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16"/>
  </p:normalViewPr>
  <p:slideViewPr>
    <p:cSldViewPr snapToGrid="0">
      <p:cViewPr varScale="1">
        <p:scale>
          <a:sx n="122" d="100"/>
          <a:sy n="122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2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9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2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2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54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1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5329B-65C0-3B0D-9CB0-4B2C1CEEB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74" y="1176617"/>
            <a:ext cx="4949719" cy="243220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Modeling the Impact of Rapid Containment on Ebola Outbreaks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EBFD4-A24F-AD1F-C0B9-F16B9E55A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739" y="5084857"/>
            <a:ext cx="3847365" cy="1024942"/>
          </a:xfrm>
        </p:spPr>
        <p:txBody>
          <a:bodyPr anchor="b">
            <a:normAutofit/>
          </a:bodyPr>
          <a:lstStyle/>
          <a:p>
            <a:r>
              <a:rPr lang="en-US" i="1"/>
              <a:t>Jason Hunter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frica Map IV - Guide of the World">
            <a:extLst>
              <a:ext uri="{FF2B5EF4-FFF2-40B4-BE49-F238E27FC236}">
                <a16:creationId xmlns:a16="http://schemas.microsoft.com/office/drawing/2014/main" id="{FB9588CA-9A1F-8F4D-3B62-6E86DC6F2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5559" y="876300"/>
            <a:ext cx="4762484" cy="523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4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456B4-F7DC-739B-3C28-AA02EF83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n-US" b="1" dirty="0"/>
              <a:t>What is Ebola?</a:t>
            </a:r>
            <a:endParaRPr lang="en-US" b="1"/>
          </a:p>
        </p:txBody>
      </p:sp>
      <p:pic>
        <p:nvPicPr>
          <p:cNvPr id="2050" name="Picture 2" descr="This is how you get Ebola, as explained by science | PBS News">
            <a:extLst>
              <a:ext uri="{FF2B5EF4-FFF2-40B4-BE49-F238E27FC236}">
                <a16:creationId xmlns:a16="http://schemas.microsoft.com/office/drawing/2014/main" id="{BDD8BA76-9367-F8EF-8D1A-FB4A09CEC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r="23056" b="-2"/>
          <a:stretch/>
        </p:blipFill>
        <p:spPr bwMode="auto">
          <a:xfrm>
            <a:off x="1" y="-16591"/>
            <a:ext cx="4610100" cy="68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A4006-26A4-3494-4C5C-CF651D34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/>
              <a:t>Ebola is a rare, deadly, and highly contagious viral infection that has caused severe outbreaks.</a:t>
            </a:r>
          </a:p>
          <a:p>
            <a:pPr>
              <a:lnSpc>
                <a:spcPct val="110000"/>
              </a:lnSpc>
            </a:pPr>
            <a:r>
              <a:rPr lang="en-US" sz="1100"/>
              <a:t>The virus is mostly prevalent in Central and Western regions of Africa.</a:t>
            </a:r>
          </a:p>
          <a:p>
            <a:pPr>
              <a:lnSpc>
                <a:spcPct val="110000"/>
              </a:lnSpc>
            </a:pPr>
            <a:r>
              <a:rPr lang="en-US" sz="1100"/>
              <a:t>Ebola is a zoonotic disease that scientists believe originally spread from fruit bats.</a:t>
            </a:r>
          </a:p>
          <a:p>
            <a:pPr>
              <a:lnSpc>
                <a:spcPct val="110000"/>
              </a:lnSpc>
            </a:pPr>
            <a:r>
              <a:rPr lang="en-US" sz="1100"/>
              <a:t>The virus is spread via direct contact with bodily fluids of infected people, as well as contact with contaminated surfaces.</a:t>
            </a:r>
          </a:p>
          <a:p>
            <a:pPr>
              <a:lnSpc>
                <a:spcPct val="110000"/>
              </a:lnSpc>
            </a:pPr>
            <a:r>
              <a:rPr lang="en-US" sz="1100"/>
              <a:t>Ebola causes flu-like symptoms and internal hemorrhaging.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b="1"/>
              <a:t> Key Challenges Ebola Poses:</a:t>
            </a:r>
          </a:p>
          <a:p>
            <a:pPr>
              <a:lnSpc>
                <a:spcPct val="110000"/>
              </a:lnSpc>
            </a:pPr>
            <a:r>
              <a:rPr lang="en-US" sz="1100"/>
              <a:t>Ebola has a very high mortality rate (~50%)</a:t>
            </a:r>
          </a:p>
          <a:p>
            <a:pPr>
              <a:lnSpc>
                <a:spcPct val="110000"/>
              </a:lnSpc>
            </a:pPr>
            <a:r>
              <a:rPr lang="en-US" sz="1100"/>
              <a:t>Ebola poses the risk of widespread epidemics.</a:t>
            </a:r>
          </a:p>
        </p:txBody>
      </p:sp>
    </p:spTree>
    <p:extLst>
      <p:ext uri="{BB962C8B-B14F-4D97-AF65-F5344CB8AC3E}">
        <p14:creationId xmlns:p14="http://schemas.microsoft.com/office/powerpoint/2010/main" val="215245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CB112-2ECA-0D11-6680-519BD06B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/>
              <a:t>Research Question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D59567B-F732-B3B7-4B48-84C01301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The core question that I want to focus my research on is the following:</a:t>
            </a:r>
          </a:p>
          <a:p>
            <a:pPr>
              <a:lnSpc>
                <a:spcPct val="110000"/>
              </a:lnSpc>
            </a:pPr>
            <a:r>
              <a:rPr lang="en-US" sz="1600" b="1" i="1" dirty="0"/>
              <a:t>How can rapid containment and medical intervention reduce the severity of an Ebola outbreak?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In doing so, I plan to develop an Ebola transmission model, which I will use to assess how the timeliness of intervention and treatment can affect the spread of the virus.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1026" name="Picture 2" descr="Two die as new Ebola outbreak declared in southern Guinea | UN News">
            <a:extLst>
              <a:ext uri="{FF2B5EF4-FFF2-40B4-BE49-F238E27FC236}">
                <a16:creationId xmlns:a16="http://schemas.microsoft.com/office/drawing/2014/main" id="{AEEDE4AD-FD92-7CB8-DA4D-FB9B5FC41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7705" y="2378073"/>
            <a:ext cx="4392385" cy="224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90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40394-A8D1-CC1A-3561-EBED5D17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Modeling Approach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8249D11-EE78-667B-573D-E574D2C5A7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501" b="-3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D60E-0456-B18C-7372-F69F25C1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I think its best to use an </a:t>
            </a:r>
            <a:r>
              <a:rPr lang="en-US" sz="1600" b="1" dirty="0"/>
              <a:t>SEIR</a:t>
            </a:r>
            <a:r>
              <a:rPr lang="en-US" sz="1600" dirty="0"/>
              <a:t> (Susceptible, Exposed, Infectious, Recovered) model for Ebola, so that I can account for the latent period in which a person is exposed, but not yet infectious. The latency period for Ebola can range from 2–21 post-exposure, but 8—10 days is most common, therefore its important to consider this when modeling.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Parameters: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Population Size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Transmission Rate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Recovery &amp; Mortality Rates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Speed of Containment (in days)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Latent Period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8807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752A72-85AE-4898-800C-83AA48A9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A6A81-D1AE-80C8-C8DB-692911E8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6" y="876300"/>
            <a:ext cx="5324703" cy="157922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4652EC-C642-4099-9CB1-67BCF3CB5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199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40E0-3EF1-03B4-9E70-8ADCD75F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336" y="2753973"/>
            <a:ext cx="4555663" cy="3303927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Using an </a:t>
            </a:r>
            <a:r>
              <a:rPr lang="en-US" sz="1700" b="1" dirty="0"/>
              <a:t>SEIR</a:t>
            </a:r>
            <a:r>
              <a:rPr lang="en-US" sz="1700" dirty="0"/>
              <a:t> model, I’ll look at the infection peaks both with and without intervention.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This will help me identify the impact of early vs. delayed intervention on the spread of an Ebola outbreak.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 also am interested in the quality/effectiveness of available healthcare and its associated capacity on the severity of an outbreak.</a:t>
            </a:r>
          </a:p>
        </p:txBody>
      </p:sp>
      <p:pic>
        <p:nvPicPr>
          <p:cNvPr id="9" name="Picture 8" descr="A graph of 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E166D21F-4350-D7DA-7C48-66A12131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661" y="876300"/>
            <a:ext cx="3796561" cy="2391833"/>
          </a:xfrm>
          <a:prstGeom prst="rect">
            <a:avLst/>
          </a:prstGeom>
        </p:spPr>
      </p:pic>
      <p:pic>
        <p:nvPicPr>
          <p:cNvPr id="27" name="Picture 2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4E896917-420A-7E74-A49E-EF7D1DB9B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320" y="3589867"/>
            <a:ext cx="3841298" cy="24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5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3961-6367-3EB4-2048-63A81083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AF67-F290-F975-FB11-2AD51588B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of the difficulties that I’m finding in creating this specific model, include:</a:t>
            </a:r>
          </a:p>
          <a:p>
            <a:r>
              <a:rPr lang="en-US" dirty="0"/>
              <a:t>Calibrating the parameters of the model to Ebola specific dynamics.</a:t>
            </a:r>
          </a:p>
          <a:p>
            <a:r>
              <a:rPr lang="en-US" dirty="0"/>
              <a:t>Data availability for regional healthcare capacity and intervention timings seems difficult to obtain, especially for more rural areas. </a:t>
            </a:r>
          </a:p>
          <a:p>
            <a:r>
              <a:rPr lang="en-US" dirty="0"/>
              <a:t>How do I model healthcare quality across multiple regions?</a:t>
            </a:r>
          </a:p>
          <a:p>
            <a:r>
              <a:rPr lang="en-US" dirty="0"/>
              <a:t>How can I model the spread from infected bodies that are diseased?</a:t>
            </a:r>
          </a:p>
        </p:txBody>
      </p:sp>
      <p:pic>
        <p:nvPicPr>
          <p:cNvPr id="6" name="Picture 5" descr="A map of different colored countries/regions&#10;&#10;Description automatically generated">
            <a:extLst>
              <a:ext uri="{FF2B5EF4-FFF2-40B4-BE49-F238E27FC236}">
                <a16:creationId xmlns:a16="http://schemas.microsoft.com/office/drawing/2014/main" id="{F75686F2-92BB-F4D3-A455-5893828C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7955"/>
            <a:ext cx="2607775" cy="1816216"/>
          </a:xfrm>
          <a:prstGeom prst="rect">
            <a:avLst/>
          </a:prstGeom>
        </p:spPr>
      </p:pic>
      <p:pic>
        <p:nvPicPr>
          <p:cNvPr id="10" name="Picture 9" descr="A map of africa with different colored areas&#10;&#10;Description automatically generated">
            <a:extLst>
              <a:ext uri="{FF2B5EF4-FFF2-40B4-BE49-F238E27FC236}">
                <a16:creationId xmlns:a16="http://schemas.microsoft.com/office/drawing/2014/main" id="{AAA562EF-A212-C448-FF93-0DA719901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607" y="3591338"/>
            <a:ext cx="2835508" cy="26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4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B5C7-AA62-E775-91AC-0D673E7C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64FF-00D9-CEB9-C223-46751B00D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plan to further parametrize my SEIR model development using Jupyter/Python notebook.</a:t>
            </a:r>
          </a:p>
          <a:p>
            <a:pPr marL="0" indent="0">
              <a:buNone/>
            </a:pPr>
            <a:r>
              <a:rPr lang="en-US" dirty="0"/>
              <a:t>Then I’ll run various simulations of different containment strategies such as:</a:t>
            </a:r>
          </a:p>
          <a:p>
            <a:r>
              <a:rPr lang="en-US" dirty="0"/>
              <a:t>Rapid vs Delayed Containment</a:t>
            </a:r>
          </a:p>
          <a:p>
            <a:r>
              <a:rPr lang="en-US" dirty="0"/>
              <a:t>High vs Low Quality Healthcare Resource Availability</a:t>
            </a:r>
          </a:p>
          <a:p>
            <a:pPr marL="0" indent="0">
              <a:buNone/>
            </a:pPr>
            <a:r>
              <a:rPr lang="en-US" dirty="0"/>
              <a:t>I also plan to use the folium library and GeoPandas to create better visualizations of the outbreak spread.</a:t>
            </a:r>
          </a:p>
          <a:p>
            <a:pPr marL="0" indent="0">
              <a:buNone/>
            </a:pPr>
            <a:r>
              <a:rPr lang="en-US" dirty="0"/>
              <a:t>Any suggestions or feedback on how I could refine my model is much appreciated!</a:t>
            </a:r>
          </a:p>
          <a:p>
            <a:pPr marL="0" indent="0" algn="ctr">
              <a:buNone/>
            </a:pPr>
            <a:r>
              <a:rPr lang="en-US" sz="3200" dirty="0"/>
              <a:t>Questions!?!?</a:t>
            </a:r>
          </a:p>
        </p:txBody>
      </p:sp>
    </p:spTree>
    <p:extLst>
      <p:ext uri="{BB962C8B-B14F-4D97-AF65-F5344CB8AC3E}">
        <p14:creationId xmlns:p14="http://schemas.microsoft.com/office/powerpoint/2010/main" val="3162458327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LeftStep">
      <a:dk1>
        <a:srgbClr val="000000"/>
      </a:dk1>
      <a:lt1>
        <a:srgbClr val="FFFFFF"/>
      </a:lt1>
      <a:dk2>
        <a:srgbClr val="362C1F"/>
      </a:dk2>
      <a:lt2>
        <a:srgbClr val="E4E2E8"/>
      </a:lt2>
      <a:accent1>
        <a:srgbClr val="8CA865"/>
      </a:accent1>
      <a:accent2>
        <a:srgbClr val="A4A450"/>
      </a:accent2>
      <a:accent3>
        <a:srgbClr val="CA9853"/>
      </a:accent3>
      <a:accent4>
        <a:srgbClr val="D27867"/>
      </a:accent4>
      <a:accent5>
        <a:srgbClr val="DA8299"/>
      </a:accent5>
      <a:accent6>
        <a:srgbClr val="D267AF"/>
      </a:accent6>
      <a:hlink>
        <a:srgbClr val="8669AE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479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Georgia Pro Light</vt:lpstr>
      <vt:lpstr>VaultVTI</vt:lpstr>
      <vt:lpstr>Modeling the Impact of Rapid Containment on Ebola Outbreaks</vt:lpstr>
      <vt:lpstr>What is Ebola?</vt:lpstr>
      <vt:lpstr>Research Question</vt:lpstr>
      <vt:lpstr>Modeling Approach</vt:lpstr>
      <vt:lpstr>Results</vt:lpstr>
      <vt:lpstr>Challenges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Hunter</dc:creator>
  <cp:lastModifiedBy>Jason Hunter</cp:lastModifiedBy>
  <cp:revision>3</cp:revision>
  <dcterms:created xsi:type="dcterms:W3CDTF">2024-12-03T19:23:31Z</dcterms:created>
  <dcterms:modified xsi:type="dcterms:W3CDTF">2024-12-05T21:17:35Z</dcterms:modified>
</cp:coreProperties>
</file>