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54" r:id="rId3"/>
    <p:sldId id="295" r:id="rId4"/>
    <p:sldId id="340" r:id="rId5"/>
    <p:sldId id="355" r:id="rId6"/>
    <p:sldId id="362" r:id="rId7"/>
    <p:sldId id="356" r:id="rId8"/>
    <p:sldId id="364" r:id="rId9"/>
    <p:sldId id="357" r:id="rId10"/>
    <p:sldId id="363" r:id="rId11"/>
    <p:sldId id="365" r:id="rId12"/>
    <p:sldId id="366" r:id="rId13"/>
    <p:sldId id="367" r:id="rId14"/>
    <p:sldId id="368" r:id="rId15"/>
    <p:sldId id="358" r:id="rId16"/>
    <p:sldId id="369" r:id="rId17"/>
    <p:sldId id="370" r:id="rId18"/>
    <p:sldId id="372" r:id="rId19"/>
    <p:sldId id="371" r:id="rId20"/>
    <p:sldId id="373" r:id="rId21"/>
    <p:sldId id="374" r:id="rId22"/>
    <p:sldId id="376" r:id="rId23"/>
    <p:sldId id="375" r:id="rId24"/>
    <p:sldId id="377" r:id="rId25"/>
    <p:sldId id="359" r:id="rId26"/>
    <p:sldId id="378" r:id="rId27"/>
    <p:sldId id="381" r:id="rId28"/>
    <p:sldId id="382" r:id="rId29"/>
    <p:sldId id="383" r:id="rId30"/>
    <p:sldId id="360" r:id="rId31"/>
    <p:sldId id="379" r:id="rId32"/>
    <p:sldId id="384" r:id="rId33"/>
    <p:sldId id="392" r:id="rId34"/>
    <p:sldId id="361" r:id="rId35"/>
    <p:sldId id="380" r:id="rId36"/>
    <p:sldId id="385" r:id="rId37"/>
    <p:sldId id="391" r:id="rId38"/>
    <p:sldId id="390" r:id="rId39"/>
    <p:sldId id="387" r:id="rId40"/>
    <p:sldId id="388" r:id="rId41"/>
    <p:sldId id="389" r:id="rId42"/>
    <p:sldId id="353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E6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FEF1-5E20-4418-BF54-E4E1518523E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351D-0440-4548-9D1A-61CF7EEA81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0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55" y="287306"/>
            <a:ext cx="7886700" cy="649110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83188"/>
          </a:xfrm>
        </p:spPr>
        <p:txBody>
          <a:bodyPr/>
          <a:lstStyle>
            <a:lvl1pPr>
              <a:defRPr sz="165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748" y="6384713"/>
            <a:ext cx="637186" cy="287222"/>
          </a:xfrm>
        </p:spPr>
        <p:txBody>
          <a:bodyPr/>
          <a:lstStyle>
            <a:lvl1pPr algn="r">
              <a:defRPr sz="1650" b="0">
                <a:solidFill>
                  <a:srgbClr val="6F0E6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2" y="6195025"/>
            <a:ext cx="419282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5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839"/>
            <a:ext cx="7772400" cy="2051824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666" y="3883361"/>
            <a:ext cx="4510668" cy="20127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9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672000" y="6119716"/>
            <a:ext cx="1800000" cy="566345"/>
            <a:chOff x="2046962" y="6014881"/>
            <a:chExt cx="2288359" cy="72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4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9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2081"/>
            <a:ext cx="7886700" cy="460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0029" y="6434254"/>
            <a:ext cx="475321" cy="28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2AE1E35-F495-4665-8CB0-CDD28443F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6A005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ts val="216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utch.apache.org/" TargetMode="External"/><Relationship Id="rId7" Type="http://schemas.openxmlformats.org/officeDocument/2006/relationships/hyperlink" Target="http://hadoop.apache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hyperlink" Target="https://cloud.google.com/bigtable#section-10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2.0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李传艺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/>
              <a:t>2021</a:t>
            </a:r>
            <a:endParaRPr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3455788" y="10381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本三</a:t>
            </a:r>
            <a:r>
              <a:rPr lang="en-US" altLang="zh-CN" sz="2400" dirty="0"/>
              <a:t>《</a:t>
            </a:r>
            <a:r>
              <a:rPr lang="zh-CN" altLang="en-US" sz="2400" dirty="0"/>
              <a:t>云计算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pic>
        <p:nvPicPr>
          <p:cNvPr id="1026" name="Picture 2" descr="http://lichuanyi.info/files/teaching/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01" y="3147078"/>
            <a:ext cx="2454275" cy="73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5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5878744" cy="5183188"/>
          </a:xfrm>
        </p:spPr>
        <p:txBody>
          <a:bodyPr/>
          <a:lstStyle/>
          <a:p>
            <a:r>
              <a:rPr lang="en-US" altLang="zh-CN" dirty="0"/>
              <a:t>2002</a:t>
            </a:r>
          </a:p>
          <a:p>
            <a:pPr lvl="1"/>
            <a:r>
              <a:rPr lang="en-US" altLang="zh-CN" dirty="0"/>
              <a:t>Apache</a:t>
            </a:r>
            <a:r>
              <a:rPr lang="zh-CN" altLang="en-US" dirty="0"/>
              <a:t>成立开源搜索引擎项目</a:t>
            </a:r>
            <a:r>
              <a:rPr lang="en-US" altLang="zh-CN" dirty="0" err="1"/>
              <a:t>Nutch</a:t>
            </a:r>
            <a:r>
              <a:rPr lang="en-US" altLang="zh-CN" dirty="0"/>
              <a:t>——</a:t>
            </a:r>
            <a:r>
              <a:rPr lang="zh-CN" altLang="en-US" dirty="0"/>
              <a:t>但开发过程中无法有效地将计算任务分配到多台机器上</a:t>
            </a:r>
            <a:endParaRPr lang="en-US" altLang="zh-CN" dirty="0"/>
          </a:p>
          <a:p>
            <a:r>
              <a:rPr lang="en-US" altLang="zh-CN" dirty="0"/>
              <a:t>2004</a:t>
            </a:r>
          </a:p>
          <a:p>
            <a:pPr lvl="1"/>
            <a:r>
              <a:rPr lang="zh-CN" altLang="en-US" dirty="0"/>
              <a:t>前后</a:t>
            </a:r>
            <a:r>
              <a:rPr lang="en-US" altLang="zh-CN" dirty="0"/>
              <a:t>Google</a:t>
            </a:r>
            <a:r>
              <a:rPr lang="zh-CN" altLang="en-US" dirty="0"/>
              <a:t>陆续发表</a:t>
            </a:r>
            <a:r>
              <a:rPr lang="en-US" altLang="zh-CN" dirty="0"/>
              <a:t>GFS</a:t>
            </a:r>
            <a:r>
              <a:rPr lang="zh-CN" altLang="en-US" dirty="0"/>
              <a:t>、</a:t>
            </a:r>
            <a:r>
              <a:rPr lang="en-US" altLang="zh-CN" dirty="0" err="1"/>
              <a:t>MapReduce</a:t>
            </a:r>
            <a:r>
              <a:rPr lang="zh-CN" altLang="en-US" dirty="0"/>
              <a:t>、</a:t>
            </a:r>
            <a:r>
              <a:rPr lang="en-US" altLang="zh-CN" dirty="0" err="1"/>
              <a:t>BigTable</a:t>
            </a:r>
            <a:endParaRPr lang="en-US" altLang="zh-CN" dirty="0"/>
          </a:p>
          <a:p>
            <a:pPr lvl="1"/>
            <a:r>
              <a:rPr lang="en-US" altLang="zh-CN" dirty="0"/>
              <a:t>Apache</a:t>
            </a:r>
            <a:r>
              <a:rPr lang="zh-CN" altLang="en-US" dirty="0"/>
              <a:t>借鉴</a:t>
            </a:r>
            <a:r>
              <a:rPr lang="en-US" altLang="zh-CN" dirty="0"/>
              <a:t>GFS</a:t>
            </a:r>
            <a:r>
              <a:rPr lang="zh-CN" altLang="en-US" dirty="0"/>
              <a:t>和</a:t>
            </a:r>
            <a:r>
              <a:rPr lang="en-US" altLang="zh-CN" dirty="0" err="1"/>
              <a:t>MapReduce</a:t>
            </a:r>
            <a:r>
              <a:rPr lang="zh-CN" altLang="en-US" dirty="0"/>
              <a:t>，实现了自己的</a:t>
            </a:r>
            <a:r>
              <a:rPr lang="en-US" altLang="zh-CN" dirty="0"/>
              <a:t>NDFS</a:t>
            </a:r>
            <a:r>
              <a:rPr lang="zh-CN" altLang="en-US" dirty="0"/>
              <a:t>和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en-US" altLang="zh-CN" dirty="0"/>
              <a:t>2006</a:t>
            </a:r>
          </a:p>
          <a:p>
            <a:pPr lvl="1"/>
            <a:r>
              <a:rPr lang="zh-CN" altLang="en-US" dirty="0"/>
              <a:t>发现</a:t>
            </a:r>
            <a:r>
              <a:rPr lang="en-US" altLang="zh-CN" dirty="0" err="1"/>
              <a:t>Nutch</a:t>
            </a:r>
            <a:r>
              <a:rPr lang="zh-CN" altLang="en-US" dirty="0"/>
              <a:t>侧重搜索，而</a:t>
            </a:r>
            <a:r>
              <a:rPr lang="en-US" altLang="zh-CN" dirty="0"/>
              <a:t>NDFS</a:t>
            </a:r>
            <a:r>
              <a:rPr lang="zh-CN" altLang="en-US" dirty="0"/>
              <a:t>和</a:t>
            </a:r>
            <a:r>
              <a:rPr lang="en-US" altLang="zh-CN" dirty="0" err="1"/>
              <a:t>MapReduce</a:t>
            </a:r>
            <a:r>
              <a:rPr lang="zh-CN" altLang="en-US" dirty="0"/>
              <a:t>偏向通用基础架构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NDFS</a:t>
            </a:r>
            <a:r>
              <a:rPr lang="zh-CN" altLang="en-US" dirty="0"/>
              <a:t>和</a:t>
            </a:r>
            <a:r>
              <a:rPr lang="en-US" altLang="zh-CN" dirty="0" err="1"/>
              <a:t>MapReduce</a:t>
            </a:r>
            <a:r>
              <a:rPr lang="zh-CN" altLang="en-US" dirty="0"/>
              <a:t>移出</a:t>
            </a:r>
            <a:r>
              <a:rPr lang="en-US" altLang="zh-CN" dirty="0" err="1"/>
              <a:t>Nutch</a:t>
            </a:r>
            <a:r>
              <a:rPr lang="zh-CN" altLang="en-US" dirty="0"/>
              <a:t>，成为独立开发项目，称为</a:t>
            </a:r>
            <a:r>
              <a:rPr lang="en-US" altLang="zh-CN" dirty="0"/>
              <a:t>Hadoop</a:t>
            </a:r>
          </a:p>
          <a:p>
            <a:r>
              <a:rPr lang="en-US" altLang="zh-CN" dirty="0"/>
              <a:t>Hadoop 1.0 </a:t>
            </a:r>
            <a:r>
              <a:rPr lang="zh-CN" altLang="en-US" dirty="0"/>
              <a:t>（</a:t>
            </a:r>
            <a:r>
              <a:rPr lang="en-US" altLang="zh-CN" dirty="0"/>
              <a:t>1.X</a:t>
            </a:r>
            <a:r>
              <a:rPr lang="zh-CN" altLang="en-US" dirty="0"/>
              <a:t>的统称）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（</a:t>
            </a:r>
            <a:r>
              <a:rPr lang="en-US" altLang="zh-CN" dirty="0"/>
              <a:t>2.X</a:t>
            </a:r>
            <a:r>
              <a:rPr lang="zh-CN" altLang="en-US" dirty="0"/>
              <a:t>的统称）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85" y="1255194"/>
            <a:ext cx="972821" cy="3591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47311" y="1614389"/>
            <a:ext cx="26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http://nutch.apache.org/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73" y="2524125"/>
            <a:ext cx="746125" cy="746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29595" y="3167630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</a:rPr>
              <a:t>Bigtable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447311" y="3404254"/>
            <a:ext cx="27109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hlinkClick r:id="rId5"/>
              </a:rPr>
              <a:t>https://cloud.google.com/bigtable#section-10</a:t>
            </a:r>
            <a:endParaRPr lang="zh-CN" altLang="en-US" sz="105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82" y="4454159"/>
            <a:ext cx="2159789" cy="5457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47311" y="5018921"/>
            <a:ext cx="273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7"/>
              </a:rPr>
              <a:t>http://hadoop.apache.org/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90751" y="53076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架构差异较大</a:t>
            </a:r>
          </a:p>
        </p:txBody>
      </p:sp>
      <p:sp>
        <p:nvSpPr>
          <p:cNvPr id="13" name="左大括号 12"/>
          <p:cNvSpPr/>
          <p:nvPr/>
        </p:nvSpPr>
        <p:spPr>
          <a:xfrm rot="10800000">
            <a:off x="3244436" y="5223084"/>
            <a:ext cx="197264" cy="538491"/>
          </a:xfrm>
          <a:prstGeom prst="leftBrace">
            <a:avLst>
              <a:gd name="adj1" fmla="val 40522"/>
              <a:gd name="adj2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1.0</a:t>
            </a:r>
          </a:p>
          <a:p>
            <a:pPr lvl="1"/>
            <a:r>
              <a:rPr lang="en-US" altLang="zh-CN" dirty="0"/>
              <a:t>Hadoop Common</a:t>
            </a:r>
            <a:r>
              <a:rPr lang="zh-CN" altLang="en-US" dirty="0"/>
              <a:t>：支持其他两个模块的公用组件</a:t>
            </a:r>
            <a:endParaRPr lang="en-US" altLang="zh-CN" dirty="0"/>
          </a:p>
          <a:p>
            <a:pPr lvl="1"/>
            <a:r>
              <a:rPr lang="en-US" altLang="zh-CN" dirty="0"/>
              <a:t>Hadoop DFS</a:t>
            </a:r>
            <a:r>
              <a:rPr lang="zh-CN" altLang="en-US" dirty="0"/>
              <a:t>：分布式文件系统</a:t>
            </a:r>
            <a:endParaRPr lang="en-US" altLang="zh-CN" dirty="0"/>
          </a:p>
          <a:p>
            <a:pPr lvl="1"/>
            <a:r>
              <a:rPr lang="en-US" altLang="zh-CN" dirty="0"/>
              <a:t>Hadoop </a:t>
            </a:r>
            <a:r>
              <a:rPr lang="en-US" altLang="zh-CN" dirty="0" err="1"/>
              <a:t>MapReduce</a:t>
            </a:r>
            <a:r>
              <a:rPr lang="zh-CN" altLang="en-US" dirty="0"/>
              <a:t>：分布式计算框架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Hadoop 2.0</a:t>
            </a:r>
          </a:p>
          <a:p>
            <a:pPr lvl="1"/>
            <a:r>
              <a:rPr lang="zh-CN" altLang="en-US" dirty="0"/>
              <a:t>分布式存储</a:t>
            </a:r>
            <a:r>
              <a:rPr lang="en-US" altLang="zh-CN" dirty="0"/>
              <a:t>HDFS</a:t>
            </a:r>
          </a:p>
          <a:p>
            <a:pPr lvl="1"/>
            <a:r>
              <a:rPr lang="zh-CN" altLang="en-US" dirty="0"/>
              <a:t>分布式操作系统</a:t>
            </a:r>
            <a:r>
              <a:rPr lang="en-US" altLang="zh-CN" dirty="0"/>
              <a:t>Yarn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通过调用程序库，可使用简单的编程模型处理分布在不同机器上的大规模数据</a:t>
            </a:r>
            <a:endParaRPr lang="en-US" altLang="zh-CN" dirty="0"/>
          </a:p>
          <a:p>
            <a:pPr lvl="1"/>
            <a:r>
              <a:rPr lang="zh-CN" altLang="en-US" dirty="0"/>
              <a:t>采用客户</a:t>
            </a:r>
            <a:r>
              <a:rPr lang="en-US" altLang="zh-CN" dirty="0"/>
              <a:t>-</a:t>
            </a:r>
            <a:r>
              <a:rPr lang="zh-CN" altLang="en-US" dirty="0"/>
              <a:t>服务器模式，很容易从一台机器扩展至成千上万台机器，每台机器均能提供本地存储和本地计算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看作是</a:t>
            </a:r>
            <a:r>
              <a:rPr lang="en-US" altLang="zh-CN" dirty="0"/>
              <a:t>Google Cloud</a:t>
            </a:r>
            <a:r>
              <a:rPr lang="zh-CN" altLang="en-US" dirty="0"/>
              <a:t>的开源版本；但并不拘泥于复现</a:t>
            </a:r>
            <a:r>
              <a:rPr lang="en-US" altLang="zh-CN" dirty="0"/>
              <a:t>Google Cloud</a:t>
            </a:r>
            <a:r>
              <a:rPr lang="zh-CN" altLang="en-US" dirty="0"/>
              <a:t>的相关产品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02893" y="2209800"/>
            <a:ext cx="3467616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联系</a:t>
            </a:r>
            <a:r>
              <a:rPr lang="en-US" altLang="zh-CN" sz="1600" dirty="0">
                <a:solidFill>
                  <a:schemeClr val="bg1"/>
                </a:solidFill>
              </a:rPr>
              <a:t>HDFS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</a:rPr>
              <a:t>MapReduce</a:t>
            </a:r>
            <a:r>
              <a:rPr lang="zh-CN" altLang="en-US" sz="1600" dirty="0">
                <a:solidFill>
                  <a:schemeClr val="bg1"/>
                </a:solidFill>
              </a:rPr>
              <a:t>的中间纽带：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一方面为两个组件提供公用</a:t>
            </a:r>
            <a:r>
              <a:rPr lang="en-US" altLang="zh-CN" sz="1600" dirty="0">
                <a:solidFill>
                  <a:schemeClr val="bg1"/>
                </a:solidFill>
              </a:rPr>
              <a:t>jar</a:t>
            </a:r>
            <a:r>
              <a:rPr lang="zh-CN" altLang="en-US" sz="1600" dirty="0">
                <a:solidFill>
                  <a:schemeClr val="bg1"/>
                </a:solidFill>
              </a:rPr>
              <a:t>包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一方面是程序员访问其他模块的接口</a:t>
            </a:r>
          </a:p>
        </p:txBody>
      </p:sp>
    </p:spTree>
    <p:extLst>
      <p:ext uri="{BB962C8B-B14F-4D97-AF65-F5344CB8AC3E}">
        <p14:creationId xmlns:p14="http://schemas.microsoft.com/office/powerpoint/2010/main" val="31021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/>
              <a:t>对比</a:t>
            </a:r>
            <a:r>
              <a:rPr lang="en-US" altLang="zh-CN" dirty="0"/>
              <a:t>Google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8950"/>
              </p:ext>
            </p:extLst>
          </p:nvPr>
        </p:nvGraphicFramePr>
        <p:xfrm>
          <a:off x="1287668" y="1006346"/>
          <a:ext cx="6567086" cy="20122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kern="500" dirty="0">
                          <a:effectLst/>
                        </a:rPr>
                        <a:t>Hadoop</a:t>
                      </a:r>
                      <a:r>
                        <a:rPr lang="zh-CN" sz="1800" kern="500" dirty="0">
                          <a:effectLst/>
                        </a:rPr>
                        <a:t>云计算系统</a:t>
                      </a:r>
                      <a:endParaRPr lang="zh-CN" sz="180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kern="500" dirty="0">
                          <a:effectLst/>
                        </a:rPr>
                        <a:t>Google</a:t>
                      </a:r>
                      <a:r>
                        <a:rPr lang="zh-CN" sz="1800" kern="500" dirty="0">
                          <a:effectLst/>
                        </a:rPr>
                        <a:t>云计算系统</a:t>
                      </a:r>
                      <a:endParaRPr lang="zh-CN" sz="180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Hadoop HDFS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Google GFS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Hadoop MapReduce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Google MapReduce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HBase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Google BigTable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ZooKeeper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Google Chubby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>
                          <a:effectLst/>
                        </a:rPr>
                        <a:t>Pig</a:t>
                      </a:r>
                      <a:endParaRPr lang="zh-CN" sz="1600" b="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600" kern="500" dirty="0">
                          <a:effectLst/>
                        </a:rPr>
                        <a:t>Google </a:t>
                      </a:r>
                      <a:r>
                        <a:rPr lang="en-US" sz="1600" kern="500" dirty="0" err="1">
                          <a:effectLst/>
                        </a:rPr>
                        <a:t>Sawzall</a:t>
                      </a:r>
                      <a:endParaRPr lang="zh-CN" sz="1600" b="0" kern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46758" y="3249286"/>
            <a:ext cx="7248906" cy="3422649"/>
            <a:chOff x="300153" y="1163661"/>
            <a:chExt cx="8675968" cy="4883875"/>
          </a:xfrm>
        </p:grpSpPr>
        <p:grpSp>
          <p:nvGrpSpPr>
            <p:cNvPr id="8" name="组合 7"/>
            <p:cNvGrpSpPr/>
            <p:nvPr/>
          </p:nvGrpSpPr>
          <p:grpSpPr>
            <a:xfrm>
              <a:off x="323850" y="1163661"/>
              <a:ext cx="8586549" cy="609600"/>
              <a:chOff x="395539" y="1760561"/>
              <a:chExt cx="8586549" cy="609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95539" y="1760561"/>
                <a:ext cx="8586549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999326" y="1880695"/>
                <a:ext cx="314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Cloudera Manager/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Ambari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3851" y="1860347"/>
              <a:ext cx="3990246" cy="609600"/>
              <a:chOff x="954610" y="1760561"/>
              <a:chExt cx="6623890" cy="609600"/>
            </a:xfrm>
            <a:solidFill>
              <a:schemeClr val="accent6"/>
            </a:solidFill>
          </p:grpSpPr>
          <p:sp>
            <p:nvSpPr>
              <p:cNvPr id="52" name="矩形 51"/>
              <p:cNvSpPr/>
              <p:nvPr/>
            </p:nvSpPr>
            <p:spPr>
              <a:xfrm>
                <a:off x="954610" y="1760561"/>
                <a:ext cx="6623890" cy="609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655444" y="1880695"/>
                <a:ext cx="1281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Hue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00311" y="1860347"/>
              <a:ext cx="4410088" cy="609600"/>
              <a:chOff x="1094789" y="1760561"/>
              <a:chExt cx="8873564" cy="60960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094789" y="1760561"/>
                <a:ext cx="8873564" cy="609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531571" y="1880695"/>
                <a:ext cx="189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BigTop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23851" y="2574450"/>
              <a:ext cx="695574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3850" y="2639843"/>
              <a:ext cx="695575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Avro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9302" y="2574450"/>
              <a:ext cx="1058302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9301" y="2639843"/>
              <a:ext cx="1058303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Mahout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97481" y="2574450"/>
              <a:ext cx="1231426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97480" y="2639843"/>
              <a:ext cx="1231427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RHadoop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38784" y="2574450"/>
              <a:ext cx="675312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8783" y="2639843"/>
              <a:ext cx="675313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Hive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500312" y="2574450"/>
              <a:ext cx="534120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00311" y="2639843"/>
              <a:ext cx="53412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Pig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34739" y="2574450"/>
              <a:ext cx="898745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34739" y="2639843"/>
              <a:ext cx="933269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Imapla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33792" y="2574450"/>
              <a:ext cx="898745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33792" y="2639843"/>
              <a:ext cx="9236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Serach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154033" y="2574450"/>
              <a:ext cx="825867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54033" y="2639843"/>
              <a:ext cx="825867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Oozie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89340" y="2574452"/>
              <a:ext cx="825867" cy="78058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89340" y="2548323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Hcata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Log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089340" y="3458881"/>
              <a:ext cx="825867" cy="8034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023616" y="3481638"/>
              <a:ext cx="95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Cassan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dra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23850" y="3315338"/>
              <a:ext cx="1434296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3850" y="3396693"/>
              <a:ext cx="907621" cy="446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Sqoop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3850" y="4041572"/>
              <a:ext cx="1434296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23850" y="4122927"/>
              <a:ext cx="859531" cy="446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Flume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3850" y="4729505"/>
              <a:ext cx="1434296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00153" y="4797500"/>
              <a:ext cx="1059906" cy="446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Chukwa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3850" y="5419571"/>
              <a:ext cx="1434296" cy="609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2277" y="5523734"/>
              <a:ext cx="1434296" cy="44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Web HDFS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60763" y="3312638"/>
              <a:ext cx="6101939" cy="2734898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089340" y="4346372"/>
              <a:ext cx="825867" cy="17011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19108" y="4564774"/>
              <a:ext cx="461665" cy="12800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Zookeeper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988600" y="3458881"/>
              <a:ext cx="2867024" cy="803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638254" y="3691123"/>
              <a:ext cx="1498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MapReduce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59712" y="3458881"/>
              <a:ext cx="2867024" cy="803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98716" y="3686622"/>
              <a:ext cx="873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Hbase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88600" y="4400442"/>
              <a:ext cx="5838136" cy="7046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988600" y="5243133"/>
              <a:ext cx="5838136" cy="7046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578411" y="4564774"/>
              <a:ext cx="658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Yarn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578411" y="5397659"/>
              <a:ext cx="792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HDFS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65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主要应用领域</a:t>
            </a:r>
            <a:endParaRPr lang="en-US" altLang="zh-CN" dirty="0"/>
          </a:p>
          <a:p>
            <a:pPr lvl="1"/>
            <a:r>
              <a:rPr lang="zh-CN" altLang="en-US" dirty="0"/>
              <a:t>构建大型分布式集群（存储</a:t>
            </a:r>
            <a:r>
              <a:rPr lang="en-US" altLang="zh-CN" dirty="0"/>
              <a:t>+</a:t>
            </a:r>
            <a:r>
              <a:rPr lang="zh-CN" altLang="en-US" dirty="0"/>
              <a:t>计算）</a:t>
            </a:r>
            <a:endParaRPr lang="en-US" altLang="zh-CN" dirty="0"/>
          </a:p>
          <a:p>
            <a:pPr lvl="2"/>
            <a:r>
              <a:rPr lang="zh-CN" altLang="en-US" dirty="0"/>
              <a:t>最直接的应用</a:t>
            </a:r>
            <a:endParaRPr lang="en-US" altLang="zh-CN" dirty="0"/>
          </a:p>
          <a:p>
            <a:pPr lvl="2"/>
            <a:r>
              <a:rPr lang="zh-CN" altLang="en-US" dirty="0"/>
              <a:t>构建大型分布式集群，提供海量存储和计算服务</a:t>
            </a:r>
            <a:endParaRPr lang="en-US" altLang="zh-CN" dirty="0"/>
          </a:p>
          <a:p>
            <a:pPr lvl="2"/>
            <a:r>
              <a:rPr lang="zh-CN" altLang="en-US" dirty="0"/>
              <a:t>类似产品中国移动“大云”、淘宝“云梯”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数据仓库（存储）</a:t>
            </a:r>
            <a:endParaRPr lang="en-US" altLang="zh-CN" dirty="0"/>
          </a:p>
          <a:p>
            <a:pPr lvl="2"/>
            <a:r>
              <a:rPr lang="zh-CN" altLang="en-US" dirty="0"/>
              <a:t>存储半结构化业务数据，通过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 err="1"/>
              <a:t>Hbase</a:t>
            </a:r>
            <a:r>
              <a:rPr lang="zh-CN" altLang="en-US" dirty="0"/>
              <a:t>提供报表查询之类服务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数据挖掘（计算）</a:t>
            </a:r>
            <a:endParaRPr lang="en-US" altLang="zh-CN" dirty="0"/>
          </a:p>
          <a:p>
            <a:pPr lvl="2"/>
            <a:r>
              <a:rPr lang="zh-CN" altLang="en-US" dirty="0"/>
              <a:t>大数据环境下的数据挖掘思路和算法没有太大变化</a:t>
            </a:r>
            <a:endParaRPr lang="en-US" altLang="zh-CN" dirty="0"/>
          </a:p>
          <a:p>
            <a:pPr lvl="2"/>
            <a:r>
              <a:rPr lang="zh-CN" altLang="en-US" dirty="0"/>
              <a:t>硬盘性能和内存大小带来的限制</a:t>
            </a:r>
            <a:r>
              <a:rPr lang="en-US" altLang="zh-CN" dirty="0"/>
              <a:t>——</a:t>
            </a:r>
            <a:r>
              <a:rPr lang="zh-CN" altLang="en-US" dirty="0"/>
              <a:t>通过分布式集群解决硬件限制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1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部署方式</a:t>
            </a:r>
            <a:endParaRPr lang="en-US" altLang="zh-CN" dirty="0"/>
          </a:p>
          <a:p>
            <a:pPr lvl="1"/>
            <a:r>
              <a:rPr lang="zh-CN" altLang="en-US" dirty="0"/>
              <a:t>传统解压包（繁琐易错）和标准</a:t>
            </a:r>
            <a:r>
              <a:rPr lang="en-US" altLang="zh-CN" dirty="0"/>
              <a:t>Linux</a:t>
            </a:r>
            <a:r>
              <a:rPr lang="zh-CN" altLang="en-US" dirty="0"/>
              <a:t>部署方式（简单易用）</a:t>
            </a:r>
            <a:endParaRPr lang="en-US" altLang="zh-CN" dirty="0"/>
          </a:p>
          <a:p>
            <a:pPr lvl="1"/>
            <a:r>
              <a:rPr lang="zh-CN" altLang="en-US" dirty="0"/>
              <a:t>参考官网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90165" y="2423160"/>
            <a:ext cx="8162092" cy="3587944"/>
            <a:chOff x="425648" y="1751941"/>
            <a:chExt cx="8088317" cy="4129623"/>
          </a:xfrm>
        </p:grpSpPr>
        <p:sp>
          <p:nvSpPr>
            <p:cNvPr id="6" name="矩形 5"/>
            <p:cNvSpPr/>
            <p:nvPr/>
          </p:nvSpPr>
          <p:spPr>
            <a:xfrm>
              <a:off x="425648" y="1751941"/>
              <a:ext cx="1593652" cy="1207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90536" y="1751941"/>
              <a:ext cx="1593652" cy="12071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755424" y="1751941"/>
              <a:ext cx="1593652" cy="12071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20313" y="1751941"/>
              <a:ext cx="1593652" cy="1207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5648" y="3930425"/>
              <a:ext cx="1593652" cy="12071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90536" y="3930425"/>
              <a:ext cx="1593652" cy="1207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55424" y="3930425"/>
              <a:ext cx="1593652" cy="1207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20313" y="3930425"/>
              <a:ext cx="1593652" cy="1207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5263" y="217085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制定部署规划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833364" y="217085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准备机器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98252" y="203235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准备机器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软件环境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163141" y="2032354"/>
              <a:ext cx="10807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下载</a:t>
              </a:r>
              <a:endParaRPr lang="en-US" altLang="zh-CN">
                <a:solidFill>
                  <a:schemeClr val="bg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63141" y="4210838"/>
              <a:ext cx="10807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解压</a:t>
              </a:r>
              <a:endParaRPr lang="en-US" altLang="zh-CN">
                <a:solidFill>
                  <a:schemeClr val="bg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3577" y="4210838"/>
              <a:ext cx="10807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配置</a:t>
              </a:r>
              <a:endParaRPr lang="en-US" altLang="zh-CN">
                <a:solidFill>
                  <a:schemeClr val="bg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48688" y="4210838"/>
              <a:ext cx="10807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启动</a:t>
              </a:r>
              <a:endParaRPr lang="en-US" altLang="zh-CN">
                <a:solidFill>
                  <a:schemeClr val="bg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9720" y="4210838"/>
              <a:ext cx="10807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测试</a:t>
              </a:r>
              <a:endParaRPr lang="en-US" altLang="zh-CN">
                <a:solidFill>
                  <a:schemeClr val="bg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Hadoop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2119048" y="2055539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4293852" y="2055539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6467250" y="2055539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7525646" y="3133190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 rot="10800000">
              <a:off x="6443202" y="4332780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4293852" y="4332780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0800000">
              <a:off x="2111881" y="4332780"/>
              <a:ext cx="382985" cy="62314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351664" y="1783912"/>
              <a:ext cx="267360" cy="2643842"/>
            </a:xfrm>
            <a:prstGeom prst="leftBrace">
              <a:avLst>
                <a:gd name="adj1" fmla="val 4554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12244" y="3280678"/>
              <a:ext cx="134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部署前工作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5441127" y="3076804"/>
              <a:ext cx="265804" cy="4493505"/>
            </a:xfrm>
            <a:prstGeom prst="leftBrace">
              <a:avLst>
                <a:gd name="adj1" fmla="val 4554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95584" y="5512232"/>
              <a:ext cx="1704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部署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49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公共组件</a:t>
            </a:r>
            <a:r>
              <a:rPr lang="en-US" altLang="zh-CN" dirty="0"/>
              <a:t>Common</a:t>
            </a:r>
          </a:p>
          <a:p>
            <a:r>
              <a:rPr lang="zh-CN" altLang="en-US" dirty="0"/>
              <a:t>分布式文件系统</a:t>
            </a:r>
            <a:r>
              <a:rPr lang="en-US" altLang="zh-CN" dirty="0"/>
              <a:t>HDFS</a:t>
            </a:r>
          </a:p>
          <a:p>
            <a:r>
              <a:rPr lang="zh-CN" altLang="en-US" dirty="0"/>
              <a:t>分布式操作系统</a:t>
            </a:r>
            <a:r>
              <a:rPr lang="en-US" altLang="zh-CN" dirty="0"/>
              <a:t>Yarn</a:t>
            </a:r>
            <a:r>
              <a:rPr lang="zh-CN" altLang="en-US" dirty="0"/>
              <a:t>（分布式资源管理系统）</a:t>
            </a:r>
            <a:endParaRPr lang="en-US" altLang="zh-CN" dirty="0"/>
          </a:p>
          <a:p>
            <a:r>
              <a:rPr lang="en-US" altLang="zh-CN" dirty="0" err="1"/>
              <a:t>MapReduce</a:t>
            </a:r>
            <a:r>
              <a:rPr lang="zh-CN" altLang="en-US" dirty="0"/>
              <a:t>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Common</a:t>
            </a:r>
          </a:p>
          <a:p>
            <a:pPr lvl="1"/>
            <a:r>
              <a:rPr lang="zh-CN" altLang="en-US" dirty="0"/>
              <a:t>定位：其他模块的公共组件，定义程序员取得集群服务的编程接口，为其他模块提供共用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作用：降低</a:t>
            </a:r>
            <a:r>
              <a:rPr lang="en-US" altLang="zh-CN" dirty="0"/>
              <a:t>Hadoop</a:t>
            </a:r>
            <a:r>
              <a:rPr lang="zh-CN" altLang="en-US" dirty="0"/>
              <a:t>设计的复杂性，减少其他模块间耦合性，增强</a:t>
            </a:r>
            <a:r>
              <a:rPr lang="en-US" altLang="zh-CN" dirty="0"/>
              <a:t>Hadoop</a:t>
            </a:r>
            <a:r>
              <a:rPr lang="zh-CN" altLang="en-US" dirty="0"/>
              <a:t>健壮性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提供公用</a:t>
            </a:r>
            <a:r>
              <a:rPr lang="en-US" altLang="zh-CN" dirty="0"/>
              <a:t>API</a:t>
            </a:r>
            <a:r>
              <a:rPr lang="zh-CN" altLang="en-US" dirty="0"/>
              <a:t>和程序员编程接口（例如</a:t>
            </a:r>
            <a:r>
              <a:rPr lang="en-US" altLang="zh-CN" dirty="0"/>
              <a:t>Configuration</a:t>
            </a:r>
            <a:r>
              <a:rPr lang="zh-CN" altLang="en-US" dirty="0"/>
              <a:t>类）</a:t>
            </a:r>
            <a:endParaRPr lang="en-US" altLang="zh-CN" dirty="0"/>
          </a:p>
          <a:p>
            <a:pPr lvl="2"/>
            <a:r>
              <a:rPr lang="zh-CN" altLang="en-US" dirty="0"/>
              <a:t>本地</a:t>
            </a:r>
            <a:r>
              <a:rPr lang="en-US" altLang="zh-CN" dirty="0"/>
              <a:t>Hadoop</a:t>
            </a:r>
            <a:r>
              <a:rPr lang="zh-CN" altLang="en-US" dirty="0"/>
              <a:t>库（例如压缩解压缩用的是</a:t>
            </a:r>
            <a:r>
              <a:rPr lang="en-US" altLang="zh-CN" dirty="0"/>
              <a:t>Hadoop</a:t>
            </a:r>
            <a:r>
              <a:rPr lang="zh-CN" altLang="en-US" dirty="0"/>
              <a:t>本地库）</a:t>
            </a:r>
            <a:endParaRPr lang="en-US" altLang="zh-CN" dirty="0"/>
          </a:p>
          <a:p>
            <a:pPr lvl="2"/>
            <a:r>
              <a:rPr lang="zh-CN" altLang="en-US" dirty="0"/>
              <a:t>超级用户</a:t>
            </a:r>
            <a:r>
              <a:rPr lang="en-US" altLang="zh-CN" dirty="0" err="1"/>
              <a:t>superuser</a:t>
            </a:r>
            <a:r>
              <a:rPr lang="zh-CN" altLang="en-US" dirty="0"/>
              <a:t>（类似</a:t>
            </a:r>
            <a:r>
              <a:rPr lang="en-US" altLang="zh-CN" dirty="0" err="1"/>
              <a:t>sudo</a:t>
            </a:r>
            <a:r>
              <a:rPr lang="en-US" altLang="zh-CN" dirty="0"/>
              <a:t> –u username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服务级别认证</a:t>
            </a:r>
            <a:endParaRPr lang="en-US" altLang="zh-CN" dirty="0"/>
          </a:p>
          <a:p>
            <a:pPr lvl="2"/>
            <a:r>
              <a:rPr lang="en-US" altLang="zh-CN" dirty="0"/>
              <a:t>HTTP</a:t>
            </a:r>
            <a:r>
              <a:rPr lang="zh-CN" altLang="en-US" dirty="0"/>
              <a:t>认证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6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定位</a:t>
            </a:r>
            <a:endParaRPr lang="en-US" altLang="zh-CN" dirty="0"/>
          </a:p>
          <a:p>
            <a:pPr lvl="1"/>
            <a:r>
              <a:rPr lang="zh-CN" altLang="en-US" dirty="0"/>
              <a:t>高容错、高扩展、高可靠，并提供服务访问接口，如</a:t>
            </a:r>
            <a:r>
              <a:rPr lang="en-US" altLang="zh-CN" dirty="0"/>
              <a:t>API</a:t>
            </a:r>
            <a:r>
              <a:rPr lang="zh-CN" altLang="en-US" dirty="0"/>
              <a:t>接口和管理员接口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zh-CN" altLang="en-US" dirty="0"/>
              <a:t>架构：</a:t>
            </a:r>
            <a:r>
              <a:rPr lang="en-US" altLang="zh-CN" dirty="0"/>
              <a:t>master/slave</a:t>
            </a:r>
            <a:r>
              <a:rPr lang="zh-CN" altLang="en-US" dirty="0"/>
              <a:t>；文件分块存储；</a:t>
            </a:r>
            <a:r>
              <a:rPr lang="en-US" altLang="zh-CN" dirty="0" err="1"/>
              <a:t>namenode</a:t>
            </a:r>
            <a:r>
              <a:rPr lang="en-US" altLang="zh-CN" dirty="0"/>
              <a:t>/</a:t>
            </a:r>
            <a:r>
              <a:rPr lang="en-US" altLang="zh-CN" dirty="0" err="1"/>
              <a:t>datanode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典型拓扑：一般</a:t>
            </a:r>
            <a:r>
              <a:rPr lang="en-US" altLang="zh-CN" dirty="0"/>
              <a:t>/</a:t>
            </a:r>
            <a:r>
              <a:rPr lang="zh-CN" altLang="en-US" dirty="0"/>
              <a:t>商用（</a:t>
            </a:r>
            <a:r>
              <a:rPr lang="en-US" altLang="zh-CN" sz="1200" dirty="0" err="1"/>
              <a:t>ZooKeeper</a:t>
            </a:r>
            <a:r>
              <a:rPr lang="zh-CN" altLang="en-US" sz="1200" dirty="0"/>
              <a:t>选举</a:t>
            </a:r>
            <a:r>
              <a:rPr lang="en-US" altLang="zh-CN" sz="1200" dirty="0" err="1"/>
              <a:t>ActiveNamenode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JourNalNode</a:t>
            </a:r>
            <a:r>
              <a:rPr lang="zh-CN" altLang="en-US" sz="1200" dirty="0"/>
              <a:t>两个</a:t>
            </a:r>
            <a:r>
              <a:rPr lang="en-US" altLang="zh-CN" sz="1200" dirty="0" err="1"/>
              <a:t>Namenode</a:t>
            </a:r>
            <a:r>
              <a:rPr lang="zh-CN" altLang="en-US" sz="1200" dirty="0"/>
              <a:t>交换数据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1492" y="3443570"/>
            <a:ext cx="4113572" cy="2487330"/>
            <a:chOff x="422837" y="1183944"/>
            <a:chExt cx="8372820" cy="4504609"/>
          </a:xfrm>
        </p:grpSpPr>
        <p:sp>
          <p:nvSpPr>
            <p:cNvPr id="7" name="矩形 6"/>
            <p:cNvSpPr/>
            <p:nvPr/>
          </p:nvSpPr>
          <p:spPr>
            <a:xfrm>
              <a:off x="5576660" y="2819400"/>
              <a:ext cx="3218997" cy="19177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" y="3187700"/>
              <a:ext cx="1193800" cy="11557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9" name="矩形 8"/>
            <p:cNvSpPr/>
            <p:nvPr/>
          </p:nvSpPr>
          <p:spPr>
            <a:xfrm>
              <a:off x="5862410" y="3187700"/>
              <a:ext cx="1193800" cy="11557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29033" y="3187700"/>
              <a:ext cx="1193800" cy="11557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78200" y="3187700"/>
              <a:ext cx="1193800" cy="11557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90163" y="3187700"/>
              <a:ext cx="1193800" cy="11557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717924" y="1183944"/>
              <a:ext cx="1666876" cy="784556"/>
            </a:xfrm>
            <a:prstGeom prst="roundRect">
              <a:avLst>
                <a:gd name="adj" fmla="val 1019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/>
                <a:t>NameNode</a:t>
              </a:r>
              <a:endParaRPr lang="zh-CN" altLang="en-US" sz="9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3698" y="1867947"/>
              <a:ext cx="1243227" cy="5577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客户端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24768" y="2819400"/>
              <a:ext cx="4375390" cy="19177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23698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72047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72047" y="393065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0293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00293" y="393065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99413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11845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82839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607635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982839" y="3978275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571474" y="3978275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63594" y="3978275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36056" y="3517900"/>
              <a:ext cx="255802" cy="260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cxnSp>
          <p:nvCxnSpPr>
            <p:cNvPr id="29" name="直接箭头连接符 28"/>
            <p:cNvCxnSpPr>
              <a:stCxn id="14" idx="7"/>
              <a:endCxn id="13" idx="1"/>
            </p:cNvCxnSpPr>
            <p:nvPr/>
          </p:nvCxnSpPr>
          <p:spPr>
            <a:xfrm flipV="1">
              <a:off x="1884859" y="1576222"/>
              <a:ext cx="1833065" cy="37340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3"/>
              <a:endCxn id="24" idx="0"/>
            </p:cNvCxnSpPr>
            <p:nvPr/>
          </p:nvCxnSpPr>
          <p:spPr>
            <a:xfrm>
              <a:off x="5384800" y="1576222"/>
              <a:ext cx="1350736" cy="194167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2" idx="3"/>
              <a:endCxn id="23" idx="1"/>
            </p:cNvCxnSpPr>
            <p:nvPr/>
          </p:nvCxnSpPr>
          <p:spPr>
            <a:xfrm>
              <a:off x="4367647" y="3648075"/>
              <a:ext cx="161519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2"/>
            </p:cNvCxnSpPr>
            <p:nvPr/>
          </p:nvCxnSpPr>
          <p:spPr>
            <a:xfrm>
              <a:off x="3727314" y="3778250"/>
              <a:ext cx="1200745" cy="143492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5" idx="2"/>
              <a:endCxn id="35" idx="7"/>
            </p:cNvCxnSpPr>
            <p:nvPr/>
          </p:nvCxnSpPr>
          <p:spPr>
            <a:xfrm flipH="1">
              <a:off x="5680344" y="4238625"/>
              <a:ext cx="430396" cy="97385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3"/>
            </p:cNvCxnSpPr>
            <p:nvPr/>
          </p:nvCxnSpPr>
          <p:spPr>
            <a:xfrm flipH="1">
              <a:off x="756102" y="2344020"/>
              <a:ext cx="249662" cy="104846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619183" y="5130799"/>
              <a:ext cx="1243227" cy="5577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客户端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 rot="20929433">
              <a:off x="2187409" y="1369859"/>
              <a:ext cx="1153092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元数据操作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0933" y="2800780"/>
              <a:ext cx="499517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读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2837" y="4361833"/>
              <a:ext cx="744607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机架</a:t>
              </a:r>
              <a:r>
                <a:rPr lang="en-US" altLang="zh-CN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30110" y="3278743"/>
              <a:ext cx="662911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复制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82840" y="2057518"/>
              <a:ext cx="1153092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数据块操作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68863" y="2829355"/>
              <a:ext cx="1007206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DataNode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24264" y="4773653"/>
              <a:ext cx="499517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写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63091" y="2842854"/>
              <a:ext cx="1007206" cy="41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DataNode</a:t>
              </a:r>
              <a:endPara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05555" y="3023786"/>
            <a:ext cx="3835201" cy="1197503"/>
            <a:chOff x="425648" y="2665958"/>
            <a:chExt cx="7412037" cy="2844800"/>
          </a:xfrm>
        </p:grpSpPr>
        <p:sp>
          <p:nvSpPr>
            <p:cNvPr id="45" name="矩形 44"/>
            <p:cNvSpPr/>
            <p:nvPr/>
          </p:nvSpPr>
          <p:spPr>
            <a:xfrm>
              <a:off x="2173485" y="2665958"/>
              <a:ext cx="2006600" cy="1003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NameNode</a:t>
              </a:r>
              <a:endParaRPr lang="zh-CN" altLang="en-US" sz="12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776985" y="2665958"/>
              <a:ext cx="3060700" cy="1003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BackupNode</a:t>
              </a:r>
              <a:r>
                <a:rPr lang="en-US" altLang="zh-CN" sz="1200" dirty="0"/>
                <a:t>/</a:t>
              </a:r>
            </a:p>
            <a:p>
              <a:pPr algn="ctr"/>
              <a:r>
                <a:rPr lang="en-US" altLang="zh-CN" sz="1200" dirty="0" err="1"/>
                <a:t>SecondaryNameNode</a:t>
              </a:r>
              <a:endParaRPr lang="zh-CN" altLang="en-US" sz="12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5648" y="4507458"/>
              <a:ext cx="1570037" cy="1003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DataNode</a:t>
              </a:r>
              <a:endParaRPr lang="zh-CN" altLang="en-US" sz="12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91766" y="4507458"/>
              <a:ext cx="1570037" cy="1003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DataNode</a:t>
              </a:r>
              <a:endParaRPr lang="zh-CN" altLang="en-US" sz="12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522316" y="4507458"/>
              <a:ext cx="1570037" cy="1003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DataNode</a:t>
              </a:r>
              <a:endParaRPr lang="zh-CN" altLang="en-US" sz="1200"/>
            </a:p>
          </p:txBody>
        </p:sp>
        <p:cxnSp>
          <p:nvCxnSpPr>
            <p:cNvPr id="50" name="直接连接符 49"/>
            <p:cNvCxnSpPr>
              <a:stCxn id="45" idx="3"/>
              <a:endCxn id="46" idx="1"/>
            </p:cNvCxnSpPr>
            <p:nvPr/>
          </p:nvCxnSpPr>
          <p:spPr>
            <a:xfrm>
              <a:off x="4180085" y="3167608"/>
              <a:ext cx="5969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5" idx="2"/>
              <a:endCxn id="47" idx="0"/>
            </p:cNvCxnSpPr>
            <p:nvPr/>
          </p:nvCxnSpPr>
          <p:spPr>
            <a:xfrm flipH="1">
              <a:off x="1210667" y="3669258"/>
              <a:ext cx="1966118" cy="838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5" idx="2"/>
              <a:endCxn id="48" idx="0"/>
            </p:cNvCxnSpPr>
            <p:nvPr/>
          </p:nvCxnSpPr>
          <p:spPr>
            <a:xfrm>
              <a:off x="3176785" y="3669258"/>
              <a:ext cx="0" cy="838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5" idx="2"/>
              <a:endCxn id="49" idx="0"/>
            </p:cNvCxnSpPr>
            <p:nvPr/>
          </p:nvCxnSpPr>
          <p:spPr>
            <a:xfrm>
              <a:off x="3176785" y="3669258"/>
              <a:ext cx="3130550" cy="838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502755" y="4545094"/>
            <a:ext cx="4531692" cy="1890300"/>
            <a:chOff x="540510" y="2327898"/>
            <a:chExt cx="7787958" cy="3555312"/>
          </a:xfrm>
        </p:grpSpPr>
        <p:sp>
          <p:nvSpPr>
            <p:cNvPr id="55" name="矩形 54"/>
            <p:cNvSpPr/>
            <p:nvPr/>
          </p:nvSpPr>
          <p:spPr>
            <a:xfrm>
              <a:off x="540510" y="5200946"/>
              <a:ext cx="1570037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DataNode</a:t>
              </a:r>
              <a:endParaRPr lang="zh-CN" altLang="en-US" sz="11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799137" y="5200946"/>
              <a:ext cx="1570037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DataNode</a:t>
              </a:r>
              <a:endParaRPr lang="zh-CN" altLang="en-US" sz="11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58431" y="5200946"/>
              <a:ext cx="1570037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DataNode</a:t>
              </a:r>
              <a:endParaRPr lang="zh-CN" altLang="en-US" sz="11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807608" y="3792117"/>
              <a:ext cx="1570037" cy="6822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NameNode</a:t>
              </a:r>
              <a:endParaRPr lang="zh-CN" altLang="en-US" sz="11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5027919" y="3792117"/>
              <a:ext cx="1570037" cy="6822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NameNode</a:t>
              </a:r>
              <a:endParaRPr lang="zh-CN" altLang="en-US" sz="11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717177" y="2327898"/>
              <a:ext cx="1320630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HTTPFS</a:t>
              </a:r>
              <a:endParaRPr lang="zh-CN" altLang="en-US" sz="11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918088" y="2327898"/>
              <a:ext cx="1524992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/>
                <a:t>ZooKeeper</a:t>
              </a:r>
              <a:r>
                <a:rPr lang="zh-CN" altLang="en-US" sz="1100" dirty="0"/>
                <a:t>集群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4860782" y="2327898"/>
              <a:ext cx="1737174" cy="6822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/>
                <a:t>JournalNode</a:t>
              </a:r>
              <a:r>
                <a:rPr lang="zh-CN" altLang="en-US" sz="1100"/>
                <a:t>集群</a:t>
              </a:r>
              <a:endParaRPr lang="en-US" altLang="zh-CN" sz="1100"/>
            </a:p>
          </p:txBody>
        </p:sp>
        <p:cxnSp>
          <p:nvCxnSpPr>
            <p:cNvPr id="63" name="直接连接符 62"/>
            <p:cNvCxnSpPr>
              <a:stCxn id="60" idx="2"/>
              <a:endCxn id="58" idx="0"/>
            </p:cNvCxnSpPr>
            <p:nvPr/>
          </p:nvCxnSpPr>
          <p:spPr>
            <a:xfrm>
              <a:off x="1377492" y="3010162"/>
              <a:ext cx="1215135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0" idx="2"/>
              <a:endCxn id="59" idx="0"/>
            </p:cNvCxnSpPr>
            <p:nvPr/>
          </p:nvCxnSpPr>
          <p:spPr>
            <a:xfrm>
              <a:off x="1377492" y="3010162"/>
              <a:ext cx="4435446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1" idx="2"/>
              <a:endCxn id="58" idx="0"/>
            </p:cNvCxnSpPr>
            <p:nvPr/>
          </p:nvCxnSpPr>
          <p:spPr>
            <a:xfrm flipH="1">
              <a:off x="2592627" y="3010162"/>
              <a:ext cx="1087957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1" idx="2"/>
              <a:endCxn id="59" idx="0"/>
            </p:cNvCxnSpPr>
            <p:nvPr/>
          </p:nvCxnSpPr>
          <p:spPr>
            <a:xfrm>
              <a:off x="3680584" y="3010162"/>
              <a:ext cx="2132354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2" idx="2"/>
              <a:endCxn id="58" idx="0"/>
            </p:cNvCxnSpPr>
            <p:nvPr/>
          </p:nvCxnSpPr>
          <p:spPr>
            <a:xfrm flipH="1">
              <a:off x="2592627" y="3010162"/>
              <a:ext cx="3136742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8" idx="2"/>
              <a:endCxn id="55" idx="0"/>
            </p:cNvCxnSpPr>
            <p:nvPr/>
          </p:nvCxnSpPr>
          <p:spPr>
            <a:xfrm flipH="1">
              <a:off x="1325529" y="4474381"/>
              <a:ext cx="1267098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8" idx="2"/>
              <a:endCxn id="56" idx="0"/>
            </p:cNvCxnSpPr>
            <p:nvPr/>
          </p:nvCxnSpPr>
          <p:spPr>
            <a:xfrm>
              <a:off x="2592627" y="4474381"/>
              <a:ext cx="991529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8" idx="2"/>
              <a:endCxn id="57" idx="0"/>
            </p:cNvCxnSpPr>
            <p:nvPr/>
          </p:nvCxnSpPr>
          <p:spPr>
            <a:xfrm>
              <a:off x="2592627" y="4474381"/>
              <a:ext cx="4950823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9" idx="2"/>
              <a:endCxn id="55" idx="0"/>
            </p:cNvCxnSpPr>
            <p:nvPr/>
          </p:nvCxnSpPr>
          <p:spPr>
            <a:xfrm flipH="1">
              <a:off x="1325529" y="4474381"/>
              <a:ext cx="4487409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9" idx="2"/>
              <a:endCxn id="56" idx="0"/>
            </p:cNvCxnSpPr>
            <p:nvPr/>
          </p:nvCxnSpPr>
          <p:spPr>
            <a:xfrm flipH="1">
              <a:off x="3584156" y="4474381"/>
              <a:ext cx="2228782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9" idx="2"/>
              <a:endCxn id="57" idx="0"/>
            </p:cNvCxnSpPr>
            <p:nvPr/>
          </p:nvCxnSpPr>
          <p:spPr>
            <a:xfrm>
              <a:off x="5812938" y="4474381"/>
              <a:ext cx="1730512" cy="7265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2" idx="2"/>
              <a:endCxn id="59" idx="0"/>
            </p:cNvCxnSpPr>
            <p:nvPr/>
          </p:nvCxnSpPr>
          <p:spPr>
            <a:xfrm>
              <a:off x="5729369" y="3010162"/>
              <a:ext cx="83569" cy="78195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62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内部特性</a:t>
            </a:r>
            <a:endParaRPr lang="en-US" altLang="zh-CN" dirty="0"/>
          </a:p>
          <a:p>
            <a:pPr lvl="1"/>
            <a:r>
              <a:rPr lang="zh-CN" altLang="en-US" dirty="0"/>
              <a:t>冗余备份、副本存放、副本选择、心跳检测</a:t>
            </a:r>
            <a:endParaRPr lang="en-US" altLang="zh-CN" dirty="0"/>
          </a:p>
          <a:p>
            <a:pPr lvl="1"/>
            <a:r>
              <a:rPr lang="zh-CN" altLang="en-US" dirty="0"/>
              <a:t>数据完整性检测、元数据磁盘失效</a:t>
            </a:r>
            <a:endParaRPr lang="en-US" altLang="zh-CN" dirty="0"/>
          </a:p>
          <a:p>
            <a:pPr lvl="1"/>
            <a:r>
              <a:rPr lang="zh-CN" altLang="en-US" dirty="0"/>
              <a:t>简单一致性模型、流式数据访问、客户端缓存</a:t>
            </a:r>
            <a:endParaRPr lang="en-US" altLang="zh-CN" dirty="0"/>
          </a:p>
          <a:p>
            <a:pPr lvl="1"/>
            <a:r>
              <a:rPr lang="zh-CN" altLang="en-US" dirty="0"/>
              <a:t>流水线复制、架构特征、超大规模数据集</a:t>
            </a:r>
            <a:endParaRPr lang="en-US" altLang="zh-CN" dirty="0"/>
          </a:p>
          <a:p>
            <a:r>
              <a:rPr lang="zh-CN" altLang="en-US" dirty="0"/>
              <a:t>对外功能</a:t>
            </a:r>
            <a:endParaRPr lang="en-US" altLang="zh-CN" dirty="0"/>
          </a:p>
          <a:p>
            <a:pPr lvl="1"/>
            <a:r>
              <a:rPr lang="en-US" altLang="zh-CN" dirty="0" err="1"/>
              <a:t>Namenode</a:t>
            </a:r>
            <a:r>
              <a:rPr lang="zh-CN" altLang="en-US" dirty="0"/>
              <a:t>高可靠性：配置多个</a:t>
            </a:r>
            <a:r>
              <a:rPr lang="en-US" altLang="zh-CN" dirty="0" err="1"/>
              <a:t>NameNode</a:t>
            </a:r>
            <a:r>
              <a:rPr lang="zh-CN" altLang="en-US" dirty="0"/>
              <a:t>，一个失效时立即替换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快照：当数据损坏时，支持回滚到正确的时间节点</a:t>
            </a:r>
            <a:endParaRPr lang="en-US" altLang="zh-CN" dirty="0"/>
          </a:p>
          <a:p>
            <a:pPr lvl="1"/>
            <a:r>
              <a:rPr lang="zh-CN" altLang="en-US" dirty="0"/>
              <a:t>元数据管理与恢复工具：通过命令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oiv</a:t>
            </a:r>
            <a:r>
              <a:rPr lang="zh-CN" altLang="en-US" dirty="0"/>
              <a:t>和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oev</a:t>
            </a:r>
            <a:r>
              <a:rPr lang="zh-CN" altLang="en-US" dirty="0"/>
              <a:t>管理修复</a:t>
            </a:r>
            <a:r>
              <a:rPr lang="en-US" altLang="zh-CN" dirty="0" err="1"/>
              <a:t>fsimage</a:t>
            </a:r>
            <a:r>
              <a:rPr lang="zh-CN" altLang="en-US" dirty="0"/>
              <a:t>和</a:t>
            </a:r>
            <a:r>
              <a:rPr lang="en-US" altLang="zh-CN" dirty="0"/>
              <a:t>edits</a:t>
            </a:r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安全性：用户和文件级别安全认证、机器和服务级别安全认证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配额功能：管理目录或文件配额大小</a:t>
            </a:r>
            <a:endParaRPr lang="en-US" altLang="zh-CN" dirty="0"/>
          </a:p>
          <a:p>
            <a:pPr lvl="1"/>
            <a:r>
              <a:rPr lang="en-US" altLang="zh-CN" dirty="0"/>
              <a:t>HDFS C</a:t>
            </a:r>
            <a:r>
              <a:rPr lang="zh-CN" altLang="en-US" dirty="0"/>
              <a:t>语言接口：使用</a:t>
            </a:r>
            <a:r>
              <a:rPr lang="en-US" altLang="zh-CN" dirty="0"/>
              <a:t>C</a:t>
            </a:r>
            <a:r>
              <a:rPr lang="zh-CN" altLang="en-US" dirty="0"/>
              <a:t>语言操作</a:t>
            </a:r>
            <a:r>
              <a:rPr lang="en-US" altLang="zh-CN" dirty="0"/>
              <a:t>HDFS</a:t>
            </a:r>
            <a:r>
              <a:rPr lang="zh-CN" altLang="en-US" dirty="0"/>
              <a:t>的接口</a:t>
            </a:r>
            <a:endParaRPr lang="en-US" altLang="zh-CN" dirty="0"/>
          </a:p>
          <a:p>
            <a:pPr lvl="1"/>
            <a:r>
              <a:rPr lang="en-US" altLang="zh-CN" dirty="0"/>
              <a:t>HDFS Short-Circuit</a:t>
            </a:r>
            <a:r>
              <a:rPr lang="zh-CN" altLang="en-US" dirty="0"/>
              <a:t>功能：客户端可以绕开</a:t>
            </a:r>
            <a:r>
              <a:rPr lang="en-US" altLang="zh-CN" dirty="0" err="1"/>
              <a:t>Datanode</a:t>
            </a:r>
            <a:r>
              <a:rPr lang="zh-CN" altLang="en-US" dirty="0"/>
              <a:t>直接读取本机数据，加快</a:t>
            </a:r>
            <a:r>
              <a:rPr lang="en-US" altLang="zh-CN" dirty="0"/>
              <a:t>map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WebHdfs</a:t>
            </a:r>
            <a:r>
              <a:rPr lang="zh-CN" altLang="en-US" dirty="0"/>
              <a:t>：通过</a:t>
            </a:r>
            <a:r>
              <a:rPr lang="en-US" altLang="zh-CN" dirty="0"/>
              <a:t>Web</a:t>
            </a:r>
            <a:r>
              <a:rPr lang="zh-CN" altLang="en-US" dirty="0"/>
              <a:t>方式操作</a:t>
            </a:r>
            <a:r>
              <a:rPr lang="en-US" altLang="zh-CN" dirty="0"/>
              <a:t>HDFS</a:t>
            </a:r>
            <a:r>
              <a:rPr lang="zh-CN" altLang="en-US" dirty="0"/>
              <a:t>（插、删、改、查）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>
                <a:solidFill>
                  <a:srgbClr val="FF0000"/>
                </a:solidFill>
              </a:rPr>
              <a:t>体系结构</a:t>
            </a:r>
            <a:r>
              <a:rPr lang="en-US" altLang="zh-CN" dirty="0">
                <a:solidFill>
                  <a:srgbClr val="FF0000"/>
                </a:solidFill>
              </a:rPr>
              <a:t>——Yarn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定位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管理计算机资源、提供用户和程序访问系统资源的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en-US" dirty="0"/>
              <a:t>执行过程</a:t>
            </a:r>
            <a:endParaRPr lang="en-US" altLang="zh-CN" dirty="0"/>
          </a:p>
          <a:p>
            <a:pPr lvl="1"/>
            <a:r>
              <a:rPr lang="zh-CN" altLang="en-US" dirty="0"/>
              <a:t>典型拓扑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04690" y="2806699"/>
            <a:ext cx="4494311" cy="3111847"/>
            <a:chOff x="1004047" y="765175"/>
            <a:chExt cx="7061080" cy="5123785"/>
          </a:xfrm>
        </p:grpSpPr>
        <p:sp>
          <p:nvSpPr>
            <p:cNvPr id="76" name="椭圆 75"/>
            <p:cNvSpPr/>
            <p:nvPr/>
          </p:nvSpPr>
          <p:spPr>
            <a:xfrm>
              <a:off x="1004047" y="2223246"/>
              <a:ext cx="1219199" cy="6006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prstClr val="white"/>
                  </a:solidFill>
                </a:rPr>
                <a:t>Client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1004047" y="3236257"/>
              <a:ext cx="1219199" cy="6006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prstClr val="white"/>
                  </a:solidFill>
                </a:rPr>
                <a:t>Client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608731" y="2348754"/>
              <a:ext cx="1730188" cy="136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832805" y="2664296"/>
              <a:ext cx="1275268" cy="7315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892216" y="2664296"/>
              <a:ext cx="1085978" cy="418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prstClr val="white"/>
                  </a:solidFill>
                </a:rPr>
                <a:t>Resource</a:t>
              </a:r>
              <a:endParaRPr lang="zh-CN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892216" y="2979265"/>
              <a:ext cx="1098571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Manager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709551" y="765175"/>
              <a:ext cx="2226282" cy="1458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185058" y="899504"/>
              <a:ext cx="1275268" cy="7315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460409" y="899505"/>
              <a:ext cx="776203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Node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244468" y="1214473"/>
              <a:ext cx="1098571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Manager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835663" y="1740279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870581" y="1740279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806687" y="1797324"/>
              <a:ext cx="1015460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Container</a:t>
              </a:r>
              <a:endParaRPr lang="zh-CN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861906" y="1797324"/>
              <a:ext cx="977683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App Mstr</a:t>
              </a:r>
              <a:endParaRPr lang="zh-CN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709551" y="2526261"/>
              <a:ext cx="2226282" cy="1458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185058" y="2660590"/>
              <a:ext cx="1275268" cy="7315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461221" y="2660590"/>
              <a:ext cx="776203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Node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244468" y="2975558"/>
              <a:ext cx="1098571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Manager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6882409" y="3501365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817157" y="3501365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853433" y="3558409"/>
              <a:ext cx="1015460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Container</a:t>
              </a:r>
              <a:endParaRPr lang="zh-CN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808482" y="3558409"/>
              <a:ext cx="977683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App Mstr</a:t>
              </a:r>
              <a:endParaRPr lang="zh-CN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09551" y="4312898"/>
              <a:ext cx="2226282" cy="1458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185058" y="4447227"/>
              <a:ext cx="1275268" cy="7315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461219" y="4447227"/>
              <a:ext cx="776203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Node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244468" y="4762196"/>
              <a:ext cx="1098571" cy="43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prstClr val="white"/>
                  </a:solidFill>
                </a:rPr>
                <a:t>Manager</a:t>
              </a:r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835663" y="5288002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870581" y="5288002"/>
              <a:ext cx="962482" cy="411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806687" y="5345047"/>
              <a:ext cx="1015460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Container</a:t>
              </a:r>
              <a:endParaRPr lang="zh-CN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861906" y="5345047"/>
              <a:ext cx="1015460" cy="38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solidFill>
                    <a:prstClr val="white"/>
                  </a:solidFill>
                </a:rPr>
                <a:t>Container</a:t>
              </a:r>
            </a:p>
          </p:txBody>
        </p:sp>
        <p:cxnSp>
          <p:nvCxnSpPr>
            <p:cNvPr id="106" name="直接箭头连接符 105"/>
            <p:cNvCxnSpPr>
              <a:stCxn id="76" idx="6"/>
            </p:cNvCxnSpPr>
            <p:nvPr/>
          </p:nvCxnSpPr>
          <p:spPr>
            <a:xfrm>
              <a:off x="2223246" y="2523564"/>
              <a:ext cx="609559" cy="32169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7" idx="6"/>
            </p:cNvCxnSpPr>
            <p:nvPr/>
          </p:nvCxnSpPr>
          <p:spPr>
            <a:xfrm flipV="1">
              <a:off x="2223246" y="3168031"/>
              <a:ext cx="609559" cy="36854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任意多边形 107"/>
            <p:cNvSpPr/>
            <p:nvPr/>
          </p:nvSpPr>
          <p:spPr>
            <a:xfrm>
              <a:off x="3308312" y="1168400"/>
              <a:ext cx="2872394" cy="1492189"/>
            </a:xfrm>
            <a:custGeom>
              <a:avLst/>
              <a:gdLst>
                <a:gd name="connsiteX0" fmla="*/ 2959100 w 2959100"/>
                <a:gd name="connsiteY0" fmla="*/ 23581 h 1496781"/>
                <a:gd name="connsiteX1" fmla="*/ 1320800 w 2959100"/>
                <a:gd name="connsiteY1" fmla="*/ 201381 h 1496781"/>
                <a:gd name="connsiteX2" fmla="*/ 0 w 2959100"/>
                <a:gd name="connsiteY2" fmla="*/ 1496781 h 1496781"/>
                <a:gd name="connsiteX0" fmla="*/ 2959100 w 2959100"/>
                <a:gd name="connsiteY0" fmla="*/ 5680 h 1478880"/>
                <a:gd name="connsiteX1" fmla="*/ 1320800 w 2959100"/>
                <a:gd name="connsiteY1" fmla="*/ 335880 h 1478880"/>
                <a:gd name="connsiteX2" fmla="*/ 0 w 2959100"/>
                <a:gd name="connsiteY2" fmla="*/ 1478880 h 1478880"/>
                <a:gd name="connsiteX0" fmla="*/ 2959100 w 2959100"/>
                <a:gd name="connsiteY0" fmla="*/ 5680 h 1478880"/>
                <a:gd name="connsiteX1" fmla="*/ 1320800 w 2959100"/>
                <a:gd name="connsiteY1" fmla="*/ 335880 h 1478880"/>
                <a:gd name="connsiteX2" fmla="*/ 0 w 2959100"/>
                <a:gd name="connsiteY2" fmla="*/ 1478880 h 1478880"/>
                <a:gd name="connsiteX0" fmla="*/ 2959100 w 2959100"/>
                <a:gd name="connsiteY0" fmla="*/ 0 h 1473200"/>
                <a:gd name="connsiteX1" fmla="*/ 1320800 w 2959100"/>
                <a:gd name="connsiteY1" fmla="*/ 330200 h 1473200"/>
                <a:gd name="connsiteX2" fmla="*/ 0 w 2959100"/>
                <a:gd name="connsiteY2" fmla="*/ 14732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9100" h="1473200">
                  <a:moveTo>
                    <a:pt x="2959100" y="0"/>
                  </a:moveTo>
                  <a:cubicBezTo>
                    <a:pt x="2297641" y="4233"/>
                    <a:pt x="1813983" y="84667"/>
                    <a:pt x="1320800" y="330200"/>
                  </a:cubicBezTo>
                  <a:cubicBezTo>
                    <a:pt x="827617" y="575733"/>
                    <a:pt x="413808" y="948266"/>
                    <a:pt x="0" y="147320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3441700" y="1659334"/>
              <a:ext cx="3644900" cy="994966"/>
            </a:xfrm>
            <a:custGeom>
              <a:avLst/>
              <a:gdLst>
                <a:gd name="connsiteX0" fmla="*/ 3644900 w 3644900"/>
                <a:gd name="connsiteY0" fmla="*/ 135008 h 998608"/>
                <a:gd name="connsiteX1" fmla="*/ 2933700 w 3644900"/>
                <a:gd name="connsiteY1" fmla="*/ 8008 h 998608"/>
                <a:gd name="connsiteX2" fmla="*/ 2082800 w 3644900"/>
                <a:gd name="connsiteY2" fmla="*/ 58808 h 998608"/>
                <a:gd name="connsiteX3" fmla="*/ 787400 w 3644900"/>
                <a:gd name="connsiteY3" fmla="*/ 427108 h 998608"/>
                <a:gd name="connsiteX4" fmla="*/ 0 w 3644900"/>
                <a:gd name="connsiteY4" fmla="*/ 998608 h 998608"/>
                <a:gd name="connsiteX0" fmla="*/ 3644900 w 3644900"/>
                <a:gd name="connsiteY0" fmla="*/ 131366 h 994966"/>
                <a:gd name="connsiteX1" fmla="*/ 2933700 w 3644900"/>
                <a:gd name="connsiteY1" fmla="*/ 4366 h 994966"/>
                <a:gd name="connsiteX2" fmla="*/ 1968500 w 3644900"/>
                <a:gd name="connsiteY2" fmla="*/ 67866 h 994966"/>
                <a:gd name="connsiteX3" fmla="*/ 787400 w 3644900"/>
                <a:gd name="connsiteY3" fmla="*/ 423466 h 994966"/>
                <a:gd name="connsiteX4" fmla="*/ 0 w 3644900"/>
                <a:gd name="connsiteY4" fmla="*/ 994966 h 99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4900" h="994966">
                  <a:moveTo>
                    <a:pt x="3644900" y="131366"/>
                  </a:moveTo>
                  <a:cubicBezTo>
                    <a:pt x="3419475" y="74216"/>
                    <a:pt x="3213100" y="14949"/>
                    <a:pt x="2933700" y="4366"/>
                  </a:cubicBezTo>
                  <a:cubicBezTo>
                    <a:pt x="2654300" y="-6217"/>
                    <a:pt x="2326217" y="-1984"/>
                    <a:pt x="1968500" y="67866"/>
                  </a:cubicBezTo>
                  <a:cubicBezTo>
                    <a:pt x="1610783" y="137716"/>
                    <a:pt x="1115483" y="268949"/>
                    <a:pt x="787400" y="423466"/>
                  </a:cubicBezTo>
                  <a:cubicBezTo>
                    <a:pt x="459317" y="577983"/>
                    <a:pt x="220133" y="787532"/>
                    <a:pt x="0" y="994966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6426200" y="2158999"/>
              <a:ext cx="1320336" cy="1346363"/>
            </a:xfrm>
            <a:custGeom>
              <a:avLst/>
              <a:gdLst>
                <a:gd name="connsiteX0" fmla="*/ 0 w 1339856"/>
                <a:gd name="connsiteY0" fmla="*/ 0 h 1346760"/>
                <a:gd name="connsiteX1" fmla="*/ 787400 w 1339856"/>
                <a:gd name="connsiteY1" fmla="*/ 279400 h 1346760"/>
                <a:gd name="connsiteX2" fmla="*/ 1270000 w 1339856"/>
                <a:gd name="connsiteY2" fmla="*/ 635000 h 1346760"/>
                <a:gd name="connsiteX3" fmla="*/ 1206500 w 1339856"/>
                <a:gd name="connsiteY3" fmla="*/ 1231900 h 1346760"/>
                <a:gd name="connsiteX4" fmla="*/ 63500 w 1339856"/>
                <a:gd name="connsiteY4" fmla="*/ 1346200 h 1346760"/>
                <a:gd name="connsiteX0" fmla="*/ 0 w 1339856"/>
                <a:gd name="connsiteY0" fmla="*/ 0 h 1348919"/>
                <a:gd name="connsiteX1" fmla="*/ 787400 w 1339856"/>
                <a:gd name="connsiteY1" fmla="*/ 279400 h 1348919"/>
                <a:gd name="connsiteX2" fmla="*/ 1270000 w 1339856"/>
                <a:gd name="connsiteY2" fmla="*/ 508000 h 1348919"/>
                <a:gd name="connsiteX3" fmla="*/ 1206500 w 1339856"/>
                <a:gd name="connsiteY3" fmla="*/ 1231900 h 1348919"/>
                <a:gd name="connsiteX4" fmla="*/ 63500 w 1339856"/>
                <a:gd name="connsiteY4" fmla="*/ 1346200 h 1348919"/>
                <a:gd name="connsiteX0" fmla="*/ 0 w 1314225"/>
                <a:gd name="connsiteY0" fmla="*/ 0 h 1346574"/>
                <a:gd name="connsiteX1" fmla="*/ 787400 w 1314225"/>
                <a:gd name="connsiteY1" fmla="*/ 279400 h 1346574"/>
                <a:gd name="connsiteX2" fmla="*/ 1270000 w 1314225"/>
                <a:gd name="connsiteY2" fmla="*/ 508000 h 1346574"/>
                <a:gd name="connsiteX3" fmla="*/ 1155700 w 1314225"/>
                <a:gd name="connsiteY3" fmla="*/ 1206500 h 1346574"/>
                <a:gd name="connsiteX4" fmla="*/ 63500 w 1314225"/>
                <a:gd name="connsiteY4" fmla="*/ 1346200 h 1346574"/>
                <a:gd name="connsiteX0" fmla="*/ 0 w 1314225"/>
                <a:gd name="connsiteY0" fmla="*/ 0 h 1346574"/>
                <a:gd name="connsiteX1" fmla="*/ 787400 w 1314225"/>
                <a:gd name="connsiteY1" fmla="*/ 279400 h 1346574"/>
                <a:gd name="connsiteX2" fmla="*/ 1270000 w 1314225"/>
                <a:gd name="connsiteY2" fmla="*/ 508000 h 1346574"/>
                <a:gd name="connsiteX3" fmla="*/ 1155700 w 1314225"/>
                <a:gd name="connsiteY3" fmla="*/ 1206500 h 1346574"/>
                <a:gd name="connsiteX4" fmla="*/ 63500 w 1314225"/>
                <a:gd name="connsiteY4" fmla="*/ 1346200 h 1346574"/>
                <a:gd name="connsiteX0" fmla="*/ 0 w 1323106"/>
                <a:gd name="connsiteY0" fmla="*/ 0 h 1346363"/>
                <a:gd name="connsiteX1" fmla="*/ 787400 w 1323106"/>
                <a:gd name="connsiteY1" fmla="*/ 279400 h 1346363"/>
                <a:gd name="connsiteX2" fmla="*/ 1282700 w 1323106"/>
                <a:gd name="connsiteY2" fmla="*/ 596900 h 1346363"/>
                <a:gd name="connsiteX3" fmla="*/ 1155700 w 1323106"/>
                <a:gd name="connsiteY3" fmla="*/ 1206500 h 1346363"/>
                <a:gd name="connsiteX4" fmla="*/ 63500 w 1323106"/>
                <a:gd name="connsiteY4" fmla="*/ 1346200 h 1346363"/>
                <a:gd name="connsiteX0" fmla="*/ 0 w 1320336"/>
                <a:gd name="connsiteY0" fmla="*/ 0 h 1346363"/>
                <a:gd name="connsiteX1" fmla="*/ 825500 w 1320336"/>
                <a:gd name="connsiteY1" fmla="*/ 266700 h 1346363"/>
                <a:gd name="connsiteX2" fmla="*/ 1282700 w 1320336"/>
                <a:gd name="connsiteY2" fmla="*/ 596900 h 1346363"/>
                <a:gd name="connsiteX3" fmla="*/ 1155700 w 1320336"/>
                <a:gd name="connsiteY3" fmla="*/ 1206500 h 1346363"/>
                <a:gd name="connsiteX4" fmla="*/ 63500 w 1320336"/>
                <a:gd name="connsiteY4" fmla="*/ 1346200 h 134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36" h="1346363">
                  <a:moveTo>
                    <a:pt x="0" y="0"/>
                  </a:moveTo>
                  <a:cubicBezTo>
                    <a:pt x="287866" y="86783"/>
                    <a:pt x="611717" y="167217"/>
                    <a:pt x="825500" y="266700"/>
                  </a:cubicBezTo>
                  <a:cubicBezTo>
                    <a:pt x="1039283" y="366183"/>
                    <a:pt x="1227667" y="440267"/>
                    <a:pt x="1282700" y="596900"/>
                  </a:cubicBezTo>
                  <a:cubicBezTo>
                    <a:pt x="1337733" y="753533"/>
                    <a:pt x="1358900" y="1081617"/>
                    <a:pt x="1155700" y="1206500"/>
                  </a:cubicBezTo>
                  <a:cubicBezTo>
                    <a:pt x="952500" y="1331383"/>
                    <a:pt x="534458" y="1348316"/>
                    <a:pt x="63500" y="134620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7569200" y="2146300"/>
              <a:ext cx="318095" cy="1397000"/>
            </a:xfrm>
            <a:custGeom>
              <a:avLst/>
              <a:gdLst>
                <a:gd name="connsiteX0" fmla="*/ 63500 w 318095"/>
                <a:gd name="connsiteY0" fmla="*/ 1397000 h 1397000"/>
                <a:gd name="connsiteX1" fmla="*/ 317500 w 318095"/>
                <a:gd name="connsiteY1" fmla="*/ 914400 h 1397000"/>
                <a:gd name="connsiteX2" fmla="*/ 0 w 318095"/>
                <a:gd name="connsiteY2" fmla="*/ 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95" h="1397000">
                  <a:moveTo>
                    <a:pt x="63500" y="1397000"/>
                  </a:moveTo>
                  <a:cubicBezTo>
                    <a:pt x="195791" y="1272116"/>
                    <a:pt x="328083" y="1147233"/>
                    <a:pt x="317500" y="914400"/>
                  </a:cubicBezTo>
                  <a:cubicBezTo>
                    <a:pt x="306917" y="681567"/>
                    <a:pt x="153458" y="340783"/>
                    <a:pt x="0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6311899" y="3911600"/>
              <a:ext cx="1500109" cy="1435100"/>
            </a:xfrm>
            <a:custGeom>
              <a:avLst/>
              <a:gdLst>
                <a:gd name="connsiteX0" fmla="*/ 342900 w 1550272"/>
                <a:gd name="connsiteY0" fmla="*/ 1435100 h 1435100"/>
                <a:gd name="connsiteX1" fmla="*/ 787400 w 1550272"/>
                <a:gd name="connsiteY1" fmla="*/ 1320800 h 1435100"/>
                <a:gd name="connsiteX2" fmla="*/ 1346200 w 1550272"/>
                <a:gd name="connsiteY2" fmla="*/ 1308100 h 1435100"/>
                <a:gd name="connsiteX3" fmla="*/ 1549400 w 1550272"/>
                <a:gd name="connsiteY3" fmla="*/ 1143000 h 1435100"/>
                <a:gd name="connsiteX4" fmla="*/ 1282700 w 1550272"/>
                <a:gd name="connsiteY4" fmla="*/ 444500 h 1435100"/>
                <a:gd name="connsiteX5" fmla="*/ 292100 w 1550272"/>
                <a:gd name="connsiteY5" fmla="*/ 165100 h 1435100"/>
                <a:gd name="connsiteX6" fmla="*/ 0 w 1550272"/>
                <a:gd name="connsiteY6" fmla="*/ 0 h 1435100"/>
                <a:gd name="connsiteX0" fmla="*/ 342900 w 1550272"/>
                <a:gd name="connsiteY0" fmla="*/ 1435100 h 1435100"/>
                <a:gd name="connsiteX1" fmla="*/ 787400 w 1550272"/>
                <a:gd name="connsiteY1" fmla="*/ 1320800 h 1435100"/>
                <a:gd name="connsiteX2" fmla="*/ 1346200 w 1550272"/>
                <a:gd name="connsiteY2" fmla="*/ 1308100 h 1435100"/>
                <a:gd name="connsiteX3" fmla="*/ 1549400 w 1550272"/>
                <a:gd name="connsiteY3" fmla="*/ 1143000 h 1435100"/>
                <a:gd name="connsiteX4" fmla="*/ 1282700 w 1550272"/>
                <a:gd name="connsiteY4" fmla="*/ 444500 h 1435100"/>
                <a:gd name="connsiteX5" fmla="*/ 292100 w 1550272"/>
                <a:gd name="connsiteY5" fmla="*/ 165100 h 1435100"/>
                <a:gd name="connsiteX6" fmla="*/ 0 w 1550272"/>
                <a:gd name="connsiteY6" fmla="*/ 0 h 1435100"/>
                <a:gd name="connsiteX0" fmla="*/ 342900 w 1500109"/>
                <a:gd name="connsiteY0" fmla="*/ 1435100 h 1435100"/>
                <a:gd name="connsiteX1" fmla="*/ 787400 w 1500109"/>
                <a:gd name="connsiteY1" fmla="*/ 1320800 h 1435100"/>
                <a:gd name="connsiteX2" fmla="*/ 1346200 w 1500109"/>
                <a:gd name="connsiteY2" fmla="*/ 1308100 h 1435100"/>
                <a:gd name="connsiteX3" fmla="*/ 1498600 w 1500109"/>
                <a:gd name="connsiteY3" fmla="*/ 927100 h 1435100"/>
                <a:gd name="connsiteX4" fmla="*/ 1282700 w 1500109"/>
                <a:gd name="connsiteY4" fmla="*/ 444500 h 1435100"/>
                <a:gd name="connsiteX5" fmla="*/ 292100 w 1500109"/>
                <a:gd name="connsiteY5" fmla="*/ 165100 h 1435100"/>
                <a:gd name="connsiteX6" fmla="*/ 0 w 1500109"/>
                <a:gd name="connsiteY6" fmla="*/ 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09" h="1435100">
                  <a:moveTo>
                    <a:pt x="342900" y="1435100"/>
                  </a:moveTo>
                  <a:cubicBezTo>
                    <a:pt x="481541" y="1388533"/>
                    <a:pt x="620183" y="1341967"/>
                    <a:pt x="787400" y="1320800"/>
                  </a:cubicBezTo>
                  <a:cubicBezTo>
                    <a:pt x="954617" y="1299633"/>
                    <a:pt x="1227667" y="1373717"/>
                    <a:pt x="1346200" y="1308100"/>
                  </a:cubicBezTo>
                  <a:cubicBezTo>
                    <a:pt x="1464733" y="1242483"/>
                    <a:pt x="1509183" y="1071033"/>
                    <a:pt x="1498600" y="927100"/>
                  </a:cubicBezTo>
                  <a:cubicBezTo>
                    <a:pt x="1488017" y="783167"/>
                    <a:pt x="1483783" y="571500"/>
                    <a:pt x="1282700" y="444500"/>
                  </a:cubicBezTo>
                  <a:cubicBezTo>
                    <a:pt x="1081617" y="317500"/>
                    <a:pt x="505883" y="239183"/>
                    <a:pt x="292100" y="165100"/>
                  </a:cubicBezTo>
                  <a:cubicBezTo>
                    <a:pt x="78317" y="91017"/>
                    <a:pt x="39158" y="45508"/>
                    <a:pt x="0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6705600" y="3822700"/>
              <a:ext cx="1359527" cy="1689100"/>
            </a:xfrm>
            <a:custGeom>
              <a:avLst/>
              <a:gdLst>
                <a:gd name="connsiteX0" fmla="*/ 254000 w 508627"/>
                <a:gd name="connsiteY0" fmla="*/ 1638300 h 1638300"/>
                <a:gd name="connsiteX1" fmla="*/ 406400 w 508627"/>
                <a:gd name="connsiteY1" fmla="*/ 1422400 h 1638300"/>
                <a:gd name="connsiteX2" fmla="*/ 495300 w 508627"/>
                <a:gd name="connsiteY2" fmla="*/ 863600 h 1638300"/>
                <a:gd name="connsiteX3" fmla="*/ 114300 w 508627"/>
                <a:gd name="connsiteY3" fmla="*/ 228600 h 1638300"/>
                <a:gd name="connsiteX4" fmla="*/ 0 w 508627"/>
                <a:gd name="connsiteY4" fmla="*/ 0 h 1638300"/>
                <a:gd name="connsiteX0" fmla="*/ 1104900 w 1359527"/>
                <a:gd name="connsiteY0" fmla="*/ 1689100 h 1689100"/>
                <a:gd name="connsiteX1" fmla="*/ 1257300 w 1359527"/>
                <a:gd name="connsiteY1" fmla="*/ 1473200 h 1689100"/>
                <a:gd name="connsiteX2" fmla="*/ 1346200 w 1359527"/>
                <a:gd name="connsiteY2" fmla="*/ 914400 h 1689100"/>
                <a:gd name="connsiteX3" fmla="*/ 965200 w 1359527"/>
                <a:gd name="connsiteY3" fmla="*/ 279400 h 1689100"/>
                <a:gd name="connsiteX4" fmla="*/ 0 w 1359527"/>
                <a:gd name="connsiteY4" fmla="*/ 0 h 1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9527" h="1689100">
                  <a:moveTo>
                    <a:pt x="1104900" y="1689100"/>
                  </a:moveTo>
                  <a:cubicBezTo>
                    <a:pt x="1160991" y="1645708"/>
                    <a:pt x="1217083" y="1602317"/>
                    <a:pt x="1257300" y="1473200"/>
                  </a:cubicBezTo>
                  <a:cubicBezTo>
                    <a:pt x="1297517" y="1344083"/>
                    <a:pt x="1394883" y="1113367"/>
                    <a:pt x="1346200" y="914400"/>
                  </a:cubicBezTo>
                  <a:cubicBezTo>
                    <a:pt x="1297517" y="715433"/>
                    <a:pt x="1189567" y="431800"/>
                    <a:pt x="965200" y="279400"/>
                  </a:cubicBezTo>
                  <a:cubicBezTo>
                    <a:pt x="740833" y="127000"/>
                    <a:pt x="15875" y="42333"/>
                    <a:pt x="0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black"/>
                </a:solidFill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>
            <a:xfrm flipH="1">
              <a:off x="4108073" y="2992535"/>
              <a:ext cx="2072633" cy="3738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97" idx="1"/>
            </p:cNvCxnSpPr>
            <p:nvPr/>
          </p:nvCxnSpPr>
          <p:spPr>
            <a:xfrm flipH="1" flipV="1">
              <a:off x="4108074" y="3228882"/>
              <a:ext cx="1700409" cy="51956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H="1" flipV="1">
              <a:off x="4108073" y="3391145"/>
              <a:ext cx="2038053" cy="1437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955364" y="4844229"/>
              <a:ext cx="1041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2955364" y="5113761"/>
              <a:ext cx="1041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2955364" y="5383293"/>
              <a:ext cx="1041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2955364" y="5652824"/>
              <a:ext cx="1041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1074693" y="4674952"/>
              <a:ext cx="1823900" cy="40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MapReduce Status</a:t>
              </a:r>
              <a:endParaRPr lang="zh-CN" altLang="en-US" sz="10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361804" y="4944484"/>
              <a:ext cx="1536789" cy="40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Job Submission</a:t>
              </a:r>
              <a:endParaRPr lang="zh-CN" altLang="en-US" sz="10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611134" y="5214018"/>
              <a:ext cx="1287458" cy="40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Node Status</a:t>
              </a:r>
              <a:endParaRPr lang="zh-CN" altLang="en-US" sz="10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140176" y="5483547"/>
              <a:ext cx="1758417" cy="405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Resource Request</a:t>
              </a:r>
              <a:endParaRPr lang="zh-CN" altLang="en-US" sz="10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5" name="矩形 124"/>
          <p:cNvSpPr/>
          <p:nvPr/>
        </p:nvSpPr>
        <p:spPr>
          <a:xfrm>
            <a:off x="4816599" y="3091330"/>
            <a:ext cx="4224706" cy="22736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/>
              <a:t>Yarn</a:t>
            </a:r>
            <a:r>
              <a:rPr lang="zh-CN" altLang="en-US" sz="1050" dirty="0"/>
              <a:t>在执行时包含以下独立实体：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① </a:t>
            </a:r>
            <a:r>
              <a:rPr lang="en-US" altLang="zh-CN" sz="1050" dirty="0"/>
              <a:t>Client</a:t>
            </a:r>
            <a:r>
              <a:rPr lang="zh-CN" altLang="en-US" sz="1050" dirty="0"/>
              <a:t>：客户端，负责向集群提交作业。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② </a:t>
            </a:r>
            <a:r>
              <a:rPr lang="en-US" altLang="zh-CN" sz="1050" dirty="0" err="1"/>
              <a:t>ResourceManager</a:t>
            </a:r>
            <a:r>
              <a:rPr lang="zh-CN" altLang="en-US" sz="1050" dirty="0"/>
              <a:t>：集群主进程，仲裁中心，负责集群资源管理和任务调度。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③ </a:t>
            </a:r>
            <a:r>
              <a:rPr lang="en-US" altLang="zh-CN" sz="1050" dirty="0"/>
              <a:t>Scheduler</a:t>
            </a:r>
            <a:r>
              <a:rPr lang="zh-CN" altLang="en-US" sz="1050" dirty="0"/>
              <a:t>：资源仲裁模块。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④ </a:t>
            </a:r>
            <a:r>
              <a:rPr lang="en-US" altLang="zh-CN" sz="1050" dirty="0" err="1"/>
              <a:t>ApplicationManager</a:t>
            </a:r>
            <a:r>
              <a:rPr lang="zh-CN" altLang="en-US" sz="1050" dirty="0"/>
              <a:t>：选定，启动和监管</a:t>
            </a:r>
            <a:r>
              <a:rPr lang="en-US" altLang="zh-CN" sz="1050" dirty="0" err="1"/>
              <a:t>ApplicationMaster</a:t>
            </a:r>
            <a:r>
              <a:rPr lang="zh-CN" altLang="en-US" sz="105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⑤ </a:t>
            </a:r>
            <a:r>
              <a:rPr lang="en-US" altLang="zh-CN" sz="1050" dirty="0" err="1"/>
              <a:t>NodeManager</a:t>
            </a:r>
            <a:r>
              <a:rPr lang="zh-CN" altLang="en-US" sz="1050" dirty="0"/>
              <a:t>：集群从进程，管理监视</a:t>
            </a:r>
            <a:r>
              <a:rPr lang="en-US" altLang="zh-CN" sz="1050" dirty="0"/>
              <a:t>Containers</a:t>
            </a:r>
            <a:r>
              <a:rPr lang="zh-CN" altLang="en-US" sz="1050" dirty="0"/>
              <a:t>，执行具体任务。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⑥ </a:t>
            </a:r>
            <a:r>
              <a:rPr lang="en-US" altLang="zh-CN" sz="1050" dirty="0"/>
              <a:t>Container</a:t>
            </a:r>
            <a:r>
              <a:rPr lang="zh-CN" altLang="en-US" sz="1050" dirty="0"/>
              <a:t>：本机资源集合体，如某</a:t>
            </a:r>
            <a:r>
              <a:rPr lang="en-US" altLang="zh-CN" sz="1050" dirty="0"/>
              <a:t>Container</a:t>
            </a:r>
            <a:r>
              <a:rPr lang="zh-CN" altLang="en-US" sz="1050" dirty="0"/>
              <a:t>为</a:t>
            </a:r>
            <a:r>
              <a:rPr lang="en-US" altLang="zh-CN" sz="1050" dirty="0"/>
              <a:t>4</a:t>
            </a:r>
            <a:r>
              <a:rPr lang="zh-CN" altLang="en-US" sz="1050" dirty="0"/>
              <a:t>个</a:t>
            </a:r>
            <a:r>
              <a:rPr lang="en-US" altLang="zh-CN" sz="1050" dirty="0"/>
              <a:t>CPU</a:t>
            </a:r>
            <a:r>
              <a:rPr lang="zh-CN" altLang="en-US" sz="1050" dirty="0"/>
              <a:t>，</a:t>
            </a:r>
            <a:r>
              <a:rPr lang="en-US" altLang="zh-CN" sz="1050" dirty="0"/>
              <a:t>8GB</a:t>
            </a:r>
            <a:r>
              <a:rPr lang="zh-CN" altLang="en-US" sz="1050" dirty="0"/>
              <a:t>内存。</a:t>
            </a:r>
          </a:p>
          <a:p>
            <a:pPr>
              <a:lnSpc>
                <a:spcPct val="150000"/>
              </a:lnSpc>
            </a:pPr>
            <a:r>
              <a:rPr lang="zh-CN" altLang="en-US" sz="1050" dirty="0"/>
              <a:t>⑦ </a:t>
            </a:r>
            <a:r>
              <a:rPr lang="en-US" altLang="zh-CN" sz="1050" dirty="0" err="1"/>
              <a:t>ApplicationMaster</a:t>
            </a:r>
            <a:r>
              <a:rPr lang="zh-CN" altLang="en-US" sz="1050" dirty="0"/>
              <a:t>：任务执行和监管中心。</a:t>
            </a:r>
          </a:p>
        </p:txBody>
      </p:sp>
    </p:spTree>
    <p:extLst>
      <p:ext uri="{BB962C8B-B14F-4D97-AF65-F5344CB8AC3E}">
        <p14:creationId xmlns:p14="http://schemas.microsoft.com/office/powerpoint/2010/main" val="264846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云计算编程模型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云计算的实现机制？为云计算提供的管理系统？</a:t>
            </a:r>
            <a:endParaRPr lang="en-US" altLang="zh-CN" dirty="0"/>
          </a:p>
          <a:p>
            <a:r>
              <a:rPr lang="zh-CN" altLang="en-US" dirty="0"/>
              <a:t>云计算的服务模型？</a:t>
            </a:r>
            <a:endParaRPr lang="en-US" altLang="zh-CN" dirty="0"/>
          </a:p>
          <a:p>
            <a:r>
              <a:rPr lang="en-US" altLang="zh-CN" dirty="0"/>
              <a:t>IaaS, PaaS, SaaS</a:t>
            </a:r>
          </a:p>
          <a:p>
            <a:r>
              <a:rPr lang="en-US" altLang="zh-CN" dirty="0"/>
              <a:t>EC2</a:t>
            </a:r>
            <a:r>
              <a:rPr lang="zh-CN" altLang="en-US" dirty="0"/>
              <a:t>，</a:t>
            </a:r>
            <a:r>
              <a:rPr lang="en-US" altLang="zh-CN" dirty="0"/>
              <a:t>Google App Engine</a:t>
            </a:r>
          </a:p>
          <a:p>
            <a:r>
              <a:rPr lang="en-US" altLang="zh-CN" dirty="0"/>
              <a:t>Hadoop 2.0, Spark</a:t>
            </a:r>
            <a:r>
              <a:rPr lang="zh-CN" altLang="en-US" dirty="0"/>
              <a:t>与云计算的关系？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面向数据存储和加工的平台即服务模型？</a:t>
            </a:r>
            <a:endParaRPr lang="en-US" altLang="zh-CN" dirty="0"/>
          </a:p>
          <a:p>
            <a:pPr lvl="1"/>
            <a:r>
              <a:rPr lang="zh-CN" altLang="en-US" dirty="0"/>
              <a:t>定义好编程模型和接口</a:t>
            </a:r>
            <a:endParaRPr lang="en-US" altLang="zh-CN" dirty="0"/>
          </a:p>
          <a:p>
            <a:pPr lvl="1"/>
            <a:r>
              <a:rPr lang="zh-CN" altLang="en-US" dirty="0"/>
              <a:t>用户编写</a:t>
            </a:r>
            <a:r>
              <a:rPr lang="en-US" altLang="zh-CN" dirty="0"/>
              <a:t>Application</a:t>
            </a:r>
            <a:r>
              <a:rPr lang="zh-CN" altLang="en-US" dirty="0"/>
              <a:t>，提交到平台：服务</a:t>
            </a:r>
            <a:r>
              <a:rPr lang="en-US" altLang="zh-CN" dirty="0"/>
              <a:t>App vs. </a:t>
            </a:r>
            <a:r>
              <a:rPr lang="zh-CN" altLang="en-US" dirty="0"/>
              <a:t>运算</a:t>
            </a:r>
            <a:r>
              <a:rPr lang="en-US" altLang="zh-CN" dirty="0"/>
              <a:t>App</a:t>
            </a:r>
          </a:p>
          <a:p>
            <a:pPr lvl="1"/>
            <a:r>
              <a:rPr lang="zh-CN" altLang="en-US" dirty="0"/>
              <a:t>开源，面向数据分析</a:t>
            </a:r>
            <a:endParaRPr lang="en-US" altLang="zh-CN" dirty="0"/>
          </a:p>
          <a:p>
            <a:pPr lvl="1"/>
            <a:r>
              <a:rPr lang="zh-CN" altLang="en-US" dirty="0"/>
              <a:t>不一定要在云上：分布式编程模型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96" y="1383199"/>
            <a:ext cx="837919" cy="8438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11" y="2628765"/>
            <a:ext cx="1666374" cy="836992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68" y="2849978"/>
            <a:ext cx="1660066" cy="39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11" y="1383199"/>
            <a:ext cx="2286609" cy="5438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1F6FE8-71B9-4BB6-8F80-751589C85220}"/>
              </a:ext>
            </a:extLst>
          </p:cNvPr>
          <p:cNvSpPr/>
          <p:nvPr/>
        </p:nvSpPr>
        <p:spPr>
          <a:xfrm>
            <a:off x="6266037" y="1823888"/>
            <a:ext cx="274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Elastic Utility Computing Architecture for Linking Your Programs To Useful Systems </a:t>
            </a:r>
            <a:r>
              <a:rPr lang="zh-CN" altLang="en-US" sz="1200" i="1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1200" i="1" dirty="0">
                <a:solidFill>
                  <a:srgbClr val="333333"/>
                </a:solidFill>
                <a:latin typeface="Helvetica Neue"/>
              </a:rPr>
              <a:t>Eucalyptus</a:t>
            </a:r>
            <a:r>
              <a:rPr lang="zh-CN" altLang="en-US" sz="1200" i="1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 </a:t>
            </a:r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26326C-7B12-4952-8B39-83AF0D0C6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4" y="4582842"/>
            <a:ext cx="4199276" cy="2204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95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——Yarn</a:t>
            </a:r>
            <a:r>
              <a:rPr lang="zh-CN" altLang="en-US" dirty="0"/>
              <a:t>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提交作业</a:t>
            </a:r>
            <a:endParaRPr lang="en-US" altLang="zh-CN" dirty="0"/>
          </a:p>
          <a:p>
            <a:r>
              <a:rPr lang="zh-CN" altLang="en-US" dirty="0"/>
              <a:t>任务分配</a:t>
            </a:r>
            <a:endParaRPr lang="en-US" altLang="zh-CN" dirty="0"/>
          </a:p>
          <a:p>
            <a:r>
              <a:rPr lang="zh-CN" altLang="en-US" dirty="0"/>
              <a:t>任务执行</a:t>
            </a:r>
            <a:endParaRPr lang="en-US" altLang="zh-CN" dirty="0"/>
          </a:p>
          <a:p>
            <a:r>
              <a:rPr lang="zh-CN" altLang="en-US" dirty="0"/>
              <a:t>进度和状态更新</a:t>
            </a:r>
            <a:endParaRPr lang="en-US" altLang="zh-CN" dirty="0"/>
          </a:p>
          <a:p>
            <a:r>
              <a:rPr lang="zh-CN" altLang="en-US" dirty="0"/>
              <a:t>任务完成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03" y="1188138"/>
            <a:ext cx="6884237" cy="4828614"/>
          </a:xfrm>
          <a:prstGeom prst="rect">
            <a:avLst/>
          </a:prstGeom>
          <a:ln>
            <a:solidFill>
              <a:srgbClr val="6F0E6F"/>
            </a:solidFill>
          </a:ln>
        </p:spPr>
      </p:pic>
      <p:sp>
        <p:nvSpPr>
          <p:cNvPr id="58" name="矩形 57"/>
          <p:cNvSpPr/>
          <p:nvPr/>
        </p:nvSpPr>
        <p:spPr>
          <a:xfrm>
            <a:off x="10062" y="3602445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Scheduler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62" y="5259372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ApplicationMaster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062" y="38757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纯粹的资源仲裁中心</a:t>
            </a:r>
          </a:p>
        </p:txBody>
      </p:sp>
      <p:sp>
        <p:nvSpPr>
          <p:cNvPr id="61" name="矩形 60"/>
          <p:cNvSpPr/>
          <p:nvPr/>
        </p:nvSpPr>
        <p:spPr>
          <a:xfrm>
            <a:off x="10062" y="4429197"/>
            <a:ext cx="2129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ApplicationManager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4705922"/>
            <a:ext cx="264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只监管</a:t>
            </a:r>
            <a:r>
              <a:rPr lang="en-US" altLang="zh-CN" b="1" dirty="0" err="1">
                <a:solidFill>
                  <a:srgbClr val="0070C0"/>
                </a:solidFill>
              </a:rPr>
              <a:t>ApplicationMaster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55551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负责任务整体执行</a:t>
            </a:r>
          </a:p>
        </p:txBody>
      </p:sp>
    </p:spTree>
    <p:extLst>
      <p:ext uri="{BB962C8B-B14F-4D97-AF65-F5344CB8AC3E}">
        <p14:creationId xmlns:p14="http://schemas.microsoft.com/office/powerpoint/2010/main" val="308941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——Yarn</a:t>
            </a:r>
            <a:r>
              <a:rPr lang="zh-CN" altLang="en-US" dirty="0"/>
              <a:t>典型拓扑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JobHistoryServer</a:t>
            </a:r>
            <a:endParaRPr lang="en-US" altLang="zh-CN" dirty="0"/>
          </a:p>
          <a:p>
            <a:pPr lvl="1"/>
            <a:r>
              <a:rPr lang="zh-CN" altLang="en-US" dirty="0"/>
              <a:t>实现管理历史任务功能的独立实体</a:t>
            </a:r>
            <a:endParaRPr lang="en-US" altLang="zh-CN" dirty="0"/>
          </a:p>
          <a:p>
            <a:pPr lvl="1"/>
            <a:r>
              <a:rPr lang="en-US" altLang="zh-CN" dirty="0" err="1"/>
              <a:t>ApplicationMaster</a:t>
            </a:r>
            <a:r>
              <a:rPr lang="zh-CN" altLang="en-US" dirty="0"/>
              <a:t>写入任务输出的日志和统计信息，</a:t>
            </a:r>
            <a:r>
              <a:rPr lang="en-US" altLang="zh-CN" dirty="0" err="1"/>
              <a:t>JobHistoryServer</a:t>
            </a:r>
            <a:r>
              <a:rPr lang="zh-CN" altLang="en-US" dirty="0"/>
              <a:t>负责读取和解析</a:t>
            </a:r>
            <a:endParaRPr lang="en-US" altLang="zh-CN" dirty="0"/>
          </a:p>
          <a:p>
            <a:r>
              <a:rPr lang="en-US" altLang="zh-CN" dirty="0" err="1"/>
              <a:t>WebAppProxyServer</a:t>
            </a:r>
            <a:endParaRPr lang="en-US" altLang="zh-CN" dirty="0"/>
          </a:p>
          <a:p>
            <a:pPr lvl="1"/>
            <a:r>
              <a:rPr lang="zh-CN" altLang="en-US" dirty="0"/>
              <a:t>任务执行时候的</a:t>
            </a:r>
            <a:r>
              <a:rPr lang="en-US" altLang="zh-CN" dirty="0"/>
              <a:t>Web</a:t>
            </a:r>
            <a:r>
              <a:rPr lang="zh-CN" altLang="en-US" dirty="0"/>
              <a:t>页面代理</a:t>
            </a:r>
            <a:endParaRPr lang="en-US" altLang="zh-CN" dirty="0"/>
          </a:p>
          <a:p>
            <a:pPr lvl="1"/>
            <a:r>
              <a:rPr lang="zh-CN" altLang="en-US" dirty="0"/>
              <a:t>默认作为</a:t>
            </a:r>
            <a:r>
              <a:rPr lang="en-US" altLang="zh-CN" dirty="0" err="1"/>
              <a:t>ResourceManager</a:t>
            </a:r>
            <a:r>
              <a:rPr lang="zh-CN" altLang="en-US" dirty="0"/>
              <a:t>的一部分运行在</a:t>
            </a:r>
            <a:r>
              <a:rPr lang="en-US" altLang="zh-CN" dirty="0" err="1"/>
              <a:t>ResourceManager</a:t>
            </a:r>
            <a:r>
              <a:rPr lang="zh-CN" altLang="en-US" dirty="0"/>
              <a:t>进程内</a:t>
            </a:r>
            <a:endParaRPr lang="en-US" altLang="zh-CN" dirty="0"/>
          </a:p>
          <a:p>
            <a:pPr lvl="1"/>
            <a:r>
              <a:rPr lang="zh-CN" altLang="en-US" dirty="0"/>
              <a:t>显示</a:t>
            </a:r>
            <a:r>
              <a:rPr lang="en-US" altLang="zh-CN" dirty="0" err="1"/>
              <a:t>ApplicationMaster</a:t>
            </a:r>
            <a:r>
              <a:rPr lang="zh-CN" altLang="en-US" dirty="0"/>
              <a:t>汇总的从</a:t>
            </a:r>
            <a:r>
              <a:rPr lang="en-US" altLang="zh-CN" dirty="0"/>
              <a:t>Container</a:t>
            </a:r>
            <a:r>
              <a:rPr lang="zh-CN" altLang="en-US" dirty="0"/>
              <a:t>那里收集到的任务执行信息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2646" y="1500424"/>
            <a:ext cx="8097129" cy="1524001"/>
            <a:chOff x="723900" y="2500478"/>
            <a:chExt cx="7515224" cy="2818719"/>
          </a:xfrm>
        </p:grpSpPr>
        <p:sp>
          <p:nvSpPr>
            <p:cNvPr id="6" name="矩形 5"/>
            <p:cNvSpPr/>
            <p:nvPr/>
          </p:nvSpPr>
          <p:spPr>
            <a:xfrm>
              <a:off x="723900" y="2664784"/>
              <a:ext cx="2124075" cy="962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prstClr val="white"/>
                  </a:solidFill>
                </a:rPr>
                <a:t>WebAppServerProxy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19475" y="2500478"/>
              <a:ext cx="2124075" cy="9620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prstClr val="white"/>
                  </a:solidFill>
                </a:rPr>
                <a:t>ResourceManger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5049" y="2664784"/>
              <a:ext cx="2124075" cy="962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prstClr val="white"/>
                  </a:solidFill>
                </a:rPr>
                <a:t>JobHistoryServer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23900" y="4357172"/>
              <a:ext cx="2124075" cy="962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prstClr val="white"/>
                  </a:solidFill>
                </a:rPr>
                <a:t>NodeManager</a:t>
              </a: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19474" y="4357172"/>
              <a:ext cx="2124075" cy="962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prstClr val="white"/>
                  </a:solidFill>
                </a:rPr>
                <a:t>NodeManager</a:t>
              </a: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05524" y="4357172"/>
              <a:ext cx="2124075" cy="962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prstClr val="white"/>
                  </a:solidFill>
                </a:rPr>
                <a:t>NodeManager</a:t>
              </a:r>
              <a:endParaRPr lang="zh-CN" altLang="en-US" sz="1600">
                <a:solidFill>
                  <a:prstClr val="white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7" idx="1"/>
              <a:endCxn id="6" idx="3"/>
            </p:cNvCxnSpPr>
            <p:nvPr/>
          </p:nvCxnSpPr>
          <p:spPr>
            <a:xfrm flipH="1">
              <a:off x="2847975" y="2981491"/>
              <a:ext cx="571500" cy="16430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8" idx="1"/>
            </p:cNvCxnSpPr>
            <p:nvPr/>
          </p:nvCxnSpPr>
          <p:spPr>
            <a:xfrm>
              <a:off x="5543550" y="2981491"/>
              <a:ext cx="571499" cy="16430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2"/>
              <a:endCxn id="9" idx="0"/>
            </p:cNvCxnSpPr>
            <p:nvPr/>
          </p:nvCxnSpPr>
          <p:spPr>
            <a:xfrm flipH="1">
              <a:off x="1785938" y="3462503"/>
              <a:ext cx="2695575" cy="89466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10" idx="0"/>
            </p:cNvCxnSpPr>
            <p:nvPr/>
          </p:nvCxnSpPr>
          <p:spPr>
            <a:xfrm flipH="1">
              <a:off x="4481512" y="3462503"/>
              <a:ext cx="1" cy="89466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11" idx="0"/>
            </p:cNvCxnSpPr>
            <p:nvPr/>
          </p:nvCxnSpPr>
          <p:spPr>
            <a:xfrm>
              <a:off x="4481513" y="3462503"/>
              <a:ext cx="2686049" cy="89466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1" idx="1"/>
            </p:cNvCxnSpPr>
            <p:nvPr/>
          </p:nvCxnSpPr>
          <p:spPr>
            <a:xfrm>
              <a:off x="5543549" y="4838185"/>
              <a:ext cx="5619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5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——Yarn</a:t>
            </a:r>
            <a:r>
              <a:rPr lang="zh-CN" altLang="en-US" dirty="0"/>
              <a:t>调度策略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任务调度策略是</a:t>
            </a:r>
            <a:r>
              <a:rPr lang="en-US" altLang="zh-CN" dirty="0"/>
              <a:t>Yarn</a:t>
            </a:r>
            <a:r>
              <a:rPr lang="zh-CN" altLang="en-US" dirty="0"/>
              <a:t>的核心问题</a:t>
            </a:r>
            <a:endParaRPr lang="en-US" altLang="zh-CN" dirty="0"/>
          </a:p>
          <a:p>
            <a:r>
              <a:rPr lang="en-US" altLang="zh-CN" dirty="0" err="1"/>
              <a:t>ResourceManager</a:t>
            </a:r>
            <a:r>
              <a:rPr lang="zh-CN" altLang="en-US" dirty="0"/>
              <a:t>的</a:t>
            </a:r>
            <a:r>
              <a:rPr lang="en-US" altLang="zh-CN" dirty="0"/>
              <a:t>Scheduler</a:t>
            </a:r>
            <a:r>
              <a:rPr lang="zh-CN" altLang="en-US" dirty="0"/>
              <a:t>模块支持插拔，通过配置文件，用户可以个性化指定其调度策略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自带两种策略</a:t>
            </a:r>
            <a:endParaRPr lang="en-US" altLang="zh-CN" dirty="0"/>
          </a:p>
          <a:p>
            <a:pPr lvl="1"/>
            <a:r>
              <a:rPr lang="zh-CN" altLang="en-US" dirty="0"/>
              <a:t>容量调度算法</a:t>
            </a:r>
            <a:r>
              <a:rPr lang="en-US" altLang="zh-CN" dirty="0" err="1"/>
              <a:t>CapacityScheduler</a:t>
            </a:r>
            <a:endParaRPr lang="en-US" altLang="zh-CN" dirty="0"/>
          </a:p>
          <a:p>
            <a:pPr lvl="2"/>
            <a:r>
              <a:rPr lang="zh-CN" altLang="en-US" dirty="0"/>
              <a:t>多用户多任务调度策略</a:t>
            </a:r>
            <a:endParaRPr lang="en-US" altLang="zh-CN" dirty="0"/>
          </a:p>
          <a:p>
            <a:pPr lvl="2"/>
            <a:r>
              <a:rPr lang="zh-CN" altLang="en-US" dirty="0"/>
              <a:t>以队列为单位划分任务，以</a:t>
            </a:r>
            <a:r>
              <a:rPr lang="en-US" altLang="zh-CN" dirty="0"/>
              <a:t>Container</a:t>
            </a:r>
            <a:r>
              <a:rPr lang="zh-CN" altLang="en-US" dirty="0"/>
              <a:t>为单位分配资源</a:t>
            </a:r>
            <a:endParaRPr lang="en-US" altLang="zh-CN" dirty="0"/>
          </a:p>
          <a:p>
            <a:pPr lvl="2"/>
            <a:r>
              <a:rPr lang="zh-CN" altLang="en-US" dirty="0"/>
              <a:t>按照配置好的资源配比为不同层级的用户分配最大可用资源</a:t>
            </a:r>
            <a:endParaRPr lang="en-US" altLang="zh-CN" dirty="0"/>
          </a:p>
          <a:p>
            <a:pPr lvl="1"/>
            <a:r>
              <a:rPr lang="zh-CN" altLang="en-US" dirty="0"/>
              <a:t>公平调度算法</a:t>
            </a:r>
            <a:r>
              <a:rPr lang="en-US" altLang="zh-CN" dirty="0" err="1"/>
              <a:t>FairScheduler</a:t>
            </a:r>
            <a:endParaRPr lang="en-US" altLang="zh-CN" dirty="0"/>
          </a:p>
          <a:p>
            <a:pPr lvl="2"/>
            <a:r>
              <a:rPr lang="zh-CN" altLang="en-US" dirty="0"/>
              <a:t>多任务公平使用集群资源的可插拔式调度策略</a:t>
            </a:r>
            <a:endParaRPr lang="en-US" altLang="zh-CN" dirty="0"/>
          </a:p>
          <a:p>
            <a:pPr lvl="2"/>
            <a:r>
              <a:rPr lang="zh-CN" altLang="en-US" dirty="0"/>
              <a:t>当资源能够满足所有任务时，则按需分配资源</a:t>
            </a:r>
            <a:endParaRPr lang="en-US" altLang="zh-CN" dirty="0"/>
          </a:p>
          <a:p>
            <a:pPr lvl="2"/>
            <a:r>
              <a:rPr lang="zh-CN" altLang="en-US" dirty="0"/>
              <a:t>当资源受限时，会将正在执行的任务释放的资源分配给在等待资源的任务</a:t>
            </a:r>
            <a:endParaRPr lang="en-US" altLang="zh-CN" dirty="0"/>
          </a:p>
          <a:p>
            <a:pPr lvl="2"/>
            <a:r>
              <a:rPr lang="zh-CN" altLang="en-US" dirty="0"/>
              <a:t>短任务在合理时间内完成；长任务不至于永远等待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79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一种编程范式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Yarn</a:t>
            </a:r>
            <a:r>
              <a:rPr lang="zh-CN" altLang="en-US" dirty="0"/>
              <a:t>中</a:t>
            </a:r>
            <a:r>
              <a:rPr lang="en-US" altLang="zh-CN" dirty="0" err="1"/>
              <a:t>ApplicationMaster</a:t>
            </a:r>
            <a:r>
              <a:rPr lang="zh-CN" altLang="en-US" dirty="0"/>
              <a:t>用来管理任务的执行，其能够管理的任务类型是固定的</a:t>
            </a:r>
            <a:endParaRPr lang="en-US" altLang="zh-CN" dirty="0"/>
          </a:p>
          <a:p>
            <a:r>
              <a:rPr lang="zh-CN" altLang="en-US" dirty="0"/>
              <a:t>通过定义不同类型的</a:t>
            </a:r>
            <a:r>
              <a:rPr lang="en-US" altLang="zh-CN" dirty="0" err="1"/>
              <a:t>ApplicationMaster</a:t>
            </a:r>
            <a:r>
              <a:rPr lang="zh-CN" altLang="en-US" dirty="0"/>
              <a:t>，可以实现管理不同类型的任务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</a:t>
            </a:r>
            <a:r>
              <a:rPr lang="en-US" altLang="zh-CN" dirty="0" err="1"/>
              <a:t>MapReduce</a:t>
            </a:r>
            <a:r>
              <a:rPr lang="zh-CN" altLang="en-US" dirty="0"/>
              <a:t>看作一种类型的计算任务</a:t>
            </a:r>
            <a:endParaRPr lang="en-US" altLang="zh-CN" dirty="0"/>
          </a:p>
          <a:p>
            <a:pPr lvl="1"/>
            <a:r>
              <a:rPr lang="zh-CN" altLang="en-US" dirty="0"/>
              <a:t>提供对应的</a:t>
            </a:r>
            <a:r>
              <a:rPr lang="en-US" altLang="zh-CN" dirty="0" err="1"/>
              <a:t>ApplicationMaster</a:t>
            </a:r>
            <a:r>
              <a:rPr lang="zh-CN" altLang="en-US" dirty="0"/>
              <a:t>来管理</a:t>
            </a:r>
            <a:r>
              <a:rPr lang="en-US" altLang="zh-CN" dirty="0" err="1"/>
              <a:t>MapReduce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en-US" altLang="zh-CN" dirty="0"/>
              <a:t>Yarn</a:t>
            </a:r>
            <a:r>
              <a:rPr lang="zh-CN" altLang="en-US" dirty="0"/>
              <a:t>还支持一种叫</a:t>
            </a:r>
            <a:r>
              <a:rPr lang="en-US" altLang="zh-CN" dirty="0" err="1"/>
              <a:t>distributedshell</a:t>
            </a:r>
            <a:r>
              <a:rPr lang="zh-CN" altLang="en-US" dirty="0"/>
              <a:t>的任务类型</a:t>
            </a:r>
            <a:endParaRPr lang="en-US" altLang="zh-CN" dirty="0"/>
          </a:p>
          <a:p>
            <a:pPr lvl="1"/>
            <a:r>
              <a:rPr lang="zh-CN" altLang="en-US" dirty="0"/>
              <a:t>提供对应的</a:t>
            </a:r>
            <a:r>
              <a:rPr lang="en-US" altLang="zh-CN" dirty="0" err="1"/>
              <a:t>ApplicationMaster</a:t>
            </a:r>
            <a:r>
              <a:rPr lang="zh-CN" altLang="en-US" dirty="0"/>
              <a:t>来管理</a:t>
            </a:r>
            <a:r>
              <a:rPr lang="en-US" altLang="zh-CN" dirty="0" err="1"/>
              <a:t>distributedshell</a:t>
            </a:r>
            <a:r>
              <a:rPr lang="zh-CN" altLang="en-US" dirty="0"/>
              <a:t>的任务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83804" y="4618923"/>
            <a:ext cx="6174813" cy="2020543"/>
            <a:chOff x="500307" y="4457700"/>
            <a:chExt cx="6441513" cy="2020543"/>
          </a:xfrm>
        </p:grpSpPr>
        <p:sp>
          <p:nvSpPr>
            <p:cNvPr id="20" name="矩形 19"/>
            <p:cNvSpPr/>
            <p:nvPr/>
          </p:nvSpPr>
          <p:spPr>
            <a:xfrm>
              <a:off x="500307" y="4457700"/>
              <a:ext cx="875618" cy="225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分段</a:t>
              </a:r>
              <a:r>
                <a:rPr lang="en-US" altLang="zh-CN" sz="1400"/>
                <a:t>0</a:t>
              </a:r>
              <a:endParaRPr lang="zh-CN" alt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0307" y="4755942"/>
              <a:ext cx="875618" cy="225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分段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00307" y="5054184"/>
              <a:ext cx="875618" cy="225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分段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00307" y="5352426"/>
              <a:ext cx="875618" cy="225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分段</a:t>
              </a:r>
              <a:r>
                <a:rPr lang="en-US" altLang="zh-CN" sz="1400"/>
                <a:t>3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0307" y="5924512"/>
              <a:ext cx="875618" cy="2253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分段</a:t>
              </a:r>
              <a:r>
                <a:rPr lang="en-US" altLang="zh-CN" sz="1400"/>
                <a:t>M-1</a:t>
              </a:r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083944" y="4457700"/>
              <a:ext cx="854162" cy="2253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Map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083944" y="4755942"/>
              <a:ext cx="854162" cy="2253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Map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083944" y="5054184"/>
              <a:ext cx="854162" cy="2253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Map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083944" y="5352426"/>
              <a:ext cx="854162" cy="2253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Map</a:t>
              </a:r>
              <a:r>
                <a:rPr lang="zh-CN" altLang="en-US" sz="1400" dirty="0"/>
                <a:t>（）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083944" y="5924512"/>
              <a:ext cx="854162" cy="2253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Map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222459" y="4613449"/>
              <a:ext cx="1157179" cy="22533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Reduce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222459" y="4908377"/>
              <a:ext cx="1157179" cy="22533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Reduce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222459" y="5203305"/>
              <a:ext cx="1157179" cy="22533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Reduce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222459" y="5815156"/>
              <a:ext cx="1157179" cy="22533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Reduce</a:t>
              </a:r>
              <a:r>
                <a:rPr lang="zh-CN" altLang="en-US" sz="1400"/>
                <a:t>（）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066202" y="4606821"/>
              <a:ext cx="875618" cy="2253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结果</a:t>
              </a:r>
              <a:r>
                <a:rPr lang="en-US" altLang="zh-CN" sz="1400"/>
                <a:t>0</a:t>
              </a:r>
              <a:endParaRPr lang="zh-CN" altLang="en-US" sz="1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066202" y="4905063"/>
              <a:ext cx="875618" cy="2253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结果</a:t>
              </a:r>
              <a:r>
                <a:rPr lang="en-US" altLang="zh-CN" sz="1400"/>
                <a:t>1</a:t>
              </a:r>
              <a:endParaRPr lang="zh-CN" altLang="en-US" sz="1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066202" y="5203305"/>
              <a:ext cx="875618" cy="2253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结果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066202" y="5815156"/>
              <a:ext cx="875618" cy="2253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结果</a:t>
              </a:r>
              <a:r>
                <a:rPr lang="en-US" altLang="zh-CN" sz="1400"/>
                <a:t>R-1</a:t>
              </a:r>
              <a:endParaRPr lang="zh-CN" altLang="en-US" sz="1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84922" y="6208026"/>
              <a:ext cx="521529" cy="270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输入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886078" y="6208026"/>
              <a:ext cx="1151914" cy="270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任务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080250" y="6203508"/>
              <a:ext cx="1304190" cy="270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Reduce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任务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1" name="直接箭头连接符 40"/>
            <p:cNvCxnSpPr>
              <a:stCxn id="20" idx="3"/>
              <a:endCxn id="25" idx="1"/>
            </p:cNvCxnSpPr>
            <p:nvPr/>
          </p:nvCxnSpPr>
          <p:spPr>
            <a:xfrm>
              <a:off x="1375925" y="4570369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375925" y="4881866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75925" y="5181103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375925" y="5480339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5" idx="3"/>
              <a:endCxn id="30" idx="1"/>
            </p:cNvCxnSpPr>
            <p:nvPr/>
          </p:nvCxnSpPr>
          <p:spPr>
            <a:xfrm>
              <a:off x="2938107" y="4570369"/>
              <a:ext cx="1284353" cy="15574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3"/>
              <a:endCxn id="31" idx="1"/>
            </p:cNvCxnSpPr>
            <p:nvPr/>
          </p:nvCxnSpPr>
          <p:spPr>
            <a:xfrm>
              <a:off x="2938107" y="4570369"/>
              <a:ext cx="1284353" cy="45067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5" idx="3"/>
              <a:endCxn id="32" idx="1"/>
            </p:cNvCxnSpPr>
            <p:nvPr/>
          </p:nvCxnSpPr>
          <p:spPr>
            <a:xfrm>
              <a:off x="2938107" y="4570369"/>
              <a:ext cx="1284353" cy="74560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6" idx="3"/>
              <a:endCxn id="30" idx="1"/>
            </p:cNvCxnSpPr>
            <p:nvPr/>
          </p:nvCxnSpPr>
          <p:spPr>
            <a:xfrm flipV="1">
              <a:off x="2938107" y="4726118"/>
              <a:ext cx="1284353" cy="142493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6" idx="3"/>
              <a:endCxn id="31" idx="1"/>
            </p:cNvCxnSpPr>
            <p:nvPr/>
          </p:nvCxnSpPr>
          <p:spPr>
            <a:xfrm>
              <a:off x="2938107" y="4868611"/>
              <a:ext cx="1284353" cy="15243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6" idx="3"/>
              <a:endCxn id="33" idx="1"/>
            </p:cNvCxnSpPr>
            <p:nvPr/>
          </p:nvCxnSpPr>
          <p:spPr>
            <a:xfrm>
              <a:off x="2938106" y="4868611"/>
              <a:ext cx="1284353" cy="105921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6" idx="3"/>
              <a:endCxn id="32" idx="1"/>
            </p:cNvCxnSpPr>
            <p:nvPr/>
          </p:nvCxnSpPr>
          <p:spPr>
            <a:xfrm>
              <a:off x="2938107" y="4868611"/>
              <a:ext cx="1284353" cy="447363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3"/>
              <a:endCxn id="33" idx="1"/>
            </p:cNvCxnSpPr>
            <p:nvPr/>
          </p:nvCxnSpPr>
          <p:spPr>
            <a:xfrm>
              <a:off x="2938106" y="4570369"/>
              <a:ext cx="1284353" cy="1357456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7" idx="3"/>
              <a:endCxn id="30" idx="1"/>
            </p:cNvCxnSpPr>
            <p:nvPr/>
          </p:nvCxnSpPr>
          <p:spPr>
            <a:xfrm flipV="1">
              <a:off x="2938107" y="4726118"/>
              <a:ext cx="1284353" cy="44073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7" idx="3"/>
              <a:endCxn id="31" idx="1"/>
            </p:cNvCxnSpPr>
            <p:nvPr/>
          </p:nvCxnSpPr>
          <p:spPr>
            <a:xfrm flipV="1">
              <a:off x="2938107" y="5021046"/>
              <a:ext cx="1284353" cy="14580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7" idx="3"/>
              <a:endCxn id="32" idx="1"/>
            </p:cNvCxnSpPr>
            <p:nvPr/>
          </p:nvCxnSpPr>
          <p:spPr>
            <a:xfrm>
              <a:off x="2938107" y="5166853"/>
              <a:ext cx="1284353" cy="14912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7" idx="3"/>
              <a:endCxn id="33" idx="1"/>
            </p:cNvCxnSpPr>
            <p:nvPr/>
          </p:nvCxnSpPr>
          <p:spPr>
            <a:xfrm>
              <a:off x="2938106" y="5166853"/>
              <a:ext cx="1284353" cy="7609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8" idx="3"/>
              <a:endCxn id="30" idx="1"/>
            </p:cNvCxnSpPr>
            <p:nvPr/>
          </p:nvCxnSpPr>
          <p:spPr>
            <a:xfrm flipV="1">
              <a:off x="2938107" y="4726118"/>
              <a:ext cx="1284353" cy="73897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8" idx="3"/>
              <a:endCxn id="31" idx="1"/>
            </p:cNvCxnSpPr>
            <p:nvPr/>
          </p:nvCxnSpPr>
          <p:spPr>
            <a:xfrm flipV="1">
              <a:off x="2938107" y="5021046"/>
              <a:ext cx="1284353" cy="44404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8" idx="3"/>
              <a:endCxn id="32" idx="1"/>
            </p:cNvCxnSpPr>
            <p:nvPr/>
          </p:nvCxnSpPr>
          <p:spPr>
            <a:xfrm flipV="1">
              <a:off x="2938107" y="5315974"/>
              <a:ext cx="1284353" cy="14912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8" idx="3"/>
              <a:endCxn id="33" idx="1"/>
            </p:cNvCxnSpPr>
            <p:nvPr/>
          </p:nvCxnSpPr>
          <p:spPr>
            <a:xfrm>
              <a:off x="2938106" y="5465095"/>
              <a:ext cx="1284353" cy="46273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29" idx="3"/>
              <a:endCxn id="30" idx="1"/>
            </p:cNvCxnSpPr>
            <p:nvPr/>
          </p:nvCxnSpPr>
          <p:spPr>
            <a:xfrm flipV="1">
              <a:off x="2938106" y="4726118"/>
              <a:ext cx="1284353" cy="1311063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9" idx="3"/>
              <a:endCxn id="31" idx="1"/>
            </p:cNvCxnSpPr>
            <p:nvPr/>
          </p:nvCxnSpPr>
          <p:spPr>
            <a:xfrm flipV="1">
              <a:off x="2938106" y="5021046"/>
              <a:ext cx="1284353" cy="101613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29" idx="3"/>
              <a:endCxn id="32" idx="1"/>
            </p:cNvCxnSpPr>
            <p:nvPr/>
          </p:nvCxnSpPr>
          <p:spPr>
            <a:xfrm flipV="1">
              <a:off x="2938106" y="5315974"/>
              <a:ext cx="1284353" cy="72120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29" idx="3"/>
              <a:endCxn id="33" idx="1"/>
            </p:cNvCxnSpPr>
            <p:nvPr/>
          </p:nvCxnSpPr>
          <p:spPr>
            <a:xfrm flipV="1">
              <a:off x="2938107" y="5927826"/>
              <a:ext cx="1284353" cy="10935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5379638" y="4726118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5379638" y="5017732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379638" y="5315974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379638" y="5924512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1375925" y="6040495"/>
              <a:ext cx="70802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250816" y="6208026"/>
              <a:ext cx="521529" cy="270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输出</a:t>
              </a:r>
            </a:p>
          </p:txBody>
        </p:sp>
      </p:grpSp>
      <p:sp>
        <p:nvSpPr>
          <p:cNvPr id="71" name="矩形 70"/>
          <p:cNvSpPr/>
          <p:nvPr/>
        </p:nvSpPr>
        <p:spPr>
          <a:xfrm>
            <a:off x="6996223" y="2801465"/>
            <a:ext cx="1910010" cy="646331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ApplicationMaster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是可变的</a:t>
            </a:r>
          </a:p>
        </p:txBody>
      </p:sp>
      <p:sp>
        <p:nvSpPr>
          <p:cNvPr id="72" name="矩形 71"/>
          <p:cNvSpPr/>
          <p:nvPr/>
        </p:nvSpPr>
        <p:spPr>
          <a:xfrm>
            <a:off x="6996223" y="3615328"/>
            <a:ext cx="191001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Scheduler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是可变的</a:t>
            </a:r>
          </a:p>
        </p:txBody>
      </p:sp>
    </p:spTree>
    <p:extLst>
      <p:ext uri="{BB962C8B-B14F-4D97-AF65-F5344CB8AC3E}">
        <p14:creationId xmlns:p14="http://schemas.microsoft.com/office/powerpoint/2010/main" val="6389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体系结构</a:t>
            </a:r>
            <a:r>
              <a:rPr lang="en-US" altLang="zh-CN" dirty="0"/>
              <a:t>——Yarn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96575"/>
          </a:xfrm>
        </p:spPr>
        <p:txBody>
          <a:bodyPr>
            <a:normAutofit/>
          </a:bodyPr>
          <a:lstStyle/>
          <a:p>
            <a:r>
              <a:rPr lang="zh-CN" altLang="en-US" dirty="0"/>
              <a:t>一个高层的集群管理框架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根据需要的计算类型，定制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r>
              <a:rPr lang="zh-CN" altLang="en-US" dirty="0"/>
              <a:t>根据需要的调度策略，扩展</a:t>
            </a:r>
            <a:r>
              <a:rPr lang="en-US" altLang="zh-CN" dirty="0"/>
              <a:t>Scheduler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框架内定义新的计算任务</a:t>
            </a:r>
            <a:r>
              <a:rPr lang="en-US" altLang="zh-CN" dirty="0"/>
              <a:t>——</a:t>
            </a:r>
            <a:r>
              <a:rPr lang="zh-CN" altLang="en-US" dirty="0"/>
              <a:t>编程模板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跳出</a:t>
            </a:r>
            <a:r>
              <a:rPr lang="en-US" altLang="zh-CN" dirty="0"/>
              <a:t>Hadoop</a:t>
            </a:r>
            <a:r>
              <a:rPr lang="zh-CN" altLang="en-US" dirty="0"/>
              <a:t>的限制</a:t>
            </a:r>
            <a:r>
              <a:rPr lang="en-US" altLang="zh-CN" dirty="0"/>
              <a:t>——Spark——</a:t>
            </a:r>
            <a:r>
              <a:rPr lang="zh-CN" altLang="en-US" dirty="0"/>
              <a:t>定义更加通用的编程模板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体系结构的最后：安全机制</a:t>
            </a:r>
            <a:r>
              <a:rPr lang="en-US" altLang="zh-CN" dirty="0"/>
              <a:t>——</a:t>
            </a:r>
            <a:r>
              <a:rPr lang="zh-CN" altLang="en-US" dirty="0"/>
              <a:t>不同级别、不同场景的安全认证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1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7"/>
            <a:ext cx="8301514" cy="5570803"/>
          </a:xfrm>
        </p:spPr>
        <p:txBody>
          <a:bodyPr>
            <a:normAutofit/>
          </a:bodyPr>
          <a:lstStyle/>
          <a:p>
            <a:r>
              <a:rPr lang="zh-CN" altLang="en-US" dirty="0"/>
              <a:t>浏览器接口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命令行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tar</a:t>
            </a:r>
            <a:r>
              <a:rPr lang="zh-CN" altLang="en-US" dirty="0"/>
              <a:t>包方式部署时，其执行方式是</a:t>
            </a:r>
            <a:r>
              <a:rPr lang="en-US" altLang="zh-CN" dirty="0"/>
              <a:t>HADOOP_HOME/bin/</a:t>
            </a:r>
            <a:r>
              <a:rPr lang="en-US" altLang="zh-CN" dirty="0" err="1"/>
              <a:t>hdfs</a:t>
            </a:r>
            <a:endParaRPr lang="en-US" altLang="zh-CN" dirty="0"/>
          </a:p>
          <a:p>
            <a:pPr lvl="2"/>
            <a:r>
              <a:rPr lang="zh-CN" altLang="en-US" dirty="0"/>
              <a:t>以完全模式部署时，使用</a:t>
            </a:r>
            <a:r>
              <a:rPr lang="en-US" altLang="zh-CN" dirty="0"/>
              <a:t>HDFS</a:t>
            </a:r>
            <a:r>
              <a:rPr lang="zh-CN" altLang="en-US" dirty="0"/>
              <a:t>用户执行</a:t>
            </a:r>
            <a:r>
              <a:rPr lang="en-US" altLang="zh-CN" dirty="0" err="1"/>
              <a:t>hdfs</a:t>
            </a:r>
            <a:r>
              <a:rPr lang="zh-CN" altLang="en-US" dirty="0"/>
              <a:t>即可</a:t>
            </a:r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tar</a:t>
            </a:r>
            <a:r>
              <a:rPr lang="zh-CN" altLang="en-US" dirty="0"/>
              <a:t>包方式部署时，其执行方式是</a:t>
            </a:r>
            <a:r>
              <a:rPr lang="en-US" altLang="zh-CN" dirty="0"/>
              <a:t>HADOOP_HOME/bin/yarn</a:t>
            </a:r>
          </a:p>
          <a:p>
            <a:pPr lvl="2"/>
            <a:r>
              <a:rPr lang="zh-CN" altLang="en-US" dirty="0"/>
              <a:t>以完全模式部署时，使用</a:t>
            </a:r>
            <a:r>
              <a:rPr lang="en-US" altLang="zh-CN" dirty="0"/>
              <a:t>Yarn</a:t>
            </a:r>
            <a:r>
              <a:rPr lang="zh-CN" altLang="en-US" dirty="0"/>
              <a:t>用户执行</a:t>
            </a:r>
            <a:r>
              <a:rPr lang="en-US" altLang="zh-CN" dirty="0"/>
              <a:t>yarn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en-US" altLang="zh-CN" dirty="0"/>
              <a:t>Hadoop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2"/>
            <a:r>
              <a:rPr lang="zh-CN" altLang="en-US" dirty="0"/>
              <a:t>两种部署方式下分别为</a:t>
            </a:r>
            <a:r>
              <a:rPr lang="en-US" altLang="zh-CN" dirty="0"/>
              <a:t>HADOOP_HOME/bin/Hadoop </a:t>
            </a:r>
            <a:r>
              <a:rPr lang="zh-CN" altLang="en-US" dirty="0"/>
              <a:t>和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35454"/>
              </p:ext>
            </p:extLst>
          </p:nvPr>
        </p:nvGraphicFramePr>
        <p:xfrm>
          <a:off x="182424" y="1627659"/>
          <a:ext cx="8869014" cy="17251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</a:t>
                      </a:r>
                      <a:r>
                        <a:rPr lang="zh-CN" altLang="en-US" sz="1200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配置文件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配置参数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http://NameNodeHostName:50070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hdfs-site.xml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dfs.namenode.http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-address}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http://ResourceManagerHostName:8088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yarn-site.xml</a:t>
                      </a:r>
                      <a:endPara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yarn.resourcemanager.webapp.address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MapReduce</a:t>
                      </a:r>
                      <a:endParaRPr lang="en-US" altLang="zh-C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http://JobHistoryHostName:19888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mapred-site.xml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mapreduce.jobhistory.webapp.address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800911" y="4744395"/>
            <a:ext cx="2190023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其他常用命令</a:t>
            </a:r>
            <a:endParaRPr lang="en-US" altLang="zh-CN" dirty="0"/>
          </a:p>
          <a:p>
            <a:pPr algn="ctr"/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zh-CN" altLang="en-US" dirty="0"/>
              <a:t>目录下的脚本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启停服务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管理服务</a:t>
            </a:r>
          </a:p>
        </p:txBody>
      </p:sp>
    </p:spTree>
    <p:extLst>
      <p:ext uri="{BB962C8B-B14F-4D97-AF65-F5344CB8AC3E}">
        <p14:creationId xmlns:p14="http://schemas.microsoft.com/office/powerpoint/2010/main" val="260776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hdfs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en-US" altLang="zh-CN" dirty="0" err="1"/>
              <a:t>dfs</a:t>
            </a:r>
            <a:r>
              <a:rPr lang="zh-CN" altLang="en-US" dirty="0"/>
              <a:t>命令用于执行文件系统上的一些操作命令，如创建</a:t>
            </a:r>
            <a:r>
              <a:rPr lang="en-US" altLang="zh-CN" dirty="0"/>
              <a:t>/</a:t>
            </a:r>
            <a:r>
              <a:rPr lang="zh-CN" altLang="en-US" dirty="0"/>
              <a:t>上传</a:t>
            </a:r>
            <a:r>
              <a:rPr lang="en-US" altLang="zh-CN" dirty="0"/>
              <a:t>/</a:t>
            </a:r>
            <a:r>
              <a:rPr lang="zh-CN" altLang="en-US" dirty="0"/>
              <a:t>查看文件等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Picture 2" descr="hf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2" y="1559696"/>
            <a:ext cx="7466797" cy="496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4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jar</a:t>
            </a:r>
            <a:r>
              <a:rPr lang="zh-CN" altLang="en-US" dirty="0"/>
              <a:t>命令用于执行</a:t>
            </a:r>
            <a:r>
              <a:rPr lang="en-US" altLang="zh-CN" dirty="0"/>
              <a:t>jar</a:t>
            </a:r>
            <a:r>
              <a:rPr lang="zh-CN" altLang="en-US" dirty="0"/>
              <a:t>文件，即将任务提交到</a:t>
            </a:r>
            <a:r>
              <a:rPr lang="en-US" altLang="zh-CN" dirty="0"/>
              <a:t>Hadoop</a:t>
            </a:r>
            <a:r>
              <a:rPr lang="zh-CN" altLang="en-US" dirty="0"/>
              <a:t>集群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Picture 2" descr="y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00" y="2028844"/>
            <a:ext cx="6938190" cy="364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95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fs</a:t>
            </a:r>
            <a:r>
              <a:rPr lang="zh-CN" altLang="en-US" dirty="0"/>
              <a:t>相当于</a:t>
            </a:r>
            <a:r>
              <a:rPr lang="en-US" altLang="zh-CN" dirty="0" err="1"/>
              <a:t>hdfs</a:t>
            </a:r>
            <a:r>
              <a:rPr lang="zh-CN" altLang="en-US" dirty="0"/>
              <a:t>中的</a:t>
            </a:r>
            <a:r>
              <a:rPr lang="en-US" altLang="zh-CN" dirty="0" err="1"/>
              <a:t>dfs</a:t>
            </a:r>
            <a:r>
              <a:rPr lang="zh-CN" altLang="en-US" dirty="0"/>
              <a:t>；</a:t>
            </a:r>
            <a:r>
              <a:rPr lang="en-US" altLang="zh-CN" dirty="0"/>
              <a:t>jar</a:t>
            </a:r>
            <a:r>
              <a:rPr lang="zh-CN" altLang="en-US" dirty="0"/>
              <a:t>即为</a:t>
            </a:r>
            <a:r>
              <a:rPr lang="en-US" altLang="zh-CN" dirty="0"/>
              <a:t>yarn</a:t>
            </a:r>
            <a:r>
              <a:rPr lang="zh-CN" altLang="en-US" dirty="0"/>
              <a:t>中的</a:t>
            </a:r>
            <a:r>
              <a:rPr lang="en-US" altLang="zh-CN" dirty="0"/>
              <a:t>jar</a:t>
            </a:r>
          </a:p>
          <a:p>
            <a:pPr lvl="1"/>
            <a:r>
              <a:rPr lang="en-US" altLang="zh-CN" dirty="0" err="1"/>
              <a:t>hdfs</a:t>
            </a:r>
            <a:r>
              <a:rPr lang="zh-CN" altLang="en-US" dirty="0"/>
              <a:t>和</a:t>
            </a:r>
            <a:r>
              <a:rPr lang="en-US" altLang="zh-CN" dirty="0"/>
              <a:t>yarn</a:t>
            </a:r>
            <a:r>
              <a:rPr lang="zh-CN" altLang="en-US" dirty="0"/>
              <a:t>的合体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其他常用脚本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Picture 2" descr="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44" y="2221232"/>
            <a:ext cx="6254934" cy="245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b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83" y="5340076"/>
            <a:ext cx="6253395" cy="132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62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922020" y="5451868"/>
            <a:ext cx="2552700" cy="12200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30430" y="5451868"/>
            <a:ext cx="4681110" cy="12200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实例化配置文件 </a:t>
            </a:r>
            <a:r>
              <a:rPr lang="en-US" altLang="zh-CN" dirty="0"/>
              <a:t>Configuration </a:t>
            </a:r>
            <a:r>
              <a:rPr lang="en-US" altLang="zh-CN" dirty="0" err="1"/>
              <a:t>conf</a:t>
            </a:r>
            <a:r>
              <a:rPr lang="en-US" altLang="zh-CN" dirty="0"/>
              <a:t> = new Configuration()</a:t>
            </a:r>
          </a:p>
          <a:p>
            <a:pPr lvl="1"/>
            <a:r>
              <a:rPr lang="zh-CN" altLang="en-US" dirty="0"/>
              <a:t>获取文件系统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hdfs</a:t>
            </a:r>
            <a:r>
              <a:rPr lang="en-US" altLang="zh-CN" dirty="0"/>
              <a:t> = </a:t>
            </a:r>
            <a:r>
              <a:rPr lang="en-US" altLang="zh-CN" dirty="0" err="1"/>
              <a:t>FileSystem.get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hdfs</a:t>
            </a:r>
            <a:r>
              <a:rPr lang="zh-CN" altLang="en-US" dirty="0"/>
              <a:t>对象执行文件操作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configuration</a:t>
            </a:r>
            <a:r>
              <a:rPr lang="zh-CN" altLang="en-US" dirty="0"/>
              <a:t>传参：</a:t>
            </a:r>
            <a:r>
              <a:rPr lang="en-US" altLang="zh-CN" dirty="0" err="1"/>
              <a:t>conf.set</a:t>
            </a:r>
            <a:r>
              <a:rPr lang="en-US" altLang="zh-CN" dirty="0"/>
              <a:t>(key, value)</a:t>
            </a:r>
            <a:r>
              <a:rPr lang="zh-CN" altLang="en-US" dirty="0"/>
              <a:t>，</a:t>
            </a:r>
            <a:r>
              <a:rPr lang="en-US" altLang="zh-CN" dirty="0" err="1"/>
              <a:t>context.getConfiguration</a:t>
            </a:r>
            <a:r>
              <a:rPr lang="en-US" altLang="zh-CN" dirty="0"/>
              <a:t>().</a:t>
            </a:r>
            <a:r>
              <a:rPr lang="en-US" altLang="zh-CN" dirty="0" err="1"/>
              <a:t>getInt</a:t>
            </a:r>
            <a:r>
              <a:rPr lang="en-US" altLang="zh-CN" dirty="0"/>
              <a:t>(key)</a:t>
            </a:r>
          </a:p>
          <a:p>
            <a:endParaRPr lang="en-US" altLang="zh-CN" dirty="0"/>
          </a:p>
          <a:p>
            <a:r>
              <a:rPr lang="en-US" altLang="zh-CN" dirty="0"/>
              <a:t>Yarn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一套编程协议</a:t>
            </a:r>
            <a:endParaRPr lang="en-US" altLang="zh-CN" dirty="0"/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负责提交任务，</a:t>
            </a:r>
            <a:r>
              <a:rPr lang="en-US" altLang="zh-CN" dirty="0" err="1"/>
              <a:t>ApplicationMaster</a:t>
            </a:r>
            <a:r>
              <a:rPr lang="zh-CN" altLang="en-US" dirty="0"/>
              <a:t>负责执行任务</a:t>
            </a:r>
            <a:endParaRPr lang="en-US" altLang="zh-CN" dirty="0"/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中与</a:t>
            </a:r>
            <a:r>
              <a:rPr lang="en-US" altLang="zh-CN" dirty="0"/>
              <a:t>RM</a:t>
            </a:r>
            <a:r>
              <a:rPr lang="zh-CN" altLang="en-US" dirty="0"/>
              <a:t>通信；</a:t>
            </a:r>
            <a:r>
              <a:rPr lang="en-US" altLang="zh-CN" dirty="0" err="1"/>
              <a:t>ApplicationMaster</a:t>
            </a:r>
            <a:r>
              <a:rPr lang="zh-CN" altLang="en-US" dirty="0"/>
              <a:t>与</a:t>
            </a:r>
            <a:r>
              <a:rPr lang="en-US" altLang="zh-CN" dirty="0"/>
              <a:t>RM</a:t>
            </a:r>
            <a:r>
              <a:rPr lang="zh-CN" altLang="en-US" dirty="0"/>
              <a:t>通信；</a:t>
            </a:r>
            <a:r>
              <a:rPr lang="en-US" altLang="zh-CN" dirty="0" err="1"/>
              <a:t>ApplicationMaster</a:t>
            </a:r>
            <a:r>
              <a:rPr lang="zh-CN" altLang="en-US" dirty="0"/>
              <a:t>与</a:t>
            </a:r>
            <a:r>
              <a:rPr lang="en-US" altLang="zh-CN" dirty="0"/>
              <a:t>NM</a:t>
            </a:r>
            <a:r>
              <a:rPr lang="zh-CN" altLang="en-US" dirty="0"/>
              <a:t>通信</a:t>
            </a:r>
            <a:endParaRPr lang="en-US" altLang="zh-CN" dirty="0"/>
          </a:p>
          <a:p>
            <a:pPr lvl="1"/>
            <a:r>
              <a:rPr lang="zh-CN" altLang="en-US" dirty="0"/>
              <a:t>编写符合协议的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 err="1"/>
              <a:t>ApplicationMaster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65109" y="5912381"/>
            <a:ext cx="185711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：获取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ApplicationId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3448" y="6280561"/>
            <a:ext cx="134043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：提交任务</a:t>
            </a:r>
          </a:p>
        </p:txBody>
      </p:sp>
      <p:sp>
        <p:nvSpPr>
          <p:cNvPr id="8" name="矩形 7"/>
          <p:cNvSpPr/>
          <p:nvPr/>
        </p:nvSpPr>
        <p:spPr>
          <a:xfrm>
            <a:off x="4058609" y="5907423"/>
            <a:ext cx="103265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：注册</a:t>
            </a:r>
          </a:p>
        </p:txBody>
      </p:sp>
      <p:sp>
        <p:nvSpPr>
          <p:cNvPr id="9" name="矩形 8"/>
          <p:cNvSpPr/>
          <p:nvPr/>
        </p:nvSpPr>
        <p:spPr>
          <a:xfrm>
            <a:off x="5195545" y="5912380"/>
            <a:ext cx="134043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：申请资源</a:t>
            </a:r>
          </a:p>
        </p:txBody>
      </p:sp>
      <p:sp>
        <p:nvSpPr>
          <p:cNvPr id="10" name="矩形 9"/>
          <p:cNvSpPr/>
          <p:nvPr/>
        </p:nvSpPr>
        <p:spPr>
          <a:xfrm>
            <a:off x="6640258" y="5912379"/>
            <a:ext cx="164333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：启动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58608" y="6304120"/>
            <a:ext cx="294417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：重复步骤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，直至任务完成</a:t>
            </a:r>
          </a:p>
        </p:txBody>
      </p:sp>
      <p:sp>
        <p:nvSpPr>
          <p:cNvPr id="12" name="矩形 11"/>
          <p:cNvSpPr/>
          <p:nvPr/>
        </p:nvSpPr>
        <p:spPr>
          <a:xfrm>
            <a:off x="7259907" y="6280562"/>
            <a:ext cx="103265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：注销</a:t>
            </a:r>
          </a:p>
        </p:txBody>
      </p:sp>
      <p:sp>
        <p:nvSpPr>
          <p:cNvPr id="4" name="矩形 3"/>
          <p:cNvSpPr/>
          <p:nvPr/>
        </p:nvSpPr>
        <p:spPr>
          <a:xfrm>
            <a:off x="1715264" y="5451868"/>
            <a:ext cx="95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</a:t>
            </a:r>
          </a:p>
        </p:txBody>
      </p:sp>
      <p:sp>
        <p:nvSpPr>
          <p:cNvPr id="13" name="矩形 12"/>
          <p:cNvSpPr/>
          <p:nvPr/>
        </p:nvSpPr>
        <p:spPr>
          <a:xfrm>
            <a:off x="5035758" y="5451868"/>
            <a:ext cx="21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ApplicationMaster</a:t>
            </a:r>
            <a:r>
              <a:rPr lang="zh-CN" altLang="en-US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280492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Map-Reduce</a:t>
            </a:r>
            <a:r>
              <a:rPr lang="zh-CN" altLang="en-US" dirty="0"/>
              <a:t>程序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8A5C1-4A13-4AC8-B959-2A6D1A85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" y="1715800"/>
            <a:ext cx="6169882" cy="4956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CBFF9E-E435-47FA-9417-9A3E3B13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74" y="949803"/>
            <a:ext cx="5812636" cy="3463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F6594E-9FC5-4DFB-9896-82E705C91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98" y="2337685"/>
            <a:ext cx="5536946" cy="44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编程接口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Map-Reduce</a:t>
            </a:r>
            <a:r>
              <a:rPr lang="zh-CN" altLang="en-US" dirty="0"/>
              <a:t>的时候没这么复杂啊？？？</a:t>
            </a:r>
            <a:endParaRPr lang="en-US" altLang="zh-CN" dirty="0"/>
          </a:p>
          <a:p>
            <a:pPr lvl="1"/>
            <a:r>
              <a:rPr lang="en-US" altLang="zh-CN" dirty="0"/>
              <a:t>                   </a:t>
            </a:r>
          </a:p>
          <a:p>
            <a:pPr lvl="1"/>
            <a:r>
              <a:rPr lang="en-US" altLang="zh-CN" dirty="0"/>
              <a:t>                  </a:t>
            </a:r>
            <a:r>
              <a:rPr lang="zh-CN" altLang="en-US" dirty="0"/>
              <a:t>只是写写</a:t>
            </a:r>
            <a:r>
              <a:rPr lang="en-US" altLang="zh-CN" dirty="0"/>
              <a:t>Map</a:t>
            </a:r>
            <a:r>
              <a:rPr lang="zh-CN" altLang="en-US" dirty="0"/>
              <a:t>函数、写写</a:t>
            </a:r>
            <a:r>
              <a:rPr lang="en-US" altLang="zh-CN" dirty="0"/>
              <a:t>Reduce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默认实现了</a:t>
            </a:r>
            <a:r>
              <a:rPr lang="en-US" altLang="zh-CN" dirty="0" err="1"/>
              <a:t>MapReduce</a:t>
            </a:r>
            <a:r>
              <a:rPr lang="zh-CN" altLang="en-US" dirty="0"/>
              <a:t>的</a:t>
            </a:r>
            <a:r>
              <a:rPr lang="en-US" altLang="zh-CN" dirty="0"/>
              <a:t>Client</a:t>
            </a:r>
            <a:r>
              <a:rPr lang="zh-CN" altLang="en-US" dirty="0"/>
              <a:t>和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pPr lvl="1"/>
            <a:r>
              <a:rPr lang="en-US" altLang="zh-CN" dirty="0" err="1"/>
              <a:t>MRClientService</a:t>
            </a:r>
            <a:endParaRPr lang="en-US" altLang="zh-CN" dirty="0"/>
          </a:p>
          <a:p>
            <a:pPr lvl="1"/>
            <a:r>
              <a:rPr lang="en-US" altLang="zh-CN" dirty="0" err="1"/>
              <a:t>MRAppMaster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处理</a:t>
            </a:r>
            <a:r>
              <a:rPr lang="en-US" altLang="zh-CN" dirty="0"/>
              <a:t>MR</a:t>
            </a:r>
            <a:r>
              <a:rPr lang="zh-CN" altLang="en-US" dirty="0"/>
              <a:t>程序时使用了各种默认的类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zh-CN" altLang="en-US" dirty="0">
                <a:solidFill>
                  <a:srgbClr val="FF0000"/>
                </a:solidFill>
              </a:rPr>
              <a:t>函数如何被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知晓并提交给</a:t>
            </a:r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zh-CN" altLang="en-US" dirty="0">
                <a:solidFill>
                  <a:srgbClr val="FF0000"/>
                </a:solidFill>
              </a:rPr>
              <a:t>的？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98436507568&amp;di=e832ec27d5ad6e4ce0e0d3ccff0418e7&amp;imgtype=0&amp;src=http%3A%2F%2Fimg4.315che.com%2Fupload_sohu%2F2018-11-12%2F274704953_397276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1646056"/>
            <a:ext cx="1147445" cy="9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51" y="2780962"/>
            <a:ext cx="1928649" cy="25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321818" y="1680053"/>
            <a:ext cx="8498785" cy="4064510"/>
            <a:chOff x="276362" y="949803"/>
            <a:chExt cx="8498785" cy="4064510"/>
          </a:xfrm>
        </p:grpSpPr>
        <p:grpSp>
          <p:nvGrpSpPr>
            <p:cNvPr id="6" name="组合 5"/>
            <p:cNvGrpSpPr/>
            <p:nvPr/>
          </p:nvGrpSpPr>
          <p:grpSpPr>
            <a:xfrm>
              <a:off x="420454" y="949803"/>
              <a:ext cx="8314243" cy="4064510"/>
              <a:chOff x="425648" y="1416030"/>
              <a:chExt cx="8314243" cy="406451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25648" y="1416030"/>
                <a:ext cx="8305022" cy="445678"/>
              </a:xfrm>
              <a:prstGeom prst="roundRect">
                <a:avLst>
                  <a:gd name="adj" fmla="val 384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Ambari/Clouddera Manager</a:t>
                </a:r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25648" y="1954287"/>
                <a:ext cx="8305022" cy="445678"/>
              </a:xfrm>
              <a:prstGeom prst="roundRect">
                <a:avLst>
                  <a:gd name="adj" fmla="val 384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Hue</a:t>
                </a:r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25648" y="2824356"/>
                <a:ext cx="1136452" cy="614610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Map</a:t>
                </a:r>
              </a:p>
              <a:p>
                <a:pPr algn="ctr"/>
                <a:r>
                  <a:rPr lang="en-US" altLang="zh-CN" dirty="0"/>
                  <a:t>Reduce</a:t>
                </a:r>
                <a:endParaRPr lang="zh-CN" altLang="en-US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654372" y="2526692"/>
                <a:ext cx="1355527" cy="912274"/>
              </a:xfrm>
              <a:prstGeom prst="roundRect">
                <a:avLst>
                  <a:gd name="adj" fmla="val 3188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092646" y="2526692"/>
                <a:ext cx="1575099" cy="912274"/>
              </a:xfrm>
              <a:prstGeom prst="roundRect">
                <a:avLst>
                  <a:gd name="adj" fmla="val 3188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750492" y="2526692"/>
                <a:ext cx="1712453" cy="912274"/>
              </a:xfrm>
              <a:prstGeom prst="roundRect">
                <a:avLst>
                  <a:gd name="adj" fmla="val 3188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6549172" y="2526692"/>
                <a:ext cx="1261328" cy="912274"/>
              </a:xfrm>
              <a:prstGeom prst="roundRect">
                <a:avLst>
                  <a:gd name="adj" fmla="val 3188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721045" y="2583905"/>
                <a:ext cx="550666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Pig</a:t>
                </a:r>
                <a:endParaRPr lang="zh-CN" altLang="en-US" sz="160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328861" y="2583905"/>
                <a:ext cx="623888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Hive</a:t>
                </a:r>
                <a:endParaRPr lang="zh-CN" altLang="en-US" sz="160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721045" y="3010613"/>
                <a:ext cx="1231704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Impala</a:t>
                </a:r>
                <a:endParaRPr lang="zh-CN" altLang="en-US" sz="160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61403" y="2583905"/>
                <a:ext cx="651771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876675" y="2583905"/>
                <a:ext cx="723899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161404" y="3010613"/>
                <a:ext cx="572396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096152" y="2597776"/>
                <a:ext cx="7841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Flume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812806" y="2596473"/>
                <a:ext cx="8258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Sqoop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22009" y="3012706"/>
                <a:ext cx="637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Avro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3790242" y="3010613"/>
                <a:ext cx="810331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713544" y="3012706"/>
                <a:ext cx="9637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Chukwa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864759" y="2583905"/>
                <a:ext cx="1111445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6062432" y="2583905"/>
                <a:ext cx="317941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864761" y="3010613"/>
                <a:ext cx="821664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41022" y="2597776"/>
                <a:ext cx="9589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Mahout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062432" y="2596473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37463" y="3012706"/>
                <a:ext cx="8418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Giraph</a:t>
                </a: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761911" y="3010613"/>
                <a:ext cx="619839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690069" y="3012706"/>
                <a:ext cx="7633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Hama</a:t>
                </a: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6632380" y="2583905"/>
                <a:ext cx="1111445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789434" y="2597776"/>
                <a:ext cx="797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Hbase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632380" y="3015792"/>
                <a:ext cx="1111445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593228" y="3029663"/>
                <a:ext cx="11897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Cassandra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7905337" y="2583905"/>
                <a:ext cx="825333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954737" y="2597776"/>
                <a:ext cx="7312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Whirr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7905337" y="3015792"/>
                <a:ext cx="825333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900879" y="3029663"/>
                <a:ext cx="8390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Search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29286" y="3565693"/>
                <a:ext cx="1261328" cy="912274"/>
              </a:xfrm>
              <a:prstGeom prst="roundRect">
                <a:avLst>
                  <a:gd name="adj" fmla="val 3188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512494" y="3622906"/>
                <a:ext cx="1111445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2488" y="3636777"/>
                <a:ext cx="10914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 err="1">
                    <a:solidFill>
                      <a:schemeClr val="bg1"/>
                    </a:solidFill>
                  </a:rPr>
                  <a:t>WebHdfs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512494" y="4054793"/>
                <a:ext cx="1111445" cy="371588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7444" y="4068664"/>
                <a:ext cx="741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 err="1">
                    <a:solidFill>
                      <a:schemeClr val="bg1"/>
                    </a:solidFill>
                  </a:rPr>
                  <a:t>HttpFS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752994" y="3565693"/>
                <a:ext cx="5511406" cy="912274"/>
              </a:xfrm>
              <a:prstGeom prst="roundRect">
                <a:avLst>
                  <a:gd name="adj" fmla="val 318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Yarn: </a:t>
                </a:r>
                <a:r>
                  <a:rPr lang="zh-CN" altLang="en-US"/>
                  <a:t>分布式操作系统</a:t>
                </a: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326780" y="4065629"/>
                <a:ext cx="1403890" cy="412337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BigTop</a:t>
                </a: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752994" y="4568266"/>
                <a:ext cx="5511406" cy="912274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HDFS</a:t>
                </a:r>
                <a:r>
                  <a:rPr lang="zh-CN" altLang="en-US"/>
                  <a:t>： 分布式存储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326780" y="4568266"/>
                <a:ext cx="1403890" cy="519901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ZooKeeper</a:t>
                </a:r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425648" y="4568266"/>
                <a:ext cx="1264966" cy="519901"/>
              </a:xfrm>
              <a:prstGeom prst="roundRect">
                <a:avLst>
                  <a:gd name="adj" fmla="val 31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Hcatalog</a:t>
                </a:r>
                <a:endParaRPr lang="zh-CN" altLang="en-US"/>
              </a:p>
            </p:txBody>
          </p:sp>
        </p:grpSp>
        <p:sp>
          <p:nvSpPr>
            <p:cNvPr id="51" name="圆角矩形 50"/>
            <p:cNvSpPr/>
            <p:nvPr/>
          </p:nvSpPr>
          <p:spPr>
            <a:xfrm>
              <a:off x="4220545" y="4214873"/>
              <a:ext cx="1358900" cy="674424"/>
            </a:xfrm>
            <a:prstGeom prst="roundRect">
              <a:avLst/>
            </a:prstGeom>
            <a:noFill/>
            <a:ln w="38100"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915929" y="3226327"/>
              <a:ext cx="1765302" cy="674424"/>
            </a:xfrm>
            <a:prstGeom prst="roundRect">
              <a:avLst/>
            </a:prstGeom>
            <a:noFill/>
            <a:ln w="38100"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21101" y="2101103"/>
              <a:ext cx="13351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CC00FF"/>
                  </a:solidFill>
                </a:rPr>
                <a:t>分布式处理算法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74649" y="2042134"/>
              <a:ext cx="1228557" cy="994419"/>
            </a:xfrm>
            <a:prstGeom prst="roundRect">
              <a:avLst>
                <a:gd name="adj" fmla="val 10281"/>
              </a:avLst>
            </a:prstGeom>
            <a:noFill/>
            <a:ln w="38100"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49757" y="4673799"/>
              <a:ext cx="14253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CC00FF"/>
                  </a:solidFill>
                </a:rPr>
                <a:t>分布式锁服务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597777" y="1862304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CC00FF"/>
                  </a:solidFill>
                </a:rPr>
                <a:t>分布式数据库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715463" y="1881911"/>
              <a:ext cx="1275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CC00FF"/>
                  </a:solidFill>
                </a:rPr>
                <a:t>高层数据操作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427514" y="186353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CC00FF"/>
                  </a:solidFill>
                </a:rPr>
                <a:t>数据传输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5132480" y="1878755"/>
              <a:ext cx="10833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CC00FF"/>
                  </a:solidFill>
                </a:rPr>
                <a:t>机器学习库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76362" y="4646113"/>
              <a:ext cx="157331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rgbClr val="CC00FF"/>
                  </a:solidFill>
                </a:rPr>
                <a:t>元数据与表管理工具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112252" y="1564738"/>
              <a:ext cx="25605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C00FF"/>
                  </a:solidFill>
                </a:rPr>
                <a:t>各组件的</a:t>
              </a:r>
              <a:r>
                <a:rPr lang="en-US" altLang="zh-CN" sz="1400" b="1" dirty="0">
                  <a:solidFill>
                    <a:srgbClr val="CC00FF"/>
                  </a:solidFill>
                </a:rPr>
                <a:t>Web</a:t>
              </a:r>
              <a:r>
                <a:rPr lang="zh-CN" altLang="en-US" sz="1400" b="1" dirty="0">
                  <a:solidFill>
                    <a:srgbClr val="CC00FF"/>
                  </a:solidFill>
                </a:rPr>
                <a:t>化编辑器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933925" y="1026715"/>
              <a:ext cx="14033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C00FF"/>
                  </a:solidFill>
                </a:rPr>
                <a:t>集群管理工具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467736" y="3174128"/>
              <a:ext cx="11115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CC00FF"/>
                  </a:solidFill>
                </a:rPr>
                <a:t>组件间版本依赖处理工具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525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</a:t>
            </a:r>
            <a:r>
              <a:rPr lang="en-US" altLang="zh-CN" dirty="0" err="1">
                <a:solidFill>
                  <a:srgbClr val="FF0000"/>
                </a:solidFill>
              </a:rPr>
              <a:t>ZooKeeper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架构图 </a:t>
            </a:r>
            <a:r>
              <a:rPr lang="zh-CN" altLang="en-US">
                <a:solidFill>
                  <a:srgbClr val="FF0000"/>
                </a:solidFill>
              </a:rPr>
              <a:t>网上查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/>
              <a:t>要点一：虽然是</a:t>
            </a:r>
            <a:r>
              <a:rPr lang="en-US" altLang="zh-CN" dirty="0"/>
              <a:t>Hadoop</a:t>
            </a:r>
            <a:r>
              <a:rPr lang="zh-CN" altLang="en-US" dirty="0"/>
              <a:t>家族中的，但不仅仅只是为</a:t>
            </a:r>
            <a:r>
              <a:rPr lang="en-US" altLang="zh-CN" dirty="0"/>
              <a:t>Hadoop</a:t>
            </a:r>
            <a:r>
              <a:rPr lang="zh-CN" altLang="en-US" dirty="0"/>
              <a:t>服务，是一个通用的分布式集群的数据管理者</a:t>
            </a:r>
            <a:endParaRPr lang="en-US" altLang="zh-CN" dirty="0"/>
          </a:p>
          <a:p>
            <a:r>
              <a:rPr lang="zh-CN" altLang="en-US" dirty="0"/>
              <a:t>要点二：用起来像单机的管理者，但真实是使用集群实现比单机更加可靠的服务</a:t>
            </a:r>
            <a:endParaRPr lang="en-US" altLang="zh-CN" dirty="0"/>
          </a:p>
          <a:p>
            <a:r>
              <a:rPr lang="zh-CN" altLang="en-US" dirty="0"/>
              <a:t>要点三：典型的应用场景</a:t>
            </a:r>
            <a:endParaRPr lang="en-US" altLang="zh-CN" dirty="0"/>
          </a:p>
          <a:p>
            <a:pPr lvl="1"/>
            <a:r>
              <a:rPr lang="zh-CN" altLang="en-US" dirty="0"/>
              <a:t>统一命名服务 </a:t>
            </a:r>
            <a:r>
              <a:rPr lang="en-US" altLang="zh-CN" dirty="0"/>
              <a:t>Name Service</a:t>
            </a:r>
          </a:p>
          <a:p>
            <a:pPr lvl="2"/>
            <a:r>
              <a:rPr lang="zh-CN" altLang="en-US" sz="1200" dirty="0"/>
              <a:t>为集群产生一系列不重复的名称，随便关联或不关联资源</a:t>
            </a:r>
            <a:endParaRPr lang="en-US" altLang="zh-CN" sz="1200" dirty="0"/>
          </a:p>
          <a:p>
            <a:pPr lvl="2"/>
            <a:r>
              <a:rPr lang="zh-CN" altLang="en-US" sz="1200" dirty="0"/>
              <a:t>就像</a:t>
            </a:r>
            <a:r>
              <a:rPr lang="en-US" altLang="zh-CN" sz="1200" dirty="0"/>
              <a:t>JNDI</a:t>
            </a:r>
            <a:r>
              <a:rPr lang="zh-CN" altLang="en-US" sz="1200" dirty="0"/>
              <a:t>，就像生成数据库表的主键</a:t>
            </a:r>
            <a:endParaRPr lang="en-US" altLang="zh-CN" sz="1200" dirty="0"/>
          </a:p>
          <a:p>
            <a:pPr lvl="1"/>
            <a:r>
              <a:rPr lang="zh-CN" altLang="en-US" dirty="0"/>
              <a:t>配置管理 </a:t>
            </a:r>
            <a:r>
              <a:rPr lang="en-US" altLang="zh-CN" dirty="0"/>
              <a:t>Configuration Management</a:t>
            </a:r>
          </a:p>
          <a:p>
            <a:pPr lvl="2"/>
            <a:r>
              <a:rPr lang="zh-CN" altLang="en-US" sz="1200" dirty="0"/>
              <a:t>保存所有机器都相同的配置信息，一旦改变，则通知所有机器更新</a:t>
            </a:r>
            <a:endParaRPr lang="en-US" altLang="zh-CN" sz="1200" dirty="0"/>
          </a:p>
          <a:p>
            <a:pPr lvl="1"/>
            <a:r>
              <a:rPr lang="zh-CN" altLang="en-US" dirty="0"/>
              <a:t>集群管理 </a:t>
            </a:r>
            <a:r>
              <a:rPr lang="en-US" altLang="zh-CN" dirty="0"/>
              <a:t>Group Membership</a:t>
            </a:r>
          </a:p>
          <a:p>
            <a:pPr lvl="2"/>
            <a:r>
              <a:rPr lang="zh-CN" altLang="en-US" sz="1200" dirty="0"/>
              <a:t>选</a:t>
            </a:r>
            <a:r>
              <a:rPr lang="en-US" altLang="zh-CN" sz="1200" dirty="0"/>
              <a:t>Leader</a:t>
            </a:r>
            <a:r>
              <a:rPr lang="zh-CN" altLang="en-US" sz="1200" dirty="0"/>
              <a:t>避免单点故障</a:t>
            </a:r>
            <a:r>
              <a:rPr lang="en-US" altLang="zh-CN" sz="1200" dirty="0"/>
              <a:t>——</a:t>
            </a:r>
            <a:r>
              <a:rPr lang="zh-CN" altLang="en-US" sz="1200" dirty="0"/>
              <a:t>用在管理</a:t>
            </a:r>
            <a:r>
              <a:rPr lang="en-US" altLang="zh-CN" sz="1200" dirty="0"/>
              <a:t>Hadoop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NameNode</a:t>
            </a:r>
            <a:r>
              <a:rPr lang="zh-CN" altLang="en-US" sz="1200" dirty="0"/>
              <a:t>上</a:t>
            </a:r>
            <a:endParaRPr lang="en-US" altLang="zh-CN" sz="1200" dirty="0"/>
          </a:p>
          <a:p>
            <a:pPr lvl="1"/>
            <a:r>
              <a:rPr lang="zh-CN" altLang="en-US" dirty="0"/>
              <a:t>共享锁</a:t>
            </a:r>
            <a:endParaRPr lang="en-US" altLang="zh-CN" dirty="0"/>
          </a:p>
          <a:p>
            <a:pPr lvl="1"/>
            <a:r>
              <a:rPr lang="zh-CN" altLang="en-US" dirty="0"/>
              <a:t>队列管理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70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图 3. 集群管理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34" y="1335464"/>
            <a:ext cx="3750800" cy="24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</a:t>
            </a:r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>
                <a:solidFill>
                  <a:srgbClr val="171717"/>
                </a:solidFill>
                <a:latin typeface="IBM Plex Sans"/>
              </a:rPr>
              <a:t>核心：层次型的目录树的数据结构</a:t>
            </a:r>
            <a:endParaRPr lang="en-US" altLang="zh-CN" dirty="0">
              <a:solidFill>
                <a:srgbClr val="171717"/>
              </a:solidFill>
              <a:latin typeface="IBM Plex Sans"/>
            </a:endParaRPr>
          </a:p>
          <a:p>
            <a:r>
              <a:rPr lang="zh-CN" altLang="en-US" dirty="0">
                <a:solidFill>
                  <a:srgbClr val="171717"/>
                </a:solidFill>
                <a:latin typeface="IBM Plex Sans"/>
              </a:rPr>
              <a:t>方法：对树中的节点进行有效管理</a:t>
            </a:r>
            <a:endParaRPr lang="en-US" altLang="zh-CN" dirty="0">
              <a:solidFill>
                <a:srgbClr val="171717"/>
              </a:solidFill>
              <a:latin typeface="IBM Plex Sans"/>
            </a:endParaRPr>
          </a:p>
          <a:p>
            <a:r>
              <a:rPr lang="zh-CN" altLang="en-US" dirty="0">
                <a:solidFill>
                  <a:srgbClr val="171717"/>
                </a:solidFill>
                <a:latin typeface="IBM Plex Sans"/>
              </a:rPr>
              <a:t>效果：可以设计出多种多样的分布式的数据管理模型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026" name="Picture 2" descr="图 2. 配置管理结构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7" y="2383050"/>
            <a:ext cx="3695966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7" y="5064998"/>
            <a:ext cx="4489093" cy="138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images2015.cnblogs.com/blog/183233/201603/183233-20160316223234865-11247364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42" y="4207748"/>
            <a:ext cx="3360413" cy="2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1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</a:t>
            </a:r>
            <a:r>
              <a:rPr lang="en-US" altLang="zh-CN" dirty="0" err="1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Hadoop</a:t>
            </a:r>
            <a:r>
              <a:rPr lang="zh-CN" altLang="en-US" dirty="0"/>
              <a:t>的开源分布式数据库，以</a:t>
            </a:r>
            <a:r>
              <a:rPr lang="en-US" altLang="zh-CN" dirty="0"/>
              <a:t>Google </a:t>
            </a:r>
            <a:r>
              <a:rPr lang="en-US" altLang="zh-CN" dirty="0" err="1"/>
              <a:t>BigTable</a:t>
            </a:r>
            <a:r>
              <a:rPr lang="zh-CN" altLang="en-US" dirty="0"/>
              <a:t>为原型</a:t>
            </a:r>
            <a:endParaRPr lang="en-US" altLang="zh-CN" dirty="0"/>
          </a:p>
          <a:p>
            <a:pPr lvl="1"/>
            <a:r>
              <a:rPr lang="zh-CN" altLang="en-US" dirty="0"/>
              <a:t>高可靠性</a:t>
            </a:r>
            <a:endParaRPr lang="en-US" altLang="zh-CN" dirty="0"/>
          </a:p>
          <a:p>
            <a:pPr lvl="1"/>
            <a:r>
              <a:rPr lang="zh-CN" altLang="en-US" dirty="0"/>
              <a:t>高性能</a:t>
            </a:r>
            <a:endParaRPr lang="en-US" altLang="zh-CN" dirty="0"/>
          </a:p>
          <a:p>
            <a:pPr lvl="1"/>
            <a:r>
              <a:rPr lang="zh-CN" altLang="en-US" dirty="0"/>
              <a:t>列存储</a:t>
            </a:r>
            <a:endParaRPr lang="en-US" altLang="zh-CN" dirty="0"/>
          </a:p>
          <a:p>
            <a:pPr lvl="1"/>
            <a:r>
              <a:rPr lang="zh-CN" altLang="en-US" dirty="0"/>
              <a:t>可伸缩</a:t>
            </a:r>
            <a:endParaRPr lang="en-US" altLang="zh-CN" dirty="0"/>
          </a:p>
          <a:p>
            <a:pPr lvl="1"/>
            <a:r>
              <a:rPr lang="zh-CN" altLang="en-US" dirty="0"/>
              <a:t>实时读写</a:t>
            </a:r>
            <a:endParaRPr lang="en-US" altLang="zh-CN" dirty="0"/>
          </a:p>
          <a:p>
            <a:r>
              <a:rPr lang="zh-CN" altLang="en-US" dirty="0"/>
              <a:t>逻辑模型：用户对数据的组织形式</a:t>
            </a:r>
            <a:endParaRPr lang="en-US" altLang="zh-CN" dirty="0"/>
          </a:p>
          <a:p>
            <a:pPr lvl="1"/>
            <a:r>
              <a:rPr lang="zh-CN" altLang="en-US" dirty="0"/>
              <a:t>行键、列（</a:t>
            </a:r>
            <a:r>
              <a:rPr lang="en-US" altLang="zh-CN" dirty="0"/>
              <a:t>&lt;</a:t>
            </a:r>
            <a:r>
              <a:rPr lang="zh-CN" altLang="en-US" dirty="0"/>
              <a:t>列族</a:t>
            </a:r>
            <a:r>
              <a:rPr lang="en-US" altLang="zh-CN" dirty="0"/>
              <a:t>&gt;:&lt;</a:t>
            </a:r>
            <a:r>
              <a:rPr lang="zh-CN" altLang="en-US" dirty="0"/>
              <a:t>限定符</a:t>
            </a:r>
            <a:r>
              <a:rPr lang="en-US" altLang="zh-CN" dirty="0"/>
              <a:t>&gt;</a:t>
            </a:r>
            <a:r>
              <a:rPr lang="zh-CN" altLang="en-US" dirty="0"/>
              <a:t>）、时间戳；字节码，无类型</a:t>
            </a:r>
            <a:endParaRPr lang="en-US" altLang="zh-CN" dirty="0"/>
          </a:p>
          <a:p>
            <a:r>
              <a:rPr lang="zh-CN" altLang="en-US" dirty="0"/>
              <a:t>物理模型：在设备上具体存储形式</a:t>
            </a:r>
            <a:endParaRPr lang="en-US" altLang="zh-CN" dirty="0"/>
          </a:p>
          <a:p>
            <a:pPr lvl="1"/>
            <a:r>
              <a:rPr lang="zh-CN" altLang="en-US" dirty="0"/>
              <a:t>将行按照列族分割存储；逻辑空值无存储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en-US" altLang="zh-CN" dirty="0" err="1"/>
              <a:t>HMaster</a:t>
            </a:r>
            <a:r>
              <a:rPr lang="en-US" altLang="zh-CN" dirty="0"/>
              <a:t>, </a:t>
            </a:r>
            <a:r>
              <a:rPr lang="en-US" altLang="zh-CN" dirty="0" err="1"/>
              <a:t>HRegionServer</a:t>
            </a:r>
            <a:endParaRPr lang="en-US" altLang="zh-CN" dirty="0"/>
          </a:p>
          <a:p>
            <a:pPr lvl="1"/>
            <a:r>
              <a:rPr lang="en-US" altLang="zh-CN" dirty="0" err="1"/>
              <a:t>ZooKeeper</a:t>
            </a:r>
            <a:r>
              <a:rPr lang="zh-CN" altLang="en-US" dirty="0"/>
              <a:t>保证</a:t>
            </a:r>
            <a:r>
              <a:rPr lang="en-US" altLang="zh-CN" dirty="0" err="1"/>
              <a:t>HMaster</a:t>
            </a:r>
            <a:r>
              <a:rPr lang="zh-CN" altLang="en-US" dirty="0"/>
              <a:t>无单点故障，并为</a:t>
            </a:r>
            <a:r>
              <a:rPr lang="en-US" altLang="zh-CN" dirty="0" err="1"/>
              <a:t>HMaster</a:t>
            </a:r>
            <a:r>
              <a:rPr lang="zh-CN" altLang="en-US" dirty="0"/>
              <a:t>管理</a:t>
            </a:r>
            <a:r>
              <a:rPr lang="en-US" altLang="zh-CN" dirty="0" err="1"/>
              <a:t>HRegionServer</a:t>
            </a:r>
            <a:r>
              <a:rPr lang="zh-CN" altLang="en-US" dirty="0"/>
              <a:t>集群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64711"/>
              </p:ext>
            </p:extLst>
          </p:nvPr>
        </p:nvGraphicFramePr>
        <p:xfrm>
          <a:off x="3098800" y="1563598"/>
          <a:ext cx="5781048" cy="163195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31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050" kern="500" dirty="0">
                          <a:effectLst/>
                        </a:rPr>
                        <a:t>行健</a:t>
                      </a:r>
                      <a:endParaRPr lang="zh-CN" sz="105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050" kern="500" dirty="0">
                          <a:effectLst/>
                        </a:rPr>
                        <a:t>时间戳</a:t>
                      </a:r>
                      <a:endParaRPr lang="zh-CN" sz="105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050" kern="500" dirty="0">
                          <a:effectLst/>
                        </a:rPr>
                        <a:t>列族</a:t>
                      </a:r>
                      <a:r>
                        <a:rPr lang="en-US" sz="1050" kern="500" dirty="0">
                          <a:effectLst/>
                        </a:rPr>
                        <a:t>contents</a:t>
                      </a:r>
                      <a:endParaRPr lang="zh-CN" sz="105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050" kern="500" dirty="0">
                          <a:effectLst/>
                        </a:rPr>
                        <a:t>列族</a:t>
                      </a:r>
                      <a:r>
                        <a:rPr lang="en-US" sz="1050" kern="500" dirty="0">
                          <a:effectLst/>
                        </a:rPr>
                        <a:t>anchor</a:t>
                      </a:r>
                      <a:endParaRPr lang="zh-CN" sz="105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050" kern="500" dirty="0">
                          <a:effectLst/>
                        </a:rPr>
                        <a:t>列族</a:t>
                      </a:r>
                      <a:r>
                        <a:rPr lang="en-US" sz="1050" kern="500" dirty="0">
                          <a:effectLst/>
                        </a:rPr>
                        <a:t>mime</a:t>
                      </a:r>
                      <a:endParaRPr lang="zh-CN" sz="105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19">
                <a:tc row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"com.cnn.www"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t9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anchor:cnnsi.com= "CNN"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t8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 spc="-20">
                          <a:effectLst/>
                        </a:rPr>
                        <a:t>anchor:my.look.ca= "CNN.com"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t6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mime:type="text/html"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t5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t6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 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 dirty="0">
                          <a:effectLst/>
                        </a:rPr>
                        <a:t> </a:t>
                      </a:r>
                      <a:endParaRPr lang="zh-CN" sz="110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6886"/>
              </p:ext>
            </p:extLst>
          </p:nvPr>
        </p:nvGraphicFramePr>
        <p:xfrm>
          <a:off x="4907668" y="3915049"/>
          <a:ext cx="3972180" cy="175016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4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行健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 dirty="0">
                          <a:effectLst/>
                        </a:rPr>
                        <a:t>时间戳</a:t>
                      </a:r>
                      <a:endParaRPr lang="zh-CN" sz="110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列族</a:t>
                      </a:r>
                      <a:r>
                        <a:rPr lang="en-US" sz="1100" kern="500">
                          <a:effectLst/>
                        </a:rPr>
                        <a:t>contents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48">
                <a:tc row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 dirty="0">
                          <a:effectLst/>
                        </a:rPr>
                        <a:t>"</a:t>
                      </a:r>
                      <a:r>
                        <a:rPr lang="en-US" sz="1100" kern="500" dirty="0" err="1">
                          <a:effectLst/>
                        </a:rPr>
                        <a:t>com.cnn.www</a:t>
                      </a:r>
                      <a:r>
                        <a:rPr lang="en-US" sz="1100" kern="500" dirty="0">
                          <a:effectLst/>
                        </a:rPr>
                        <a:t>"</a:t>
                      </a:r>
                      <a:endParaRPr lang="zh-CN" sz="1100" kern="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t6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t5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t3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contents:html="&lt;html&gt;…"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4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行健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时间戳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列族</a:t>
                      </a:r>
                      <a:r>
                        <a:rPr lang="en-US" sz="1100" kern="500">
                          <a:effectLst/>
                        </a:rPr>
                        <a:t>anchor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48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"com.cnn.www"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t9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anchor:cnnsi.com= "CNN"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t8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anchor:my.look.ca= "CNN.com"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4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行健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时间戳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100" kern="500">
                          <a:effectLst/>
                        </a:rPr>
                        <a:t>列族</a:t>
                      </a:r>
                      <a:r>
                        <a:rPr lang="en-US" sz="1100" kern="500">
                          <a:effectLst/>
                        </a:rPr>
                        <a:t>mime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4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"com.cnn.www"</a:t>
                      </a:r>
                      <a:endParaRPr lang="zh-CN" sz="1100" kern="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>
                          <a:effectLst/>
                        </a:rPr>
                        <a:t>t6</a:t>
                      </a:r>
                      <a:endParaRPr lang="zh-CN" sz="1100" kern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100" kern="500" dirty="0" err="1">
                          <a:effectLst/>
                        </a:rPr>
                        <a:t>mime:type</a:t>
                      </a:r>
                      <a:r>
                        <a:rPr lang="en-US" sz="1100" kern="500" dirty="0">
                          <a:effectLst/>
                        </a:rPr>
                        <a:t>="text/html"</a:t>
                      </a:r>
                      <a:endParaRPr lang="zh-CN" sz="1100" kern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086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——Pig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/>
              <a:t>构建在</a:t>
            </a:r>
            <a:r>
              <a:rPr lang="en-US" altLang="zh-CN" dirty="0"/>
              <a:t>Hadoop</a:t>
            </a:r>
            <a:r>
              <a:rPr lang="zh-CN" altLang="en-US" dirty="0"/>
              <a:t>之上，用来处理大规模数据集的脚本语言平台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将根据业务逻辑写好的数据流脚本翻译成多个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的操作</a:t>
            </a:r>
            <a:endParaRPr lang="en-US" altLang="zh-CN" dirty="0"/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Hadoop</a:t>
            </a:r>
            <a:r>
              <a:rPr lang="zh-CN" altLang="en-US" dirty="0"/>
              <a:t>提供更高层次的抽象，将程序员从具体编程中解放出来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69045" y="2756106"/>
            <a:ext cx="3185506" cy="2833479"/>
            <a:chOff x="2397732" y="1648235"/>
            <a:chExt cx="4275511" cy="3862523"/>
          </a:xfrm>
        </p:grpSpPr>
        <p:sp>
          <p:nvSpPr>
            <p:cNvPr id="7" name="圆角矩形 6"/>
            <p:cNvSpPr/>
            <p:nvPr/>
          </p:nvSpPr>
          <p:spPr>
            <a:xfrm>
              <a:off x="3034691" y="1648235"/>
              <a:ext cx="3000375" cy="5238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Pig Latin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34694" y="2960448"/>
              <a:ext cx="3000375" cy="52387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MapReduce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97732" y="3898638"/>
              <a:ext cx="4275511" cy="161212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57987" y="3898637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圆柱形 10"/>
            <p:cNvSpPr/>
            <p:nvPr/>
          </p:nvSpPr>
          <p:spPr>
            <a:xfrm>
              <a:off x="2703304" y="4326522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柱形 11"/>
            <p:cNvSpPr/>
            <p:nvPr/>
          </p:nvSpPr>
          <p:spPr>
            <a:xfrm>
              <a:off x="3426721" y="4326522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4150138" y="4326522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4873555" y="4326522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5596973" y="4326522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3044219" y="4918640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柱形 16"/>
            <p:cNvSpPr/>
            <p:nvPr/>
          </p:nvSpPr>
          <p:spPr>
            <a:xfrm>
              <a:off x="3767636" y="4918640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4491053" y="4918640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5214470" y="4918640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柱形 19"/>
            <p:cNvSpPr/>
            <p:nvPr/>
          </p:nvSpPr>
          <p:spPr>
            <a:xfrm>
              <a:off x="5937888" y="4918640"/>
              <a:ext cx="340915" cy="523875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7" idx="2"/>
              <a:endCxn id="8" idx="0"/>
            </p:cNvCxnSpPr>
            <p:nvPr/>
          </p:nvCxnSpPr>
          <p:spPr>
            <a:xfrm>
              <a:off x="4534879" y="2172111"/>
              <a:ext cx="3" cy="7883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534882" y="3490889"/>
              <a:ext cx="0" cy="40774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179072" y="2757408"/>
            <a:ext cx="4553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F0E6F"/>
                </a:solidFill>
              </a:rPr>
              <a:t>SQL-Like</a:t>
            </a:r>
            <a:r>
              <a:rPr lang="zh-CN" altLang="en-US" sz="1600" dirty="0">
                <a:solidFill>
                  <a:srgbClr val="6F0E6F"/>
                </a:solidFill>
              </a:rPr>
              <a:t>的</a:t>
            </a:r>
            <a:r>
              <a:rPr lang="en-US" altLang="zh-CN" sz="1600" dirty="0">
                <a:solidFill>
                  <a:srgbClr val="6F0E6F"/>
                </a:solidFill>
              </a:rPr>
              <a:t>Pig Latin</a:t>
            </a:r>
            <a:r>
              <a:rPr lang="zh-CN" altLang="en-US" sz="1600" dirty="0">
                <a:solidFill>
                  <a:srgbClr val="6F0E6F"/>
                </a:solidFill>
              </a:rPr>
              <a:t>语法：</a:t>
            </a:r>
            <a:r>
              <a:rPr lang="en-US" altLang="zh-CN" sz="1600" dirty="0">
                <a:solidFill>
                  <a:srgbClr val="6F0E6F"/>
                </a:solidFill>
              </a:rPr>
              <a:t>operation/transformation</a:t>
            </a:r>
            <a:endParaRPr lang="zh-CN" altLang="en-US" sz="1600" dirty="0">
              <a:solidFill>
                <a:srgbClr val="6F0E6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28805" y="3240573"/>
            <a:ext cx="389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F0E6F"/>
                </a:solidFill>
              </a:rPr>
              <a:t>Pig</a:t>
            </a:r>
            <a:r>
              <a:rPr lang="zh-CN" altLang="en-US" sz="1600" dirty="0">
                <a:solidFill>
                  <a:srgbClr val="6F0E6F"/>
                </a:solidFill>
              </a:rPr>
              <a:t>内部解释器将其翻译为</a:t>
            </a:r>
            <a:r>
              <a:rPr lang="en-US" altLang="zh-CN" sz="1600" dirty="0" err="1">
                <a:solidFill>
                  <a:srgbClr val="6F0E6F"/>
                </a:solidFill>
              </a:rPr>
              <a:t>MapReduce</a:t>
            </a:r>
            <a:r>
              <a:rPr lang="zh-CN" altLang="en-US" sz="1600" dirty="0">
                <a:solidFill>
                  <a:srgbClr val="6F0E6F"/>
                </a:solidFill>
              </a:rPr>
              <a:t>任务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179072" y="3747163"/>
            <a:ext cx="3680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6F0E6F"/>
                </a:solidFill>
              </a:rPr>
              <a:t>排序、过滤、求和、分组、关联等操作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03046" y="4459664"/>
            <a:ext cx="3074163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是否有</a:t>
            </a:r>
            <a:r>
              <a:rPr lang="en-US" altLang="zh-CN" sz="1600" dirty="0">
                <a:solidFill>
                  <a:schemeClr val="bg1"/>
                </a:solidFill>
              </a:rPr>
              <a:t>Pig</a:t>
            </a:r>
            <a:r>
              <a:rPr lang="zh-CN" altLang="en-US" sz="1600" dirty="0">
                <a:solidFill>
                  <a:schemeClr val="bg1"/>
                </a:solidFill>
              </a:rPr>
              <a:t>不能处理但是通过编写</a:t>
            </a:r>
            <a:r>
              <a:rPr lang="en-US" altLang="zh-CN" sz="1600" dirty="0" err="1">
                <a:solidFill>
                  <a:schemeClr val="bg1"/>
                </a:solidFill>
              </a:rPr>
              <a:t>MapReduce</a:t>
            </a:r>
            <a:r>
              <a:rPr lang="zh-CN" altLang="en-US" sz="1600" dirty="0">
                <a:solidFill>
                  <a:schemeClr val="bg1"/>
                </a:solidFill>
              </a:rPr>
              <a:t>程序能够解决的问题？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学习</a:t>
            </a:r>
            <a:r>
              <a:rPr lang="en-US" altLang="zh-CN" sz="1600" dirty="0">
                <a:solidFill>
                  <a:schemeClr val="bg1"/>
                </a:solidFill>
              </a:rPr>
              <a:t>Pig</a:t>
            </a:r>
            <a:r>
              <a:rPr lang="zh-CN" altLang="en-US" sz="1600" dirty="0">
                <a:solidFill>
                  <a:schemeClr val="bg1"/>
                </a:solidFill>
              </a:rPr>
              <a:t>是否比学</a:t>
            </a:r>
            <a:r>
              <a:rPr lang="en-US" altLang="zh-CN" sz="1600" dirty="0">
                <a:solidFill>
                  <a:schemeClr val="bg1"/>
                </a:solidFill>
              </a:rPr>
              <a:t>MP</a:t>
            </a:r>
            <a:r>
              <a:rPr lang="zh-CN" altLang="en-US" sz="1600" dirty="0">
                <a:solidFill>
                  <a:schemeClr val="bg1"/>
                </a:solidFill>
              </a:rPr>
              <a:t>简单？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解放的只是“机械的编程劳动”？</a:t>
            </a:r>
          </a:p>
        </p:txBody>
      </p:sp>
    </p:spTree>
    <p:extLst>
      <p:ext uri="{BB962C8B-B14F-4D97-AF65-F5344CB8AC3E}">
        <p14:creationId xmlns:p14="http://schemas.microsoft.com/office/powerpoint/2010/main" val="42286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87500" y="3073400"/>
            <a:ext cx="2692400" cy="25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78660" y="3688292"/>
            <a:ext cx="2481580" cy="25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7" y="1188138"/>
            <a:ext cx="4471584" cy="51831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假设现有一些配置完全相同的机器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cSlave0~cSlaveN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cMaster0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cMaster1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，并且每台机器都有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个双核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5GB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硬盘。现有两个大小都是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2GB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的文件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file1</a:t>
            </a:r>
            <a:endParaRPr lang="en-US" altLang="zh-CN" dirty="0"/>
          </a:p>
          <a:p>
            <a:r>
              <a:rPr lang="zh-CN" altLang="en-US" dirty="0"/>
              <a:t>第一类问题：存储</a:t>
            </a:r>
            <a:endParaRPr lang="en-US" altLang="zh-CN" dirty="0"/>
          </a:p>
          <a:p>
            <a:pPr lvl="1"/>
            <a:r>
              <a:rPr lang="zh-CN" altLang="en-US" dirty="0"/>
              <a:t>问题①：将</a:t>
            </a:r>
            <a:r>
              <a:rPr lang="en-US" altLang="zh-CN" dirty="0"/>
              <a:t>file0</a:t>
            </a:r>
            <a:r>
              <a:rPr lang="zh-CN" altLang="en-US" dirty="0"/>
              <a:t>和</a:t>
            </a:r>
            <a:r>
              <a:rPr lang="en-US" altLang="zh-CN" dirty="0"/>
              <a:t>file1</a:t>
            </a:r>
            <a:r>
              <a:rPr lang="zh-CN" altLang="en-US" dirty="0"/>
              <a:t>存入两台不同机器，但要求对外显示它们存于同一硬盘空间</a:t>
            </a:r>
            <a:endParaRPr lang="en-US" altLang="zh-CN" dirty="0"/>
          </a:p>
          <a:p>
            <a:pPr lvl="1"/>
            <a:r>
              <a:rPr lang="zh-CN" altLang="en-US" dirty="0"/>
              <a:t>问题②：有一文件</a:t>
            </a:r>
            <a:r>
              <a:rPr lang="en-US" altLang="zh-CN" dirty="0"/>
              <a:t>file2</a:t>
            </a:r>
            <a:r>
              <a:rPr lang="zh-CN" altLang="en-US" dirty="0"/>
              <a:t>，大小为</a:t>
            </a:r>
            <a:r>
              <a:rPr lang="en-US" altLang="zh-CN" dirty="0"/>
              <a:t>6GB</a:t>
            </a:r>
            <a:r>
              <a:rPr lang="zh-CN" altLang="en-US" dirty="0"/>
              <a:t>，要求存入机器后对外显示依旧为一个完整文件</a:t>
            </a:r>
          </a:p>
          <a:p>
            <a:r>
              <a:rPr lang="zh-CN" altLang="en-US" dirty="0"/>
              <a:t>第二类问题：计算</a:t>
            </a:r>
            <a:endParaRPr lang="en-US" altLang="zh-CN" dirty="0"/>
          </a:p>
          <a:p>
            <a:pPr lvl="1"/>
            <a:r>
              <a:rPr lang="zh-CN" altLang="en-US" dirty="0"/>
              <a:t>问题③：在问题①下，统计</a:t>
            </a:r>
            <a:r>
              <a:rPr lang="en-US" altLang="zh-CN" dirty="0"/>
              <a:t>file0</a:t>
            </a:r>
            <a:r>
              <a:rPr lang="zh-CN" altLang="en-US" dirty="0"/>
              <a:t>和</a:t>
            </a:r>
            <a:r>
              <a:rPr lang="en-US" altLang="zh-CN" dirty="0"/>
              <a:t>file1</a:t>
            </a:r>
            <a:r>
              <a:rPr lang="zh-CN" altLang="en-US" dirty="0"/>
              <a:t>这两个文件里每个单词出现的次数</a:t>
            </a:r>
            <a:endParaRPr lang="en-US" altLang="zh-CN" dirty="0"/>
          </a:p>
          <a:p>
            <a:r>
              <a:rPr lang="zh-CN" altLang="en-US" dirty="0"/>
              <a:t>第三类问题：可靠性</a:t>
            </a:r>
            <a:endParaRPr lang="en-US" altLang="zh-CN" dirty="0"/>
          </a:p>
          <a:p>
            <a:pPr lvl="1"/>
            <a:r>
              <a:rPr lang="zh-CN" altLang="en-US" dirty="0"/>
              <a:t>问题④：假设用于解决上述问题的机器宕机了，问如何保证数据不丢失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——</a:t>
            </a:r>
            <a:r>
              <a:rPr lang="zh-CN" altLang="en-US" dirty="0"/>
              <a:t>问题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19306" y="1768976"/>
            <a:ext cx="287681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取两台机器</a:t>
            </a:r>
            <a:r>
              <a:rPr lang="en-US" altLang="zh-CN" sz="1400" dirty="0">
                <a:solidFill>
                  <a:schemeClr val="bg1"/>
                </a:solidFill>
              </a:rPr>
              <a:t>cSlave0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cSlave1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cSlave0</a:t>
            </a:r>
            <a:r>
              <a:rPr lang="zh-CN" altLang="en-US" sz="1400" dirty="0">
                <a:solidFill>
                  <a:schemeClr val="bg1"/>
                </a:solidFill>
              </a:rPr>
              <a:t>存储</a:t>
            </a:r>
            <a:r>
              <a:rPr lang="en-US" altLang="zh-CN" sz="1400" dirty="0">
                <a:solidFill>
                  <a:schemeClr val="bg1"/>
                </a:solidFill>
              </a:rPr>
              <a:t>file0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cSlave1</a:t>
            </a:r>
            <a:r>
              <a:rPr lang="zh-CN" altLang="en-US" sz="1400" dirty="0">
                <a:solidFill>
                  <a:schemeClr val="bg1"/>
                </a:solidFill>
              </a:rPr>
              <a:t>存储</a:t>
            </a:r>
            <a:r>
              <a:rPr lang="en-US" altLang="zh-CN" sz="1400" dirty="0">
                <a:solidFill>
                  <a:schemeClr val="bg1"/>
                </a:solidFill>
              </a:rPr>
              <a:t>file1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7856" y="2452804"/>
            <a:ext cx="391971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file2</a:t>
            </a:r>
            <a:r>
              <a:rPr lang="zh-CN" altLang="en-US" sz="1400" dirty="0">
                <a:solidFill>
                  <a:schemeClr val="bg1"/>
                </a:solidFill>
              </a:rPr>
              <a:t>拆成两个大小分别为</a:t>
            </a:r>
            <a:r>
              <a:rPr lang="en-US" altLang="zh-CN" sz="1400" dirty="0">
                <a:solidFill>
                  <a:schemeClr val="bg1"/>
                </a:solidFill>
              </a:rPr>
              <a:t>3GB</a:t>
            </a:r>
            <a:r>
              <a:rPr lang="zh-CN" altLang="en-US" sz="1400" dirty="0">
                <a:solidFill>
                  <a:schemeClr val="bg1"/>
                </a:solidFill>
              </a:rPr>
              <a:t>的文件</a:t>
            </a:r>
            <a:r>
              <a:rPr lang="en-US" altLang="zh-CN" sz="1400" dirty="0">
                <a:solidFill>
                  <a:schemeClr val="bg1"/>
                </a:solidFill>
              </a:rPr>
              <a:t>file2-a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file2-b</a:t>
            </a:r>
            <a:r>
              <a:rPr lang="zh-CN" altLang="en-US" sz="1400" dirty="0">
                <a:solidFill>
                  <a:schemeClr val="bg1"/>
                </a:solidFill>
              </a:rPr>
              <a:t>，将</a:t>
            </a:r>
            <a:r>
              <a:rPr lang="en-US" altLang="zh-CN" sz="1400" dirty="0">
                <a:solidFill>
                  <a:schemeClr val="bg1"/>
                </a:solidFill>
              </a:rPr>
              <a:t>file2-a</a:t>
            </a:r>
            <a:r>
              <a:rPr lang="zh-CN" altLang="en-US" sz="1400" dirty="0">
                <a:solidFill>
                  <a:schemeClr val="bg1"/>
                </a:solidFill>
              </a:rPr>
              <a:t>存入</a:t>
            </a:r>
            <a:r>
              <a:rPr lang="en-US" altLang="zh-CN" sz="1400" dirty="0">
                <a:solidFill>
                  <a:schemeClr val="bg1"/>
                </a:solidFill>
              </a:rPr>
              <a:t>cSlave0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file2-b</a:t>
            </a:r>
            <a:r>
              <a:rPr lang="zh-CN" altLang="en-US" sz="1400" dirty="0">
                <a:solidFill>
                  <a:schemeClr val="bg1"/>
                </a:solidFill>
              </a:rPr>
              <a:t>存入</a:t>
            </a:r>
            <a:r>
              <a:rPr lang="en-US" altLang="zh-CN" sz="1400" dirty="0">
                <a:solidFill>
                  <a:schemeClr val="bg1"/>
                </a:solidFill>
              </a:rPr>
              <a:t>cSlave1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9382" y="3136632"/>
            <a:ext cx="3868188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步骤一：将</a:t>
            </a:r>
            <a:r>
              <a:rPr lang="en-US" altLang="zh-CN" sz="1200" dirty="0">
                <a:solidFill>
                  <a:schemeClr val="bg1"/>
                </a:solidFill>
              </a:rPr>
              <a:t>cSlave1</a:t>
            </a:r>
            <a:r>
              <a:rPr lang="zh-CN" altLang="en-US" sz="1200" dirty="0">
                <a:solidFill>
                  <a:schemeClr val="bg1"/>
                </a:solidFill>
              </a:rPr>
              <a:t>上的</a:t>
            </a:r>
            <a:r>
              <a:rPr lang="en-US" altLang="zh-CN" sz="1200" dirty="0">
                <a:solidFill>
                  <a:schemeClr val="bg1"/>
                </a:solidFill>
              </a:rPr>
              <a:t>file1</a:t>
            </a:r>
            <a:r>
              <a:rPr lang="zh-CN" altLang="en-US" sz="1200" dirty="0">
                <a:solidFill>
                  <a:schemeClr val="bg1"/>
                </a:solidFill>
              </a:rPr>
              <a:t>复制一份到</a:t>
            </a:r>
            <a:r>
              <a:rPr lang="en-US" altLang="zh-CN" sz="1200" dirty="0">
                <a:solidFill>
                  <a:schemeClr val="bg1"/>
                </a:solidFill>
              </a:rPr>
              <a:t>cSlave0</a:t>
            </a:r>
            <a:endParaRPr lang="zh-CN" altLang="en-US" sz="12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步骤二：编写一简单程序使用</a:t>
            </a:r>
            <a:r>
              <a:rPr lang="en-US" altLang="zh-CN" sz="1200" dirty="0" err="1">
                <a:solidFill>
                  <a:schemeClr val="bg1"/>
                </a:solidFill>
              </a:rPr>
              <a:t>HashMap</a:t>
            </a:r>
            <a:r>
              <a:rPr lang="en-US" altLang="zh-CN" sz="1200" dirty="0">
                <a:solidFill>
                  <a:schemeClr val="bg1"/>
                </a:solidFill>
              </a:rPr>
              <a:t>&lt;String, Integer&gt;</a:t>
            </a:r>
            <a:r>
              <a:rPr lang="zh-CN" altLang="en-US" sz="1200" dirty="0">
                <a:solidFill>
                  <a:schemeClr val="bg1"/>
                </a:solidFill>
              </a:rPr>
              <a:t>顺序读取文件，判断新读取的单词是否存在于</a:t>
            </a:r>
            <a:r>
              <a:rPr lang="en-US" altLang="zh-CN" sz="1200" dirty="0" err="1">
                <a:solidFill>
                  <a:schemeClr val="bg1"/>
                </a:solidFill>
              </a:rPr>
              <a:t>HashMap</a:t>
            </a:r>
            <a:r>
              <a:rPr lang="zh-CN" altLang="en-US" sz="1200" dirty="0">
                <a:solidFill>
                  <a:schemeClr val="bg1"/>
                </a:solidFill>
              </a:rPr>
              <a:t>，存在</a:t>
            </a:r>
            <a:r>
              <a:rPr lang="en-US" altLang="zh-CN" sz="1200" dirty="0">
                <a:solidFill>
                  <a:schemeClr val="bg1"/>
                </a:solidFill>
              </a:rPr>
              <a:t>Integer+1</a:t>
            </a:r>
            <a:r>
              <a:rPr lang="zh-CN" altLang="en-US" sz="1200" dirty="0">
                <a:solidFill>
                  <a:schemeClr val="bg1"/>
                </a:solidFill>
              </a:rPr>
              <a:t>，不存在则</a:t>
            </a:r>
            <a:r>
              <a:rPr lang="en-US" altLang="zh-CN" sz="1200" dirty="0" err="1">
                <a:solidFill>
                  <a:schemeClr val="bg1"/>
                </a:solidFill>
              </a:rPr>
              <a:t>HashMap</a:t>
            </a:r>
            <a:r>
              <a:rPr lang="zh-CN" altLang="en-US" sz="1200" dirty="0">
                <a:solidFill>
                  <a:schemeClr val="bg1"/>
                </a:solidFill>
              </a:rPr>
              <a:t>里加入这个新单词，</a:t>
            </a:r>
            <a:r>
              <a:rPr lang="en-US" altLang="zh-CN" sz="1200" dirty="0">
                <a:solidFill>
                  <a:schemeClr val="bg1"/>
                </a:solidFill>
              </a:rPr>
              <a:t>Integer</a:t>
            </a:r>
            <a:r>
              <a:rPr lang="zh-CN" altLang="en-US" sz="1200" dirty="0">
                <a:solidFill>
                  <a:schemeClr val="bg1"/>
                </a:solidFill>
              </a:rPr>
              <a:t>置为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，记此程序为</a:t>
            </a:r>
            <a:r>
              <a:rPr lang="en-US" altLang="zh-CN" sz="1200" dirty="0" err="1">
                <a:solidFill>
                  <a:schemeClr val="bg1"/>
                </a:solidFill>
              </a:rPr>
              <a:t>WordCount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步骤三，将此程序</a:t>
            </a:r>
            <a:r>
              <a:rPr lang="en-US" altLang="zh-CN" sz="1200" dirty="0" err="1">
                <a:solidFill>
                  <a:schemeClr val="bg1"/>
                </a:solidFill>
              </a:rPr>
              <a:t>WordCount</a:t>
            </a:r>
            <a:r>
              <a:rPr lang="zh-CN" altLang="en-US" sz="1200" dirty="0">
                <a:solidFill>
                  <a:schemeClr val="bg1"/>
                </a:solidFill>
              </a:rPr>
              <a:t>放在</a:t>
            </a:r>
            <a:r>
              <a:rPr lang="en-US" altLang="zh-CN" sz="1200" dirty="0">
                <a:solidFill>
                  <a:schemeClr val="bg1"/>
                </a:solidFill>
              </a:rPr>
              <a:t>cSlave0</a:t>
            </a:r>
            <a:r>
              <a:rPr lang="zh-CN" altLang="en-US" sz="1200" dirty="0">
                <a:solidFill>
                  <a:schemeClr val="bg1"/>
                </a:solidFill>
              </a:rPr>
              <a:t>上执行，得出结果。</a:t>
            </a:r>
          </a:p>
        </p:txBody>
      </p:sp>
      <p:sp>
        <p:nvSpPr>
          <p:cNvPr id="9" name="矩形 8"/>
          <p:cNvSpPr/>
          <p:nvPr/>
        </p:nvSpPr>
        <p:spPr>
          <a:xfrm>
            <a:off x="5089213" y="5229446"/>
            <a:ext cx="39369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为每台机器都做磁盘冗余阵列（</a:t>
            </a:r>
            <a:r>
              <a:rPr lang="en-US" altLang="zh-CN" sz="1400" dirty="0">
                <a:solidFill>
                  <a:schemeClr val="bg1"/>
                </a:solidFill>
              </a:rPr>
              <a:t>RAID</a:t>
            </a:r>
            <a:r>
              <a:rPr lang="zh-CN" altLang="en-US" sz="1400" dirty="0">
                <a:solidFill>
                  <a:schemeClr val="bg1"/>
                </a:solidFill>
              </a:rPr>
              <a:t>），购买更稳定的硬件，配置最好的机房、最稳定的网络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2231" y="3073400"/>
            <a:ext cx="80021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网络开销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2230" y="4644703"/>
            <a:ext cx="80021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利用率低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29478" y="5653191"/>
            <a:ext cx="1107996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额外的高费用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/>
              <a:t>数据仓库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Pig</a:t>
            </a:r>
            <a:r>
              <a:rPr lang="zh-CN" altLang="en-US" dirty="0"/>
              <a:t>很像，也是对</a:t>
            </a:r>
            <a:r>
              <a:rPr lang="en-US" altLang="zh-CN" dirty="0" err="1"/>
              <a:t>MapReduce</a:t>
            </a:r>
            <a:r>
              <a:rPr lang="zh-CN" altLang="en-US" dirty="0"/>
              <a:t>的一个高层抽象</a:t>
            </a:r>
            <a:endParaRPr lang="en-US" altLang="zh-CN" dirty="0"/>
          </a:p>
          <a:p>
            <a:r>
              <a:rPr lang="zh-CN" altLang="en-US" dirty="0"/>
              <a:t>区别</a:t>
            </a:r>
            <a:endParaRPr lang="en-US" altLang="zh-CN" dirty="0"/>
          </a:p>
          <a:p>
            <a:pPr lvl="1"/>
            <a:r>
              <a:rPr lang="en-US" altLang="zh-CN" dirty="0"/>
              <a:t>Hive</a:t>
            </a:r>
            <a:r>
              <a:rPr lang="zh-CN" altLang="en-US" dirty="0"/>
              <a:t>更像是一个数据库，使用类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HSQL</a:t>
            </a:r>
            <a:r>
              <a:rPr lang="zh-CN" altLang="en-US" dirty="0"/>
              <a:t>提供查询和操作服务</a:t>
            </a:r>
            <a:endParaRPr lang="en-US" altLang="zh-CN" dirty="0"/>
          </a:p>
          <a:p>
            <a:pPr lvl="1"/>
            <a:r>
              <a:rPr lang="en-US" altLang="zh-CN" dirty="0"/>
              <a:t>Pig</a:t>
            </a:r>
            <a:r>
              <a:rPr lang="zh-CN" altLang="en-US" dirty="0"/>
              <a:t>更像是一个</a:t>
            </a:r>
            <a:r>
              <a:rPr lang="en-US" altLang="zh-CN" dirty="0" err="1"/>
              <a:t>MapReduce</a:t>
            </a:r>
            <a:r>
              <a:rPr lang="zh-CN" altLang="en-US" dirty="0"/>
              <a:t>的另一个编程入口，更多地利用</a:t>
            </a:r>
            <a:r>
              <a:rPr lang="en-US" altLang="zh-CN" dirty="0"/>
              <a:t>Pig</a:t>
            </a:r>
            <a:r>
              <a:rPr lang="zh-CN" altLang="en-US" dirty="0"/>
              <a:t>编写程序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04386" y="3160857"/>
            <a:ext cx="6133649" cy="3367467"/>
            <a:chOff x="1505401" y="1567541"/>
            <a:chExt cx="6332313" cy="4174689"/>
          </a:xfrm>
        </p:grpSpPr>
        <p:sp>
          <p:nvSpPr>
            <p:cNvPr id="33" name="矩形 32"/>
            <p:cNvSpPr/>
            <p:nvPr/>
          </p:nvSpPr>
          <p:spPr>
            <a:xfrm>
              <a:off x="1505401" y="1576251"/>
              <a:ext cx="6332313" cy="82731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93452" y="1567541"/>
              <a:ext cx="1889857" cy="419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各种访问接口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614354" y="1936873"/>
              <a:ext cx="1285600" cy="33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Bee Line CL1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008907" y="1936873"/>
              <a:ext cx="964431" cy="33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Hive CL1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82291" y="1936873"/>
              <a:ext cx="1151561" cy="33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JDBC</a:t>
              </a:r>
              <a:r>
                <a:rPr lang="zh-CN" altLang="en-US" sz="1200">
                  <a:solidFill>
                    <a:schemeClr val="bg1"/>
                  </a:solidFill>
                </a:rPr>
                <a:t>客户端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342805" y="1936873"/>
              <a:ext cx="1319252" cy="33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ODBC</a:t>
              </a:r>
              <a:r>
                <a:rPr lang="zh-CN" altLang="en-US" sz="1200">
                  <a:solidFill>
                    <a:schemeClr val="bg1"/>
                  </a:solidFill>
                </a:rPr>
                <a:t>客户端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771010" y="1936873"/>
              <a:ext cx="953493" cy="336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Web</a:t>
              </a:r>
              <a:r>
                <a:rPr lang="zh-CN" altLang="en-US" sz="1200">
                  <a:solidFill>
                    <a:schemeClr val="bg1"/>
                  </a:solidFill>
                </a:rPr>
                <a:t>接口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973334" y="2710092"/>
              <a:ext cx="1369472" cy="44053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Thrift</a:t>
              </a:r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服务器</a:t>
              </a:r>
            </a:p>
          </p:txBody>
        </p:sp>
        <p:cxnSp>
          <p:nvCxnSpPr>
            <p:cNvPr id="41" name="直接连接符 40"/>
            <p:cNvCxnSpPr>
              <a:stCxn id="40" idx="0"/>
              <a:endCxn id="37" idx="2"/>
            </p:cNvCxnSpPr>
            <p:nvPr/>
          </p:nvCxnSpPr>
          <p:spPr>
            <a:xfrm flipV="1">
              <a:off x="4658070" y="2272937"/>
              <a:ext cx="2" cy="4371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40" idx="0"/>
              <a:endCxn id="38" idx="2"/>
            </p:cNvCxnSpPr>
            <p:nvPr/>
          </p:nvCxnSpPr>
          <p:spPr>
            <a:xfrm flipV="1">
              <a:off x="4658070" y="2272937"/>
              <a:ext cx="1344361" cy="4371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73334" y="3244921"/>
              <a:ext cx="1369472" cy="131837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解释器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413218" y="4729887"/>
              <a:ext cx="4357791" cy="1012343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082291" y="3523615"/>
              <a:ext cx="1151561" cy="2939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编译器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082291" y="3872262"/>
              <a:ext cx="1151561" cy="2939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优化器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082291" y="4220909"/>
              <a:ext cx="1151561" cy="2939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执行器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670982" y="4941982"/>
              <a:ext cx="1302352" cy="2939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MapReduce</a:t>
              </a:r>
              <a:endParaRPr lang="zh-CN" altLang="en-US" sz="12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91047" y="4941982"/>
              <a:ext cx="1076742" cy="2939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数据仓库</a:t>
              </a:r>
            </a:p>
          </p:txBody>
        </p:sp>
        <p:sp>
          <p:nvSpPr>
            <p:cNvPr id="50" name="矩形 49" descr="HDFS" title="HD"/>
            <p:cNvSpPr/>
            <p:nvPr/>
          </p:nvSpPr>
          <p:spPr>
            <a:xfrm>
              <a:off x="5342805" y="4801738"/>
              <a:ext cx="1347826" cy="83680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HDFS</a:t>
              </a: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71975" y="5295143"/>
              <a:ext cx="700364" cy="343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Hadoop</a:t>
              </a:r>
            </a:p>
          </p:txBody>
        </p:sp>
        <p:sp>
          <p:nvSpPr>
            <p:cNvPr id="52" name="圆柱形 51"/>
            <p:cNvSpPr/>
            <p:nvPr/>
          </p:nvSpPr>
          <p:spPr>
            <a:xfrm>
              <a:off x="6311900" y="3603256"/>
              <a:ext cx="1143000" cy="55032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无数据库</a:t>
              </a:r>
            </a:p>
          </p:txBody>
        </p:sp>
        <p:cxnSp>
          <p:nvCxnSpPr>
            <p:cNvPr id="53" name="直接连接符 52"/>
            <p:cNvCxnSpPr>
              <a:endCxn id="36" idx="2"/>
            </p:cNvCxnSpPr>
            <p:nvPr/>
          </p:nvCxnSpPr>
          <p:spPr>
            <a:xfrm flipH="1" flipV="1">
              <a:off x="3491123" y="2272937"/>
              <a:ext cx="473755" cy="12284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2264178" y="2272938"/>
              <a:ext cx="1700700" cy="138169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351262" y="2272939"/>
              <a:ext cx="1896494" cy="11996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3" idx="3"/>
            </p:cNvCxnSpPr>
            <p:nvPr/>
          </p:nvCxnSpPr>
          <p:spPr>
            <a:xfrm flipV="1">
              <a:off x="5342806" y="3889030"/>
              <a:ext cx="956703" cy="1507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0"/>
              <a:endCxn id="43" idx="2"/>
            </p:cNvCxnSpPr>
            <p:nvPr/>
          </p:nvCxnSpPr>
          <p:spPr>
            <a:xfrm flipV="1">
              <a:off x="3322158" y="4563291"/>
              <a:ext cx="1335912" cy="3786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9" idx="0"/>
              <a:endCxn id="43" idx="2"/>
            </p:cNvCxnSpPr>
            <p:nvPr/>
          </p:nvCxnSpPr>
          <p:spPr>
            <a:xfrm flipH="1" flipV="1">
              <a:off x="4658070" y="4563291"/>
              <a:ext cx="1371348" cy="3786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9" idx="1"/>
              <a:endCxn id="48" idx="3"/>
            </p:cNvCxnSpPr>
            <p:nvPr/>
          </p:nvCxnSpPr>
          <p:spPr>
            <a:xfrm flipH="1">
              <a:off x="3973334" y="5088955"/>
              <a:ext cx="151771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584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r>
              <a:rPr lang="en-US" altLang="zh-CN" dirty="0"/>
              <a:t>——Flume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5" y="1176860"/>
            <a:ext cx="8301514" cy="5183188"/>
          </a:xfrm>
        </p:spPr>
        <p:txBody>
          <a:bodyPr/>
          <a:lstStyle/>
          <a:p>
            <a:r>
              <a:rPr lang="zh-CN" altLang="en-US" dirty="0"/>
              <a:t>分布式高性能、高可靠地数据传输工具</a:t>
            </a:r>
            <a:endParaRPr lang="en-US" altLang="zh-CN" dirty="0"/>
          </a:p>
          <a:p>
            <a:pPr lvl="1"/>
            <a:r>
              <a:rPr lang="zh-CN" altLang="en-US" dirty="0"/>
              <a:t>智能路由器，强大地分用、复用、断网续存功能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典型场景：众多生产机器的日志数据实时导入</a:t>
            </a:r>
            <a:r>
              <a:rPr lang="en-US" altLang="zh-CN" dirty="0"/>
              <a:t>HDFS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552318" y="2896670"/>
            <a:ext cx="6037786" cy="2704206"/>
            <a:chOff x="1262175" y="3110030"/>
            <a:chExt cx="6037786" cy="2704206"/>
          </a:xfrm>
        </p:grpSpPr>
        <p:sp>
          <p:nvSpPr>
            <p:cNvPr id="33" name="云形 32"/>
            <p:cNvSpPr/>
            <p:nvPr/>
          </p:nvSpPr>
          <p:spPr>
            <a:xfrm>
              <a:off x="3665477" y="3110030"/>
              <a:ext cx="3634484" cy="270420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62175" y="3764364"/>
              <a:ext cx="1950334" cy="1730926"/>
              <a:chOff x="294435" y="3291923"/>
              <a:chExt cx="2811780" cy="236651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94435" y="3291923"/>
                <a:ext cx="2811780" cy="95398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85874" y="3391695"/>
                <a:ext cx="1229686" cy="5098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线上进程不断产生日志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36598" y="3391695"/>
                <a:ext cx="1245963" cy="5098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Flume</a:t>
                </a:r>
                <a:r>
                  <a:rPr lang="zh-CN" altLang="en-US" sz="1050" dirty="0"/>
                  <a:t>读取并发送日志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60236" y="3922893"/>
                <a:ext cx="1145632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Web</a:t>
                </a:r>
                <a:r>
                  <a:rPr lang="zh-CN" altLang="en-US" sz="105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服务器</a:t>
                </a:r>
                <a:r>
                  <a:rPr lang="en-US" altLang="zh-CN" sz="105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zh-CN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4435" y="4639750"/>
                <a:ext cx="2811780" cy="95398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5874" y="4739522"/>
                <a:ext cx="1229048" cy="5098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线上进程不断产生日志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41677" y="4727170"/>
                <a:ext cx="1240884" cy="5098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Flume</a:t>
                </a:r>
                <a:r>
                  <a:rPr lang="zh-CN" altLang="en-US" sz="1050" dirty="0"/>
                  <a:t>读取并发送日志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60236" y="5270719"/>
                <a:ext cx="1139886" cy="387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Web</a:t>
                </a: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服务器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090339" y="4023791"/>
              <a:ext cx="1263641" cy="989010"/>
              <a:chOff x="3107191" y="3293841"/>
              <a:chExt cx="1419450" cy="14489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107191" y="3293841"/>
                <a:ext cx="1419450" cy="14110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98633" y="3393614"/>
                <a:ext cx="1257670" cy="5098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Flume</a:t>
                </a:r>
                <a:r>
                  <a:rPr lang="zh-CN" altLang="en-US" sz="1050" dirty="0"/>
                  <a:t>接收并存入</a:t>
                </a:r>
                <a:r>
                  <a:rPr lang="en-US" altLang="zh-CN" sz="1050" dirty="0"/>
                  <a:t>HDFS</a:t>
                </a:r>
                <a:endParaRPr lang="zh-CN" altLang="en-US" sz="105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476373" y="4336960"/>
                <a:ext cx="927376" cy="40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chemeClr val="bg1"/>
                    </a:solidFill>
                  </a:rPr>
                  <a:t>cMaster</a:t>
                </a:r>
                <a:endParaRPr lang="zh-CN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198633" y="3976857"/>
                <a:ext cx="1257670" cy="3601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其他服务</a:t>
                </a: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082457" y="533261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云端集群</a:t>
              </a:r>
            </a:p>
          </p:txBody>
        </p:sp>
        <p:cxnSp>
          <p:nvCxnSpPr>
            <p:cNvPr id="29" name="直接箭头连接符 28"/>
            <p:cNvCxnSpPr>
              <a:stCxn id="9" idx="3"/>
            </p:cNvCxnSpPr>
            <p:nvPr/>
          </p:nvCxnSpPr>
          <p:spPr>
            <a:xfrm>
              <a:off x="3126739" y="4023790"/>
              <a:ext cx="1033962" cy="152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3"/>
            </p:cNvCxnSpPr>
            <p:nvPr/>
          </p:nvCxnSpPr>
          <p:spPr>
            <a:xfrm flipV="1">
              <a:off x="3126739" y="4302758"/>
              <a:ext cx="1033962" cy="697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5538951" y="3452367"/>
              <a:ext cx="726213" cy="311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cSlave0</a:t>
              </a:r>
              <a:endParaRPr lang="zh-CN" altLang="en-US" sz="12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47456" y="3867790"/>
              <a:ext cx="726213" cy="311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cSlave1</a:t>
              </a:r>
              <a:endParaRPr lang="zh-CN" altLang="en-US" sz="1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965840" y="4364668"/>
              <a:ext cx="726213" cy="311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cSlave2</a:t>
              </a:r>
              <a:endParaRPr lang="zh-CN" altLang="en-US" sz="12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584349" y="4927286"/>
              <a:ext cx="726213" cy="311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cSlave3</a:t>
              </a:r>
              <a:endParaRPr lang="zh-CN" altLang="en-US" sz="1200" dirty="0"/>
            </a:p>
          </p:txBody>
        </p:sp>
        <p:cxnSp>
          <p:nvCxnSpPr>
            <p:cNvPr id="52" name="直接连接符 51"/>
            <p:cNvCxnSpPr>
              <a:stCxn id="44" idx="2"/>
              <a:endCxn id="21" idx="3"/>
            </p:cNvCxnSpPr>
            <p:nvPr/>
          </p:nvCxnSpPr>
          <p:spPr>
            <a:xfrm flipH="1">
              <a:off x="5353980" y="3764364"/>
              <a:ext cx="548078" cy="74099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8" idx="1"/>
              <a:endCxn id="21" idx="3"/>
            </p:cNvCxnSpPr>
            <p:nvPr/>
          </p:nvCxnSpPr>
          <p:spPr>
            <a:xfrm flipH="1">
              <a:off x="5353980" y="4023789"/>
              <a:ext cx="593476" cy="48157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9" idx="1"/>
            </p:cNvCxnSpPr>
            <p:nvPr/>
          </p:nvCxnSpPr>
          <p:spPr>
            <a:xfrm flipH="1" flipV="1">
              <a:off x="5363172" y="4499605"/>
              <a:ext cx="602668" cy="2106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0" idx="0"/>
            </p:cNvCxnSpPr>
            <p:nvPr/>
          </p:nvCxnSpPr>
          <p:spPr>
            <a:xfrm flipH="1" flipV="1">
              <a:off x="5363173" y="4520667"/>
              <a:ext cx="584283" cy="40661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73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r>
              <a:rPr lang="en-US" altLang="zh-CN" dirty="0"/>
              <a:t>——Hadoop</a:t>
            </a:r>
            <a:r>
              <a:rPr lang="zh-CN" altLang="en-US" dirty="0"/>
              <a:t>的分布式存储、计算和可靠性保障思想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r>
              <a:rPr lang="en-US" altLang="zh-CN" dirty="0"/>
              <a:t>——</a:t>
            </a:r>
            <a:r>
              <a:rPr lang="zh-CN" altLang="en-US" dirty="0"/>
              <a:t>现实故事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Yarn</a:t>
            </a:r>
            <a:r>
              <a:rPr lang="zh-CN" altLang="en-US" dirty="0">
                <a:solidFill>
                  <a:srgbClr val="FF0000"/>
                </a:solidFill>
              </a:rPr>
              <a:t>的本质及其特点（框架、编程模型可扩展）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r>
              <a:rPr lang="en-US" altLang="zh-CN" dirty="0"/>
              <a:t>——Callback Yarn</a:t>
            </a:r>
            <a:r>
              <a:rPr lang="zh-CN" altLang="en-US" dirty="0"/>
              <a:t>的编程模型可扩展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  <a:p>
            <a:pPr lvl="1"/>
            <a:r>
              <a:rPr lang="zh-CN" altLang="en-US" dirty="0"/>
              <a:t>工具多</a:t>
            </a:r>
            <a:endParaRPr lang="en-US" altLang="zh-CN" dirty="0"/>
          </a:p>
          <a:p>
            <a:pPr lvl="1"/>
            <a:r>
              <a:rPr lang="en-US" altLang="zh-CN" dirty="0" err="1"/>
              <a:t>ZooKeeper</a:t>
            </a:r>
            <a:r>
              <a:rPr lang="en-US" altLang="zh-CN" dirty="0"/>
              <a:t>, </a:t>
            </a:r>
            <a:r>
              <a:rPr lang="en-US" altLang="zh-CN" dirty="0" err="1"/>
              <a:t>Hbase</a:t>
            </a:r>
            <a:r>
              <a:rPr lang="en-US" altLang="zh-CN" dirty="0"/>
              <a:t>, Pig, Hive, Flume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6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3822" y="2096499"/>
            <a:ext cx="5836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 谢</a:t>
            </a:r>
          </a:p>
          <a:p>
            <a:pPr algn="ctr"/>
            <a:endParaRPr lang="en-US" altLang="zh-CN" sz="5000" b="1" dirty="0">
              <a:solidFill>
                <a:srgbClr val="6F0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费彝民楼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917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672000" y="6119714"/>
            <a:ext cx="1800000" cy="566345"/>
            <a:chOff x="2046962" y="6014881"/>
            <a:chExt cx="2288359" cy="720000"/>
          </a:xfrm>
        </p:grpSpPr>
        <p:pic>
          <p:nvPicPr>
            <p:cNvPr id="8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9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7"/>
    </mc:Choice>
    <mc:Fallback xmlns="">
      <p:transition spd="slow" advTm="212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——</a:t>
            </a:r>
            <a:r>
              <a:rPr lang="zh-CN" altLang="en-US" dirty="0"/>
              <a:t>分布式解决方案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3969" y="1623444"/>
            <a:ext cx="8245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将多台机器硬盘以某种方式连接到一起</a:t>
            </a:r>
            <a:endParaRPr lang="en-US" altLang="zh-CN" sz="1600" dirty="0"/>
          </a:p>
          <a:p>
            <a:r>
              <a:rPr lang="zh-CN" altLang="en-US" sz="1600" dirty="0"/>
              <a:t>取机器</a:t>
            </a:r>
            <a:r>
              <a:rPr lang="en-US" altLang="zh-CN" sz="1600" dirty="0"/>
              <a:t>cSlave0</a:t>
            </a:r>
            <a:r>
              <a:rPr lang="zh-CN" altLang="en-US" sz="1600" dirty="0"/>
              <a:t>，</a:t>
            </a:r>
            <a:r>
              <a:rPr lang="en-US" altLang="zh-CN" sz="1600" dirty="0"/>
              <a:t>cSlave1</a:t>
            </a:r>
            <a:r>
              <a:rPr lang="zh-CN" altLang="en-US" sz="1600" dirty="0"/>
              <a:t>和</a:t>
            </a:r>
            <a:r>
              <a:rPr lang="en-US" altLang="zh-CN" sz="1600" dirty="0"/>
              <a:t>cMaster0</a:t>
            </a:r>
            <a:r>
              <a:rPr lang="zh-CN" altLang="en-US" sz="1600" dirty="0"/>
              <a:t>，采用客户</a:t>
            </a:r>
            <a:r>
              <a:rPr lang="en-US" altLang="zh-CN" sz="1600" dirty="0"/>
              <a:t>-</a:t>
            </a:r>
            <a:r>
              <a:rPr lang="zh-CN" altLang="en-US" sz="1600" dirty="0"/>
              <a:t>服务器模式构建分布式存储集群</a:t>
            </a:r>
            <a:endParaRPr lang="en-US" altLang="zh-CN" sz="1600" dirty="0"/>
          </a:p>
          <a:p>
            <a:r>
              <a:rPr lang="zh-CN" altLang="en-US" sz="1600" dirty="0"/>
              <a:t>让</a:t>
            </a:r>
            <a:r>
              <a:rPr lang="en-US" altLang="zh-CN" sz="1600" dirty="0"/>
              <a:t>cMaster0</a:t>
            </a:r>
            <a:r>
              <a:rPr lang="zh-CN" altLang="en-US" sz="1600" dirty="0"/>
              <a:t>管理</a:t>
            </a:r>
            <a:r>
              <a:rPr lang="en-US" altLang="zh-CN" sz="1600" dirty="0"/>
              <a:t>cSlave0</a:t>
            </a:r>
            <a:r>
              <a:rPr lang="zh-CN" altLang="en-US" sz="1600" dirty="0"/>
              <a:t>，</a:t>
            </a:r>
            <a:r>
              <a:rPr lang="en-US" altLang="zh-CN" sz="1600" dirty="0"/>
              <a:t>cSlave1</a:t>
            </a:r>
            <a:r>
              <a:rPr lang="zh-CN" altLang="en-US" sz="1600" dirty="0"/>
              <a:t>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93969" y="2639871"/>
            <a:ext cx="4418887" cy="1510111"/>
            <a:chOff x="896983" y="3157356"/>
            <a:chExt cx="6942120" cy="2496333"/>
          </a:xfrm>
        </p:grpSpPr>
        <p:sp>
          <p:nvSpPr>
            <p:cNvPr id="6" name="矩形 5"/>
            <p:cNvSpPr/>
            <p:nvPr/>
          </p:nvSpPr>
          <p:spPr>
            <a:xfrm>
              <a:off x="2642343" y="3157356"/>
              <a:ext cx="3451390" cy="8349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0947" y="3183263"/>
              <a:ext cx="3354195" cy="763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cMaster0</a:t>
              </a: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统一管理</a:t>
              </a:r>
              <a:r>
                <a:rPr lang="en-US" altLang="zh-CN" sz="1200" dirty="0">
                  <a:solidFill>
                    <a:schemeClr val="bg1"/>
                  </a:solidFill>
                </a:rPr>
                <a:t>cSlave0~N</a:t>
              </a:r>
              <a:r>
                <a:rPr lang="zh-CN" altLang="en-US" sz="1200" dirty="0">
                  <a:solidFill>
                    <a:schemeClr val="bg1"/>
                  </a:solidFill>
                </a:rPr>
                <a:t>存储空间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96983" y="4909105"/>
              <a:ext cx="1793964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23624" y="4855506"/>
              <a:ext cx="1740675" cy="76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cSlave0</a:t>
              </a: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存储真实数据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994691" y="4909105"/>
              <a:ext cx="1793964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21332" y="4855506"/>
              <a:ext cx="1740675" cy="76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cSlave1</a:t>
              </a: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存储真实数据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5139" y="4909105"/>
              <a:ext cx="1793964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1780" y="4855506"/>
              <a:ext cx="1740675" cy="76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chemeClr val="bg1"/>
                  </a:solidFill>
                </a:rPr>
                <a:t>cSlaveN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存储真实数据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0992" y="5005505"/>
              <a:ext cx="622532" cy="457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……</a:t>
              </a:r>
              <a:endParaRPr lang="zh-CN" altLang="en-US" sz="12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915885" y="3988405"/>
              <a:ext cx="2560320" cy="73151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953692" y="3988405"/>
              <a:ext cx="522515" cy="73151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476207" y="3988405"/>
              <a:ext cx="2465913" cy="76187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4037330" y="4362958"/>
            <a:ext cx="4113530" cy="2058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5" name="组合 34"/>
          <p:cNvGrpSpPr/>
          <p:nvPr/>
        </p:nvGrpSpPr>
        <p:grpSpPr>
          <a:xfrm>
            <a:off x="4128352" y="4440463"/>
            <a:ext cx="4403250" cy="1942659"/>
            <a:chOff x="1708632" y="1916953"/>
            <a:chExt cx="5029020" cy="3489131"/>
          </a:xfrm>
        </p:grpSpPr>
        <p:sp>
          <p:nvSpPr>
            <p:cNvPr id="19" name="矩形 18"/>
            <p:cNvSpPr/>
            <p:nvPr/>
          </p:nvSpPr>
          <p:spPr>
            <a:xfrm>
              <a:off x="2376945" y="1916953"/>
              <a:ext cx="2402182" cy="737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客户</a:t>
              </a:r>
              <a:r>
                <a:rPr lang="en-US" altLang="zh-CN" sz="1400" b="1" dirty="0"/>
                <a:t>-</a:t>
              </a:r>
              <a:r>
                <a:rPr lang="zh-CN" altLang="en-US" sz="1400" b="1" dirty="0"/>
                <a:t>服务器模式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708632" y="2147811"/>
              <a:ext cx="873147" cy="737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对内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86221" y="2338529"/>
              <a:ext cx="4351431" cy="154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只要保证</a:t>
              </a:r>
              <a:r>
                <a:rPr lang="en-US" altLang="zh-CN" sz="1200" dirty="0"/>
                <a:t>store master</a:t>
              </a:r>
              <a:r>
                <a:rPr lang="zh-CN" altLang="en-US" sz="1200" dirty="0"/>
                <a:t>正常工作，我们很容易随意</a:t>
              </a:r>
              <a:endParaRPr lang="en-US" altLang="zh-CN" sz="1200" dirty="0"/>
            </a:p>
            <a:p>
              <a:r>
                <a:rPr lang="zh-CN" altLang="en-US" sz="1200" dirty="0"/>
                <a:t>添加</a:t>
              </a:r>
              <a:r>
                <a:rPr lang="en-US" altLang="zh-CN" sz="1200" dirty="0"/>
                <a:t>store slave</a:t>
              </a:r>
              <a:r>
                <a:rPr lang="zh-CN" altLang="en-US" sz="1200" dirty="0"/>
                <a:t>，硬盘存储空间无限大。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376945" y="3365599"/>
              <a:ext cx="4174877" cy="7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/>
                <a:t>统一存储空间，统一文件接口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708632" y="3585580"/>
              <a:ext cx="873147" cy="737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对外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386221" y="3787172"/>
              <a:ext cx="4177087" cy="154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整个集群就像是一台机器、一片云，硬盘显示为</a:t>
              </a:r>
              <a:endParaRPr lang="en-US" altLang="zh-CN" sz="1200" dirty="0"/>
            </a:p>
            <a:p>
              <a:r>
                <a:rPr lang="zh-CN" altLang="en-US" sz="1200" dirty="0"/>
                <a:t>统一存储空间，文件接口统一。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258418" y="4853298"/>
              <a:ext cx="1664811" cy="552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/>
                <a:t>分布式文件系统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3852565" y="2503969"/>
              <a:ext cx="317337" cy="4271222"/>
            </a:xfrm>
            <a:prstGeom prst="leftBrace">
              <a:avLst>
                <a:gd name="adj1" fmla="val 44009"/>
                <a:gd name="adj2" fmla="val 5021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025644" y="5167599"/>
            <a:ext cx="279365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Distributed File System, DFS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3841235" y="4959474"/>
            <a:ext cx="1344076" cy="293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835812" y="5705892"/>
            <a:ext cx="1344076" cy="293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分布式计算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3" name="文本框 92"/>
          <p:cNvSpPr txBox="1"/>
          <p:nvPr/>
        </p:nvSpPr>
        <p:spPr>
          <a:xfrm>
            <a:off x="3777065" y="4938583"/>
            <a:ext cx="141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china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777064" y="5683190"/>
            <a:ext cx="140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china </a:t>
            </a:r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——</a:t>
            </a:r>
            <a:r>
              <a:rPr lang="zh-CN" altLang="en-US" dirty="0"/>
              <a:t>分布式解决方案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39501" y="1573729"/>
            <a:ext cx="7695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“移动计算比移动数据更划算”</a:t>
            </a:r>
            <a:r>
              <a:rPr lang="en-US" altLang="zh-CN" sz="1600" dirty="0"/>
              <a:t>——Google</a:t>
            </a:r>
            <a:r>
              <a:rPr lang="zh-CN" altLang="en-US" sz="1600" dirty="0"/>
              <a:t>论文</a:t>
            </a:r>
            <a:endParaRPr lang="en-US" altLang="zh-CN" sz="1600" dirty="0"/>
          </a:p>
          <a:p>
            <a:r>
              <a:rPr lang="zh-CN" altLang="en-US" sz="1600" dirty="0"/>
              <a:t>取新机器</a:t>
            </a:r>
            <a:r>
              <a:rPr lang="en-US" altLang="zh-CN" sz="1600" dirty="0"/>
              <a:t>cMaster1</a:t>
            </a:r>
            <a:r>
              <a:rPr lang="zh-CN" altLang="en-US" sz="1600" dirty="0"/>
              <a:t>作为服务器，</a:t>
            </a:r>
            <a:endParaRPr lang="en-US" altLang="zh-CN" sz="1600" dirty="0"/>
          </a:p>
          <a:p>
            <a:r>
              <a:rPr lang="zh-CN" altLang="en-US" sz="1600" dirty="0"/>
              <a:t>采用客户</a:t>
            </a:r>
            <a:r>
              <a:rPr lang="en-US" altLang="zh-CN" sz="1600" dirty="0"/>
              <a:t>-</a:t>
            </a:r>
            <a:r>
              <a:rPr lang="zh-CN" altLang="en-US" sz="1600" dirty="0"/>
              <a:t>服务器模式构建由机器</a:t>
            </a:r>
            <a:r>
              <a:rPr lang="en-US" altLang="zh-CN" sz="1600" dirty="0"/>
              <a:t>cSlave0</a:t>
            </a:r>
            <a:r>
              <a:rPr lang="zh-CN" altLang="en-US" sz="1600" dirty="0"/>
              <a:t>、</a:t>
            </a:r>
            <a:r>
              <a:rPr lang="en-US" altLang="zh-CN" sz="1600" dirty="0"/>
              <a:t>cSlave1</a:t>
            </a:r>
            <a:r>
              <a:rPr lang="zh-CN" altLang="en-US" sz="1600" dirty="0"/>
              <a:t>和</a:t>
            </a:r>
            <a:r>
              <a:rPr lang="en-US" altLang="zh-CN" sz="1600" dirty="0"/>
              <a:t>cMaster1</a:t>
            </a:r>
            <a:r>
              <a:rPr lang="zh-CN" altLang="en-US" sz="1600" dirty="0"/>
              <a:t>组成的分布式计算集群。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20454" y="2566242"/>
            <a:ext cx="5204460" cy="1724467"/>
            <a:chOff x="391891" y="3157356"/>
            <a:chExt cx="8132238" cy="2501268"/>
          </a:xfrm>
        </p:grpSpPr>
        <p:sp>
          <p:nvSpPr>
            <p:cNvPr id="49" name="矩形 48"/>
            <p:cNvSpPr/>
            <p:nvPr/>
          </p:nvSpPr>
          <p:spPr>
            <a:xfrm>
              <a:off x="2654250" y="3157356"/>
              <a:ext cx="3451389" cy="8349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75551" y="3183264"/>
              <a:ext cx="3798221" cy="75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cMaster1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统一分配</a:t>
              </a:r>
              <a:r>
                <a:rPr lang="en-US" altLang="zh-CN" sz="1400" dirty="0">
                  <a:solidFill>
                    <a:schemeClr val="bg1"/>
                  </a:solidFill>
                </a:rPr>
                <a:t>cSlave0~N</a:t>
              </a:r>
              <a:r>
                <a:rPr lang="zh-CN" altLang="en-US" sz="1400" dirty="0">
                  <a:solidFill>
                    <a:schemeClr val="bg1"/>
                  </a:solidFill>
                </a:rPr>
                <a:t>计算任务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542488" y="4909106"/>
              <a:ext cx="2325983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91891" y="4899715"/>
              <a:ext cx="2583742" cy="75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cSlave0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计算某一具体数据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994691" y="4909105"/>
              <a:ext cx="2372055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868471" y="4855508"/>
              <a:ext cx="2517333" cy="75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cSlave1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计算某一具体数据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045140" y="4909105"/>
              <a:ext cx="2357803" cy="7445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04667" y="4855506"/>
              <a:ext cx="2619462" cy="758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</a:rPr>
                <a:t>cSlaveN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计算某一具体数据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385805" y="5023730"/>
              <a:ext cx="690171" cy="510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H="1">
              <a:off x="1915885" y="3988405"/>
              <a:ext cx="2560320" cy="73151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>
              <a:off x="3953692" y="3988405"/>
              <a:ext cx="522515" cy="73151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476207" y="3988405"/>
              <a:ext cx="2465913" cy="76187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矩形 90"/>
          <p:cNvSpPr/>
          <p:nvPr/>
        </p:nvSpPr>
        <p:spPr>
          <a:xfrm>
            <a:off x="3835812" y="4745841"/>
            <a:ext cx="1349500" cy="5005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3779029" y="4729253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cSlave0</a:t>
            </a:r>
            <a:r>
              <a:rPr lang="zh-CN" altLang="en-US" sz="1400" dirty="0"/>
              <a:t>存储</a:t>
            </a:r>
            <a:r>
              <a:rPr lang="en-US" altLang="zh-CN" sz="1400" dirty="0"/>
              <a:t>file0</a:t>
            </a:r>
            <a:endParaRPr lang="zh-CN" altLang="en-US" sz="1400" dirty="0"/>
          </a:p>
        </p:txBody>
      </p:sp>
      <p:sp>
        <p:nvSpPr>
          <p:cNvPr id="98" name="文本框 97"/>
          <p:cNvSpPr txBox="1"/>
          <p:nvPr/>
        </p:nvSpPr>
        <p:spPr>
          <a:xfrm>
            <a:off x="3779029" y="5466133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cSlave1</a:t>
            </a:r>
            <a:r>
              <a:rPr lang="zh-CN" altLang="en-US" sz="1400" dirty="0"/>
              <a:t>存储</a:t>
            </a:r>
            <a:r>
              <a:rPr lang="en-US" altLang="zh-CN" sz="1400" dirty="0"/>
              <a:t>file1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5947507" y="4758956"/>
            <a:ext cx="1446935" cy="4849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944891" y="4984117"/>
            <a:ext cx="144955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&lt;china,2&gt; &lt;cstor,1&gt;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963777" y="4728747"/>
            <a:ext cx="140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右箭头 106"/>
          <p:cNvSpPr/>
          <p:nvPr/>
        </p:nvSpPr>
        <p:spPr>
          <a:xfrm>
            <a:off x="5237877" y="4895607"/>
            <a:ext cx="657066" cy="900220"/>
          </a:xfrm>
          <a:prstGeom prst="rightArrow">
            <a:avLst>
              <a:gd name="adj1" fmla="val 54911"/>
              <a:gd name="adj2" fmla="val 4084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处理本机数据</a:t>
            </a:r>
          </a:p>
        </p:txBody>
      </p:sp>
      <p:sp>
        <p:nvSpPr>
          <p:cNvPr id="108" name="左大括号 107"/>
          <p:cNvSpPr/>
          <p:nvPr/>
        </p:nvSpPr>
        <p:spPr>
          <a:xfrm rot="16200000">
            <a:off x="4408840" y="5352860"/>
            <a:ext cx="197264" cy="1460811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036219" y="61577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分布式存储</a:t>
            </a:r>
          </a:p>
        </p:txBody>
      </p:sp>
      <p:sp>
        <p:nvSpPr>
          <p:cNvPr id="113" name="矩形 112"/>
          <p:cNvSpPr/>
          <p:nvPr/>
        </p:nvSpPr>
        <p:spPr>
          <a:xfrm>
            <a:off x="3830389" y="5492259"/>
            <a:ext cx="1349500" cy="5005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5953953" y="5519740"/>
            <a:ext cx="1446935" cy="4849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5951337" y="5744901"/>
            <a:ext cx="144955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&lt;china,1&gt; &lt;cstor,2&gt;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970223" y="5489531"/>
            <a:ext cx="140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左大括号 127"/>
          <p:cNvSpPr/>
          <p:nvPr/>
        </p:nvSpPr>
        <p:spPr>
          <a:xfrm rot="16200000">
            <a:off x="6574187" y="5305393"/>
            <a:ext cx="197264" cy="1555746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6274118" y="61515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本地计算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2354781" y="5084107"/>
            <a:ext cx="1103187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CMaster0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存储主节点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7737136" y="5084107"/>
            <a:ext cx="10823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CMaster1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计算主节点</a:t>
            </a:r>
          </a:p>
        </p:txBody>
      </p:sp>
      <p:sp>
        <p:nvSpPr>
          <p:cNvPr id="132" name="任意多边形 131"/>
          <p:cNvSpPr/>
          <p:nvPr/>
        </p:nvSpPr>
        <p:spPr>
          <a:xfrm flipH="1">
            <a:off x="7387146" y="5607327"/>
            <a:ext cx="349990" cy="143259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>
          <a:xfrm flipH="1" flipV="1">
            <a:off x="7394017" y="4984117"/>
            <a:ext cx="343118" cy="99990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 133"/>
          <p:cNvSpPr/>
          <p:nvPr/>
        </p:nvSpPr>
        <p:spPr>
          <a:xfrm>
            <a:off x="3440677" y="5601424"/>
            <a:ext cx="400557" cy="143259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>
          <a:xfrm flipV="1">
            <a:off x="3440677" y="4978214"/>
            <a:ext cx="392692" cy="99990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56470" y="4632960"/>
            <a:ext cx="6834464" cy="18109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6046875" y="35397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b="1" dirty="0">
                <a:solidFill>
                  <a:srgbClr val="7030A0"/>
                </a:solidFill>
              </a:rPr>
              <a:t>合并</a:t>
            </a:r>
            <a:r>
              <a:rPr lang="zh-CN" altLang="en-US" dirty="0"/>
              <a:t>也能够并行执行呢？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7117627" y="6010651"/>
            <a:ext cx="61427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981771" y="3909116"/>
            <a:ext cx="87793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Reduce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7" grpId="0" animBg="1"/>
      <p:bldP spid="1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——</a:t>
            </a:r>
            <a:r>
              <a:rPr lang="zh-CN" altLang="en-US" dirty="0"/>
              <a:t>分布式解决方案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7239" y="2828922"/>
            <a:ext cx="1344076" cy="293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1816" y="3575340"/>
            <a:ext cx="1344076" cy="2935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3069" y="2808031"/>
            <a:ext cx="141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china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3068" y="3552638"/>
            <a:ext cx="140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china </a:t>
            </a:r>
            <a:r>
              <a:rPr lang="en-US" altLang="zh-CN" sz="1400" dirty="0" err="1">
                <a:solidFill>
                  <a:schemeClr val="bg1"/>
                </a:solidFill>
              </a:rPr>
              <a:t>cstor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1816" y="2615289"/>
            <a:ext cx="1349500" cy="5005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5033" y="2598701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cSlave0</a:t>
            </a:r>
            <a:r>
              <a:rPr lang="zh-CN" altLang="en-US" sz="1400" dirty="0"/>
              <a:t>存储</a:t>
            </a:r>
            <a:r>
              <a:rPr lang="en-US" altLang="zh-CN" sz="1400" dirty="0"/>
              <a:t>file0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5033" y="3335581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cSlave1</a:t>
            </a:r>
            <a:r>
              <a:rPr lang="zh-CN" altLang="en-US" sz="1400" dirty="0"/>
              <a:t>存储</a:t>
            </a:r>
            <a:r>
              <a:rPr lang="en-US" altLang="zh-CN" sz="1400" dirty="0"/>
              <a:t>file1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693511" y="2628404"/>
            <a:ext cx="1446935" cy="4849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90895" y="2853565"/>
            <a:ext cx="144955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&lt;china,2&gt; &lt;cstor,1&gt;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09781" y="2598195"/>
            <a:ext cx="140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983881" y="2765055"/>
            <a:ext cx="657066" cy="900220"/>
          </a:xfrm>
          <a:prstGeom prst="rightArrow">
            <a:avLst>
              <a:gd name="adj1" fmla="val 54911"/>
              <a:gd name="adj2" fmla="val 4084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处理本机数据</a:t>
            </a:r>
          </a:p>
        </p:txBody>
      </p:sp>
      <p:sp>
        <p:nvSpPr>
          <p:cNvPr id="17" name="左大括号 16"/>
          <p:cNvSpPr/>
          <p:nvPr/>
        </p:nvSpPr>
        <p:spPr>
          <a:xfrm rot="16200000">
            <a:off x="2154844" y="3222308"/>
            <a:ext cx="197264" cy="1460811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82223" y="40271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分布式存储</a:t>
            </a:r>
          </a:p>
        </p:txBody>
      </p:sp>
      <p:sp>
        <p:nvSpPr>
          <p:cNvPr id="19" name="矩形 18"/>
          <p:cNvSpPr/>
          <p:nvPr/>
        </p:nvSpPr>
        <p:spPr>
          <a:xfrm>
            <a:off x="1576393" y="3361707"/>
            <a:ext cx="1349500" cy="50051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9957" y="3389188"/>
            <a:ext cx="1446935" cy="48490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97341" y="3614349"/>
            <a:ext cx="1449552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&lt;china,1&gt; &lt;cstor,2&gt;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16227" y="3358979"/>
            <a:ext cx="140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处理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左大括号 22"/>
          <p:cNvSpPr/>
          <p:nvPr/>
        </p:nvSpPr>
        <p:spPr>
          <a:xfrm rot="16200000">
            <a:off x="4323485" y="3551298"/>
            <a:ext cx="197264" cy="1449552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020122" y="43369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本地计算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81163" y="2836676"/>
            <a:ext cx="905517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CMaster0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存储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20954" y="2904694"/>
            <a:ext cx="886160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CMaster1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计算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主节点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1186681" y="3470872"/>
            <a:ext cx="400557" cy="143259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V="1">
            <a:off x="1186681" y="2847662"/>
            <a:ext cx="392692" cy="99990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flipH="1">
            <a:off x="7658101" y="3643358"/>
            <a:ext cx="362852" cy="199210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7674371" y="2765054"/>
            <a:ext cx="346581" cy="154536"/>
          </a:xfrm>
          <a:custGeom>
            <a:avLst/>
            <a:gdLst>
              <a:gd name="connsiteX0" fmla="*/ 0 w 1320800"/>
              <a:gd name="connsiteY0" fmla="*/ 0 h 698500"/>
              <a:gd name="connsiteX1" fmla="*/ 444500 w 1320800"/>
              <a:gd name="connsiteY1" fmla="*/ 546100 h 698500"/>
              <a:gd name="connsiteX2" fmla="*/ 1320800 w 13208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698500">
                <a:moveTo>
                  <a:pt x="0" y="0"/>
                </a:moveTo>
                <a:cubicBezTo>
                  <a:pt x="112183" y="214841"/>
                  <a:pt x="224367" y="429683"/>
                  <a:pt x="444500" y="546100"/>
                </a:cubicBezTo>
                <a:cubicBezTo>
                  <a:pt x="664633" y="662517"/>
                  <a:pt x="992716" y="680508"/>
                  <a:pt x="1320800" y="698500"/>
                </a:cubicBezTo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767737" y="2409310"/>
            <a:ext cx="1804257" cy="71024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90391" y="2659990"/>
            <a:ext cx="762359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&lt;china,2&gt;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&lt;china,1&gt;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77469" y="2372283"/>
            <a:ext cx="172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汇总到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</a:p>
        </p:txBody>
      </p:sp>
      <p:sp>
        <p:nvSpPr>
          <p:cNvPr id="41" name="左大括号 40"/>
          <p:cNvSpPr/>
          <p:nvPr/>
        </p:nvSpPr>
        <p:spPr>
          <a:xfrm rot="16200000">
            <a:off x="6571233" y="3368002"/>
            <a:ext cx="197264" cy="1804257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80547" y="43595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本地计算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8565" y="2743713"/>
            <a:ext cx="742950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&lt;china,3&gt;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/>
          <p:cNvCxnSpPr>
            <a:stCxn id="36" idx="3"/>
            <a:endCxn id="43" idx="1"/>
          </p:cNvCxnSpPr>
          <p:nvPr/>
        </p:nvCxnSpPr>
        <p:spPr>
          <a:xfrm flipV="1">
            <a:off x="6552750" y="2874518"/>
            <a:ext cx="255815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67737" y="3377360"/>
            <a:ext cx="1804257" cy="71024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790391" y="3628040"/>
            <a:ext cx="762359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&lt;cstor,1&gt;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&lt;cstor,2&gt;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77469" y="3340333"/>
            <a:ext cx="172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汇总到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cSlave0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808565" y="3711763"/>
            <a:ext cx="742950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&lt;cstor,3&gt;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/>
          <p:cNvCxnSpPr>
            <a:stCxn id="48" idx="3"/>
            <a:endCxn id="50" idx="1"/>
          </p:cNvCxnSpPr>
          <p:nvPr/>
        </p:nvCxnSpPr>
        <p:spPr>
          <a:xfrm flipV="1">
            <a:off x="6552750" y="3842568"/>
            <a:ext cx="255815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左大括号 51"/>
          <p:cNvSpPr/>
          <p:nvPr/>
        </p:nvSpPr>
        <p:spPr>
          <a:xfrm rot="16200000">
            <a:off x="5359884" y="3974724"/>
            <a:ext cx="197264" cy="595741"/>
          </a:xfrm>
          <a:prstGeom prst="leftBrace">
            <a:avLst>
              <a:gd name="adj1" fmla="val 40522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218102" y="4336931"/>
            <a:ext cx="49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洗牌</a:t>
            </a:r>
          </a:p>
        </p:txBody>
      </p:sp>
      <p:sp>
        <p:nvSpPr>
          <p:cNvPr id="64" name="矩形 63"/>
          <p:cNvSpPr/>
          <p:nvPr/>
        </p:nvSpPr>
        <p:spPr>
          <a:xfrm>
            <a:off x="3640947" y="2329688"/>
            <a:ext cx="4017154" cy="8472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640947" y="3307767"/>
            <a:ext cx="4017154" cy="8332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14" idx="3"/>
            <a:endCxn id="36" idx="1"/>
          </p:cNvCxnSpPr>
          <p:nvPr/>
        </p:nvCxnSpPr>
        <p:spPr>
          <a:xfrm flipV="1">
            <a:off x="5140447" y="2875434"/>
            <a:ext cx="649944" cy="10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4" idx="3"/>
            <a:endCxn id="48" idx="1"/>
          </p:cNvCxnSpPr>
          <p:nvPr/>
        </p:nvCxnSpPr>
        <p:spPr>
          <a:xfrm>
            <a:off x="5140447" y="2984370"/>
            <a:ext cx="649944" cy="85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1" idx="3"/>
            <a:endCxn id="36" idx="1"/>
          </p:cNvCxnSpPr>
          <p:nvPr/>
        </p:nvCxnSpPr>
        <p:spPr>
          <a:xfrm flipV="1">
            <a:off x="5146893" y="2875434"/>
            <a:ext cx="643498" cy="86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1" idx="3"/>
            <a:endCxn id="48" idx="1"/>
          </p:cNvCxnSpPr>
          <p:nvPr/>
        </p:nvCxnSpPr>
        <p:spPr>
          <a:xfrm>
            <a:off x="5146893" y="3745154"/>
            <a:ext cx="643498" cy="9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180255" y="4655537"/>
            <a:ext cx="61427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044791" y="4658803"/>
            <a:ext cx="84125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Shuffle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280547" y="4655537"/>
            <a:ext cx="87793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Reduce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83188"/>
          </a:xfrm>
        </p:spPr>
        <p:txBody>
          <a:bodyPr/>
          <a:lstStyle/>
          <a:p>
            <a:r>
              <a:rPr lang="en-US" altLang="zh-CN" dirty="0"/>
              <a:t>Hadoop </a:t>
            </a:r>
            <a:r>
              <a:rPr lang="en-US" altLang="zh-CN" dirty="0" err="1"/>
              <a:t>MapReduce</a:t>
            </a:r>
            <a:r>
              <a:rPr lang="zh-CN" altLang="en-US" dirty="0"/>
              <a:t>框架 大致 如下：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3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5580" y="3840480"/>
            <a:ext cx="957580" cy="342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94960" y="3840480"/>
            <a:ext cx="960120" cy="342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——</a:t>
            </a:r>
            <a:r>
              <a:rPr lang="zh-CN" altLang="en-US" dirty="0"/>
              <a:t>分布式解决方案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冗余存储与冗余计算</a:t>
            </a:r>
            <a:endParaRPr lang="en-US" altLang="zh-CN" dirty="0"/>
          </a:p>
          <a:p>
            <a:pPr lvl="1"/>
            <a:r>
              <a:rPr lang="zh-CN" altLang="en-US" dirty="0"/>
              <a:t>解决可靠性问题</a:t>
            </a:r>
            <a:r>
              <a:rPr lang="en-US" altLang="zh-CN" dirty="0"/>
              <a:t>——</a:t>
            </a:r>
            <a:r>
              <a:rPr lang="zh-CN" altLang="en-US" dirty="0"/>
              <a:t>不单纯靠额外增加设备的备份</a:t>
            </a:r>
            <a:endParaRPr lang="en-US" altLang="zh-CN" dirty="0"/>
          </a:p>
          <a:p>
            <a:pPr lvl="1"/>
            <a:r>
              <a:rPr lang="zh-CN" altLang="en-US" dirty="0"/>
              <a:t>将每台机器上存储的数据同时存于集群中的另一台机器上</a:t>
            </a:r>
            <a:endParaRPr lang="en-US" altLang="zh-CN" dirty="0"/>
          </a:p>
          <a:p>
            <a:pPr lvl="1"/>
            <a:r>
              <a:rPr lang="zh-CN" altLang="en-US" dirty="0"/>
              <a:t>将每台机器上数据的计算也同时在冗余数据的机器上计算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CMaster0</a:t>
            </a:r>
            <a:r>
              <a:rPr lang="zh-CN" altLang="en-US" dirty="0"/>
              <a:t>明确知道每一份数据都存储在多个地方</a:t>
            </a:r>
            <a:endParaRPr lang="en-US" altLang="zh-CN" dirty="0"/>
          </a:p>
          <a:p>
            <a:pPr lvl="1"/>
            <a:r>
              <a:rPr lang="en-US" altLang="zh-CN" dirty="0"/>
              <a:t>CMaster1</a:t>
            </a:r>
            <a:r>
              <a:rPr lang="zh-CN" altLang="en-US" dirty="0"/>
              <a:t>会要求存有待计算数据的机器都参与计算，并选择先结束的机器计算结果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冗余存储不仅提高了分布式存储的可靠性，也提高了分布式计算的可靠性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5159" y="5186680"/>
            <a:ext cx="15921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可以独立存在</a:t>
            </a:r>
          </a:p>
        </p:txBody>
      </p:sp>
      <p:cxnSp>
        <p:nvCxnSpPr>
          <p:cNvPr id="9" name="直接箭头连接符 8"/>
          <p:cNvCxnSpPr>
            <a:stCxn id="7" idx="0"/>
            <a:endCxn id="6" idx="2"/>
          </p:cNvCxnSpPr>
          <p:nvPr/>
        </p:nvCxnSpPr>
        <p:spPr>
          <a:xfrm flipV="1">
            <a:off x="4571211" y="4183380"/>
            <a:ext cx="1303809" cy="100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H="1" flipV="1">
            <a:off x="3214370" y="4183380"/>
            <a:ext cx="1356841" cy="100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4811504"/>
          </a:xfrm>
        </p:spPr>
        <p:txBody>
          <a:bodyPr>
            <a:normAutofit/>
          </a:bodyPr>
          <a:lstStyle/>
          <a:p>
            <a:r>
              <a:rPr lang="zh-CN" altLang="en-US" dirty="0"/>
              <a:t>引例</a:t>
            </a:r>
            <a:endParaRPr lang="en-US" altLang="zh-CN" dirty="0"/>
          </a:p>
          <a:p>
            <a:pPr lvl="1"/>
            <a:r>
              <a:rPr lang="zh-CN" altLang="en-US" dirty="0"/>
              <a:t>问题、常规解决方案、分布式方案</a:t>
            </a:r>
            <a:endParaRPr lang="en-US" altLang="zh-CN" dirty="0"/>
          </a:p>
          <a:p>
            <a:r>
              <a:rPr lang="zh-CN" altLang="en-US" dirty="0"/>
              <a:t>简介、部署</a:t>
            </a:r>
            <a:endParaRPr lang="en-US" altLang="zh-CN" dirty="0"/>
          </a:p>
          <a:p>
            <a:r>
              <a:rPr lang="zh-CN" altLang="en-US" dirty="0"/>
              <a:t>体系架构</a:t>
            </a:r>
            <a:endParaRPr lang="en-US" altLang="zh-CN" dirty="0"/>
          </a:p>
          <a:p>
            <a:pPr lvl="1"/>
            <a:r>
              <a:rPr lang="en-US" altLang="zh-CN" dirty="0"/>
              <a:t>Common, HDFS, Yarn,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zh-CN" altLang="en-US" dirty="0"/>
              <a:t>访问接口</a:t>
            </a:r>
            <a:endParaRPr lang="en-US" altLang="zh-CN" dirty="0"/>
          </a:p>
          <a:p>
            <a:pPr lvl="1"/>
            <a:r>
              <a:rPr lang="zh-CN" altLang="en-US" dirty="0"/>
              <a:t>浏览器、命令行</a:t>
            </a:r>
            <a:endParaRPr lang="en-US" altLang="zh-CN" dirty="0"/>
          </a:p>
          <a:p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编程（</a:t>
            </a:r>
            <a:r>
              <a:rPr lang="en-US" altLang="zh-CN" dirty="0" err="1"/>
              <a:t>MapReduce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 2.0 </a:t>
            </a:r>
            <a:r>
              <a:rPr lang="zh-CN" altLang="en-US" dirty="0"/>
              <a:t>大家族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651A6BD7-2666-41E9-B266-7AD74B5F8260}" vid="{061E3F68-0E14-4B1C-AFD8-A5707CF489B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6629</TotalTime>
  <Words>3950</Words>
  <Application>Microsoft Office PowerPoint</Application>
  <PresentationFormat>全屏显示(4:3)</PresentationFormat>
  <Paragraphs>827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Helvetica Neue</vt:lpstr>
      <vt:lpstr>等线</vt:lpstr>
      <vt:lpstr>黑体</vt:lpstr>
      <vt:lpstr>楷体</vt:lpstr>
      <vt:lpstr>微软雅黑</vt:lpstr>
      <vt:lpstr>Arial</vt:lpstr>
      <vt:lpstr>Arial</vt:lpstr>
      <vt:lpstr>Calibri</vt:lpstr>
      <vt:lpstr>IBM Plex Sans</vt:lpstr>
      <vt:lpstr>Times New Roman</vt:lpstr>
      <vt:lpstr>主题1</vt:lpstr>
      <vt:lpstr>Hadoop 2.0</vt:lpstr>
      <vt:lpstr>云计算编程模型</vt:lpstr>
      <vt:lpstr>目 录</vt:lpstr>
      <vt:lpstr>引例——问题</vt:lpstr>
      <vt:lpstr>引例——分布式解决方案</vt:lpstr>
      <vt:lpstr>引例——分布式解决方案</vt:lpstr>
      <vt:lpstr>引例——分布式解决方案</vt:lpstr>
      <vt:lpstr>引例——分布式解决方案</vt:lpstr>
      <vt:lpstr>目 录</vt:lpstr>
      <vt:lpstr>Hadoop 简介</vt:lpstr>
      <vt:lpstr>Hadoop 简介</vt:lpstr>
      <vt:lpstr>Hadoop 简介——对比Google Cloud</vt:lpstr>
      <vt:lpstr>Hadoop 简介</vt:lpstr>
      <vt:lpstr>Hadoop 2.0部署</vt:lpstr>
      <vt:lpstr>目 录</vt:lpstr>
      <vt:lpstr>Hadoop 2.0 体系架构</vt:lpstr>
      <vt:lpstr>Hadoop 2.0 体系结构——HDFS</vt:lpstr>
      <vt:lpstr>Hadoop 2.0 体系结构——HDFS</vt:lpstr>
      <vt:lpstr>Hadoop 2.0 体系结构——Yarn</vt:lpstr>
      <vt:lpstr>Hadoop 2.0 体系结构——Yarn执行过程</vt:lpstr>
      <vt:lpstr>Hadoop 2.0 体系结构——Yarn典型拓扑</vt:lpstr>
      <vt:lpstr>Hadoop 2.0 体系结构——Yarn调度策略</vt:lpstr>
      <vt:lpstr>Hadoop 2.0 体系结构——MapReduce</vt:lpstr>
      <vt:lpstr>Hadoop 2.0 体系结构——Yarn</vt:lpstr>
      <vt:lpstr>目 录</vt:lpstr>
      <vt:lpstr>Hadoop 2.0 访问接口</vt:lpstr>
      <vt:lpstr>Hadoop 2.0 访问接口</vt:lpstr>
      <vt:lpstr>Hadoop 2.0 访问接口</vt:lpstr>
      <vt:lpstr>Hadoop 2.0 访问接口</vt:lpstr>
      <vt:lpstr>目 录</vt:lpstr>
      <vt:lpstr>Hadoop 2.0 编程接口</vt:lpstr>
      <vt:lpstr>Hadoop 2.0 编程接口</vt:lpstr>
      <vt:lpstr>Hadoop 2.0 编程接口</vt:lpstr>
      <vt:lpstr>目 录</vt:lpstr>
      <vt:lpstr>Hadoop 2.0 大家族</vt:lpstr>
      <vt:lpstr>Hadoop 2.0 大家族——ZooKeeper 架构图 网上查</vt:lpstr>
      <vt:lpstr>Hadoop 2.0 大家族——ZooKeeper</vt:lpstr>
      <vt:lpstr>Hadoop 2.0 大家族——Hbase</vt:lpstr>
      <vt:lpstr>Hadoop 2.0 大家族——Pig</vt:lpstr>
      <vt:lpstr>Hadoop 2.0 大家族——Hive</vt:lpstr>
      <vt:lpstr>Hadoop 2.0 大家族——Flume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lcynju</dc:creator>
  <cp:lastModifiedBy>. Mallory</cp:lastModifiedBy>
  <cp:revision>311</cp:revision>
  <dcterms:created xsi:type="dcterms:W3CDTF">2020-08-12T09:25:59Z</dcterms:created>
  <dcterms:modified xsi:type="dcterms:W3CDTF">2021-10-26T16:16:13Z</dcterms:modified>
</cp:coreProperties>
</file>