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7" r:id="rId2"/>
    <p:sldId id="258" r:id="rId3"/>
    <p:sldId id="259" r:id="rId4"/>
    <p:sldId id="263" r:id="rId5"/>
    <p:sldId id="278" r:id="rId6"/>
    <p:sldId id="264" r:id="rId7"/>
    <p:sldId id="279" r:id="rId8"/>
    <p:sldId id="280" r:id="rId9"/>
    <p:sldId id="281" r:id="rId10"/>
    <p:sldId id="282" r:id="rId11"/>
    <p:sldId id="283" r:id="rId12"/>
    <p:sldId id="284" r:id="rId13"/>
    <p:sldId id="269" r:id="rId14"/>
    <p:sldId id="277" r:id="rId15"/>
  </p:sldIdLst>
  <p:sldSz cx="12192000" cy="6858000"/>
  <p:notesSz cx="6858000" cy="9144000"/>
  <p:embeddedFontLst>
    <p:embeddedFont>
      <p:font typeface="字魂58号-创中黑" panose="02010600030101010101" charset="-122"/>
      <p:regular r:id="rId17"/>
    </p:embeddedFont>
    <p:embeddedFont>
      <p:font typeface="Roboto" panose="02000000000000000000" pitchFamily="2" charset="0"/>
      <p:regular r:id="rId18"/>
      <p:bold r:id="rId19"/>
      <p:italic r:id="rId20"/>
      <p:boldItalic r:id="rId21"/>
    </p:embeddedFont>
    <p:embeddedFont>
      <p:font typeface="等线" panose="02010600030101010101" pitchFamily="2" charset="-122"/>
      <p:regular r:id="rId22"/>
      <p:bold r:id="rId23"/>
    </p:embeddedFont>
    <p:embeddedFont>
      <p:font typeface="等线 Light" panose="02010600030101010101" pitchFamily="2" charset="-122"/>
      <p:regular r:id="rId24"/>
    </p:embeddedFont>
  </p:embeddedFontLst>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003" userDrawn="1">
          <p15:clr>
            <a:srgbClr val="A4A3A4"/>
          </p15:clr>
        </p15:guide>
        <p15:guide id="4" pos="5677" userDrawn="1">
          <p15:clr>
            <a:srgbClr val="A4A3A4"/>
          </p15:clr>
        </p15:guide>
        <p15:guide id="5" pos="5520" userDrawn="1">
          <p15:clr>
            <a:srgbClr val="A4A3A4"/>
          </p15:clr>
        </p15:guide>
        <p15:guide id="6"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0457"/>
    <a:srgbClr val="B90E83"/>
    <a:srgbClr val="864ADE"/>
    <a:srgbClr val="6023BE"/>
    <a:srgbClr val="C28CBE"/>
    <a:srgbClr val="9F4797"/>
    <a:srgbClr val="EE1EAE"/>
    <a:srgbClr val="6054D0"/>
    <a:srgbClr val="3F32B3"/>
    <a:srgbClr val="DA81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05" autoAdjust="0"/>
    <p:restoredTop sz="94660"/>
  </p:normalViewPr>
  <p:slideViewPr>
    <p:cSldViewPr snapToGrid="0">
      <p:cViewPr varScale="1">
        <p:scale>
          <a:sx n="85" d="100"/>
          <a:sy n="85" d="100"/>
        </p:scale>
        <p:origin x="610" y="72"/>
      </p:cViewPr>
      <p:guideLst>
        <p:guide orient="horz" pos="2160"/>
        <p:guide pos="3840"/>
        <p:guide pos="2003"/>
        <p:guide pos="5677"/>
        <p:guide pos="5520"/>
        <p:guide pos="216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73E59-04B5-4462-95E9-1A5487BA8599}" type="datetimeFigureOut">
              <a:rPr lang="zh-CN" altLang="en-US" smtClean="0"/>
              <a:t>2021/9/28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EEA44B-21CD-4527-9357-8E0415A87207}" type="slidenum">
              <a:rPr lang="zh-CN" altLang="en-US" smtClean="0"/>
              <a:t>‹#›</a:t>
            </a:fld>
            <a:endParaRPr lang="zh-CN" altLang="en-US"/>
          </a:p>
        </p:txBody>
      </p:sp>
    </p:spTree>
    <p:extLst>
      <p:ext uri="{BB962C8B-B14F-4D97-AF65-F5344CB8AC3E}">
        <p14:creationId xmlns:p14="http://schemas.microsoft.com/office/powerpoint/2010/main" val="470173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EEA44B-21CD-4527-9357-8E0415A87207}" type="slidenum">
              <a:rPr lang="zh-CN" altLang="en-US" smtClean="0"/>
              <a:t>1</a:t>
            </a:fld>
            <a:endParaRPr lang="zh-CN" altLang="en-US"/>
          </a:p>
        </p:txBody>
      </p:sp>
    </p:spTree>
    <p:extLst>
      <p:ext uri="{BB962C8B-B14F-4D97-AF65-F5344CB8AC3E}">
        <p14:creationId xmlns:p14="http://schemas.microsoft.com/office/powerpoint/2010/main" val="1301408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EEA44B-21CD-4527-9357-8E0415A87207}" type="slidenum">
              <a:rPr lang="zh-CN" altLang="en-US" smtClean="0"/>
              <a:t>10</a:t>
            </a:fld>
            <a:endParaRPr lang="zh-CN" altLang="en-US"/>
          </a:p>
        </p:txBody>
      </p:sp>
    </p:spTree>
    <p:extLst>
      <p:ext uri="{BB962C8B-B14F-4D97-AF65-F5344CB8AC3E}">
        <p14:creationId xmlns:p14="http://schemas.microsoft.com/office/powerpoint/2010/main" val="3560088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EEA44B-21CD-4527-9357-8E0415A87207}" type="slidenum">
              <a:rPr lang="zh-CN" altLang="en-US" smtClean="0"/>
              <a:t>11</a:t>
            </a:fld>
            <a:endParaRPr lang="zh-CN" altLang="en-US"/>
          </a:p>
        </p:txBody>
      </p:sp>
    </p:spTree>
    <p:extLst>
      <p:ext uri="{BB962C8B-B14F-4D97-AF65-F5344CB8AC3E}">
        <p14:creationId xmlns:p14="http://schemas.microsoft.com/office/powerpoint/2010/main" val="249367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EEA44B-21CD-4527-9357-8E0415A87207}" type="slidenum">
              <a:rPr lang="zh-CN" altLang="en-US" smtClean="0"/>
              <a:t>12</a:t>
            </a:fld>
            <a:endParaRPr lang="zh-CN" altLang="en-US"/>
          </a:p>
        </p:txBody>
      </p:sp>
    </p:spTree>
    <p:extLst>
      <p:ext uri="{BB962C8B-B14F-4D97-AF65-F5344CB8AC3E}">
        <p14:creationId xmlns:p14="http://schemas.microsoft.com/office/powerpoint/2010/main" val="3011618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EEA44B-21CD-4527-9357-8E0415A87207}" type="slidenum">
              <a:rPr lang="zh-CN" altLang="en-US" smtClean="0"/>
              <a:t>13</a:t>
            </a:fld>
            <a:endParaRPr lang="zh-CN" altLang="en-US"/>
          </a:p>
        </p:txBody>
      </p:sp>
    </p:spTree>
    <p:extLst>
      <p:ext uri="{BB962C8B-B14F-4D97-AF65-F5344CB8AC3E}">
        <p14:creationId xmlns:p14="http://schemas.microsoft.com/office/powerpoint/2010/main" val="3634974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EEA44B-21CD-4527-9357-8E0415A87207}" type="slidenum">
              <a:rPr lang="zh-CN" altLang="en-US" smtClean="0"/>
              <a:t>14</a:t>
            </a:fld>
            <a:endParaRPr lang="zh-CN" altLang="en-US"/>
          </a:p>
        </p:txBody>
      </p:sp>
    </p:spTree>
    <p:extLst>
      <p:ext uri="{BB962C8B-B14F-4D97-AF65-F5344CB8AC3E}">
        <p14:creationId xmlns:p14="http://schemas.microsoft.com/office/powerpoint/2010/main" val="3600816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EEA44B-21CD-4527-9357-8E0415A87207}" type="slidenum">
              <a:rPr lang="zh-CN" altLang="en-US" smtClean="0"/>
              <a:t>2</a:t>
            </a:fld>
            <a:endParaRPr lang="zh-CN" altLang="en-US"/>
          </a:p>
        </p:txBody>
      </p:sp>
    </p:spTree>
    <p:extLst>
      <p:ext uri="{BB962C8B-B14F-4D97-AF65-F5344CB8AC3E}">
        <p14:creationId xmlns:p14="http://schemas.microsoft.com/office/powerpoint/2010/main" val="1932586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EEA44B-21CD-4527-9357-8E0415A87207}" type="slidenum">
              <a:rPr lang="zh-CN" altLang="en-US" smtClean="0"/>
              <a:t>3</a:t>
            </a:fld>
            <a:endParaRPr lang="zh-CN" altLang="en-US"/>
          </a:p>
        </p:txBody>
      </p:sp>
    </p:spTree>
    <p:extLst>
      <p:ext uri="{BB962C8B-B14F-4D97-AF65-F5344CB8AC3E}">
        <p14:creationId xmlns:p14="http://schemas.microsoft.com/office/powerpoint/2010/main" val="2951880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EEA44B-21CD-4527-9357-8E0415A87207}" type="slidenum">
              <a:rPr lang="zh-CN" altLang="en-US" smtClean="0"/>
              <a:t>4</a:t>
            </a:fld>
            <a:endParaRPr lang="zh-CN" altLang="en-US"/>
          </a:p>
        </p:txBody>
      </p:sp>
    </p:spTree>
    <p:extLst>
      <p:ext uri="{BB962C8B-B14F-4D97-AF65-F5344CB8AC3E}">
        <p14:creationId xmlns:p14="http://schemas.microsoft.com/office/powerpoint/2010/main" val="673141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EEA44B-21CD-4527-9357-8E0415A87207}" type="slidenum">
              <a:rPr lang="zh-CN" altLang="en-US" smtClean="0"/>
              <a:t>5</a:t>
            </a:fld>
            <a:endParaRPr lang="zh-CN" altLang="en-US"/>
          </a:p>
        </p:txBody>
      </p:sp>
    </p:spTree>
    <p:extLst>
      <p:ext uri="{BB962C8B-B14F-4D97-AF65-F5344CB8AC3E}">
        <p14:creationId xmlns:p14="http://schemas.microsoft.com/office/powerpoint/2010/main" val="2247018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EEA44B-21CD-4527-9357-8E0415A87207}" type="slidenum">
              <a:rPr lang="zh-CN" altLang="en-US" smtClean="0"/>
              <a:t>6</a:t>
            </a:fld>
            <a:endParaRPr lang="zh-CN" altLang="en-US"/>
          </a:p>
        </p:txBody>
      </p:sp>
    </p:spTree>
    <p:extLst>
      <p:ext uri="{BB962C8B-B14F-4D97-AF65-F5344CB8AC3E}">
        <p14:creationId xmlns:p14="http://schemas.microsoft.com/office/powerpoint/2010/main" val="2048119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EEA44B-21CD-4527-9357-8E0415A87207}" type="slidenum">
              <a:rPr lang="zh-CN" altLang="en-US" smtClean="0"/>
              <a:t>7</a:t>
            </a:fld>
            <a:endParaRPr lang="zh-CN" altLang="en-US"/>
          </a:p>
        </p:txBody>
      </p:sp>
    </p:spTree>
    <p:extLst>
      <p:ext uri="{BB962C8B-B14F-4D97-AF65-F5344CB8AC3E}">
        <p14:creationId xmlns:p14="http://schemas.microsoft.com/office/powerpoint/2010/main" val="2337676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EEA44B-21CD-4527-9357-8E0415A87207}" type="slidenum">
              <a:rPr lang="zh-CN" altLang="en-US" smtClean="0"/>
              <a:t>8</a:t>
            </a:fld>
            <a:endParaRPr lang="zh-CN" altLang="en-US"/>
          </a:p>
        </p:txBody>
      </p:sp>
    </p:spTree>
    <p:extLst>
      <p:ext uri="{BB962C8B-B14F-4D97-AF65-F5344CB8AC3E}">
        <p14:creationId xmlns:p14="http://schemas.microsoft.com/office/powerpoint/2010/main" val="2819039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EEA44B-21CD-4527-9357-8E0415A87207}" type="slidenum">
              <a:rPr lang="zh-CN" altLang="en-US" smtClean="0"/>
              <a:t>9</a:t>
            </a:fld>
            <a:endParaRPr lang="zh-CN" altLang="en-US"/>
          </a:p>
        </p:txBody>
      </p:sp>
    </p:spTree>
    <p:extLst>
      <p:ext uri="{BB962C8B-B14F-4D97-AF65-F5344CB8AC3E}">
        <p14:creationId xmlns:p14="http://schemas.microsoft.com/office/powerpoint/2010/main" val="1749778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AA0A02-5CEB-49E9-8573-5877BA6C155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B154B73-C0A2-4224-9586-008F9C473E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B9D8C44-B171-4C3E-ABF4-FBCDFB8EE469}"/>
              </a:ext>
            </a:extLst>
          </p:cNvPr>
          <p:cNvSpPr>
            <a:spLocks noGrp="1"/>
          </p:cNvSpPr>
          <p:nvPr>
            <p:ph type="dt" sz="half" idx="10"/>
          </p:nvPr>
        </p:nvSpPr>
        <p:spPr/>
        <p:txBody>
          <a:bodyPr/>
          <a:lstStyle/>
          <a:p>
            <a:fld id="{5F3A00BD-EA9E-43CD-8B13-30E1A1077805}" type="datetimeFigureOut">
              <a:rPr lang="zh-CN" altLang="en-US" smtClean="0"/>
              <a:t>2021/9/28</a:t>
            </a:fld>
            <a:endParaRPr lang="zh-CN" altLang="en-US"/>
          </a:p>
        </p:txBody>
      </p:sp>
      <p:sp>
        <p:nvSpPr>
          <p:cNvPr id="5" name="页脚占位符 4">
            <a:extLst>
              <a:ext uri="{FF2B5EF4-FFF2-40B4-BE49-F238E27FC236}">
                <a16:creationId xmlns:a16="http://schemas.microsoft.com/office/drawing/2014/main" id="{127A78EB-0099-4819-823C-95CA2B4F6B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D2DED8-039F-4481-AC2E-3D63AC5F559B}"/>
              </a:ext>
            </a:extLst>
          </p:cNvPr>
          <p:cNvSpPr>
            <a:spLocks noGrp="1"/>
          </p:cNvSpPr>
          <p:nvPr>
            <p:ph type="sldNum" sz="quarter" idx="12"/>
          </p:nvPr>
        </p:nvSpPr>
        <p:spPr/>
        <p:txBody>
          <a:bodyPr/>
          <a:lstStyle/>
          <a:p>
            <a:fld id="{C573DCC1-4D74-46FC-B9CB-524DB04F6B86}" type="slidenum">
              <a:rPr lang="zh-CN" altLang="en-US" smtClean="0"/>
              <a:t>‹#›</a:t>
            </a:fld>
            <a:endParaRPr lang="zh-CN" altLang="en-US"/>
          </a:p>
        </p:txBody>
      </p:sp>
    </p:spTree>
    <p:extLst>
      <p:ext uri="{BB962C8B-B14F-4D97-AF65-F5344CB8AC3E}">
        <p14:creationId xmlns:p14="http://schemas.microsoft.com/office/powerpoint/2010/main" val="210076085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44AB2-F21A-46C5-A7ED-0201D2BD83A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EE9ACEB-DEBB-43D0-8BDE-D3E922A058C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4B30E70-3839-42E4-A929-3CA28C6B3A95}"/>
              </a:ext>
            </a:extLst>
          </p:cNvPr>
          <p:cNvSpPr>
            <a:spLocks noGrp="1"/>
          </p:cNvSpPr>
          <p:nvPr>
            <p:ph type="dt" sz="half" idx="10"/>
          </p:nvPr>
        </p:nvSpPr>
        <p:spPr/>
        <p:txBody>
          <a:bodyPr/>
          <a:lstStyle/>
          <a:p>
            <a:fld id="{5F3A00BD-EA9E-43CD-8B13-30E1A1077805}" type="datetimeFigureOut">
              <a:rPr lang="zh-CN" altLang="en-US" smtClean="0"/>
              <a:t>2021/9/28</a:t>
            </a:fld>
            <a:endParaRPr lang="zh-CN" altLang="en-US"/>
          </a:p>
        </p:txBody>
      </p:sp>
      <p:sp>
        <p:nvSpPr>
          <p:cNvPr id="5" name="页脚占位符 4">
            <a:extLst>
              <a:ext uri="{FF2B5EF4-FFF2-40B4-BE49-F238E27FC236}">
                <a16:creationId xmlns:a16="http://schemas.microsoft.com/office/drawing/2014/main" id="{7D8F4F86-D695-43C2-A13D-5ED9D2F814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2094FB-AD13-481A-8DCC-D5A8AE4D3B24}"/>
              </a:ext>
            </a:extLst>
          </p:cNvPr>
          <p:cNvSpPr>
            <a:spLocks noGrp="1"/>
          </p:cNvSpPr>
          <p:nvPr>
            <p:ph type="sldNum" sz="quarter" idx="12"/>
          </p:nvPr>
        </p:nvSpPr>
        <p:spPr/>
        <p:txBody>
          <a:bodyPr/>
          <a:lstStyle/>
          <a:p>
            <a:fld id="{C573DCC1-4D74-46FC-B9CB-524DB04F6B86}" type="slidenum">
              <a:rPr lang="zh-CN" altLang="en-US" smtClean="0"/>
              <a:t>‹#›</a:t>
            </a:fld>
            <a:endParaRPr lang="zh-CN" altLang="en-US"/>
          </a:p>
        </p:txBody>
      </p:sp>
    </p:spTree>
    <p:extLst>
      <p:ext uri="{BB962C8B-B14F-4D97-AF65-F5344CB8AC3E}">
        <p14:creationId xmlns:p14="http://schemas.microsoft.com/office/powerpoint/2010/main" val="262040019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054796F-9B69-4803-8E4D-B66BA820068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2CEDACB-ABF3-4221-AADA-185CE0046F1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03D7385-D0E3-42BF-8E1C-C93FABABFDB8}"/>
              </a:ext>
            </a:extLst>
          </p:cNvPr>
          <p:cNvSpPr>
            <a:spLocks noGrp="1"/>
          </p:cNvSpPr>
          <p:nvPr>
            <p:ph type="dt" sz="half" idx="10"/>
          </p:nvPr>
        </p:nvSpPr>
        <p:spPr/>
        <p:txBody>
          <a:bodyPr/>
          <a:lstStyle/>
          <a:p>
            <a:fld id="{5F3A00BD-EA9E-43CD-8B13-30E1A1077805}" type="datetimeFigureOut">
              <a:rPr lang="zh-CN" altLang="en-US" smtClean="0"/>
              <a:t>2021/9/28</a:t>
            </a:fld>
            <a:endParaRPr lang="zh-CN" altLang="en-US"/>
          </a:p>
        </p:txBody>
      </p:sp>
      <p:sp>
        <p:nvSpPr>
          <p:cNvPr id="5" name="页脚占位符 4">
            <a:extLst>
              <a:ext uri="{FF2B5EF4-FFF2-40B4-BE49-F238E27FC236}">
                <a16:creationId xmlns:a16="http://schemas.microsoft.com/office/drawing/2014/main" id="{7D7F7723-FBDA-44F6-810C-61D24E2DD0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0A909B-AE7A-4AFB-8A75-0F26AF9B94DA}"/>
              </a:ext>
            </a:extLst>
          </p:cNvPr>
          <p:cNvSpPr>
            <a:spLocks noGrp="1"/>
          </p:cNvSpPr>
          <p:nvPr>
            <p:ph type="sldNum" sz="quarter" idx="12"/>
          </p:nvPr>
        </p:nvSpPr>
        <p:spPr/>
        <p:txBody>
          <a:bodyPr/>
          <a:lstStyle/>
          <a:p>
            <a:fld id="{C573DCC1-4D74-46FC-B9CB-524DB04F6B86}" type="slidenum">
              <a:rPr lang="zh-CN" altLang="en-US" smtClean="0"/>
              <a:t>‹#›</a:t>
            </a:fld>
            <a:endParaRPr lang="zh-CN" altLang="en-US"/>
          </a:p>
        </p:txBody>
      </p:sp>
    </p:spTree>
    <p:extLst>
      <p:ext uri="{BB962C8B-B14F-4D97-AF65-F5344CB8AC3E}">
        <p14:creationId xmlns:p14="http://schemas.microsoft.com/office/powerpoint/2010/main" val="398533056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5C0B34-5C35-4A97-9543-DD97724FA4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D3C2F25-79BC-43A2-A0AB-222AD59B05C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34B3DC-9E30-4323-A1B7-37D5E1703999}"/>
              </a:ext>
            </a:extLst>
          </p:cNvPr>
          <p:cNvSpPr>
            <a:spLocks noGrp="1"/>
          </p:cNvSpPr>
          <p:nvPr>
            <p:ph type="dt" sz="half" idx="10"/>
          </p:nvPr>
        </p:nvSpPr>
        <p:spPr/>
        <p:txBody>
          <a:bodyPr/>
          <a:lstStyle/>
          <a:p>
            <a:fld id="{5F3A00BD-EA9E-43CD-8B13-30E1A1077805}" type="datetimeFigureOut">
              <a:rPr lang="zh-CN" altLang="en-US" smtClean="0"/>
              <a:t>2021/9/28</a:t>
            </a:fld>
            <a:endParaRPr lang="zh-CN" altLang="en-US"/>
          </a:p>
        </p:txBody>
      </p:sp>
      <p:sp>
        <p:nvSpPr>
          <p:cNvPr id="5" name="页脚占位符 4">
            <a:extLst>
              <a:ext uri="{FF2B5EF4-FFF2-40B4-BE49-F238E27FC236}">
                <a16:creationId xmlns:a16="http://schemas.microsoft.com/office/drawing/2014/main" id="{7A7B01E4-3F59-4D23-ABE1-F7E64DBFFB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458F9A-3857-4A96-9982-2DE0431C96AB}"/>
              </a:ext>
            </a:extLst>
          </p:cNvPr>
          <p:cNvSpPr>
            <a:spLocks noGrp="1"/>
          </p:cNvSpPr>
          <p:nvPr>
            <p:ph type="sldNum" sz="quarter" idx="12"/>
          </p:nvPr>
        </p:nvSpPr>
        <p:spPr/>
        <p:txBody>
          <a:bodyPr/>
          <a:lstStyle/>
          <a:p>
            <a:fld id="{C573DCC1-4D74-46FC-B9CB-524DB04F6B86}" type="slidenum">
              <a:rPr lang="zh-CN" altLang="en-US" smtClean="0"/>
              <a:t>‹#›</a:t>
            </a:fld>
            <a:endParaRPr lang="zh-CN" altLang="en-US"/>
          </a:p>
        </p:txBody>
      </p:sp>
    </p:spTree>
    <p:extLst>
      <p:ext uri="{BB962C8B-B14F-4D97-AF65-F5344CB8AC3E}">
        <p14:creationId xmlns:p14="http://schemas.microsoft.com/office/powerpoint/2010/main" val="33729705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556B2A-106B-4213-8A86-C648D56FEFC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F6C7E57-1B34-4C5C-83FE-C2845FE24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52F89F4-792E-4399-BCC3-CF8DBC8FEA6B}"/>
              </a:ext>
            </a:extLst>
          </p:cNvPr>
          <p:cNvSpPr>
            <a:spLocks noGrp="1"/>
          </p:cNvSpPr>
          <p:nvPr>
            <p:ph type="dt" sz="half" idx="10"/>
          </p:nvPr>
        </p:nvSpPr>
        <p:spPr/>
        <p:txBody>
          <a:bodyPr/>
          <a:lstStyle/>
          <a:p>
            <a:fld id="{5F3A00BD-EA9E-43CD-8B13-30E1A1077805}" type="datetimeFigureOut">
              <a:rPr lang="zh-CN" altLang="en-US" smtClean="0"/>
              <a:t>2021/9/28</a:t>
            </a:fld>
            <a:endParaRPr lang="zh-CN" altLang="en-US"/>
          </a:p>
        </p:txBody>
      </p:sp>
      <p:sp>
        <p:nvSpPr>
          <p:cNvPr id="5" name="页脚占位符 4">
            <a:extLst>
              <a:ext uri="{FF2B5EF4-FFF2-40B4-BE49-F238E27FC236}">
                <a16:creationId xmlns:a16="http://schemas.microsoft.com/office/drawing/2014/main" id="{6B405D7E-83D3-443A-B4F2-43F73FA946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BEF241-0EB2-487D-AF86-9D9DDBF78A01}"/>
              </a:ext>
            </a:extLst>
          </p:cNvPr>
          <p:cNvSpPr>
            <a:spLocks noGrp="1"/>
          </p:cNvSpPr>
          <p:nvPr>
            <p:ph type="sldNum" sz="quarter" idx="12"/>
          </p:nvPr>
        </p:nvSpPr>
        <p:spPr/>
        <p:txBody>
          <a:bodyPr/>
          <a:lstStyle/>
          <a:p>
            <a:fld id="{C573DCC1-4D74-46FC-B9CB-524DB04F6B86}" type="slidenum">
              <a:rPr lang="zh-CN" altLang="en-US" smtClean="0"/>
              <a:t>‹#›</a:t>
            </a:fld>
            <a:endParaRPr lang="zh-CN" altLang="en-US"/>
          </a:p>
        </p:txBody>
      </p:sp>
    </p:spTree>
    <p:extLst>
      <p:ext uri="{BB962C8B-B14F-4D97-AF65-F5344CB8AC3E}">
        <p14:creationId xmlns:p14="http://schemas.microsoft.com/office/powerpoint/2010/main" val="194476566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698C0-FDC3-4E72-BF5D-3969AFCF81A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5518E7A-72C1-44BE-89B0-740CD727069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82C625B-C10F-4B4C-A34D-B631E29809A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5622F7F-98A3-4F4D-A4B9-CC610ACFF670}"/>
              </a:ext>
            </a:extLst>
          </p:cNvPr>
          <p:cNvSpPr>
            <a:spLocks noGrp="1"/>
          </p:cNvSpPr>
          <p:nvPr>
            <p:ph type="dt" sz="half" idx="10"/>
          </p:nvPr>
        </p:nvSpPr>
        <p:spPr/>
        <p:txBody>
          <a:bodyPr/>
          <a:lstStyle/>
          <a:p>
            <a:fld id="{5F3A00BD-EA9E-43CD-8B13-30E1A1077805}" type="datetimeFigureOut">
              <a:rPr lang="zh-CN" altLang="en-US" smtClean="0"/>
              <a:t>2021/9/28</a:t>
            </a:fld>
            <a:endParaRPr lang="zh-CN" altLang="en-US"/>
          </a:p>
        </p:txBody>
      </p:sp>
      <p:sp>
        <p:nvSpPr>
          <p:cNvPr id="6" name="页脚占位符 5">
            <a:extLst>
              <a:ext uri="{FF2B5EF4-FFF2-40B4-BE49-F238E27FC236}">
                <a16:creationId xmlns:a16="http://schemas.microsoft.com/office/drawing/2014/main" id="{B54DD549-2005-402C-AE1E-BCAA6ACE44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0477FF-0323-461B-9574-523BB400BBF6}"/>
              </a:ext>
            </a:extLst>
          </p:cNvPr>
          <p:cNvSpPr>
            <a:spLocks noGrp="1"/>
          </p:cNvSpPr>
          <p:nvPr>
            <p:ph type="sldNum" sz="quarter" idx="12"/>
          </p:nvPr>
        </p:nvSpPr>
        <p:spPr/>
        <p:txBody>
          <a:bodyPr/>
          <a:lstStyle/>
          <a:p>
            <a:fld id="{C573DCC1-4D74-46FC-B9CB-524DB04F6B86}" type="slidenum">
              <a:rPr lang="zh-CN" altLang="en-US" smtClean="0"/>
              <a:t>‹#›</a:t>
            </a:fld>
            <a:endParaRPr lang="zh-CN" altLang="en-US"/>
          </a:p>
        </p:txBody>
      </p:sp>
    </p:spTree>
    <p:extLst>
      <p:ext uri="{BB962C8B-B14F-4D97-AF65-F5344CB8AC3E}">
        <p14:creationId xmlns:p14="http://schemas.microsoft.com/office/powerpoint/2010/main" val="313246128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9A6C1B-D430-40DE-9AFB-B39DE45715F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159EEE-B144-40DD-909C-039D3103DF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F7B20A7-E78B-41E9-8BF9-708BF6814CC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EB5D4F7-D96E-43A4-B3FF-A2E91FF519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F714D34-4608-4EF5-B0C8-1AD52B2D7D9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F8B6EC3-D5D1-48EF-93B2-9B63B43E8BA4}"/>
              </a:ext>
            </a:extLst>
          </p:cNvPr>
          <p:cNvSpPr>
            <a:spLocks noGrp="1"/>
          </p:cNvSpPr>
          <p:nvPr>
            <p:ph type="dt" sz="half" idx="10"/>
          </p:nvPr>
        </p:nvSpPr>
        <p:spPr/>
        <p:txBody>
          <a:bodyPr/>
          <a:lstStyle/>
          <a:p>
            <a:fld id="{5F3A00BD-EA9E-43CD-8B13-30E1A1077805}" type="datetimeFigureOut">
              <a:rPr lang="zh-CN" altLang="en-US" smtClean="0"/>
              <a:t>2021/9/28</a:t>
            </a:fld>
            <a:endParaRPr lang="zh-CN" altLang="en-US"/>
          </a:p>
        </p:txBody>
      </p:sp>
      <p:sp>
        <p:nvSpPr>
          <p:cNvPr id="8" name="页脚占位符 7">
            <a:extLst>
              <a:ext uri="{FF2B5EF4-FFF2-40B4-BE49-F238E27FC236}">
                <a16:creationId xmlns:a16="http://schemas.microsoft.com/office/drawing/2014/main" id="{7A244BE3-C337-4441-B90E-E0DACC652E5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333C2E3-1E14-4C29-AAFC-F659AA4B190C}"/>
              </a:ext>
            </a:extLst>
          </p:cNvPr>
          <p:cNvSpPr>
            <a:spLocks noGrp="1"/>
          </p:cNvSpPr>
          <p:nvPr>
            <p:ph type="sldNum" sz="quarter" idx="12"/>
          </p:nvPr>
        </p:nvSpPr>
        <p:spPr/>
        <p:txBody>
          <a:bodyPr/>
          <a:lstStyle/>
          <a:p>
            <a:fld id="{C573DCC1-4D74-46FC-B9CB-524DB04F6B86}" type="slidenum">
              <a:rPr lang="zh-CN" altLang="en-US" smtClean="0"/>
              <a:t>‹#›</a:t>
            </a:fld>
            <a:endParaRPr lang="zh-CN" altLang="en-US"/>
          </a:p>
        </p:txBody>
      </p:sp>
    </p:spTree>
    <p:extLst>
      <p:ext uri="{BB962C8B-B14F-4D97-AF65-F5344CB8AC3E}">
        <p14:creationId xmlns:p14="http://schemas.microsoft.com/office/powerpoint/2010/main" val="316714907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CA41B-2F61-4A44-AB47-DBDBABAEC4F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1ADA877-AC44-4B3B-ABF5-5728EA8D9542}"/>
              </a:ext>
            </a:extLst>
          </p:cNvPr>
          <p:cNvSpPr>
            <a:spLocks noGrp="1"/>
          </p:cNvSpPr>
          <p:nvPr>
            <p:ph type="dt" sz="half" idx="10"/>
          </p:nvPr>
        </p:nvSpPr>
        <p:spPr/>
        <p:txBody>
          <a:bodyPr/>
          <a:lstStyle/>
          <a:p>
            <a:fld id="{5F3A00BD-EA9E-43CD-8B13-30E1A1077805}" type="datetimeFigureOut">
              <a:rPr lang="zh-CN" altLang="en-US" smtClean="0"/>
              <a:t>2021/9/28</a:t>
            </a:fld>
            <a:endParaRPr lang="zh-CN" altLang="en-US"/>
          </a:p>
        </p:txBody>
      </p:sp>
      <p:sp>
        <p:nvSpPr>
          <p:cNvPr id="4" name="页脚占位符 3">
            <a:extLst>
              <a:ext uri="{FF2B5EF4-FFF2-40B4-BE49-F238E27FC236}">
                <a16:creationId xmlns:a16="http://schemas.microsoft.com/office/drawing/2014/main" id="{1DD250C7-B115-4D7A-8777-5C6B2D84650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C55C505-E85C-4D07-9CD1-CD189386597C}"/>
              </a:ext>
            </a:extLst>
          </p:cNvPr>
          <p:cNvSpPr>
            <a:spLocks noGrp="1"/>
          </p:cNvSpPr>
          <p:nvPr>
            <p:ph type="sldNum" sz="quarter" idx="12"/>
          </p:nvPr>
        </p:nvSpPr>
        <p:spPr/>
        <p:txBody>
          <a:bodyPr/>
          <a:lstStyle/>
          <a:p>
            <a:fld id="{C573DCC1-4D74-46FC-B9CB-524DB04F6B86}" type="slidenum">
              <a:rPr lang="zh-CN" altLang="en-US" smtClean="0"/>
              <a:t>‹#›</a:t>
            </a:fld>
            <a:endParaRPr lang="zh-CN" altLang="en-US"/>
          </a:p>
        </p:txBody>
      </p:sp>
    </p:spTree>
    <p:extLst>
      <p:ext uri="{BB962C8B-B14F-4D97-AF65-F5344CB8AC3E}">
        <p14:creationId xmlns:p14="http://schemas.microsoft.com/office/powerpoint/2010/main" val="283241428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2"/>
          <a:stretch>
            <a:fillRect/>
          </a:stretch>
        </p:blipFill>
        <p:spPr>
          <a:xfrm>
            <a:off x="0" y="-635000"/>
            <a:ext cx="12192000" cy="8128000"/>
          </a:xfrm>
          <a:prstGeom prst="rect">
            <a:avLst/>
          </a:prstGeom>
        </p:spPr>
      </p:pic>
      <p:sp>
        <p:nvSpPr>
          <p:cNvPr id="6" name="矩形 5">
            <a:extLst>
              <a:ext uri="{FF2B5EF4-FFF2-40B4-BE49-F238E27FC236}">
                <a16:creationId xmlns:a16="http://schemas.microsoft.com/office/drawing/2014/main" id="{C6C0BB10-F950-4FB5-82A7-2FEE7CD807CE}"/>
              </a:ext>
            </a:extLst>
          </p:cNvPr>
          <p:cNvSpPr/>
          <p:nvPr userDrawn="1"/>
        </p:nvSpPr>
        <p:spPr>
          <a:xfrm>
            <a:off x="290286" y="279400"/>
            <a:ext cx="11611430" cy="6299200"/>
          </a:xfrm>
          <a:prstGeom prst="rect">
            <a:avLst/>
          </a:prstGeom>
          <a:solidFill>
            <a:schemeClr val="bg1">
              <a:alpha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a:extLst>
              <a:ext uri="{FF2B5EF4-FFF2-40B4-BE49-F238E27FC236}">
                <a16:creationId xmlns:a16="http://schemas.microsoft.com/office/drawing/2014/main" id="{4C285201-CF1A-49E6-B818-9AE0C1F0C6A8}"/>
              </a:ext>
            </a:extLst>
          </p:cNvPr>
          <p:cNvSpPr>
            <a:spLocks noGrp="1"/>
          </p:cNvSpPr>
          <p:nvPr>
            <p:ph type="dt" sz="half" idx="10"/>
          </p:nvPr>
        </p:nvSpPr>
        <p:spPr/>
        <p:txBody>
          <a:bodyPr/>
          <a:lstStyle/>
          <a:p>
            <a:fld id="{5F3A00BD-EA9E-43CD-8B13-30E1A1077805}" type="datetimeFigureOut">
              <a:rPr lang="zh-CN" altLang="en-US" smtClean="0"/>
              <a:t>2021/9/28</a:t>
            </a:fld>
            <a:endParaRPr lang="zh-CN" altLang="en-US"/>
          </a:p>
        </p:txBody>
      </p:sp>
      <p:sp>
        <p:nvSpPr>
          <p:cNvPr id="3" name="页脚占位符 2">
            <a:extLst>
              <a:ext uri="{FF2B5EF4-FFF2-40B4-BE49-F238E27FC236}">
                <a16:creationId xmlns:a16="http://schemas.microsoft.com/office/drawing/2014/main" id="{1C41BE3A-1786-4790-9B31-F65D815F67E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9E7C294-7631-473A-9D84-5135E5199B38}"/>
              </a:ext>
            </a:extLst>
          </p:cNvPr>
          <p:cNvSpPr>
            <a:spLocks noGrp="1"/>
          </p:cNvSpPr>
          <p:nvPr>
            <p:ph type="sldNum" sz="quarter" idx="12"/>
          </p:nvPr>
        </p:nvSpPr>
        <p:spPr/>
        <p:txBody>
          <a:bodyPr/>
          <a:lstStyle/>
          <a:p>
            <a:fld id="{C573DCC1-4D74-46FC-B9CB-524DB04F6B86}" type="slidenum">
              <a:rPr lang="zh-CN" altLang="en-US" smtClean="0"/>
              <a:t>‹#›</a:t>
            </a:fld>
            <a:endParaRPr lang="zh-CN" altLang="en-US"/>
          </a:p>
        </p:txBody>
      </p:sp>
      <p:sp>
        <p:nvSpPr>
          <p:cNvPr id="7" name="椭圆 6">
            <a:extLst>
              <a:ext uri="{FF2B5EF4-FFF2-40B4-BE49-F238E27FC236}">
                <a16:creationId xmlns:a16="http://schemas.microsoft.com/office/drawing/2014/main" id="{BECBE08C-45C4-4631-A794-1A368C9B14BC}"/>
              </a:ext>
            </a:extLst>
          </p:cNvPr>
          <p:cNvSpPr/>
          <p:nvPr userDrawn="1"/>
        </p:nvSpPr>
        <p:spPr>
          <a:xfrm>
            <a:off x="3571331" y="872600"/>
            <a:ext cx="241300" cy="241300"/>
          </a:xfrm>
          <a:prstGeom prst="ellipse">
            <a:avLst/>
          </a:prstGeom>
          <a:solidFill>
            <a:srgbClr val="3F3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B062FA73-941B-4778-AB70-450C00F2FDC7}"/>
              </a:ext>
            </a:extLst>
          </p:cNvPr>
          <p:cNvSpPr/>
          <p:nvPr userDrawn="1"/>
        </p:nvSpPr>
        <p:spPr>
          <a:xfrm>
            <a:off x="3426189" y="872600"/>
            <a:ext cx="241300" cy="241300"/>
          </a:xfrm>
          <a:prstGeom prst="ellipse">
            <a:avLst/>
          </a:prstGeom>
          <a:pattFill prst="wdUpDiag">
            <a:fgClr>
              <a:schemeClr val="accent1"/>
            </a:fgClr>
            <a:bgClr>
              <a:srgbClr val="D05EE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D3DE4CD5-5AE6-4E06-BE2C-09C106EB1074}"/>
              </a:ext>
            </a:extLst>
          </p:cNvPr>
          <p:cNvSpPr/>
          <p:nvPr userDrawn="1"/>
        </p:nvSpPr>
        <p:spPr>
          <a:xfrm>
            <a:off x="8365673" y="872600"/>
            <a:ext cx="241300" cy="241300"/>
          </a:xfrm>
          <a:prstGeom prst="ellipse">
            <a:avLst/>
          </a:prstGeom>
          <a:solidFill>
            <a:srgbClr val="B90E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35C5C170-806C-49BF-9373-5114E36725AA}"/>
              </a:ext>
            </a:extLst>
          </p:cNvPr>
          <p:cNvSpPr/>
          <p:nvPr userDrawn="1"/>
        </p:nvSpPr>
        <p:spPr>
          <a:xfrm>
            <a:off x="8510815" y="872600"/>
            <a:ext cx="241300" cy="241300"/>
          </a:xfrm>
          <a:prstGeom prst="ellipse">
            <a:avLst/>
          </a:prstGeom>
          <a:solidFill>
            <a:srgbClr val="6023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F49FD70D-B3BC-44A3-912D-2ED719B6FAEF}"/>
              </a:ext>
            </a:extLst>
          </p:cNvPr>
          <p:cNvCxnSpPr/>
          <p:nvPr userDrawn="1"/>
        </p:nvCxnSpPr>
        <p:spPr>
          <a:xfrm>
            <a:off x="1744663" y="993250"/>
            <a:ext cx="1435100" cy="0"/>
          </a:xfrm>
          <a:prstGeom prst="line">
            <a:avLst/>
          </a:prstGeom>
          <a:ln>
            <a:solidFill>
              <a:srgbClr val="0C0457"/>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D6A169F8-17E1-4E4C-9E16-748B9F201164}"/>
              </a:ext>
            </a:extLst>
          </p:cNvPr>
          <p:cNvCxnSpPr/>
          <p:nvPr userDrawn="1"/>
        </p:nvCxnSpPr>
        <p:spPr>
          <a:xfrm>
            <a:off x="9042400" y="993250"/>
            <a:ext cx="1435100" cy="0"/>
          </a:xfrm>
          <a:prstGeom prst="line">
            <a:avLst/>
          </a:prstGeom>
          <a:ln>
            <a:solidFill>
              <a:srgbClr val="0C045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95619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09B4D-E2D1-40FF-AE3D-C84B697B3DF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2379A65-018A-41DD-9E53-A4ACF4C02B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83C26C0-3288-46FC-A4EA-74A5B11721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3AE9D9C-AFF7-486C-A61F-0C7A03323F23}"/>
              </a:ext>
            </a:extLst>
          </p:cNvPr>
          <p:cNvSpPr>
            <a:spLocks noGrp="1"/>
          </p:cNvSpPr>
          <p:nvPr>
            <p:ph type="dt" sz="half" idx="10"/>
          </p:nvPr>
        </p:nvSpPr>
        <p:spPr/>
        <p:txBody>
          <a:bodyPr/>
          <a:lstStyle/>
          <a:p>
            <a:fld id="{5F3A00BD-EA9E-43CD-8B13-30E1A1077805}" type="datetimeFigureOut">
              <a:rPr lang="zh-CN" altLang="en-US" smtClean="0"/>
              <a:t>2021/9/28</a:t>
            </a:fld>
            <a:endParaRPr lang="zh-CN" altLang="en-US"/>
          </a:p>
        </p:txBody>
      </p:sp>
      <p:sp>
        <p:nvSpPr>
          <p:cNvPr id="6" name="页脚占位符 5">
            <a:extLst>
              <a:ext uri="{FF2B5EF4-FFF2-40B4-BE49-F238E27FC236}">
                <a16:creationId xmlns:a16="http://schemas.microsoft.com/office/drawing/2014/main" id="{C5E513B0-048F-4EAF-9B08-0CACE127E8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0CB8A7-5B23-4A8E-ABA3-221BAD9B3C6A}"/>
              </a:ext>
            </a:extLst>
          </p:cNvPr>
          <p:cNvSpPr>
            <a:spLocks noGrp="1"/>
          </p:cNvSpPr>
          <p:nvPr>
            <p:ph type="sldNum" sz="quarter" idx="12"/>
          </p:nvPr>
        </p:nvSpPr>
        <p:spPr/>
        <p:txBody>
          <a:bodyPr/>
          <a:lstStyle/>
          <a:p>
            <a:fld id="{C573DCC1-4D74-46FC-B9CB-524DB04F6B86}" type="slidenum">
              <a:rPr lang="zh-CN" altLang="en-US" smtClean="0"/>
              <a:t>‹#›</a:t>
            </a:fld>
            <a:endParaRPr lang="zh-CN" altLang="en-US"/>
          </a:p>
        </p:txBody>
      </p:sp>
    </p:spTree>
    <p:extLst>
      <p:ext uri="{BB962C8B-B14F-4D97-AF65-F5344CB8AC3E}">
        <p14:creationId xmlns:p14="http://schemas.microsoft.com/office/powerpoint/2010/main" val="135762495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3D0FB2-7D51-4A92-B8A3-E162A329E98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FC87FB4-5511-4CD5-B3E6-F65F02961D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E78DC7D-9D68-4BF2-9EE0-12342C07A5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1F5B7B2-6916-4874-A7A3-A7DAAA021260}"/>
              </a:ext>
            </a:extLst>
          </p:cNvPr>
          <p:cNvSpPr>
            <a:spLocks noGrp="1"/>
          </p:cNvSpPr>
          <p:nvPr>
            <p:ph type="dt" sz="half" idx="10"/>
          </p:nvPr>
        </p:nvSpPr>
        <p:spPr/>
        <p:txBody>
          <a:bodyPr/>
          <a:lstStyle/>
          <a:p>
            <a:fld id="{5F3A00BD-EA9E-43CD-8B13-30E1A1077805}" type="datetimeFigureOut">
              <a:rPr lang="zh-CN" altLang="en-US" smtClean="0"/>
              <a:t>2021/9/28</a:t>
            </a:fld>
            <a:endParaRPr lang="zh-CN" altLang="en-US"/>
          </a:p>
        </p:txBody>
      </p:sp>
      <p:sp>
        <p:nvSpPr>
          <p:cNvPr id="6" name="页脚占位符 5">
            <a:extLst>
              <a:ext uri="{FF2B5EF4-FFF2-40B4-BE49-F238E27FC236}">
                <a16:creationId xmlns:a16="http://schemas.microsoft.com/office/drawing/2014/main" id="{0AFC6FD3-C17C-49A9-A968-E738DD73FE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CA747E-B924-41E8-86D6-45CC8A0073B4}"/>
              </a:ext>
            </a:extLst>
          </p:cNvPr>
          <p:cNvSpPr>
            <a:spLocks noGrp="1"/>
          </p:cNvSpPr>
          <p:nvPr>
            <p:ph type="sldNum" sz="quarter" idx="12"/>
          </p:nvPr>
        </p:nvSpPr>
        <p:spPr/>
        <p:txBody>
          <a:bodyPr/>
          <a:lstStyle/>
          <a:p>
            <a:fld id="{C573DCC1-4D74-46FC-B9CB-524DB04F6B86}" type="slidenum">
              <a:rPr lang="zh-CN" altLang="en-US" smtClean="0"/>
              <a:t>‹#›</a:t>
            </a:fld>
            <a:endParaRPr lang="zh-CN" altLang="en-US"/>
          </a:p>
        </p:txBody>
      </p:sp>
    </p:spTree>
    <p:extLst>
      <p:ext uri="{BB962C8B-B14F-4D97-AF65-F5344CB8AC3E}">
        <p14:creationId xmlns:p14="http://schemas.microsoft.com/office/powerpoint/2010/main" val="259873705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47FDD45-24B3-46F3-BD99-07BD3E8F9C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C02348D-5F89-4A73-A236-8F08432DA5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A9F7C6-9698-4E74-8C2D-530C954C5C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3A00BD-EA9E-43CD-8B13-30E1A1077805}" type="datetimeFigureOut">
              <a:rPr lang="zh-CN" altLang="en-US" smtClean="0"/>
              <a:t>2021/9/28</a:t>
            </a:fld>
            <a:endParaRPr lang="zh-CN" altLang="en-US"/>
          </a:p>
        </p:txBody>
      </p:sp>
      <p:sp>
        <p:nvSpPr>
          <p:cNvPr id="5" name="页脚占位符 4">
            <a:extLst>
              <a:ext uri="{FF2B5EF4-FFF2-40B4-BE49-F238E27FC236}">
                <a16:creationId xmlns:a16="http://schemas.microsoft.com/office/drawing/2014/main" id="{C3543BBD-247F-486E-BFCC-5165EAEFCD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8289429-41D0-437B-A853-61EBFF8A3D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73DCC1-4D74-46FC-B9CB-524DB04F6B86}" type="slidenum">
              <a:rPr lang="zh-CN" altLang="en-US" smtClean="0"/>
              <a:t>‹#›</a:t>
            </a:fld>
            <a:endParaRPr lang="zh-CN" altLang="en-US"/>
          </a:p>
        </p:txBody>
      </p:sp>
      <p:pic>
        <p:nvPicPr>
          <p:cNvPr id="7" name="图片 6">
            <a:extLst>
              <a:ext uri="{FF2B5EF4-FFF2-40B4-BE49-F238E27FC236}">
                <a16:creationId xmlns:a16="http://schemas.microsoft.com/office/drawing/2014/main" id="{B57124F1-6A86-4A9A-A02C-5E8C50D31633}"/>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5556" r="5556"/>
          <a:stretch/>
        </p:blipFill>
        <p:spPr>
          <a:xfrm>
            <a:off x="0" y="0"/>
            <a:ext cx="12192000" cy="6858000"/>
          </a:xfrm>
          <a:prstGeom prst="rect">
            <a:avLst/>
          </a:prstGeom>
        </p:spPr>
      </p:pic>
    </p:spTree>
    <p:extLst>
      <p:ext uri="{BB962C8B-B14F-4D97-AF65-F5344CB8AC3E}">
        <p14:creationId xmlns:p14="http://schemas.microsoft.com/office/powerpoint/2010/main" val="1181669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stretch>
            <a:fillRect/>
          </a:stretch>
        </p:blipFill>
        <p:spPr>
          <a:xfrm>
            <a:off x="0" y="-635000"/>
            <a:ext cx="12192000" cy="8128000"/>
          </a:xfrm>
          <a:prstGeom prst="rect">
            <a:avLst/>
          </a:prstGeom>
        </p:spPr>
      </p:pic>
      <p:sp>
        <p:nvSpPr>
          <p:cNvPr id="52" name="文本框 51">
            <a:extLst>
              <a:ext uri="{FF2B5EF4-FFF2-40B4-BE49-F238E27FC236}">
                <a16:creationId xmlns:a16="http://schemas.microsoft.com/office/drawing/2014/main" id="{7D9B55DE-A6E5-42D4-B1A3-C9F98DD2883C}"/>
              </a:ext>
            </a:extLst>
          </p:cNvPr>
          <p:cNvSpPr txBox="1"/>
          <p:nvPr/>
        </p:nvSpPr>
        <p:spPr>
          <a:xfrm>
            <a:off x="1720444" y="3660079"/>
            <a:ext cx="8751115" cy="769441"/>
          </a:xfrm>
          <a:prstGeom prst="rect">
            <a:avLst/>
          </a:prstGeom>
          <a:noFill/>
        </p:spPr>
        <p:txBody>
          <a:bodyPr wrap="none" rtlCol="0">
            <a:spAutoFit/>
          </a:bodyPr>
          <a:lstStyle/>
          <a:p>
            <a:pPr algn="ctr"/>
            <a:r>
              <a:rPr lang="en-US" altLang="zh-CN" sz="4400" spc="600" dirty="0">
                <a:solidFill>
                  <a:schemeClr val="bg1"/>
                </a:solidFill>
                <a:latin typeface="宋体" panose="02010600030101010101" pitchFamily="2" charset="-122"/>
                <a:ea typeface="宋体" panose="02010600030101010101" pitchFamily="2" charset="-122"/>
              </a:rPr>
              <a:t>NewSQL—</a:t>
            </a:r>
            <a:r>
              <a:rPr lang="zh-CN" altLang="en-US" sz="4400" spc="600" dirty="0">
                <a:solidFill>
                  <a:schemeClr val="bg1"/>
                </a:solidFill>
                <a:latin typeface="宋体" panose="02010600030101010101" pitchFamily="2" charset="-122"/>
                <a:ea typeface="宋体" panose="02010600030101010101" pitchFamily="2" charset="-122"/>
              </a:rPr>
              <a:t>处理大数据的新方法</a:t>
            </a:r>
          </a:p>
        </p:txBody>
      </p:sp>
      <p:cxnSp>
        <p:nvCxnSpPr>
          <p:cNvPr id="54" name="直接连接符 53">
            <a:extLst>
              <a:ext uri="{FF2B5EF4-FFF2-40B4-BE49-F238E27FC236}">
                <a16:creationId xmlns:a16="http://schemas.microsoft.com/office/drawing/2014/main" id="{DD3C1DE9-CB3F-4A38-AD68-A6890A56ECBA}"/>
              </a:ext>
            </a:extLst>
          </p:cNvPr>
          <p:cNvCxnSpPr/>
          <p:nvPr/>
        </p:nvCxnSpPr>
        <p:spPr>
          <a:xfrm>
            <a:off x="2184400" y="4498430"/>
            <a:ext cx="77597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459DCA0C-4C15-4D64-90F5-201A53BD366A}"/>
              </a:ext>
            </a:extLst>
          </p:cNvPr>
          <p:cNvSpPr/>
          <p:nvPr/>
        </p:nvSpPr>
        <p:spPr>
          <a:xfrm>
            <a:off x="3793904" y="4937942"/>
            <a:ext cx="4406977" cy="646331"/>
          </a:xfrm>
          <a:prstGeom prst="rect">
            <a:avLst/>
          </a:prstGeom>
        </p:spPr>
        <p:txBody>
          <a:bodyPr wrap="none">
            <a:spAutoFit/>
          </a:bodyPr>
          <a:lstStyle/>
          <a:p>
            <a:pPr lvl="0" algn="ctr">
              <a:defRPr/>
            </a:pPr>
            <a:r>
              <a:rPr lang="zh-CN" altLang="en-US" spc="300" dirty="0">
                <a:solidFill>
                  <a:schemeClr val="bg1"/>
                </a:solidFill>
                <a:latin typeface="字魂58号-创中黑" panose="00000500000000000000" pitchFamily="2" charset="-122"/>
                <a:ea typeface="字魂58号-创中黑" panose="00000500000000000000" pitchFamily="2" charset="-122"/>
              </a:rPr>
              <a:t>汇报人：软件学院 </a:t>
            </a:r>
            <a:r>
              <a:rPr lang="en-US" altLang="zh-CN" spc="300" dirty="0">
                <a:solidFill>
                  <a:schemeClr val="bg1"/>
                </a:solidFill>
                <a:latin typeface="字魂58号-创中黑" panose="00000500000000000000" pitchFamily="2" charset="-122"/>
                <a:ea typeface="字魂58号-创中黑" panose="00000500000000000000" pitchFamily="2" charset="-122"/>
              </a:rPr>
              <a:t>191850189 </a:t>
            </a:r>
            <a:r>
              <a:rPr lang="zh-CN" altLang="en-US" spc="300" dirty="0">
                <a:solidFill>
                  <a:schemeClr val="bg1"/>
                </a:solidFill>
                <a:latin typeface="字魂58号-创中黑" panose="00000500000000000000" pitchFamily="2" charset="-122"/>
                <a:ea typeface="字魂58号-创中黑" panose="00000500000000000000" pitchFamily="2" charset="-122"/>
              </a:rPr>
              <a:t>王涛</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rPr>
              <a:t>时间：</a:t>
            </a:r>
            <a:r>
              <a:rPr lang="en-US" altLang="zh-CN" spc="300" dirty="0">
                <a:solidFill>
                  <a:schemeClr val="bg1"/>
                </a:solidFill>
                <a:latin typeface="字魂58号-创中黑" panose="00000500000000000000" pitchFamily="2" charset="-122"/>
                <a:ea typeface="字魂58号-创中黑" panose="00000500000000000000" pitchFamily="2" charset="-122"/>
              </a:rPr>
              <a:t>2021.9.28</a:t>
            </a:r>
            <a:endParaRPr kumimoji="0" lang="zh-CN" altLang="en-US" sz="1800" b="0" i="0" u="none" strike="noStrike" kern="1200" cap="none" spc="3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44977" y="1250556"/>
            <a:ext cx="1493097" cy="1872343"/>
          </a:xfrm>
          <a:prstGeom prst="rect">
            <a:avLst/>
          </a:prstGeom>
        </p:spPr>
      </p:pic>
      <p:sp>
        <p:nvSpPr>
          <p:cNvPr id="3" name="文本框 2">
            <a:extLst>
              <a:ext uri="{FF2B5EF4-FFF2-40B4-BE49-F238E27FC236}">
                <a16:creationId xmlns:a16="http://schemas.microsoft.com/office/drawing/2014/main" id="{859AF156-DF1B-41A5-8BE3-5BD7FC050892}"/>
              </a:ext>
            </a:extLst>
          </p:cNvPr>
          <p:cNvSpPr txBox="1"/>
          <p:nvPr/>
        </p:nvSpPr>
        <p:spPr>
          <a:xfrm>
            <a:off x="5450541" y="6550223"/>
            <a:ext cx="7467600" cy="307777"/>
          </a:xfrm>
          <a:prstGeom prst="rect">
            <a:avLst/>
          </a:prstGeom>
          <a:noFill/>
        </p:spPr>
        <p:txBody>
          <a:bodyPr wrap="square" rtlCol="0">
            <a:spAutoFit/>
          </a:bodyPr>
          <a:lstStyle/>
          <a:p>
            <a:r>
              <a:rPr lang="zh-CN" altLang="en-US" sz="1400" dirty="0">
                <a:solidFill>
                  <a:schemeClr val="bg1"/>
                </a:solidFill>
              </a:rPr>
              <a:t>选取文章链接：</a:t>
            </a:r>
            <a:r>
              <a:rPr lang="en-US" altLang="zh-CN" sz="1400" dirty="0">
                <a:solidFill>
                  <a:schemeClr val="bg1"/>
                </a:solidFill>
              </a:rPr>
              <a:t>https://www.opensourceforu.com/2012/01/newsql-handle-big-data/</a:t>
            </a:r>
            <a:endParaRPr lang="zh-CN" altLang="en-US" sz="1400" dirty="0">
              <a:solidFill>
                <a:schemeClr val="bg1"/>
              </a:solidFill>
            </a:endParaRPr>
          </a:p>
        </p:txBody>
      </p:sp>
    </p:spTree>
    <p:extLst>
      <p:ext uri="{BB962C8B-B14F-4D97-AF65-F5344CB8AC3E}">
        <p14:creationId xmlns:p14="http://schemas.microsoft.com/office/powerpoint/2010/main" val="331465370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anim calcmode="lin" valueType="num">
                                      <p:cBhvr>
                                        <p:cTn id="8" dur="500" fill="hold"/>
                                        <p:tgtEl>
                                          <p:spTgt spid="52"/>
                                        </p:tgtEl>
                                        <p:attrNameLst>
                                          <p:attrName>ppt_x</p:attrName>
                                        </p:attrNameLst>
                                      </p:cBhvr>
                                      <p:tavLst>
                                        <p:tav tm="0">
                                          <p:val>
                                            <p:strVal val="#ppt_x"/>
                                          </p:val>
                                        </p:tav>
                                        <p:tav tm="100000">
                                          <p:val>
                                            <p:strVal val="#ppt_x"/>
                                          </p:val>
                                        </p:tav>
                                      </p:tavLst>
                                    </p:anim>
                                    <p:anim calcmode="lin" valueType="num">
                                      <p:cBhvr>
                                        <p:cTn id="9" dur="500" fill="hold"/>
                                        <p:tgtEl>
                                          <p:spTgt spid="5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anim calcmode="lin" valueType="num">
                                      <p:cBhvr>
                                        <p:cTn id="13" dur="500" fill="hold"/>
                                        <p:tgtEl>
                                          <p:spTgt spid="54"/>
                                        </p:tgtEl>
                                        <p:attrNameLst>
                                          <p:attrName>ppt_x</p:attrName>
                                        </p:attrNameLst>
                                      </p:cBhvr>
                                      <p:tavLst>
                                        <p:tav tm="0">
                                          <p:val>
                                            <p:strVal val="#ppt_x"/>
                                          </p:val>
                                        </p:tav>
                                        <p:tav tm="100000">
                                          <p:val>
                                            <p:strVal val="#ppt_x"/>
                                          </p:val>
                                        </p:tav>
                                      </p:tavLst>
                                    </p:anim>
                                    <p:anim calcmode="lin" valueType="num">
                                      <p:cBhvr>
                                        <p:cTn id="14" dur="500" fill="hold"/>
                                        <p:tgtEl>
                                          <p:spTgt spid="5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anim calcmode="lin" valueType="num">
                                      <p:cBhvr>
                                        <p:cTn id="18" dur="500" fill="hold"/>
                                        <p:tgtEl>
                                          <p:spTgt spid="9"/>
                                        </p:tgtEl>
                                        <p:attrNameLst>
                                          <p:attrName>ppt_x</p:attrName>
                                        </p:attrNameLst>
                                      </p:cBhvr>
                                      <p:tavLst>
                                        <p:tav tm="0">
                                          <p:val>
                                            <p:strVal val="#ppt_x"/>
                                          </p:val>
                                        </p:tav>
                                        <p:tav tm="100000">
                                          <p:val>
                                            <p:strVal val="#ppt_x"/>
                                          </p:val>
                                        </p:tav>
                                      </p:tavLst>
                                    </p:anim>
                                    <p:anim calcmode="lin" valueType="num">
                                      <p:cBhvr>
                                        <p:cTn id="1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a:stretch>
            <a:fillRect/>
          </a:stretch>
        </p:blipFill>
        <p:spPr>
          <a:xfrm>
            <a:off x="0" y="-635000"/>
            <a:ext cx="12192000" cy="8128000"/>
          </a:xfrm>
          <a:prstGeom prst="rect">
            <a:avLst/>
          </a:prstGeom>
        </p:spPr>
      </p:pic>
      <p:sp>
        <p:nvSpPr>
          <p:cNvPr id="32" name="任意多边形: 形状 31">
            <a:extLst>
              <a:ext uri="{FF2B5EF4-FFF2-40B4-BE49-F238E27FC236}">
                <a16:creationId xmlns:a16="http://schemas.microsoft.com/office/drawing/2014/main" id="{B793325C-101C-44F4-BD70-D0C49069172E}"/>
              </a:ext>
            </a:extLst>
          </p:cNvPr>
          <p:cNvSpPr/>
          <p:nvPr/>
        </p:nvSpPr>
        <p:spPr>
          <a:xfrm rot="2700000">
            <a:off x="5726362" y="1446123"/>
            <a:ext cx="739275" cy="739276"/>
          </a:xfrm>
          <a:custGeom>
            <a:avLst/>
            <a:gdLst>
              <a:gd name="connsiteX0" fmla="*/ 352718 w 473149"/>
              <a:gd name="connsiteY0" fmla="*/ 357847 h 473150"/>
              <a:gd name="connsiteX1" fmla="*/ 356658 w 473149"/>
              <a:gd name="connsiteY1" fmla="*/ 353907 h 473150"/>
              <a:gd name="connsiteX2" fmla="*/ 356658 w 473149"/>
              <a:gd name="connsiteY2" fmla="*/ 357847 h 473150"/>
              <a:gd name="connsiteX3" fmla="*/ 356657 w 473149"/>
              <a:gd name="connsiteY3" fmla="*/ 120925 h 473150"/>
              <a:gd name="connsiteX4" fmla="*/ 403263 w 473149"/>
              <a:gd name="connsiteY4" fmla="*/ 167530 h 473150"/>
              <a:gd name="connsiteX5" fmla="*/ 403263 w 473149"/>
              <a:gd name="connsiteY5" fmla="*/ 233439 h 473150"/>
              <a:gd name="connsiteX6" fmla="*/ 403263 w 473149"/>
              <a:gd name="connsiteY6" fmla="*/ 167531 h 473150"/>
              <a:gd name="connsiteX7" fmla="*/ 473149 w 473149"/>
              <a:gd name="connsiteY7" fmla="*/ 237416 h 473150"/>
              <a:gd name="connsiteX8" fmla="*/ 403264 w 473149"/>
              <a:gd name="connsiteY8" fmla="*/ 307302 h 473150"/>
              <a:gd name="connsiteX9" fmla="*/ 403263 w 473149"/>
              <a:gd name="connsiteY9" fmla="*/ 307302 h 473150"/>
              <a:gd name="connsiteX10" fmla="*/ 403263 w 473149"/>
              <a:gd name="connsiteY10" fmla="*/ 404452 h 473150"/>
              <a:gd name="connsiteX11" fmla="*/ 306113 w 473149"/>
              <a:gd name="connsiteY11" fmla="*/ 404452 h 473150"/>
              <a:gd name="connsiteX12" fmla="*/ 306113 w 473149"/>
              <a:gd name="connsiteY12" fmla="*/ 404453 h 473150"/>
              <a:gd name="connsiteX13" fmla="*/ 306112 w 473149"/>
              <a:gd name="connsiteY13" fmla="*/ 404453 h 473150"/>
              <a:gd name="connsiteX14" fmla="*/ 237416 w 473149"/>
              <a:gd name="connsiteY14" fmla="*/ 473150 h 473150"/>
              <a:gd name="connsiteX15" fmla="*/ 168719 w 473149"/>
              <a:gd name="connsiteY15" fmla="*/ 404453 h 473150"/>
              <a:gd name="connsiteX16" fmla="*/ 234630 w 473149"/>
              <a:gd name="connsiteY16" fmla="*/ 404453 h 473150"/>
              <a:gd name="connsiteX17" fmla="*/ 234630 w 473149"/>
              <a:gd name="connsiteY17" fmla="*/ 404452 h 473150"/>
              <a:gd name="connsiteX18" fmla="*/ 234630 w 473149"/>
              <a:gd name="connsiteY18" fmla="*/ 404452 h 473150"/>
              <a:gd name="connsiteX19" fmla="*/ 240202 w 473149"/>
              <a:gd name="connsiteY19" fmla="*/ 404452 h 473150"/>
              <a:gd name="connsiteX20" fmla="*/ 237416 w 473149"/>
              <a:gd name="connsiteY20" fmla="*/ 407238 h 473150"/>
              <a:gd name="connsiteX21" fmla="*/ 237416 w 473149"/>
              <a:gd name="connsiteY21" fmla="*/ 407239 h 473150"/>
              <a:gd name="connsiteX22" fmla="*/ 240202 w 473149"/>
              <a:gd name="connsiteY22" fmla="*/ 404453 h 473150"/>
              <a:gd name="connsiteX23" fmla="*/ 240203 w 473149"/>
              <a:gd name="connsiteY23" fmla="*/ 404452 h 473150"/>
              <a:gd name="connsiteX24" fmla="*/ 286808 w 473149"/>
              <a:gd name="connsiteY24" fmla="*/ 357848 h 473150"/>
              <a:gd name="connsiteX25" fmla="*/ 352717 w 473149"/>
              <a:gd name="connsiteY25" fmla="*/ 357848 h 473150"/>
              <a:gd name="connsiteX26" fmla="*/ 352718 w 473149"/>
              <a:gd name="connsiteY26" fmla="*/ 357847 h 473150"/>
              <a:gd name="connsiteX27" fmla="*/ 356658 w 473149"/>
              <a:gd name="connsiteY27" fmla="*/ 357847 h 473150"/>
              <a:gd name="connsiteX28" fmla="*/ 356658 w 473149"/>
              <a:gd name="connsiteY28" fmla="*/ 353907 h 473150"/>
              <a:gd name="connsiteX29" fmla="*/ 356658 w 473149"/>
              <a:gd name="connsiteY29" fmla="*/ 353906 h 473150"/>
              <a:gd name="connsiteX30" fmla="*/ 356658 w 473149"/>
              <a:gd name="connsiteY30" fmla="*/ 287996 h 473150"/>
              <a:gd name="connsiteX31" fmla="*/ 403263 w 473149"/>
              <a:gd name="connsiteY31" fmla="*/ 241391 h 473150"/>
              <a:gd name="connsiteX32" fmla="*/ 403264 w 473149"/>
              <a:gd name="connsiteY32" fmla="*/ 241391 h 473150"/>
              <a:gd name="connsiteX33" fmla="*/ 407238 w 473149"/>
              <a:gd name="connsiteY33" fmla="*/ 237416 h 473150"/>
              <a:gd name="connsiteX34" fmla="*/ 407238 w 473149"/>
              <a:gd name="connsiteY34" fmla="*/ 237416 h 473150"/>
              <a:gd name="connsiteX35" fmla="*/ 403264 w 473149"/>
              <a:gd name="connsiteY35" fmla="*/ 241390 h 473150"/>
              <a:gd name="connsiteX36" fmla="*/ 403264 w 473149"/>
              <a:gd name="connsiteY36" fmla="*/ 233443 h 473150"/>
              <a:gd name="connsiteX37" fmla="*/ 403263 w 473149"/>
              <a:gd name="connsiteY37" fmla="*/ 233441 h 473150"/>
              <a:gd name="connsiteX38" fmla="*/ 403263 w 473149"/>
              <a:gd name="connsiteY38" fmla="*/ 233440 h 473150"/>
              <a:gd name="connsiteX39" fmla="*/ 356657 w 473149"/>
              <a:gd name="connsiteY39" fmla="*/ 186835 h 473150"/>
              <a:gd name="connsiteX40" fmla="*/ 116493 w 473149"/>
              <a:gd name="connsiteY40" fmla="*/ 352224 h 473150"/>
              <a:gd name="connsiteX41" fmla="*/ 122113 w 473149"/>
              <a:gd name="connsiteY41" fmla="*/ 357847 h 473150"/>
              <a:gd name="connsiteX42" fmla="*/ 116492 w 473149"/>
              <a:gd name="connsiteY42" fmla="*/ 357846 h 473150"/>
              <a:gd name="connsiteX43" fmla="*/ 69886 w 473149"/>
              <a:gd name="connsiteY43" fmla="*/ 305620 h 473150"/>
              <a:gd name="connsiteX44" fmla="*/ 116492 w 473149"/>
              <a:gd name="connsiteY44" fmla="*/ 352225 h 473150"/>
              <a:gd name="connsiteX45" fmla="*/ 116492 w 473149"/>
              <a:gd name="connsiteY45" fmla="*/ 357847 h 473150"/>
              <a:gd name="connsiteX46" fmla="*/ 122113 w 473149"/>
              <a:gd name="connsiteY46" fmla="*/ 357847 h 473150"/>
              <a:gd name="connsiteX47" fmla="*/ 122113 w 473149"/>
              <a:gd name="connsiteY47" fmla="*/ 357848 h 473150"/>
              <a:gd name="connsiteX48" fmla="*/ 188024 w 473149"/>
              <a:gd name="connsiteY48" fmla="*/ 357848 h 473150"/>
              <a:gd name="connsiteX49" fmla="*/ 234630 w 473149"/>
              <a:gd name="connsiteY49" fmla="*/ 404452 h 473150"/>
              <a:gd name="connsiteX50" fmla="*/ 168719 w 473149"/>
              <a:gd name="connsiteY50" fmla="*/ 404452 h 473150"/>
              <a:gd name="connsiteX51" fmla="*/ 168719 w 473149"/>
              <a:gd name="connsiteY51" fmla="*/ 404452 h 473150"/>
              <a:gd name="connsiteX52" fmla="*/ 69886 w 473149"/>
              <a:gd name="connsiteY52" fmla="*/ 404452 h 473150"/>
              <a:gd name="connsiteX53" fmla="*/ 304431 w 473149"/>
              <a:gd name="connsiteY53" fmla="*/ 68697 h 473150"/>
              <a:gd name="connsiteX54" fmla="*/ 403264 w 473149"/>
              <a:gd name="connsiteY54" fmla="*/ 68697 h 473150"/>
              <a:gd name="connsiteX55" fmla="*/ 403264 w 473149"/>
              <a:gd name="connsiteY55" fmla="*/ 167531 h 473150"/>
              <a:gd name="connsiteX56" fmla="*/ 356658 w 473149"/>
              <a:gd name="connsiteY56" fmla="*/ 120925 h 473150"/>
              <a:gd name="connsiteX57" fmla="*/ 356658 w 473149"/>
              <a:gd name="connsiteY57" fmla="*/ 115303 h 473150"/>
              <a:gd name="connsiteX58" fmla="*/ 356657 w 473149"/>
              <a:gd name="connsiteY58" fmla="*/ 115303 h 473150"/>
              <a:gd name="connsiteX59" fmla="*/ 356657 w 473149"/>
              <a:gd name="connsiteY59" fmla="*/ 120924 h 473150"/>
              <a:gd name="connsiteX60" fmla="*/ 351036 w 473149"/>
              <a:gd name="connsiteY60" fmla="*/ 115302 h 473150"/>
              <a:gd name="connsiteX61" fmla="*/ 69886 w 473149"/>
              <a:gd name="connsiteY61" fmla="*/ 239709 h 473150"/>
              <a:gd name="connsiteX62" fmla="*/ 116492 w 473149"/>
              <a:gd name="connsiteY62" fmla="*/ 286315 h 473150"/>
              <a:gd name="connsiteX63" fmla="*/ 116492 w 473149"/>
              <a:gd name="connsiteY63" fmla="*/ 352225 h 473150"/>
              <a:gd name="connsiteX64" fmla="*/ 69886 w 473149"/>
              <a:gd name="connsiteY64" fmla="*/ 305620 h 473150"/>
              <a:gd name="connsiteX65" fmla="*/ 69886 w 473149"/>
              <a:gd name="connsiteY65" fmla="*/ 165849 h 473150"/>
              <a:gd name="connsiteX66" fmla="*/ 116493 w 473149"/>
              <a:gd name="connsiteY66" fmla="*/ 119243 h 473150"/>
              <a:gd name="connsiteX67" fmla="*/ 116492 w 473149"/>
              <a:gd name="connsiteY67" fmla="*/ 185154 h 473150"/>
              <a:gd name="connsiteX68" fmla="*/ 69886 w 473149"/>
              <a:gd name="connsiteY68" fmla="*/ 231760 h 473150"/>
              <a:gd name="connsiteX69" fmla="*/ 0 w 473149"/>
              <a:gd name="connsiteY69" fmla="*/ 235734 h 473150"/>
              <a:gd name="connsiteX70" fmla="*/ 69886 w 473149"/>
              <a:gd name="connsiteY70" fmla="*/ 165847 h 473150"/>
              <a:gd name="connsiteX71" fmla="*/ 69886 w 473149"/>
              <a:gd name="connsiteY71" fmla="*/ 231759 h 473150"/>
              <a:gd name="connsiteX72" fmla="*/ 69886 w 473149"/>
              <a:gd name="connsiteY72" fmla="*/ 231758 h 473150"/>
              <a:gd name="connsiteX73" fmla="*/ 69886 w 473149"/>
              <a:gd name="connsiteY73" fmla="*/ 239708 h 473150"/>
              <a:gd name="connsiteX74" fmla="*/ 65911 w 473149"/>
              <a:gd name="connsiteY74" fmla="*/ 235733 h 473150"/>
              <a:gd name="connsiteX75" fmla="*/ 65911 w 473149"/>
              <a:gd name="connsiteY75" fmla="*/ 235734 h 473150"/>
              <a:gd name="connsiteX76" fmla="*/ 69886 w 473149"/>
              <a:gd name="connsiteY76" fmla="*/ 239709 h 473150"/>
              <a:gd name="connsiteX77" fmla="*/ 69886 w 473149"/>
              <a:gd name="connsiteY77" fmla="*/ 305620 h 473150"/>
              <a:gd name="connsiteX78" fmla="*/ 116494 w 473149"/>
              <a:gd name="connsiteY78" fmla="*/ 115303 h 473150"/>
              <a:gd name="connsiteX79" fmla="*/ 120432 w 473149"/>
              <a:gd name="connsiteY79" fmla="*/ 115304 h 473150"/>
              <a:gd name="connsiteX80" fmla="*/ 116494 w 473149"/>
              <a:gd name="connsiteY80" fmla="*/ 119242 h 473150"/>
              <a:gd name="connsiteX81" fmla="*/ 69886 w 473149"/>
              <a:gd name="connsiteY81" fmla="*/ 68697 h 473150"/>
              <a:gd name="connsiteX82" fmla="*/ 167037 w 473149"/>
              <a:gd name="connsiteY82" fmla="*/ 68697 h 473150"/>
              <a:gd name="connsiteX83" fmla="*/ 167037 w 473149"/>
              <a:gd name="connsiteY83" fmla="*/ 68697 h 473150"/>
              <a:gd name="connsiteX84" fmla="*/ 235733 w 473149"/>
              <a:gd name="connsiteY84" fmla="*/ 0 h 473150"/>
              <a:gd name="connsiteX85" fmla="*/ 304430 w 473149"/>
              <a:gd name="connsiteY85" fmla="*/ 68697 h 473150"/>
              <a:gd name="connsiteX86" fmla="*/ 238519 w 473149"/>
              <a:gd name="connsiteY86" fmla="*/ 68696 h 473150"/>
              <a:gd name="connsiteX87" fmla="*/ 238519 w 473149"/>
              <a:gd name="connsiteY87" fmla="*/ 68697 h 473150"/>
              <a:gd name="connsiteX88" fmla="*/ 304430 w 473149"/>
              <a:gd name="connsiteY88" fmla="*/ 68697 h 473150"/>
              <a:gd name="connsiteX89" fmla="*/ 351036 w 473149"/>
              <a:gd name="connsiteY89" fmla="*/ 115303 h 473150"/>
              <a:gd name="connsiteX90" fmla="*/ 285125 w 473149"/>
              <a:gd name="connsiteY90" fmla="*/ 115302 h 473150"/>
              <a:gd name="connsiteX91" fmla="*/ 238520 w 473149"/>
              <a:gd name="connsiteY91" fmla="*/ 68697 h 473150"/>
              <a:gd name="connsiteX92" fmla="*/ 232948 w 473149"/>
              <a:gd name="connsiteY92" fmla="*/ 68697 h 473150"/>
              <a:gd name="connsiteX93" fmla="*/ 235733 w 473149"/>
              <a:gd name="connsiteY93" fmla="*/ 65912 h 473150"/>
              <a:gd name="connsiteX94" fmla="*/ 235733 w 473149"/>
              <a:gd name="connsiteY94" fmla="*/ 65912 h 473150"/>
              <a:gd name="connsiteX95" fmla="*/ 232948 w 473149"/>
              <a:gd name="connsiteY95" fmla="*/ 68697 h 473150"/>
              <a:gd name="connsiteX96" fmla="*/ 186342 w 473149"/>
              <a:gd name="connsiteY96" fmla="*/ 115303 h 473150"/>
              <a:gd name="connsiteX97" fmla="*/ 120432 w 473149"/>
              <a:gd name="connsiteY97" fmla="*/ 115303 h 473150"/>
              <a:gd name="connsiteX98" fmla="*/ 120432 w 473149"/>
              <a:gd name="connsiteY98" fmla="*/ 115303 h 473150"/>
              <a:gd name="connsiteX99" fmla="*/ 116493 w 473149"/>
              <a:gd name="connsiteY99" fmla="*/ 115303 h 473150"/>
              <a:gd name="connsiteX100" fmla="*/ 116493 w 473149"/>
              <a:gd name="connsiteY100" fmla="*/ 119242 h 473150"/>
              <a:gd name="connsiteX101" fmla="*/ 69886 w 473149"/>
              <a:gd name="connsiteY101" fmla="*/ 165848 h 47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473149" h="473150">
                <a:moveTo>
                  <a:pt x="352718" y="357847"/>
                </a:moveTo>
                <a:lnTo>
                  <a:pt x="356658" y="353907"/>
                </a:lnTo>
                <a:lnTo>
                  <a:pt x="356658" y="357847"/>
                </a:lnTo>
                <a:close/>
                <a:moveTo>
                  <a:pt x="356657" y="120925"/>
                </a:moveTo>
                <a:lnTo>
                  <a:pt x="403263" y="167530"/>
                </a:lnTo>
                <a:lnTo>
                  <a:pt x="403263" y="233439"/>
                </a:lnTo>
                <a:lnTo>
                  <a:pt x="403263" y="167531"/>
                </a:lnTo>
                <a:lnTo>
                  <a:pt x="473149" y="237416"/>
                </a:lnTo>
                <a:lnTo>
                  <a:pt x="403264" y="307302"/>
                </a:lnTo>
                <a:lnTo>
                  <a:pt x="403263" y="307302"/>
                </a:lnTo>
                <a:lnTo>
                  <a:pt x="403263" y="404452"/>
                </a:lnTo>
                <a:lnTo>
                  <a:pt x="306113" y="404452"/>
                </a:lnTo>
                <a:lnTo>
                  <a:pt x="306113" y="404453"/>
                </a:lnTo>
                <a:lnTo>
                  <a:pt x="306112" y="404453"/>
                </a:lnTo>
                <a:lnTo>
                  <a:pt x="237416" y="473150"/>
                </a:lnTo>
                <a:lnTo>
                  <a:pt x="168719" y="404453"/>
                </a:lnTo>
                <a:lnTo>
                  <a:pt x="234630" y="404453"/>
                </a:lnTo>
                <a:lnTo>
                  <a:pt x="234630" y="404452"/>
                </a:lnTo>
                <a:lnTo>
                  <a:pt x="234630" y="404452"/>
                </a:lnTo>
                <a:lnTo>
                  <a:pt x="240202" y="404452"/>
                </a:lnTo>
                <a:lnTo>
                  <a:pt x="237416" y="407238"/>
                </a:lnTo>
                <a:lnTo>
                  <a:pt x="237416" y="407239"/>
                </a:lnTo>
                <a:lnTo>
                  <a:pt x="240202" y="404453"/>
                </a:lnTo>
                <a:lnTo>
                  <a:pt x="240203" y="404452"/>
                </a:lnTo>
                <a:lnTo>
                  <a:pt x="286808" y="357848"/>
                </a:lnTo>
                <a:lnTo>
                  <a:pt x="352717" y="357848"/>
                </a:lnTo>
                <a:lnTo>
                  <a:pt x="352718" y="357847"/>
                </a:lnTo>
                <a:lnTo>
                  <a:pt x="356658" y="357847"/>
                </a:lnTo>
                <a:lnTo>
                  <a:pt x="356658" y="353907"/>
                </a:lnTo>
                <a:lnTo>
                  <a:pt x="356658" y="353906"/>
                </a:lnTo>
                <a:lnTo>
                  <a:pt x="356658" y="287996"/>
                </a:lnTo>
                <a:lnTo>
                  <a:pt x="403263" y="241391"/>
                </a:lnTo>
                <a:lnTo>
                  <a:pt x="403264" y="241391"/>
                </a:lnTo>
                <a:lnTo>
                  <a:pt x="407238" y="237416"/>
                </a:lnTo>
                <a:lnTo>
                  <a:pt x="407238" y="237416"/>
                </a:lnTo>
                <a:lnTo>
                  <a:pt x="403264" y="241390"/>
                </a:lnTo>
                <a:lnTo>
                  <a:pt x="403264" y="233443"/>
                </a:lnTo>
                <a:lnTo>
                  <a:pt x="403263" y="233441"/>
                </a:lnTo>
                <a:lnTo>
                  <a:pt x="403263" y="233440"/>
                </a:lnTo>
                <a:lnTo>
                  <a:pt x="356657" y="186835"/>
                </a:lnTo>
                <a:close/>
                <a:moveTo>
                  <a:pt x="116493" y="352224"/>
                </a:moveTo>
                <a:lnTo>
                  <a:pt x="122113" y="357847"/>
                </a:lnTo>
                <a:lnTo>
                  <a:pt x="116492" y="357846"/>
                </a:lnTo>
                <a:close/>
                <a:moveTo>
                  <a:pt x="69886" y="305620"/>
                </a:moveTo>
                <a:lnTo>
                  <a:pt x="116492" y="352225"/>
                </a:lnTo>
                <a:lnTo>
                  <a:pt x="116492" y="357847"/>
                </a:lnTo>
                <a:lnTo>
                  <a:pt x="122113" y="357847"/>
                </a:lnTo>
                <a:lnTo>
                  <a:pt x="122113" y="357848"/>
                </a:lnTo>
                <a:lnTo>
                  <a:pt x="188024" y="357848"/>
                </a:lnTo>
                <a:lnTo>
                  <a:pt x="234630" y="404452"/>
                </a:lnTo>
                <a:lnTo>
                  <a:pt x="168719" y="404452"/>
                </a:lnTo>
                <a:lnTo>
                  <a:pt x="168719" y="404452"/>
                </a:lnTo>
                <a:lnTo>
                  <a:pt x="69886" y="404452"/>
                </a:lnTo>
                <a:close/>
                <a:moveTo>
                  <a:pt x="304431" y="68697"/>
                </a:moveTo>
                <a:lnTo>
                  <a:pt x="403264" y="68697"/>
                </a:lnTo>
                <a:lnTo>
                  <a:pt x="403264" y="167531"/>
                </a:lnTo>
                <a:lnTo>
                  <a:pt x="356658" y="120925"/>
                </a:lnTo>
                <a:lnTo>
                  <a:pt x="356658" y="115303"/>
                </a:lnTo>
                <a:lnTo>
                  <a:pt x="356657" y="115303"/>
                </a:lnTo>
                <a:lnTo>
                  <a:pt x="356657" y="120924"/>
                </a:lnTo>
                <a:lnTo>
                  <a:pt x="351036" y="115302"/>
                </a:lnTo>
                <a:close/>
                <a:moveTo>
                  <a:pt x="69886" y="239709"/>
                </a:moveTo>
                <a:lnTo>
                  <a:pt x="116492" y="286315"/>
                </a:lnTo>
                <a:lnTo>
                  <a:pt x="116492" y="352225"/>
                </a:lnTo>
                <a:lnTo>
                  <a:pt x="69886" y="305620"/>
                </a:lnTo>
                <a:close/>
                <a:moveTo>
                  <a:pt x="69886" y="165849"/>
                </a:moveTo>
                <a:lnTo>
                  <a:pt x="116493" y="119243"/>
                </a:lnTo>
                <a:lnTo>
                  <a:pt x="116492" y="185154"/>
                </a:lnTo>
                <a:lnTo>
                  <a:pt x="69886" y="231760"/>
                </a:lnTo>
                <a:close/>
                <a:moveTo>
                  <a:pt x="0" y="235734"/>
                </a:moveTo>
                <a:lnTo>
                  <a:pt x="69886" y="165847"/>
                </a:lnTo>
                <a:lnTo>
                  <a:pt x="69886" y="231759"/>
                </a:lnTo>
                <a:lnTo>
                  <a:pt x="69886" y="231758"/>
                </a:lnTo>
                <a:lnTo>
                  <a:pt x="69886" y="239708"/>
                </a:lnTo>
                <a:lnTo>
                  <a:pt x="65911" y="235733"/>
                </a:lnTo>
                <a:lnTo>
                  <a:pt x="65911" y="235734"/>
                </a:lnTo>
                <a:lnTo>
                  <a:pt x="69886" y="239709"/>
                </a:lnTo>
                <a:lnTo>
                  <a:pt x="69886" y="305620"/>
                </a:lnTo>
                <a:close/>
                <a:moveTo>
                  <a:pt x="116494" y="115303"/>
                </a:moveTo>
                <a:lnTo>
                  <a:pt x="120432" y="115304"/>
                </a:lnTo>
                <a:lnTo>
                  <a:pt x="116494" y="119242"/>
                </a:lnTo>
                <a:close/>
                <a:moveTo>
                  <a:pt x="69886" y="68697"/>
                </a:moveTo>
                <a:lnTo>
                  <a:pt x="167037" y="68697"/>
                </a:lnTo>
                <a:lnTo>
                  <a:pt x="167037" y="68697"/>
                </a:lnTo>
                <a:lnTo>
                  <a:pt x="235733" y="0"/>
                </a:lnTo>
                <a:lnTo>
                  <a:pt x="304430" y="68697"/>
                </a:lnTo>
                <a:lnTo>
                  <a:pt x="238519" y="68696"/>
                </a:lnTo>
                <a:lnTo>
                  <a:pt x="238519" y="68697"/>
                </a:lnTo>
                <a:lnTo>
                  <a:pt x="304430" y="68697"/>
                </a:lnTo>
                <a:lnTo>
                  <a:pt x="351036" y="115303"/>
                </a:lnTo>
                <a:lnTo>
                  <a:pt x="285125" y="115302"/>
                </a:lnTo>
                <a:lnTo>
                  <a:pt x="238520" y="68697"/>
                </a:lnTo>
                <a:lnTo>
                  <a:pt x="232948" y="68697"/>
                </a:lnTo>
                <a:lnTo>
                  <a:pt x="235733" y="65912"/>
                </a:lnTo>
                <a:lnTo>
                  <a:pt x="235733" y="65912"/>
                </a:lnTo>
                <a:lnTo>
                  <a:pt x="232948" y="68697"/>
                </a:lnTo>
                <a:lnTo>
                  <a:pt x="186342" y="115303"/>
                </a:lnTo>
                <a:lnTo>
                  <a:pt x="120432" y="115303"/>
                </a:lnTo>
                <a:lnTo>
                  <a:pt x="120432" y="115303"/>
                </a:lnTo>
                <a:lnTo>
                  <a:pt x="116493" y="115303"/>
                </a:lnTo>
                <a:lnTo>
                  <a:pt x="116493" y="119242"/>
                </a:lnTo>
                <a:lnTo>
                  <a:pt x="69886" y="165848"/>
                </a:lnTo>
                <a:close/>
              </a:path>
            </a:pathLst>
          </a:custGeom>
          <a:gradFill>
            <a:gsLst>
              <a:gs pos="6000">
                <a:srgbClr val="FF99EF"/>
              </a:gs>
              <a:gs pos="100000">
                <a:srgbClr val="D7E7DB"/>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8号-创中黑" panose="00000500000000000000" pitchFamily="2" charset="-122"/>
              <a:ea typeface="字魂58号-创中黑" panose="00000500000000000000" pitchFamily="2" charset="-122"/>
            </a:endParaRPr>
          </a:p>
        </p:txBody>
      </p:sp>
      <p:sp>
        <p:nvSpPr>
          <p:cNvPr id="34" name="文本框 33">
            <a:extLst>
              <a:ext uri="{FF2B5EF4-FFF2-40B4-BE49-F238E27FC236}">
                <a16:creationId xmlns:a16="http://schemas.microsoft.com/office/drawing/2014/main" id="{1F163197-6B8E-4077-886B-68511B92B379}"/>
              </a:ext>
            </a:extLst>
          </p:cNvPr>
          <p:cNvSpPr txBox="1"/>
          <p:nvPr/>
        </p:nvSpPr>
        <p:spPr>
          <a:xfrm>
            <a:off x="2577745" y="3187387"/>
            <a:ext cx="4660490"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0" i="0" u="none" strike="noStrike" kern="1200" cap="none" spc="0" normalizeH="0" baseline="0" noProof="0" dirty="0">
                <a:ln>
                  <a:noFill/>
                </a:ln>
                <a:solidFill>
                  <a:schemeClr val="bg1">
                    <a:alpha val="18000"/>
                  </a:schemeClr>
                </a:solidFill>
                <a:effectLst/>
                <a:uLnTx/>
                <a:uFillTx/>
                <a:latin typeface="字魂58号-创中黑" panose="00000500000000000000" pitchFamily="2" charset="-122"/>
                <a:ea typeface="字魂58号-创中黑" panose="00000500000000000000" pitchFamily="2" charset="-122"/>
              </a:rPr>
              <a:t>04</a:t>
            </a:r>
            <a:endParaRPr kumimoji="0" lang="zh-CN" altLang="en-US" sz="23900" b="0" i="0" u="none" strike="noStrike" kern="1200" cap="none" spc="0" normalizeH="0" baseline="0" noProof="0" dirty="0">
              <a:ln>
                <a:noFill/>
              </a:ln>
              <a:solidFill>
                <a:schemeClr val="bg1">
                  <a:alpha val="18000"/>
                </a:schemeClr>
              </a:solidFill>
              <a:effectLst/>
              <a:uLnTx/>
              <a:uFillTx/>
              <a:latin typeface="字魂58号-创中黑" panose="00000500000000000000" pitchFamily="2" charset="-122"/>
              <a:ea typeface="字魂58号-创中黑" panose="00000500000000000000" pitchFamily="2" charset="-122"/>
            </a:endParaRPr>
          </a:p>
        </p:txBody>
      </p:sp>
      <p:sp>
        <p:nvSpPr>
          <p:cNvPr id="35" name="文本框 34">
            <a:extLst>
              <a:ext uri="{FF2B5EF4-FFF2-40B4-BE49-F238E27FC236}">
                <a16:creationId xmlns:a16="http://schemas.microsoft.com/office/drawing/2014/main" id="{7C4ADBFB-E7F3-4CE3-AF0F-6E069B42EACD}"/>
              </a:ext>
            </a:extLst>
          </p:cNvPr>
          <p:cNvSpPr txBox="1"/>
          <p:nvPr/>
        </p:nvSpPr>
        <p:spPr>
          <a:xfrm>
            <a:off x="3809311" y="4698038"/>
            <a:ext cx="1021433"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rPr>
              <a:t>04</a:t>
            </a:r>
            <a:endParaRPr kumimoji="0" lang="zh-CN" altLang="en-US" sz="60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cxnSp>
        <p:nvCxnSpPr>
          <p:cNvPr id="38" name="直接连接符 37">
            <a:extLst>
              <a:ext uri="{FF2B5EF4-FFF2-40B4-BE49-F238E27FC236}">
                <a16:creationId xmlns:a16="http://schemas.microsoft.com/office/drawing/2014/main" id="{AE5123CD-DA87-4CFF-8613-A2E475095237}"/>
              </a:ext>
            </a:extLst>
          </p:cNvPr>
          <p:cNvCxnSpPr/>
          <p:nvPr/>
        </p:nvCxnSpPr>
        <p:spPr>
          <a:xfrm>
            <a:off x="4702132" y="4486256"/>
            <a:ext cx="0" cy="14257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E97F450B-061A-4470-B99E-209167E9E6C6}"/>
              </a:ext>
            </a:extLst>
          </p:cNvPr>
          <p:cNvSpPr txBox="1"/>
          <p:nvPr/>
        </p:nvSpPr>
        <p:spPr>
          <a:xfrm>
            <a:off x="4831790" y="4266520"/>
            <a:ext cx="4801314" cy="646331"/>
          </a:xfrm>
          <a:prstGeom prst="rect">
            <a:avLst/>
          </a:prstGeom>
          <a:noFill/>
        </p:spPr>
        <p:txBody>
          <a:bodyPr wrap="none" rtlCol="0">
            <a:spAutoFit/>
            <a:scene3d>
              <a:camera prst="orthographicFront"/>
              <a:lightRig rig="threePt" dir="t"/>
            </a:scene3d>
            <a:sp3d contourW="12700"/>
          </a:bodyPr>
          <a:lstStyle/>
          <a:p>
            <a:r>
              <a:rPr lang="zh-CN" altLang="en-US" sz="3600" b="1" dirty="0">
                <a:solidFill>
                  <a:schemeClr val="bg1"/>
                </a:solidFill>
                <a:latin typeface="+mn-ea"/>
              </a:rPr>
              <a:t>实验设计及评估、结论</a:t>
            </a:r>
          </a:p>
        </p:txBody>
      </p:sp>
    </p:spTree>
    <p:extLst>
      <p:ext uri="{BB962C8B-B14F-4D97-AF65-F5344CB8AC3E}">
        <p14:creationId xmlns:p14="http://schemas.microsoft.com/office/powerpoint/2010/main" val="202851882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par>
                                <p:cTn id="15" presetID="22" presetClass="entr" presetSubtype="1"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up)">
                                      <p:cBhvr>
                                        <p:cTn id="17" dur="500"/>
                                        <p:tgtEl>
                                          <p:spTgt spid="38"/>
                                        </p:tgtEl>
                                      </p:cBhvr>
                                    </p:animEffect>
                                  </p:childTnLst>
                                </p:cTn>
                              </p:par>
                            </p:childTnLst>
                          </p:cTn>
                        </p:par>
                        <p:par>
                          <p:cTn id="18" fill="hold">
                            <p:stCondLst>
                              <p:cond delay="500"/>
                            </p:stCondLst>
                            <p:childTnLst>
                              <p:par>
                                <p:cTn id="19" presetID="2" presetClass="entr" presetSubtype="2"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A7ADC1D-023D-40CE-8EB1-00073ACCF606}"/>
              </a:ext>
            </a:extLst>
          </p:cNvPr>
          <p:cNvPicPr>
            <a:picLocks noChangeAspect="1"/>
          </p:cNvPicPr>
          <p:nvPr/>
        </p:nvPicPr>
        <p:blipFill>
          <a:blip r:embed="rId3"/>
          <a:stretch>
            <a:fillRect/>
          </a:stretch>
        </p:blipFill>
        <p:spPr>
          <a:xfrm>
            <a:off x="1041948" y="1956268"/>
            <a:ext cx="5439534" cy="3278372"/>
          </a:xfrm>
          <a:prstGeom prst="rect">
            <a:avLst/>
          </a:prstGeom>
        </p:spPr>
      </p:pic>
      <p:sp>
        <p:nvSpPr>
          <p:cNvPr id="8" name="标题 5">
            <a:extLst>
              <a:ext uri="{FF2B5EF4-FFF2-40B4-BE49-F238E27FC236}">
                <a16:creationId xmlns:a16="http://schemas.microsoft.com/office/drawing/2014/main" id="{E3D4D4F5-01F7-4D54-866F-1BFDC94192B8}"/>
              </a:ext>
            </a:extLst>
          </p:cNvPr>
          <p:cNvSpPr txBox="1">
            <a:spLocks/>
          </p:cNvSpPr>
          <p:nvPr/>
        </p:nvSpPr>
        <p:spPr>
          <a:xfrm>
            <a:off x="3987256" y="714973"/>
            <a:ext cx="4217488" cy="502766"/>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rgbClr val="0C0457"/>
                </a:solidFill>
                <a:latin typeface="+mn-ea"/>
                <a:ea typeface="+mn-ea"/>
              </a:rPr>
              <a:t>实验设计及评估、结论</a:t>
            </a:r>
          </a:p>
          <a:p>
            <a:pPr algn="ctr"/>
            <a:endParaRPr lang="zh-CN" altLang="en-US" dirty="0">
              <a:solidFill>
                <a:srgbClr val="0C0457"/>
              </a:solidFill>
              <a:latin typeface="+mn-ea"/>
              <a:ea typeface="+mn-ea"/>
            </a:endParaRPr>
          </a:p>
        </p:txBody>
      </p:sp>
      <p:sp>
        <p:nvSpPr>
          <p:cNvPr id="9" name="文本框 8">
            <a:extLst>
              <a:ext uri="{FF2B5EF4-FFF2-40B4-BE49-F238E27FC236}">
                <a16:creationId xmlns:a16="http://schemas.microsoft.com/office/drawing/2014/main" id="{CAF1DFA0-85EB-4959-B6FD-28346E46206E}"/>
              </a:ext>
            </a:extLst>
          </p:cNvPr>
          <p:cNvSpPr txBox="1"/>
          <p:nvPr/>
        </p:nvSpPr>
        <p:spPr>
          <a:xfrm>
            <a:off x="7082118" y="1658471"/>
            <a:ext cx="4217488" cy="3693319"/>
          </a:xfrm>
          <a:prstGeom prst="rect">
            <a:avLst/>
          </a:prstGeom>
          <a:noFill/>
        </p:spPr>
        <p:txBody>
          <a:bodyPr wrap="square" rtlCol="0">
            <a:spAutoFit/>
          </a:bodyPr>
          <a:lstStyle/>
          <a:p>
            <a:r>
              <a:rPr lang="zh-CN" altLang="en-US" dirty="0"/>
              <a:t>左图是一个</a:t>
            </a:r>
            <a:r>
              <a:rPr lang="en-US" altLang="zh-CN" dirty="0"/>
              <a:t>NewSQL</a:t>
            </a:r>
            <a:r>
              <a:rPr lang="zh-CN" altLang="en-US" dirty="0"/>
              <a:t>的设计（</a:t>
            </a:r>
            <a:r>
              <a:rPr lang="en-US" altLang="zh-CN" dirty="0"/>
              <a:t>DBSHARD</a:t>
            </a:r>
            <a:r>
              <a:rPr lang="zh-CN" altLang="en-US" dirty="0"/>
              <a:t>）的架构示例。</a:t>
            </a:r>
            <a:endParaRPr lang="en-US" altLang="zh-CN" dirty="0"/>
          </a:p>
          <a:p>
            <a:endParaRPr lang="en-US" altLang="zh-CN" dirty="0"/>
          </a:p>
          <a:p>
            <a:r>
              <a:rPr lang="en-US" altLang="zh-CN" dirty="0"/>
              <a:t>NewSQL</a:t>
            </a:r>
            <a:r>
              <a:rPr lang="zh-CN" altLang="en-US" dirty="0"/>
              <a:t>解决方案的技术特征：</a:t>
            </a:r>
            <a:endParaRPr lang="en-US" altLang="zh-CN" dirty="0"/>
          </a:p>
          <a:p>
            <a:r>
              <a:rPr lang="en-US" altLang="zh-CN" dirty="0"/>
              <a:t>1.SQL</a:t>
            </a:r>
            <a:r>
              <a:rPr lang="zh-CN" altLang="en-US" dirty="0"/>
              <a:t>作为应用程序交互的主要机制。</a:t>
            </a:r>
            <a:r>
              <a:rPr lang="en-US" altLang="zh-CN" dirty="0"/>
              <a:t>2.ACID</a:t>
            </a:r>
            <a:r>
              <a:rPr lang="zh-CN" altLang="en-US" dirty="0"/>
              <a:t>对事务的支持。</a:t>
            </a:r>
            <a:endParaRPr lang="en-US" altLang="zh-CN" dirty="0"/>
          </a:p>
          <a:p>
            <a:r>
              <a:rPr lang="en-US" altLang="zh-CN" dirty="0"/>
              <a:t>3.</a:t>
            </a:r>
            <a:r>
              <a:rPr lang="zh-CN" altLang="en-US" dirty="0"/>
              <a:t>一种非锁定并发控制机制，使实时读取不会与写入冲突，从而导致它们暂停。</a:t>
            </a:r>
            <a:endParaRPr lang="en-US" altLang="zh-CN" dirty="0"/>
          </a:p>
          <a:p>
            <a:r>
              <a:rPr lang="en-US" altLang="zh-CN" dirty="0"/>
              <a:t>4.</a:t>
            </a:r>
            <a:r>
              <a:rPr lang="zh-CN" altLang="en-US" dirty="0"/>
              <a:t>提供比传统</a:t>
            </a:r>
            <a:r>
              <a:rPr lang="en-US" altLang="zh-CN" dirty="0"/>
              <a:t>RDBMS</a:t>
            </a:r>
            <a:r>
              <a:rPr lang="zh-CN" altLang="en-US" dirty="0"/>
              <a:t>解决方案更高的每节点性能的体系结构。</a:t>
            </a:r>
            <a:endParaRPr lang="en-US" altLang="zh-CN" dirty="0"/>
          </a:p>
          <a:p>
            <a:r>
              <a:rPr lang="en-US" altLang="zh-CN" dirty="0"/>
              <a:t>5.</a:t>
            </a:r>
            <a:r>
              <a:rPr lang="zh-CN" altLang="en-US" dirty="0"/>
              <a:t>一种横向扩展、无共享的体系结构，能够在大量节点上运行而不会出现瓶颈。</a:t>
            </a:r>
            <a:endParaRPr lang="en-US" altLang="zh-CN" dirty="0"/>
          </a:p>
          <a:p>
            <a:endParaRPr lang="zh-CN" altLang="en-US" dirty="0"/>
          </a:p>
        </p:txBody>
      </p:sp>
    </p:spTree>
    <p:extLst>
      <p:ext uri="{BB962C8B-B14F-4D97-AF65-F5344CB8AC3E}">
        <p14:creationId xmlns:p14="http://schemas.microsoft.com/office/powerpoint/2010/main" val="303442092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a:extLst>
              <a:ext uri="{FF2B5EF4-FFF2-40B4-BE49-F238E27FC236}">
                <a16:creationId xmlns:a16="http://schemas.microsoft.com/office/drawing/2014/main" id="{E3D4D4F5-01F7-4D54-866F-1BFDC94192B8}"/>
              </a:ext>
            </a:extLst>
          </p:cNvPr>
          <p:cNvSpPr txBox="1">
            <a:spLocks/>
          </p:cNvSpPr>
          <p:nvPr/>
        </p:nvSpPr>
        <p:spPr>
          <a:xfrm>
            <a:off x="3987256" y="714973"/>
            <a:ext cx="4217488" cy="502766"/>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rgbClr val="0C0457"/>
                </a:solidFill>
                <a:latin typeface="+mn-ea"/>
                <a:ea typeface="+mn-ea"/>
              </a:rPr>
              <a:t>实验设计及评估、结论</a:t>
            </a:r>
          </a:p>
          <a:p>
            <a:pPr algn="ctr"/>
            <a:endParaRPr lang="zh-CN" altLang="en-US" dirty="0">
              <a:solidFill>
                <a:srgbClr val="0C0457"/>
              </a:solidFill>
              <a:latin typeface="+mn-ea"/>
              <a:ea typeface="+mn-ea"/>
            </a:endParaRPr>
          </a:p>
        </p:txBody>
      </p:sp>
      <p:sp>
        <p:nvSpPr>
          <p:cNvPr id="2" name="文本框 1">
            <a:extLst>
              <a:ext uri="{FF2B5EF4-FFF2-40B4-BE49-F238E27FC236}">
                <a16:creationId xmlns:a16="http://schemas.microsoft.com/office/drawing/2014/main" id="{ED73D154-D944-49BF-98C0-7066A0BAA3D5}"/>
              </a:ext>
            </a:extLst>
          </p:cNvPr>
          <p:cNvSpPr txBox="1"/>
          <p:nvPr/>
        </p:nvSpPr>
        <p:spPr>
          <a:xfrm>
            <a:off x="1255059" y="1434353"/>
            <a:ext cx="9610165" cy="4524315"/>
          </a:xfrm>
          <a:prstGeom prst="rect">
            <a:avLst/>
          </a:prstGeom>
          <a:noFill/>
        </p:spPr>
        <p:txBody>
          <a:bodyPr wrap="square" rtlCol="0">
            <a:spAutoFit/>
          </a:bodyPr>
          <a:lstStyle/>
          <a:p>
            <a:r>
              <a:rPr lang="zh-CN" altLang="en-US" dirty="0"/>
              <a:t>新数据库：这些</a:t>
            </a:r>
            <a:r>
              <a:rPr lang="en-US" altLang="zh-CN" dirty="0"/>
              <a:t>NewSQL</a:t>
            </a:r>
            <a:r>
              <a:rPr lang="zh-CN" altLang="en-US" dirty="0"/>
              <a:t>系统是全新设计的，旨在实现可伸缩性和性能。当然，需要对代码进行一些（希望是较小的）更改，并且仍然需要进行数据迁移。提高性能的关键因素之一是将非磁盘（内存）或新型磁盘（闪存</a:t>
            </a:r>
            <a:r>
              <a:rPr lang="en-US" altLang="zh-CN" dirty="0"/>
              <a:t>/SSD</a:t>
            </a:r>
            <a:r>
              <a:rPr lang="zh-CN" altLang="en-US" dirty="0"/>
              <a:t>）作为主要数据存储。解决方案只能是软件（</a:t>
            </a:r>
            <a:r>
              <a:rPr lang="en-US" altLang="zh-CN" dirty="0" err="1"/>
              <a:t>VoltDB</a:t>
            </a:r>
            <a:r>
              <a:rPr lang="zh-CN" altLang="en-US" dirty="0"/>
              <a:t>、</a:t>
            </a:r>
            <a:r>
              <a:rPr lang="en-US" altLang="zh-CN" dirty="0" err="1"/>
              <a:t>NuoDB</a:t>
            </a:r>
            <a:r>
              <a:rPr lang="zh-CN" altLang="en-US" dirty="0"/>
              <a:t>和</a:t>
            </a:r>
            <a:r>
              <a:rPr lang="en-US" altLang="zh-CN" dirty="0"/>
              <a:t>Drizzle</a:t>
            </a:r>
            <a:r>
              <a:rPr lang="zh-CN" altLang="en-US" dirty="0"/>
              <a:t>），也可以作为设备（</a:t>
            </a:r>
            <a:r>
              <a:rPr lang="en-US" altLang="zh-CN" dirty="0" err="1"/>
              <a:t>Clustrix</a:t>
            </a:r>
            <a:r>
              <a:rPr lang="zh-CN" altLang="en-US" dirty="0"/>
              <a:t>、</a:t>
            </a:r>
            <a:r>
              <a:rPr lang="en-US" altLang="zh-CN" dirty="0" err="1"/>
              <a:t>Translatice</a:t>
            </a:r>
            <a:r>
              <a:rPr lang="zh-CN" altLang="en-US" dirty="0"/>
              <a:t>）支持。例如</a:t>
            </a:r>
            <a:r>
              <a:rPr lang="en-US" altLang="zh-CN" dirty="0" err="1"/>
              <a:t>Clustrix</a:t>
            </a:r>
            <a:r>
              <a:rPr lang="zh-CN" altLang="en-US" dirty="0"/>
              <a:t>、</a:t>
            </a:r>
            <a:r>
              <a:rPr lang="en-US" altLang="zh-CN" dirty="0" err="1"/>
              <a:t>NuoDB</a:t>
            </a:r>
            <a:r>
              <a:rPr lang="zh-CN" altLang="en-US" dirty="0"/>
              <a:t>和</a:t>
            </a:r>
            <a:r>
              <a:rPr lang="en-US" altLang="zh-CN" dirty="0" err="1"/>
              <a:t>Translatice</a:t>
            </a:r>
            <a:r>
              <a:rPr lang="zh-CN" altLang="en-US" dirty="0"/>
              <a:t>（商业）；和</a:t>
            </a:r>
            <a:r>
              <a:rPr lang="en-US" altLang="zh-CN" dirty="0" err="1"/>
              <a:t>VoltDB</a:t>
            </a:r>
            <a:r>
              <a:rPr lang="zh-CN" altLang="en-US" dirty="0"/>
              <a:t>、</a:t>
            </a:r>
            <a:r>
              <a:rPr lang="en-US" altLang="zh-CN" dirty="0"/>
              <a:t>Drizzle</a:t>
            </a:r>
            <a:r>
              <a:rPr lang="zh-CN" altLang="en-US" dirty="0"/>
              <a:t>等（开源）。</a:t>
            </a:r>
            <a:endParaRPr lang="en-US" altLang="zh-CN" dirty="0"/>
          </a:p>
          <a:p>
            <a:r>
              <a:rPr lang="zh-CN" altLang="en-US" dirty="0"/>
              <a:t>新的</a:t>
            </a:r>
            <a:r>
              <a:rPr lang="en-US" altLang="zh-CN" dirty="0"/>
              <a:t>MySQL</a:t>
            </a:r>
            <a:r>
              <a:rPr lang="zh-CN" altLang="en-US" dirty="0"/>
              <a:t>存储引擎：</a:t>
            </a:r>
            <a:r>
              <a:rPr lang="en-US" altLang="zh-CN" dirty="0"/>
              <a:t>MySQL</a:t>
            </a:r>
            <a:r>
              <a:rPr lang="zh-CN" altLang="en-US" dirty="0"/>
              <a:t>是</a:t>
            </a:r>
            <a:r>
              <a:rPr lang="en-US" altLang="zh-CN" dirty="0"/>
              <a:t>LAMP</a:t>
            </a:r>
            <a:r>
              <a:rPr lang="zh-CN" altLang="en-US" dirty="0"/>
              <a:t>堆栈的一部分，广泛用于</a:t>
            </a:r>
            <a:r>
              <a:rPr lang="en-US" altLang="zh-CN" dirty="0"/>
              <a:t>OLTP</a:t>
            </a:r>
            <a:r>
              <a:rPr lang="zh-CN" altLang="en-US" dirty="0"/>
              <a:t>。为了克服</a:t>
            </a:r>
            <a:r>
              <a:rPr lang="en-US" altLang="zh-CN" dirty="0"/>
              <a:t>MySQL</a:t>
            </a:r>
            <a:r>
              <a:rPr lang="zh-CN" altLang="en-US" dirty="0"/>
              <a:t>的可伸缩性问题，开发了一套存储引擎，包括</a:t>
            </a:r>
            <a:r>
              <a:rPr lang="en-US" altLang="zh-CN" dirty="0" err="1"/>
              <a:t>Xeround</a:t>
            </a:r>
            <a:r>
              <a:rPr lang="zh-CN" altLang="en-US" dirty="0"/>
              <a:t>、</a:t>
            </a:r>
            <a:r>
              <a:rPr lang="en-US" altLang="zh-CN" dirty="0" err="1"/>
              <a:t>Akiban</a:t>
            </a:r>
            <a:r>
              <a:rPr lang="zh-CN" altLang="en-US" dirty="0"/>
              <a:t>、</a:t>
            </a:r>
            <a:r>
              <a:rPr lang="en-US" altLang="zh-CN" dirty="0"/>
              <a:t>MySQL NDB cluster</a:t>
            </a:r>
            <a:r>
              <a:rPr lang="zh-CN" altLang="en-US" dirty="0"/>
              <a:t>、</a:t>
            </a:r>
            <a:r>
              <a:rPr lang="en-US" altLang="zh-CN" dirty="0" err="1"/>
              <a:t>GenieDB</a:t>
            </a:r>
            <a:r>
              <a:rPr lang="zh-CN" altLang="en-US" dirty="0"/>
              <a:t>、</a:t>
            </a:r>
            <a:r>
              <a:rPr lang="en-US" altLang="zh-CN" dirty="0" err="1"/>
              <a:t>Tokutek</a:t>
            </a:r>
            <a:r>
              <a:rPr lang="zh-CN" altLang="en-US" dirty="0"/>
              <a:t>等。好的方面是使用</a:t>
            </a:r>
            <a:r>
              <a:rPr lang="en-US" altLang="zh-CN" dirty="0"/>
              <a:t>MySQL</a:t>
            </a:r>
            <a:r>
              <a:rPr lang="zh-CN" altLang="en-US" dirty="0"/>
              <a:t>接口，但坏的方面是不支持从其他数据库（包括旧</a:t>
            </a:r>
            <a:r>
              <a:rPr lang="en-US" altLang="zh-CN" dirty="0"/>
              <a:t>MySQL</a:t>
            </a:r>
            <a:r>
              <a:rPr lang="zh-CN" altLang="en-US" dirty="0"/>
              <a:t>）迁移数据。例如</a:t>
            </a:r>
            <a:r>
              <a:rPr lang="en-US" altLang="zh-CN" dirty="0" err="1"/>
              <a:t>Xerond</a:t>
            </a:r>
            <a:r>
              <a:rPr lang="zh-CN" altLang="en-US" dirty="0"/>
              <a:t>、</a:t>
            </a:r>
            <a:r>
              <a:rPr lang="en-US" altLang="zh-CN" dirty="0" err="1"/>
              <a:t>GenieDB</a:t>
            </a:r>
            <a:r>
              <a:rPr lang="zh-CN" altLang="en-US" dirty="0"/>
              <a:t>和</a:t>
            </a:r>
            <a:r>
              <a:rPr lang="en-US" altLang="zh-CN" dirty="0" err="1"/>
              <a:t>TokuTek</a:t>
            </a:r>
            <a:r>
              <a:rPr lang="zh-CN" altLang="en-US" dirty="0"/>
              <a:t>（商业）；以及开源的</a:t>
            </a:r>
            <a:r>
              <a:rPr lang="en-US" altLang="zh-CN" dirty="0" err="1"/>
              <a:t>Akiban</a:t>
            </a:r>
            <a:r>
              <a:rPr lang="zh-CN" altLang="en-US" dirty="0"/>
              <a:t>、</a:t>
            </a:r>
            <a:r>
              <a:rPr lang="en-US" altLang="zh-CN" dirty="0"/>
              <a:t>MySQL NDB</a:t>
            </a:r>
            <a:r>
              <a:rPr lang="zh-CN" altLang="en-US" dirty="0"/>
              <a:t>集群等。</a:t>
            </a:r>
            <a:endParaRPr lang="en-US" altLang="zh-CN" dirty="0"/>
          </a:p>
          <a:p>
            <a:r>
              <a:rPr lang="zh-CN" altLang="en-US" dirty="0"/>
              <a:t>透明集群：这些解决方案将</a:t>
            </a:r>
            <a:r>
              <a:rPr lang="en-US" altLang="zh-CN" dirty="0"/>
              <a:t>OLTP</a:t>
            </a:r>
            <a:r>
              <a:rPr lang="zh-CN" altLang="en-US" dirty="0"/>
              <a:t>数据库保留为其原始格式，但提供了透明集群的可插拔特性，以确保可扩展性。另一种方法是提供透明分片以提高可伸缩性。</a:t>
            </a:r>
            <a:r>
              <a:rPr lang="en-US" altLang="zh-CN" dirty="0"/>
              <a:t>Schooner MySQL</a:t>
            </a:r>
            <a:r>
              <a:rPr lang="zh-CN" altLang="en-US" dirty="0"/>
              <a:t>、</a:t>
            </a:r>
            <a:r>
              <a:rPr lang="en-US" altLang="zh-CN" dirty="0" err="1"/>
              <a:t>Continuent</a:t>
            </a:r>
            <a:r>
              <a:rPr lang="en-US" altLang="zh-CN" dirty="0"/>
              <a:t> Woods</a:t>
            </a:r>
            <a:r>
              <a:rPr lang="zh-CN" altLang="en-US" dirty="0"/>
              <a:t>和</a:t>
            </a:r>
            <a:r>
              <a:rPr lang="en-US" altLang="zh-CN" dirty="0" err="1"/>
              <a:t>ScalArc</a:t>
            </a:r>
            <a:r>
              <a:rPr lang="zh-CN" altLang="en-US" dirty="0"/>
              <a:t>采用前一种方法，而</a:t>
            </a:r>
            <a:r>
              <a:rPr lang="en-US" altLang="zh-CN" dirty="0" err="1"/>
              <a:t>ScaleBase</a:t>
            </a:r>
            <a:r>
              <a:rPr lang="zh-CN" altLang="en-US" dirty="0"/>
              <a:t>和</a:t>
            </a:r>
            <a:r>
              <a:rPr lang="en-US" altLang="zh-CN" dirty="0"/>
              <a:t>DBSHARD</a:t>
            </a:r>
            <a:r>
              <a:rPr lang="zh-CN" altLang="en-US" dirty="0"/>
              <a:t>采用后一种方法。这两种方法都允许重用现有的技能集和生态系统，并且避免了重写代码或执行任何数据迁移的需要。产品的例子有</a:t>
            </a:r>
            <a:r>
              <a:rPr lang="en-US" altLang="zh-CN" dirty="0" err="1"/>
              <a:t>ScalArc</a:t>
            </a:r>
            <a:r>
              <a:rPr lang="zh-CN" altLang="en-US" dirty="0"/>
              <a:t>、</a:t>
            </a:r>
            <a:r>
              <a:rPr lang="en-US" altLang="zh-CN" dirty="0"/>
              <a:t>Schooner MySQL</a:t>
            </a:r>
            <a:r>
              <a:rPr lang="zh-CN" altLang="en-US" dirty="0"/>
              <a:t>、</a:t>
            </a:r>
            <a:r>
              <a:rPr lang="en-US" altLang="zh-CN" dirty="0" err="1"/>
              <a:t>dbShards</a:t>
            </a:r>
            <a:r>
              <a:rPr lang="zh-CN" altLang="en-US" dirty="0"/>
              <a:t>和</a:t>
            </a:r>
            <a:r>
              <a:rPr lang="en-US" altLang="zh-CN" dirty="0" err="1"/>
              <a:t>ScaleBase</a:t>
            </a:r>
            <a:r>
              <a:rPr lang="zh-CN" altLang="en-US" dirty="0"/>
              <a:t>（商业）；和</a:t>
            </a:r>
            <a:r>
              <a:rPr lang="en-US" altLang="zh-CN" dirty="0" err="1"/>
              <a:t>Continuent</a:t>
            </a:r>
            <a:r>
              <a:rPr lang="en-US" altLang="zh-CN" dirty="0"/>
              <a:t> Woods</a:t>
            </a:r>
            <a:r>
              <a:rPr lang="zh-CN" altLang="en-US" dirty="0"/>
              <a:t>（开源）。</a:t>
            </a:r>
          </a:p>
        </p:txBody>
      </p:sp>
    </p:spTree>
    <p:extLst>
      <p:ext uri="{BB962C8B-B14F-4D97-AF65-F5344CB8AC3E}">
        <p14:creationId xmlns:p14="http://schemas.microsoft.com/office/powerpoint/2010/main" val="225052654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EF5160C5-ABBB-41F6-9CD4-05E4E1C121F0}"/>
              </a:ext>
            </a:extLst>
          </p:cNvPr>
          <p:cNvSpPr txBox="1">
            <a:spLocks/>
          </p:cNvSpPr>
          <p:nvPr/>
        </p:nvSpPr>
        <p:spPr>
          <a:xfrm>
            <a:off x="3987256" y="741867"/>
            <a:ext cx="4217488" cy="502766"/>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rgbClr val="0C0457"/>
                </a:solidFill>
                <a:latin typeface="+mn-ea"/>
                <a:ea typeface="+mn-ea"/>
              </a:rPr>
              <a:t>实验设计及评估、结论</a:t>
            </a:r>
          </a:p>
        </p:txBody>
      </p:sp>
      <p:sp>
        <p:nvSpPr>
          <p:cNvPr id="49" name="Freeform 4">
            <a:extLst>
              <a:ext uri="{FF2B5EF4-FFF2-40B4-BE49-F238E27FC236}">
                <a16:creationId xmlns:a16="http://schemas.microsoft.com/office/drawing/2014/main" id="{4DA436B7-845B-4B93-81AB-044E780F146D}"/>
              </a:ext>
            </a:extLst>
          </p:cNvPr>
          <p:cNvSpPr/>
          <p:nvPr/>
        </p:nvSpPr>
        <p:spPr bwMode="auto">
          <a:xfrm>
            <a:off x="4197727" y="3141644"/>
            <a:ext cx="1289050" cy="1349375"/>
          </a:xfrm>
          <a:custGeom>
            <a:avLst/>
            <a:gdLst>
              <a:gd name="T0" fmla="*/ 443 w 812"/>
              <a:gd name="T1" fmla="*/ 0 h 850"/>
              <a:gd name="T2" fmla="*/ 812 w 812"/>
              <a:gd name="T3" fmla="*/ 850 h 850"/>
              <a:gd name="T4" fmla="*/ 369 w 812"/>
              <a:gd name="T5" fmla="*/ 850 h 850"/>
              <a:gd name="T6" fmla="*/ 0 w 812"/>
              <a:gd name="T7" fmla="*/ 0 h 850"/>
              <a:gd name="T8" fmla="*/ 203 w 812"/>
              <a:gd name="T9" fmla="*/ 0 h 850"/>
              <a:gd name="T10" fmla="*/ 443 w 812"/>
              <a:gd name="T11" fmla="*/ 0 h 850"/>
            </a:gdLst>
            <a:ahLst/>
            <a:cxnLst>
              <a:cxn ang="0">
                <a:pos x="T0" y="T1"/>
              </a:cxn>
              <a:cxn ang="0">
                <a:pos x="T2" y="T3"/>
              </a:cxn>
              <a:cxn ang="0">
                <a:pos x="T4" y="T5"/>
              </a:cxn>
              <a:cxn ang="0">
                <a:pos x="T6" y="T7"/>
              </a:cxn>
              <a:cxn ang="0">
                <a:pos x="T8" y="T9"/>
              </a:cxn>
              <a:cxn ang="0">
                <a:pos x="T10" y="T11"/>
              </a:cxn>
            </a:cxnLst>
            <a:rect l="0" t="0" r="r" b="b"/>
            <a:pathLst>
              <a:path w="812" h="850">
                <a:moveTo>
                  <a:pt x="443" y="0"/>
                </a:moveTo>
                <a:lnTo>
                  <a:pt x="812" y="850"/>
                </a:lnTo>
                <a:lnTo>
                  <a:pt x="369" y="850"/>
                </a:lnTo>
                <a:lnTo>
                  <a:pt x="0" y="0"/>
                </a:lnTo>
                <a:lnTo>
                  <a:pt x="203" y="0"/>
                </a:lnTo>
                <a:lnTo>
                  <a:pt x="443" y="0"/>
                </a:lnTo>
                <a:close/>
              </a:path>
            </a:pathLst>
          </a:custGeom>
          <a:solidFill>
            <a:srgbClr val="810573"/>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C0457"/>
              </a:solidFill>
              <a:effectLst/>
              <a:uLnTx/>
              <a:uFillTx/>
              <a:latin typeface="字魂58号-创中黑" panose="00000500000000000000" pitchFamily="2" charset="-122"/>
              <a:ea typeface="字魂58号-创中黑" panose="00000500000000000000" pitchFamily="2" charset="-122"/>
            </a:endParaRPr>
          </a:p>
        </p:txBody>
      </p:sp>
      <p:sp>
        <p:nvSpPr>
          <p:cNvPr id="50" name="Freeform 5">
            <a:extLst>
              <a:ext uri="{FF2B5EF4-FFF2-40B4-BE49-F238E27FC236}">
                <a16:creationId xmlns:a16="http://schemas.microsoft.com/office/drawing/2014/main" id="{17519381-907C-40CF-A168-1BC97BDEECFF}"/>
              </a:ext>
            </a:extLst>
          </p:cNvPr>
          <p:cNvSpPr/>
          <p:nvPr/>
        </p:nvSpPr>
        <p:spPr bwMode="auto">
          <a:xfrm>
            <a:off x="2843590" y="3554394"/>
            <a:ext cx="1289050" cy="1355725"/>
          </a:xfrm>
          <a:custGeom>
            <a:avLst/>
            <a:gdLst>
              <a:gd name="T0" fmla="*/ 443 w 812"/>
              <a:gd name="T1" fmla="*/ 0 h 854"/>
              <a:gd name="T2" fmla="*/ 812 w 812"/>
              <a:gd name="T3" fmla="*/ 854 h 854"/>
              <a:gd name="T4" fmla="*/ 369 w 812"/>
              <a:gd name="T5" fmla="*/ 854 h 854"/>
              <a:gd name="T6" fmla="*/ 0 w 812"/>
              <a:gd name="T7" fmla="*/ 0 h 854"/>
              <a:gd name="T8" fmla="*/ 443 w 812"/>
              <a:gd name="T9" fmla="*/ 0 h 854"/>
            </a:gdLst>
            <a:ahLst/>
            <a:cxnLst>
              <a:cxn ang="0">
                <a:pos x="T0" y="T1"/>
              </a:cxn>
              <a:cxn ang="0">
                <a:pos x="T2" y="T3"/>
              </a:cxn>
              <a:cxn ang="0">
                <a:pos x="T4" y="T5"/>
              </a:cxn>
              <a:cxn ang="0">
                <a:pos x="T6" y="T7"/>
              </a:cxn>
              <a:cxn ang="0">
                <a:pos x="T8" y="T9"/>
              </a:cxn>
            </a:cxnLst>
            <a:rect l="0" t="0" r="r" b="b"/>
            <a:pathLst>
              <a:path w="812" h="854">
                <a:moveTo>
                  <a:pt x="443" y="0"/>
                </a:moveTo>
                <a:lnTo>
                  <a:pt x="812" y="854"/>
                </a:lnTo>
                <a:lnTo>
                  <a:pt x="369" y="854"/>
                </a:lnTo>
                <a:lnTo>
                  <a:pt x="0" y="0"/>
                </a:lnTo>
                <a:lnTo>
                  <a:pt x="443" y="0"/>
                </a:lnTo>
                <a:close/>
              </a:path>
            </a:pathLst>
          </a:custGeom>
          <a:solidFill>
            <a:srgbClr val="810573"/>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C0457"/>
              </a:solidFill>
              <a:effectLst/>
              <a:uLnTx/>
              <a:uFillTx/>
              <a:latin typeface="字魂58号-创中黑" panose="00000500000000000000" pitchFamily="2" charset="-122"/>
              <a:ea typeface="字魂58号-创中黑" panose="00000500000000000000" pitchFamily="2" charset="-122"/>
            </a:endParaRPr>
          </a:p>
        </p:txBody>
      </p:sp>
      <p:sp>
        <p:nvSpPr>
          <p:cNvPr id="51" name="Freeform 6">
            <a:extLst>
              <a:ext uri="{FF2B5EF4-FFF2-40B4-BE49-F238E27FC236}">
                <a16:creationId xmlns:a16="http://schemas.microsoft.com/office/drawing/2014/main" id="{2BB0E9FC-62DC-4EB3-B68D-409793BD61CC}"/>
              </a:ext>
            </a:extLst>
          </p:cNvPr>
          <p:cNvSpPr/>
          <p:nvPr/>
        </p:nvSpPr>
        <p:spPr bwMode="auto">
          <a:xfrm>
            <a:off x="1489452" y="3986195"/>
            <a:ext cx="1289050" cy="1357313"/>
          </a:xfrm>
          <a:custGeom>
            <a:avLst/>
            <a:gdLst>
              <a:gd name="T0" fmla="*/ 443 w 812"/>
              <a:gd name="T1" fmla="*/ 0 h 855"/>
              <a:gd name="T2" fmla="*/ 812 w 812"/>
              <a:gd name="T3" fmla="*/ 855 h 855"/>
              <a:gd name="T4" fmla="*/ 369 w 812"/>
              <a:gd name="T5" fmla="*/ 855 h 855"/>
              <a:gd name="T6" fmla="*/ 0 w 812"/>
              <a:gd name="T7" fmla="*/ 0 h 855"/>
              <a:gd name="T8" fmla="*/ 443 w 812"/>
              <a:gd name="T9" fmla="*/ 0 h 855"/>
            </a:gdLst>
            <a:ahLst/>
            <a:cxnLst>
              <a:cxn ang="0">
                <a:pos x="T0" y="T1"/>
              </a:cxn>
              <a:cxn ang="0">
                <a:pos x="T2" y="T3"/>
              </a:cxn>
              <a:cxn ang="0">
                <a:pos x="T4" y="T5"/>
              </a:cxn>
              <a:cxn ang="0">
                <a:pos x="T6" y="T7"/>
              </a:cxn>
              <a:cxn ang="0">
                <a:pos x="T8" y="T9"/>
              </a:cxn>
            </a:cxnLst>
            <a:rect l="0" t="0" r="r" b="b"/>
            <a:pathLst>
              <a:path w="812" h="855">
                <a:moveTo>
                  <a:pt x="443" y="0"/>
                </a:moveTo>
                <a:lnTo>
                  <a:pt x="812" y="855"/>
                </a:lnTo>
                <a:lnTo>
                  <a:pt x="369" y="855"/>
                </a:lnTo>
                <a:lnTo>
                  <a:pt x="0" y="0"/>
                </a:lnTo>
                <a:lnTo>
                  <a:pt x="443" y="0"/>
                </a:lnTo>
                <a:close/>
              </a:path>
            </a:pathLst>
          </a:custGeom>
          <a:solidFill>
            <a:srgbClr val="810573"/>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C0457"/>
              </a:solidFill>
              <a:effectLst/>
              <a:uLnTx/>
              <a:uFillTx/>
              <a:latin typeface="字魂58号-创中黑" panose="00000500000000000000" pitchFamily="2" charset="-122"/>
              <a:ea typeface="字魂58号-创中黑" panose="00000500000000000000" pitchFamily="2" charset="-122"/>
            </a:endParaRPr>
          </a:p>
        </p:txBody>
      </p:sp>
      <p:sp>
        <p:nvSpPr>
          <p:cNvPr id="54" name="Freeform 9">
            <a:extLst>
              <a:ext uri="{FF2B5EF4-FFF2-40B4-BE49-F238E27FC236}">
                <a16:creationId xmlns:a16="http://schemas.microsoft.com/office/drawing/2014/main" id="{F2AFA1F7-5D54-4B50-BC06-B332DCDE7AE7}"/>
              </a:ext>
            </a:extLst>
          </p:cNvPr>
          <p:cNvSpPr/>
          <p:nvPr/>
        </p:nvSpPr>
        <p:spPr bwMode="auto">
          <a:xfrm>
            <a:off x="733802" y="3989370"/>
            <a:ext cx="1473200" cy="1790700"/>
          </a:xfrm>
          <a:custGeom>
            <a:avLst/>
            <a:gdLst>
              <a:gd name="T0" fmla="*/ 928 w 928"/>
              <a:gd name="T1" fmla="*/ 0 h 1128"/>
              <a:gd name="T2" fmla="*/ 485 w 928"/>
              <a:gd name="T3" fmla="*/ 0 h 1128"/>
              <a:gd name="T4" fmla="*/ 0 w 928"/>
              <a:gd name="T5" fmla="*/ 1128 h 1128"/>
              <a:gd name="T6" fmla="*/ 448 w 928"/>
              <a:gd name="T7" fmla="*/ 1128 h 1128"/>
              <a:gd name="T8" fmla="*/ 928 w 928"/>
              <a:gd name="T9" fmla="*/ 0 h 1128"/>
            </a:gdLst>
            <a:ahLst/>
            <a:cxnLst>
              <a:cxn ang="0">
                <a:pos x="T0" y="T1"/>
              </a:cxn>
              <a:cxn ang="0">
                <a:pos x="T2" y="T3"/>
              </a:cxn>
              <a:cxn ang="0">
                <a:pos x="T4" y="T5"/>
              </a:cxn>
              <a:cxn ang="0">
                <a:pos x="T6" y="T7"/>
              </a:cxn>
              <a:cxn ang="0">
                <a:pos x="T8" y="T9"/>
              </a:cxn>
            </a:cxnLst>
            <a:rect l="0" t="0" r="r" b="b"/>
            <a:pathLst>
              <a:path w="928" h="1128">
                <a:moveTo>
                  <a:pt x="928" y="0"/>
                </a:moveTo>
                <a:lnTo>
                  <a:pt x="485" y="0"/>
                </a:lnTo>
                <a:lnTo>
                  <a:pt x="0" y="1128"/>
                </a:lnTo>
                <a:lnTo>
                  <a:pt x="448" y="1128"/>
                </a:lnTo>
                <a:lnTo>
                  <a:pt x="928" y="0"/>
                </a:lnTo>
              </a:path>
            </a:pathLst>
          </a:custGeom>
          <a:solidFill>
            <a:srgbClr val="B90E83"/>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C0457"/>
              </a:solidFill>
              <a:effectLst/>
              <a:uLnTx/>
              <a:uFillTx/>
              <a:latin typeface="字魂58号-创中黑" panose="00000500000000000000" pitchFamily="2" charset="-122"/>
              <a:ea typeface="字魂58号-创中黑" panose="00000500000000000000" pitchFamily="2" charset="-122"/>
            </a:endParaRPr>
          </a:p>
        </p:txBody>
      </p:sp>
      <p:sp>
        <p:nvSpPr>
          <p:cNvPr id="52" name="Freeform 7">
            <a:extLst>
              <a:ext uri="{FF2B5EF4-FFF2-40B4-BE49-F238E27FC236}">
                <a16:creationId xmlns:a16="http://schemas.microsoft.com/office/drawing/2014/main" id="{6594E54E-D5A1-4083-B584-1F23C840B601}"/>
              </a:ext>
            </a:extLst>
          </p:cNvPr>
          <p:cNvSpPr/>
          <p:nvPr/>
        </p:nvSpPr>
        <p:spPr bwMode="auto">
          <a:xfrm>
            <a:off x="3423027" y="3133707"/>
            <a:ext cx="1473200" cy="1781175"/>
          </a:xfrm>
          <a:custGeom>
            <a:avLst/>
            <a:gdLst>
              <a:gd name="T0" fmla="*/ 928 w 928"/>
              <a:gd name="T1" fmla="*/ 0 h 1122"/>
              <a:gd name="T2" fmla="*/ 485 w 928"/>
              <a:gd name="T3" fmla="*/ 0 h 1122"/>
              <a:gd name="T4" fmla="*/ 226 w 928"/>
              <a:gd name="T5" fmla="*/ 600 h 1122"/>
              <a:gd name="T6" fmla="*/ 5 w 928"/>
              <a:gd name="T7" fmla="*/ 1118 h 1122"/>
              <a:gd name="T8" fmla="*/ 0 w 928"/>
              <a:gd name="T9" fmla="*/ 1122 h 1122"/>
              <a:gd name="T10" fmla="*/ 448 w 928"/>
              <a:gd name="T11" fmla="*/ 1122 h 1122"/>
              <a:gd name="T12" fmla="*/ 928 w 928"/>
              <a:gd name="T13" fmla="*/ 0 h 1122"/>
            </a:gdLst>
            <a:ahLst/>
            <a:cxnLst>
              <a:cxn ang="0">
                <a:pos x="T0" y="T1"/>
              </a:cxn>
              <a:cxn ang="0">
                <a:pos x="T2" y="T3"/>
              </a:cxn>
              <a:cxn ang="0">
                <a:pos x="T4" y="T5"/>
              </a:cxn>
              <a:cxn ang="0">
                <a:pos x="T6" y="T7"/>
              </a:cxn>
              <a:cxn ang="0">
                <a:pos x="T8" y="T9"/>
              </a:cxn>
              <a:cxn ang="0">
                <a:pos x="T10" y="T11"/>
              </a:cxn>
              <a:cxn ang="0">
                <a:pos x="T12" y="T13"/>
              </a:cxn>
            </a:cxnLst>
            <a:rect l="0" t="0" r="r" b="b"/>
            <a:pathLst>
              <a:path w="928" h="1122">
                <a:moveTo>
                  <a:pt x="928" y="0"/>
                </a:moveTo>
                <a:lnTo>
                  <a:pt x="485" y="0"/>
                </a:lnTo>
                <a:lnTo>
                  <a:pt x="226" y="600"/>
                </a:lnTo>
                <a:lnTo>
                  <a:pt x="5" y="1118"/>
                </a:lnTo>
                <a:lnTo>
                  <a:pt x="0" y="1122"/>
                </a:lnTo>
                <a:lnTo>
                  <a:pt x="448" y="1122"/>
                </a:lnTo>
                <a:lnTo>
                  <a:pt x="928" y="0"/>
                </a:lnTo>
              </a:path>
            </a:pathLst>
          </a:custGeom>
          <a:solidFill>
            <a:srgbClr val="B90E83"/>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C0457"/>
              </a:solidFill>
              <a:effectLst/>
              <a:uLnTx/>
              <a:uFillTx/>
              <a:latin typeface="字魂58号-创中黑" panose="00000500000000000000" pitchFamily="2" charset="-122"/>
              <a:ea typeface="字魂58号-创中黑" panose="00000500000000000000" pitchFamily="2" charset="-122"/>
            </a:endParaRPr>
          </a:p>
        </p:txBody>
      </p:sp>
      <p:sp>
        <p:nvSpPr>
          <p:cNvPr id="53" name="Freeform 8">
            <a:extLst>
              <a:ext uri="{FF2B5EF4-FFF2-40B4-BE49-F238E27FC236}">
                <a16:creationId xmlns:a16="http://schemas.microsoft.com/office/drawing/2014/main" id="{B8737642-FAD3-4511-A610-9CE377DC6694}"/>
              </a:ext>
            </a:extLst>
          </p:cNvPr>
          <p:cNvSpPr/>
          <p:nvPr/>
        </p:nvSpPr>
        <p:spPr bwMode="auto">
          <a:xfrm>
            <a:off x="2075240" y="3560744"/>
            <a:ext cx="1471613" cy="1789113"/>
          </a:xfrm>
          <a:custGeom>
            <a:avLst/>
            <a:gdLst>
              <a:gd name="T0" fmla="*/ 927 w 927"/>
              <a:gd name="T1" fmla="*/ 0 h 1127"/>
              <a:gd name="T2" fmla="*/ 484 w 927"/>
              <a:gd name="T3" fmla="*/ 0 h 1127"/>
              <a:gd name="T4" fmla="*/ 221 w 927"/>
              <a:gd name="T5" fmla="*/ 610 h 1127"/>
              <a:gd name="T6" fmla="*/ 0 w 927"/>
              <a:gd name="T7" fmla="*/ 1127 h 1127"/>
              <a:gd name="T8" fmla="*/ 443 w 927"/>
              <a:gd name="T9" fmla="*/ 1127 h 1127"/>
              <a:gd name="T10" fmla="*/ 927 w 927"/>
              <a:gd name="T11" fmla="*/ 0 h 1127"/>
            </a:gdLst>
            <a:ahLst/>
            <a:cxnLst>
              <a:cxn ang="0">
                <a:pos x="T0" y="T1"/>
              </a:cxn>
              <a:cxn ang="0">
                <a:pos x="T2" y="T3"/>
              </a:cxn>
              <a:cxn ang="0">
                <a:pos x="T4" y="T5"/>
              </a:cxn>
              <a:cxn ang="0">
                <a:pos x="T6" y="T7"/>
              </a:cxn>
              <a:cxn ang="0">
                <a:pos x="T8" y="T9"/>
              </a:cxn>
              <a:cxn ang="0">
                <a:pos x="T10" y="T11"/>
              </a:cxn>
            </a:cxnLst>
            <a:rect l="0" t="0" r="r" b="b"/>
            <a:pathLst>
              <a:path w="927" h="1127">
                <a:moveTo>
                  <a:pt x="927" y="0"/>
                </a:moveTo>
                <a:lnTo>
                  <a:pt x="484" y="0"/>
                </a:lnTo>
                <a:lnTo>
                  <a:pt x="221" y="610"/>
                </a:lnTo>
                <a:lnTo>
                  <a:pt x="0" y="1127"/>
                </a:lnTo>
                <a:lnTo>
                  <a:pt x="443" y="1127"/>
                </a:lnTo>
                <a:lnTo>
                  <a:pt x="927" y="0"/>
                </a:lnTo>
              </a:path>
            </a:pathLst>
          </a:custGeom>
          <a:solidFill>
            <a:srgbClr val="B90E83"/>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C0457"/>
              </a:solidFill>
              <a:effectLst/>
              <a:uLnTx/>
              <a:uFillTx/>
              <a:latin typeface="字魂58号-创中黑" panose="00000500000000000000" pitchFamily="2" charset="-122"/>
              <a:ea typeface="字魂58号-创中黑" panose="00000500000000000000" pitchFamily="2" charset="-122"/>
            </a:endParaRPr>
          </a:p>
        </p:txBody>
      </p:sp>
      <p:sp>
        <p:nvSpPr>
          <p:cNvPr id="55" name="Freeform 10">
            <a:extLst>
              <a:ext uri="{FF2B5EF4-FFF2-40B4-BE49-F238E27FC236}">
                <a16:creationId xmlns:a16="http://schemas.microsoft.com/office/drawing/2014/main" id="{38A6573E-D928-4A15-98F8-280A7D9E81F6}"/>
              </a:ext>
            </a:extLst>
          </p:cNvPr>
          <p:cNvSpPr/>
          <p:nvPr/>
        </p:nvSpPr>
        <p:spPr bwMode="auto">
          <a:xfrm>
            <a:off x="4793040" y="1836719"/>
            <a:ext cx="1868488" cy="2670176"/>
          </a:xfrm>
          <a:custGeom>
            <a:avLst/>
            <a:gdLst>
              <a:gd name="T0" fmla="*/ 955 w 1177"/>
              <a:gd name="T1" fmla="*/ 0 h 1682"/>
              <a:gd name="T2" fmla="*/ 300 w 1177"/>
              <a:gd name="T3" fmla="*/ 499 h 1682"/>
              <a:gd name="T4" fmla="*/ 517 w 1177"/>
              <a:gd name="T5" fmla="*/ 499 h 1682"/>
              <a:gd name="T6" fmla="*/ 222 w 1177"/>
              <a:gd name="T7" fmla="*/ 1169 h 1682"/>
              <a:gd name="T8" fmla="*/ 0 w 1177"/>
              <a:gd name="T9" fmla="*/ 1682 h 1682"/>
              <a:gd name="T10" fmla="*/ 443 w 1177"/>
              <a:gd name="T11" fmla="*/ 1682 h 1682"/>
              <a:gd name="T12" fmla="*/ 960 w 1177"/>
              <a:gd name="T13" fmla="*/ 499 h 1682"/>
              <a:gd name="T14" fmla="*/ 1177 w 1177"/>
              <a:gd name="T15" fmla="*/ 499 h 1682"/>
              <a:gd name="T16" fmla="*/ 955 w 1177"/>
              <a:gd name="T17" fmla="*/ 0 h 1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7" h="1682">
                <a:moveTo>
                  <a:pt x="955" y="0"/>
                </a:moveTo>
                <a:lnTo>
                  <a:pt x="300" y="499"/>
                </a:lnTo>
                <a:lnTo>
                  <a:pt x="517" y="499"/>
                </a:lnTo>
                <a:lnTo>
                  <a:pt x="222" y="1169"/>
                </a:lnTo>
                <a:lnTo>
                  <a:pt x="0" y="1682"/>
                </a:lnTo>
                <a:lnTo>
                  <a:pt x="443" y="1682"/>
                </a:lnTo>
                <a:lnTo>
                  <a:pt x="960" y="499"/>
                </a:lnTo>
                <a:lnTo>
                  <a:pt x="1177" y="499"/>
                </a:lnTo>
                <a:lnTo>
                  <a:pt x="955" y="0"/>
                </a:lnTo>
              </a:path>
            </a:pathLst>
          </a:custGeom>
          <a:solidFill>
            <a:srgbClr val="B90E83"/>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C0457"/>
              </a:solidFill>
              <a:effectLst/>
              <a:uLnTx/>
              <a:uFillTx/>
              <a:latin typeface="字魂58号-创中黑" panose="00000500000000000000" pitchFamily="2" charset="-122"/>
              <a:ea typeface="字魂58号-创中黑" panose="00000500000000000000" pitchFamily="2" charset="-122"/>
            </a:endParaRPr>
          </a:p>
        </p:txBody>
      </p:sp>
      <p:sp>
        <p:nvSpPr>
          <p:cNvPr id="70" name="文本框 69">
            <a:extLst>
              <a:ext uri="{FF2B5EF4-FFF2-40B4-BE49-F238E27FC236}">
                <a16:creationId xmlns:a16="http://schemas.microsoft.com/office/drawing/2014/main" id="{DD77738C-4ED0-45C2-9A94-ECA54E4975A9}"/>
              </a:ext>
            </a:extLst>
          </p:cNvPr>
          <p:cNvSpPr txBox="1"/>
          <p:nvPr/>
        </p:nvSpPr>
        <p:spPr>
          <a:xfrm>
            <a:off x="7035225" y="1379350"/>
            <a:ext cx="4054284" cy="5078313"/>
          </a:xfrm>
          <a:prstGeom prst="rect">
            <a:avLst/>
          </a:prstGeom>
          <a:noFill/>
        </p:spPr>
        <p:txBody>
          <a:bodyPr wrap="square" rtlCol="0">
            <a:spAutoFit/>
            <a:scene3d>
              <a:camera prst="orthographicFront"/>
              <a:lightRig rig="threePt" dir="t"/>
            </a:scene3d>
            <a:sp3d contourW="12700"/>
          </a:bodyPr>
          <a:lstStyle/>
          <a:p>
            <a:r>
              <a:rPr lang="zh-CN" altLang="en-US" b="1" dirty="0">
                <a:solidFill>
                  <a:srgbClr val="0C0457"/>
                </a:solidFill>
                <a:latin typeface="+mn-ea"/>
              </a:rPr>
              <a:t>结论：</a:t>
            </a:r>
            <a:endParaRPr lang="en-US" altLang="zh-CN" b="1" dirty="0">
              <a:solidFill>
                <a:srgbClr val="0C0457"/>
              </a:solidFill>
              <a:latin typeface="+mn-ea"/>
            </a:endParaRPr>
          </a:p>
          <a:p>
            <a:r>
              <a:rPr lang="en-US" altLang="zh-CN" b="1" dirty="0">
                <a:solidFill>
                  <a:srgbClr val="0C0457"/>
                </a:solidFill>
                <a:latin typeface="+mn-ea"/>
              </a:rPr>
              <a:t>NewSQL </a:t>
            </a:r>
            <a:r>
              <a:rPr lang="zh-CN" altLang="en-US" b="1" dirty="0">
                <a:solidFill>
                  <a:srgbClr val="0C0457"/>
                </a:solidFill>
                <a:latin typeface="+mn-ea"/>
              </a:rPr>
              <a:t>可以很好地用于计划执行以下操作的企业：</a:t>
            </a:r>
          </a:p>
          <a:p>
            <a:r>
              <a:rPr lang="en-US" altLang="zh-CN" b="1" dirty="0">
                <a:solidFill>
                  <a:srgbClr val="0C0457"/>
                </a:solidFill>
                <a:latin typeface="+mn-ea"/>
              </a:rPr>
              <a:t>1.</a:t>
            </a:r>
            <a:r>
              <a:rPr lang="zh-CN" altLang="en-US" b="1" dirty="0">
                <a:solidFill>
                  <a:srgbClr val="0C0457"/>
                </a:solidFill>
                <a:latin typeface="+mn-ea"/>
              </a:rPr>
              <a:t>迁移现有应用程序以适应数据增长的新趋势，</a:t>
            </a:r>
          </a:p>
          <a:p>
            <a:r>
              <a:rPr lang="en-US" altLang="zh-CN" b="1" dirty="0">
                <a:solidFill>
                  <a:srgbClr val="0C0457"/>
                </a:solidFill>
                <a:latin typeface="+mn-ea"/>
              </a:rPr>
              <a:t>2.</a:t>
            </a:r>
            <a:r>
              <a:rPr lang="zh-CN" altLang="en-US" b="1" dirty="0">
                <a:solidFill>
                  <a:srgbClr val="0C0457"/>
                </a:solidFill>
                <a:latin typeface="+mn-ea"/>
              </a:rPr>
              <a:t>在高度可扩展的 </a:t>
            </a:r>
            <a:r>
              <a:rPr lang="en-US" altLang="zh-CN" b="1" dirty="0">
                <a:solidFill>
                  <a:srgbClr val="0C0457"/>
                </a:solidFill>
                <a:latin typeface="+mn-ea"/>
              </a:rPr>
              <a:t>OLTP </a:t>
            </a:r>
            <a:r>
              <a:rPr lang="zh-CN" altLang="en-US" b="1" dirty="0">
                <a:solidFill>
                  <a:srgbClr val="0C0457"/>
                </a:solidFill>
                <a:latin typeface="+mn-ea"/>
              </a:rPr>
              <a:t>系统上开发新应用程序</a:t>
            </a:r>
          </a:p>
          <a:p>
            <a:r>
              <a:rPr lang="en-US" altLang="zh-CN" b="1" dirty="0">
                <a:solidFill>
                  <a:srgbClr val="0C0457"/>
                </a:solidFill>
                <a:latin typeface="+mn-ea"/>
              </a:rPr>
              <a:t>3.</a:t>
            </a:r>
            <a:r>
              <a:rPr lang="zh-CN" altLang="en-US" b="1" dirty="0">
                <a:solidFill>
                  <a:srgbClr val="0C0457"/>
                </a:solidFill>
                <a:latin typeface="+mn-ea"/>
              </a:rPr>
              <a:t>以及依靠现有的 </a:t>
            </a:r>
            <a:r>
              <a:rPr lang="en-US" altLang="zh-CN" b="1" dirty="0">
                <a:solidFill>
                  <a:srgbClr val="0C0457"/>
                </a:solidFill>
                <a:latin typeface="+mn-ea"/>
              </a:rPr>
              <a:t>OLTP </a:t>
            </a:r>
            <a:r>
              <a:rPr lang="zh-CN" altLang="en-US" b="1" dirty="0">
                <a:solidFill>
                  <a:srgbClr val="0C0457"/>
                </a:solidFill>
                <a:latin typeface="+mn-ea"/>
              </a:rPr>
              <a:t>使用知识。</a:t>
            </a:r>
          </a:p>
          <a:p>
            <a:endParaRPr lang="en-US" altLang="zh-CN" b="1" dirty="0">
              <a:solidFill>
                <a:srgbClr val="0C0457"/>
              </a:solidFill>
              <a:latin typeface="+mn-ea"/>
            </a:endParaRPr>
          </a:p>
          <a:p>
            <a:r>
              <a:rPr lang="en-US" altLang="zh-CN" b="1" dirty="0">
                <a:solidFill>
                  <a:srgbClr val="0C0457"/>
                </a:solidFill>
                <a:latin typeface="+mn-ea"/>
              </a:rPr>
              <a:t>NewSQL</a:t>
            </a:r>
            <a:r>
              <a:rPr lang="zh-CN" altLang="en-US" b="1" dirty="0">
                <a:solidFill>
                  <a:srgbClr val="0C0457"/>
                </a:solidFill>
                <a:latin typeface="+mn-ea"/>
              </a:rPr>
              <a:t>保留</a:t>
            </a:r>
            <a:r>
              <a:rPr lang="en-US" altLang="zh-CN" b="1" dirty="0">
                <a:solidFill>
                  <a:srgbClr val="0C0457"/>
                </a:solidFill>
                <a:latin typeface="+mn-ea"/>
              </a:rPr>
              <a:t>SQL</a:t>
            </a:r>
            <a:r>
              <a:rPr lang="zh-CN" altLang="en-US" b="1" dirty="0">
                <a:solidFill>
                  <a:srgbClr val="0C0457"/>
                </a:solidFill>
                <a:latin typeface="+mn-ea"/>
              </a:rPr>
              <a:t>接口，并解决传统</a:t>
            </a:r>
            <a:r>
              <a:rPr lang="en-US" altLang="zh-CN" b="1" dirty="0">
                <a:solidFill>
                  <a:srgbClr val="0C0457"/>
                </a:solidFill>
                <a:latin typeface="+mn-ea"/>
              </a:rPr>
              <a:t>OLTP</a:t>
            </a:r>
            <a:r>
              <a:rPr lang="zh-CN" altLang="en-US" b="1" dirty="0">
                <a:solidFill>
                  <a:srgbClr val="0C0457"/>
                </a:solidFill>
                <a:latin typeface="+mn-ea"/>
              </a:rPr>
              <a:t>解决方案的可扩展性和性能问题。</a:t>
            </a:r>
            <a:endParaRPr lang="en-US" altLang="zh-CN" b="1" dirty="0">
              <a:solidFill>
                <a:srgbClr val="0C0457"/>
              </a:solidFill>
              <a:latin typeface="+mn-ea"/>
            </a:endParaRPr>
          </a:p>
          <a:p>
            <a:endParaRPr lang="en-US" altLang="zh-CN" b="1" dirty="0">
              <a:solidFill>
                <a:srgbClr val="0C0457"/>
              </a:solidFill>
              <a:latin typeface="+mn-ea"/>
            </a:endParaRPr>
          </a:p>
          <a:p>
            <a:r>
              <a:rPr lang="zh-CN" altLang="en-US" b="1" dirty="0">
                <a:solidFill>
                  <a:srgbClr val="0C0457"/>
                </a:solidFill>
                <a:latin typeface="+mn-ea"/>
              </a:rPr>
              <a:t>实践证明，在满足已经为早期</a:t>
            </a:r>
            <a:r>
              <a:rPr lang="en-US" altLang="zh-CN" b="1" dirty="0">
                <a:solidFill>
                  <a:srgbClr val="0C0457"/>
                </a:solidFill>
                <a:latin typeface="+mn-ea"/>
              </a:rPr>
              <a:t>RDBMS</a:t>
            </a:r>
            <a:r>
              <a:rPr lang="zh-CN" altLang="en-US" b="1" dirty="0">
                <a:solidFill>
                  <a:srgbClr val="0C0457"/>
                </a:solidFill>
                <a:latin typeface="+mn-ea"/>
              </a:rPr>
              <a:t>编写的一类应用程序的基础上，</a:t>
            </a:r>
            <a:r>
              <a:rPr lang="en-US" altLang="zh-CN" b="1" dirty="0">
                <a:solidFill>
                  <a:srgbClr val="0C0457"/>
                </a:solidFill>
                <a:latin typeface="+mn-ea"/>
              </a:rPr>
              <a:t> NewSQL</a:t>
            </a:r>
            <a:r>
              <a:rPr lang="zh-CN" altLang="en-US" b="1" dirty="0">
                <a:solidFill>
                  <a:srgbClr val="0C0457"/>
                </a:solidFill>
                <a:latin typeface="+mn-ea"/>
              </a:rPr>
              <a:t>的性能，包括处理速度等得到了很大的提升。人们期望</a:t>
            </a:r>
            <a:r>
              <a:rPr lang="en-US" altLang="zh-CN" b="1" dirty="0">
                <a:solidFill>
                  <a:srgbClr val="0C0457"/>
                </a:solidFill>
                <a:latin typeface="+mn-ea"/>
              </a:rPr>
              <a:t>NewSQL</a:t>
            </a:r>
            <a:r>
              <a:rPr lang="zh-CN" altLang="en-US" b="1" dirty="0">
                <a:solidFill>
                  <a:srgbClr val="0C0457"/>
                </a:solidFill>
                <a:latin typeface="+mn-ea"/>
              </a:rPr>
              <a:t>系统的速度大约是传统</a:t>
            </a:r>
            <a:r>
              <a:rPr lang="en-US" altLang="zh-CN" b="1" dirty="0">
                <a:solidFill>
                  <a:srgbClr val="0C0457"/>
                </a:solidFill>
                <a:latin typeface="+mn-ea"/>
              </a:rPr>
              <a:t>OLTP RDBMS</a:t>
            </a:r>
            <a:r>
              <a:rPr lang="zh-CN" altLang="en-US" b="1" dirty="0">
                <a:solidFill>
                  <a:srgbClr val="0C0457"/>
                </a:solidFill>
                <a:latin typeface="+mn-ea"/>
              </a:rPr>
              <a:t>的</a:t>
            </a:r>
            <a:r>
              <a:rPr lang="en-US" altLang="zh-CN" b="1" dirty="0">
                <a:solidFill>
                  <a:srgbClr val="0C0457"/>
                </a:solidFill>
                <a:latin typeface="+mn-ea"/>
              </a:rPr>
              <a:t>50</a:t>
            </a:r>
            <a:r>
              <a:rPr lang="zh-CN" altLang="en-US" b="1" dirty="0">
                <a:solidFill>
                  <a:srgbClr val="0C0457"/>
                </a:solidFill>
                <a:latin typeface="+mn-ea"/>
              </a:rPr>
              <a:t>倍。</a:t>
            </a:r>
          </a:p>
        </p:txBody>
      </p:sp>
    </p:spTree>
    <p:extLst>
      <p:ext uri="{BB962C8B-B14F-4D97-AF65-F5344CB8AC3E}">
        <p14:creationId xmlns:p14="http://schemas.microsoft.com/office/powerpoint/2010/main" val="70681579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up)">
                                      <p:cBhvr>
                                        <p:cTn id="11" dur="500"/>
                                        <p:tgtEl>
                                          <p:spTgt spid="5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up)">
                                      <p:cBhvr>
                                        <p:cTn id="1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stretch>
            <a:fillRect/>
          </a:stretch>
        </p:blipFill>
        <p:spPr>
          <a:xfrm>
            <a:off x="0" y="-635000"/>
            <a:ext cx="12192000" cy="8128000"/>
          </a:xfrm>
          <a:prstGeom prst="rect">
            <a:avLst/>
          </a:prstGeom>
        </p:spPr>
      </p:pic>
      <p:sp>
        <p:nvSpPr>
          <p:cNvPr id="52" name="文本框 51">
            <a:extLst>
              <a:ext uri="{FF2B5EF4-FFF2-40B4-BE49-F238E27FC236}">
                <a16:creationId xmlns:a16="http://schemas.microsoft.com/office/drawing/2014/main" id="{7D9B55DE-A6E5-42D4-B1A3-C9F98DD2883C}"/>
              </a:ext>
            </a:extLst>
          </p:cNvPr>
          <p:cNvSpPr txBox="1"/>
          <p:nvPr/>
        </p:nvSpPr>
        <p:spPr>
          <a:xfrm>
            <a:off x="3111859" y="3660079"/>
            <a:ext cx="5968301" cy="769441"/>
          </a:xfrm>
          <a:prstGeom prst="rect">
            <a:avLst/>
          </a:prstGeom>
          <a:noFill/>
        </p:spPr>
        <p:txBody>
          <a:bodyPr wrap="none" rtlCol="0">
            <a:spAutoFit/>
          </a:bodyPr>
          <a:lstStyle/>
          <a:p>
            <a:pPr algn="ctr"/>
            <a:r>
              <a:rPr lang="zh-CN" altLang="en-US" sz="4400" spc="600" dirty="0">
                <a:solidFill>
                  <a:schemeClr val="bg1"/>
                </a:solidFill>
                <a:latin typeface="字魂58号-创中黑" panose="00000500000000000000" pitchFamily="2" charset="-122"/>
                <a:ea typeface="字魂58号-创中黑" panose="00000500000000000000" pitchFamily="2" charset="-122"/>
              </a:rPr>
              <a:t>演示完毕   感谢观看</a:t>
            </a:r>
          </a:p>
        </p:txBody>
      </p:sp>
      <p:cxnSp>
        <p:nvCxnSpPr>
          <p:cNvPr id="54" name="直接连接符 53">
            <a:extLst>
              <a:ext uri="{FF2B5EF4-FFF2-40B4-BE49-F238E27FC236}">
                <a16:creationId xmlns:a16="http://schemas.microsoft.com/office/drawing/2014/main" id="{DD3C1DE9-CB3F-4A38-AD68-A6890A56ECBA}"/>
              </a:ext>
            </a:extLst>
          </p:cNvPr>
          <p:cNvCxnSpPr/>
          <p:nvPr/>
        </p:nvCxnSpPr>
        <p:spPr>
          <a:xfrm>
            <a:off x="2184400" y="4498430"/>
            <a:ext cx="77597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44977" y="1250556"/>
            <a:ext cx="1493097" cy="1872343"/>
          </a:xfrm>
          <a:prstGeom prst="rect">
            <a:avLst/>
          </a:prstGeom>
        </p:spPr>
      </p:pic>
      <p:sp>
        <p:nvSpPr>
          <p:cNvPr id="7" name="矩形 6">
            <a:extLst>
              <a:ext uri="{FF2B5EF4-FFF2-40B4-BE49-F238E27FC236}">
                <a16:creationId xmlns:a16="http://schemas.microsoft.com/office/drawing/2014/main" id="{6A33BDCD-7629-4223-8729-9B9D880F2A09}"/>
              </a:ext>
            </a:extLst>
          </p:cNvPr>
          <p:cNvSpPr/>
          <p:nvPr/>
        </p:nvSpPr>
        <p:spPr>
          <a:xfrm>
            <a:off x="3860761" y="5349384"/>
            <a:ext cx="4406977" cy="646331"/>
          </a:xfrm>
          <a:prstGeom prst="rect">
            <a:avLst/>
          </a:prstGeom>
        </p:spPr>
        <p:txBody>
          <a:bodyPr wrap="none">
            <a:spAutoFit/>
          </a:bodyPr>
          <a:lstStyle/>
          <a:p>
            <a:pPr lvl="0" algn="ctr">
              <a:defRPr/>
            </a:pPr>
            <a:r>
              <a:rPr lang="zh-CN" altLang="en-US" spc="300" dirty="0">
                <a:solidFill>
                  <a:schemeClr val="bg1"/>
                </a:solidFill>
                <a:latin typeface="字魂58号-创中黑" panose="00000500000000000000" pitchFamily="2" charset="-122"/>
                <a:ea typeface="字魂58号-创中黑" panose="00000500000000000000" pitchFamily="2" charset="-122"/>
              </a:rPr>
              <a:t>汇报人：软件学院 </a:t>
            </a:r>
            <a:r>
              <a:rPr lang="en-US" altLang="zh-CN" spc="300" dirty="0">
                <a:solidFill>
                  <a:schemeClr val="bg1"/>
                </a:solidFill>
                <a:latin typeface="字魂58号-创中黑" panose="00000500000000000000" pitchFamily="2" charset="-122"/>
                <a:ea typeface="字魂58号-创中黑" panose="00000500000000000000" pitchFamily="2" charset="-122"/>
              </a:rPr>
              <a:t>191850189 </a:t>
            </a:r>
            <a:r>
              <a:rPr lang="zh-CN" altLang="en-US" spc="300" dirty="0">
                <a:solidFill>
                  <a:schemeClr val="bg1"/>
                </a:solidFill>
                <a:latin typeface="字魂58号-创中黑" panose="00000500000000000000" pitchFamily="2" charset="-122"/>
                <a:ea typeface="字魂58号-创中黑" panose="00000500000000000000" pitchFamily="2" charset="-122"/>
              </a:rPr>
              <a:t>王涛</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rPr>
              <a:t>时间：</a:t>
            </a:r>
            <a:r>
              <a:rPr lang="en-US" altLang="zh-CN" spc="300" dirty="0">
                <a:solidFill>
                  <a:schemeClr val="bg1"/>
                </a:solidFill>
                <a:latin typeface="字魂58号-创中黑" panose="00000500000000000000" pitchFamily="2" charset="-122"/>
                <a:ea typeface="字魂58号-创中黑" panose="00000500000000000000" pitchFamily="2" charset="-122"/>
              </a:rPr>
              <a:t>2021.9.28</a:t>
            </a:r>
            <a:endParaRPr kumimoji="0" lang="zh-CN" altLang="en-US" sz="1800" b="0" i="0" u="none" strike="noStrike" kern="1200" cap="none" spc="30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Tree>
    <p:extLst>
      <p:ext uri="{BB962C8B-B14F-4D97-AF65-F5344CB8AC3E}">
        <p14:creationId xmlns:p14="http://schemas.microsoft.com/office/powerpoint/2010/main" val="384131127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anim calcmode="lin" valueType="num">
                                      <p:cBhvr>
                                        <p:cTn id="8" dur="500" fill="hold"/>
                                        <p:tgtEl>
                                          <p:spTgt spid="52"/>
                                        </p:tgtEl>
                                        <p:attrNameLst>
                                          <p:attrName>ppt_x</p:attrName>
                                        </p:attrNameLst>
                                      </p:cBhvr>
                                      <p:tavLst>
                                        <p:tav tm="0">
                                          <p:val>
                                            <p:strVal val="#ppt_x"/>
                                          </p:val>
                                        </p:tav>
                                        <p:tav tm="100000">
                                          <p:val>
                                            <p:strVal val="#ppt_x"/>
                                          </p:val>
                                        </p:tav>
                                      </p:tavLst>
                                    </p:anim>
                                    <p:anim calcmode="lin" valueType="num">
                                      <p:cBhvr>
                                        <p:cTn id="9" dur="500" fill="hold"/>
                                        <p:tgtEl>
                                          <p:spTgt spid="5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anim calcmode="lin" valueType="num">
                                      <p:cBhvr>
                                        <p:cTn id="13" dur="500" fill="hold"/>
                                        <p:tgtEl>
                                          <p:spTgt spid="54"/>
                                        </p:tgtEl>
                                        <p:attrNameLst>
                                          <p:attrName>ppt_x</p:attrName>
                                        </p:attrNameLst>
                                      </p:cBhvr>
                                      <p:tavLst>
                                        <p:tav tm="0">
                                          <p:val>
                                            <p:strVal val="#ppt_x"/>
                                          </p:val>
                                        </p:tav>
                                        <p:tav tm="100000">
                                          <p:val>
                                            <p:strVal val="#ppt_x"/>
                                          </p:val>
                                        </p:tav>
                                      </p:tavLst>
                                    </p:anim>
                                    <p:anim calcmode="lin" valueType="num">
                                      <p:cBhvr>
                                        <p:cTn id="14" dur="500" fill="hold"/>
                                        <p:tgtEl>
                                          <p:spTgt spid="5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anim calcmode="lin" valueType="num">
                                      <p:cBhvr>
                                        <p:cTn id="18" dur="500" fill="hold"/>
                                        <p:tgtEl>
                                          <p:spTgt spid="7"/>
                                        </p:tgtEl>
                                        <p:attrNameLst>
                                          <p:attrName>ppt_x</p:attrName>
                                        </p:attrNameLst>
                                      </p:cBhvr>
                                      <p:tavLst>
                                        <p:tav tm="0">
                                          <p:val>
                                            <p:strVal val="#ppt_x"/>
                                          </p:val>
                                        </p:tav>
                                        <p:tav tm="100000">
                                          <p:val>
                                            <p:strVal val="#ppt_x"/>
                                          </p:val>
                                        </p:tav>
                                      </p:tavLst>
                                    </p:anim>
                                    <p:anim calcmode="lin" valueType="num">
                                      <p:cBhvr>
                                        <p:cTn id="1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a:blip r:embed="rId3"/>
          <a:stretch>
            <a:fillRect/>
          </a:stretch>
        </p:blipFill>
        <p:spPr>
          <a:xfrm>
            <a:off x="0" y="-635000"/>
            <a:ext cx="12192000" cy="8128000"/>
          </a:xfrm>
          <a:prstGeom prst="rect">
            <a:avLst/>
          </a:prstGeom>
        </p:spPr>
      </p:pic>
      <p:sp>
        <p:nvSpPr>
          <p:cNvPr id="8" name="文本框 7">
            <a:extLst>
              <a:ext uri="{FF2B5EF4-FFF2-40B4-BE49-F238E27FC236}">
                <a16:creationId xmlns:a16="http://schemas.microsoft.com/office/drawing/2014/main" id="{BC236624-13A2-4357-B07A-1361FC7660AE}"/>
              </a:ext>
            </a:extLst>
          </p:cNvPr>
          <p:cNvSpPr txBox="1"/>
          <p:nvPr/>
        </p:nvSpPr>
        <p:spPr>
          <a:xfrm>
            <a:off x="5144458" y="951319"/>
            <a:ext cx="1903086" cy="769441"/>
          </a:xfrm>
          <a:prstGeom prst="rect">
            <a:avLst/>
          </a:prstGeom>
          <a:noFill/>
        </p:spPr>
        <p:txBody>
          <a:bodyPr wrap="none" rtlCol="0">
            <a:spAutoFit/>
          </a:bodyPr>
          <a:lstStyle/>
          <a:p>
            <a:pPr algn="ctr"/>
            <a:r>
              <a:rPr lang="zh-CN" altLang="en-US" sz="4400" spc="600" dirty="0">
                <a:solidFill>
                  <a:schemeClr val="bg1"/>
                </a:solidFill>
                <a:latin typeface="字魂58号-创中黑" panose="00000500000000000000" pitchFamily="2" charset="-122"/>
                <a:ea typeface="字魂58号-创中黑" panose="00000500000000000000" pitchFamily="2" charset="-122"/>
              </a:rPr>
              <a:t>目  录</a:t>
            </a:r>
          </a:p>
        </p:txBody>
      </p:sp>
      <p:cxnSp>
        <p:nvCxnSpPr>
          <p:cNvPr id="9" name="直接连接符 8">
            <a:extLst>
              <a:ext uri="{FF2B5EF4-FFF2-40B4-BE49-F238E27FC236}">
                <a16:creationId xmlns:a16="http://schemas.microsoft.com/office/drawing/2014/main" id="{F59AE726-080D-44A6-A463-93FB3BECD3A5}"/>
              </a:ext>
            </a:extLst>
          </p:cNvPr>
          <p:cNvCxnSpPr>
            <a:cxnSpLocks/>
          </p:cNvCxnSpPr>
          <p:nvPr/>
        </p:nvCxnSpPr>
        <p:spPr>
          <a:xfrm>
            <a:off x="2749550" y="1816403"/>
            <a:ext cx="6692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椭圆 38">
            <a:extLst>
              <a:ext uri="{FF2B5EF4-FFF2-40B4-BE49-F238E27FC236}">
                <a16:creationId xmlns:a16="http://schemas.microsoft.com/office/drawing/2014/main" id="{D7FECF09-4373-43B6-9FC7-642EDCC6A283}"/>
              </a:ext>
            </a:extLst>
          </p:cNvPr>
          <p:cNvSpPr/>
          <p:nvPr/>
        </p:nvSpPr>
        <p:spPr>
          <a:xfrm>
            <a:off x="1837151" y="2889820"/>
            <a:ext cx="1575033" cy="1575033"/>
          </a:xfrm>
          <a:prstGeom prst="ellipse">
            <a:avLst/>
          </a:prstGeom>
          <a:solidFill>
            <a:srgbClr val="D05EEB"/>
          </a:solidFill>
          <a:ln w="12700">
            <a:solidFill>
              <a:schemeClr val="bg1"/>
            </a:solidFill>
          </a:ln>
          <a:effectLst>
            <a:outerShdw blurRad="3175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8号-创中黑" panose="00000500000000000000" pitchFamily="2" charset="-122"/>
              <a:ea typeface="字魂58号-创中黑" panose="00000500000000000000" pitchFamily="2" charset="-122"/>
            </a:endParaRPr>
          </a:p>
        </p:txBody>
      </p:sp>
      <p:sp>
        <p:nvSpPr>
          <p:cNvPr id="40" name="椭圆 39">
            <a:extLst>
              <a:ext uri="{FF2B5EF4-FFF2-40B4-BE49-F238E27FC236}">
                <a16:creationId xmlns:a16="http://schemas.microsoft.com/office/drawing/2014/main" id="{AD2A6245-418B-4009-A3E7-6A05B3A8F60F}"/>
              </a:ext>
            </a:extLst>
          </p:cNvPr>
          <p:cNvSpPr/>
          <p:nvPr/>
        </p:nvSpPr>
        <p:spPr>
          <a:xfrm>
            <a:off x="2088051" y="3140720"/>
            <a:ext cx="1073232" cy="1073232"/>
          </a:xfrm>
          <a:prstGeom prst="ellipse">
            <a:avLst/>
          </a:prstGeom>
          <a:solidFill>
            <a:schemeClr val="bg1"/>
          </a:solidFill>
          <a:ln w="12700">
            <a:solidFill>
              <a:schemeClr val="bg1"/>
            </a:solidFill>
          </a:ln>
          <a:effectLst>
            <a:outerShdw blurRad="3175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8号-创中黑" panose="00000500000000000000" pitchFamily="2" charset="-122"/>
              <a:ea typeface="字魂58号-创中黑" panose="00000500000000000000" pitchFamily="2" charset="-122"/>
            </a:endParaRPr>
          </a:p>
        </p:txBody>
      </p:sp>
      <p:sp>
        <p:nvSpPr>
          <p:cNvPr id="41" name="椭圆 40">
            <a:extLst>
              <a:ext uri="{FF2B5EF4-FFF2-40B4-BE49-F238E27FC236}">
                <a16:creationId xmlns:a16="http://schemas.microsoft.com/office/drawing/2014/main" id="{A7F75A31-4206-48D7-BFAA-55990689B8A1}"/>
              </a:ext>
            </a:extLst>
          </p:cNvPr>
          <p:cNvSpPr/>
          <p:nvPr/>
        </p:nvSpPr>
        <p:spPr>
          <a:xfrm>
            <a:off x="4151373" y="2889820"/>
            <a:ext cx="1575033" cy="1575033"/>
          </a:xfrm>
          <a:prstGeom prst="ellipse">
            <a:avLst/>
          </a:prstGeom>
          <a:solidFill>
            <a:srgbClr val="3F32B3"/>
          </a:solidFill>
          <a:ln w="12700">
            <a:solidFill>
              <a:schemeClr val="bg1"/>
            </a:solidFill>
          </a:ln>
          <a:effectLst>
            <a:outerShdw blurRad="317500" dist="38100" dir="2700000" algn="t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23900" b="1">
              <a:solidFill>
                <a:schemeClr val="tx1"/>
              </a:solidFill>
              <a:latin typeface="字魂58号-创中黑" panose="00000500000000000000" pitchFamily="2" charset="-122"/>
              <a:ea typeface="字魂58号-创中黑" panose="00000500000000000000" pitchFamily="2" charset="-122"/>
            </a:endParaRPr>
          </a:p>
        </p:txBody>
      </p:sp>
      <p:sp>
        <p:nvSpPr>
          <p:cNvPr id="42" name="椭圆 41">
            <a:extLst>
              <a:ext uri="{FF2B5EF4-FFF2-40B4-BE49-F238E27FC236}">
                <a16:creationId xmlns:a16="http://schemas.microsoft.com/office/drawing/2014/main" id="{481122C6-6056-4E01-8708-B773C6936FB7}"/>
              </a:ext>
            </a:extLst>
          </p:cNvPr>
          <p:cNvSpPr/>
          <p:nvPr/>
        </p:nvSpPr>
        <p:spPr>
          <a:xfrm>
            <a:off x="4402273" y="3140720"/>
            <a:ext cx="1073232" cy="1073232"/>
          </a:xfrm>
          <a:prstGeom prst="ellipse">
            <a:avLst/>
          </a:prstGeom>
          <a:solidFill>
            <a:schemeClr val="bg1"/>
          </a:solidFill>
          <a:ln w="12700">
            <a:solidFill>
              <a:schemeClr val="bg1"/>
            </a:solidFill>
          </a:ln>
          <a:effectLst>
            <a:outerShdw blurRad="3175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8号-创中黑" panose="00000500000000000000" pitchFamily="2" charset="-122"/>
              <a:ea typeface="字魂58号-创中黑" panose="00000500000000000000" pitchFamily="2" charset="-122"/>
            </a:endParaRPr>
          </a:p>
        </p:txBody>
      </p:sp>
      <p:sp>
        <p:nvSpPr>
          <p:cNvPr id="43" name="椭圆 42">
            <a:extLst>
              <a:ext uri="{FF2B5EF4-FFF2-40B4-BE49-F238E27FC236}">
                <a16:creationId xmlns:a16="http://schemas.microsoft.com/office/drawing/2014/main" id="{6D08B6C2-A65D-4B8F-8085-16131F43060E}"/>
              </a:ext>
            </a:extLst>
          </p:cNvPr>
          <p:cNvSpPr/>
          <p:nvPr/>
        </p:nvSpPr>
        <p:spPr>
          <a:xfrm>
            <a:off x="6465595" y="2889820"/>
            <a:ext cx="1575033" cy="1575033"/>
          </a:xfrm>
          <a:prstGeom prst="ellipse">
            <a:avLst/>
          </a:prstGeom>
          <a:solidFill>
            <a:srgbClr val="B90E83"/>
          </a:solidFill>
          <a:ln w="12700">
            <a:solidFill>
              <a:schemeClr val="bg1"/>
            </a:solidFill>
          </a:ln>
          <a:effectLst>
            <a:outerShdw blurRad="3175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8号-创中黑" panose="00000500000000000000" pitchFamily="2" charset="-122"/>
              <a:ea typeface="字魂58号-创中黑" panose="00000500000000000000" pitchFamily="2" charset="-122"/>
            </a:endParaRPr>
          </a:p>
        </p:txBody>
      </p:sp>
      <p:sp>
        <p:nvSpPr>
          <p:cNvPr id="44" name="椭圆 43">
            <a:extLst>
              <a:ext uri="{FF2B5EF4-FFF2-40B4-BE49-F238E27FC236}">
                <a16:creationId xmlns:a16="http://schemas.microsoft.com/office/drawing/2014/main" id="{BA6E956B-B939-4184-8CBC-49FBB3977290}"/>
              </a:ext>
            </a:extLst>
          </p:cNvPr>
          <p:cNvSpPr/>
          <p:nvPr/>
        </p:nvSpPr>
        <p:spPr>
          <a:xfrm>
            <a:off x="6716495" y="3140720"/>
            <a:ext cx="1073232" cy="1073232"/>
          </a:xfrm>
          <a:prstGeom prst="ellipse">
            <a:avLst/>
          </a:prstGeom>
          <a:solidFill>
            <a:schemeClr val="bg1"/>
          </a:solidFill>
          <a:ln w="12700">
            <a:solidFill>
              <a:schemeClr val="bg1"/>
            </a:solidFill>
          </a:ln>
          <a:effectLst>
            <a:outerShdw blurRad="3175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8号-创中黑" panose="00000500000000000000" pitchFamily="2" charset="-122"/>
              <a:ea typeface="字魂58号-创中黑" panose="00000500000000000000" pitchFamily="2" charset="-122"/>
            </a:endParaRPr>
          </a:p>
        </p:txBody>
      </p:sp>
      <p:sp>
        <p:nvSpPr>
          <p:cNvPr id="45" name="椭圆 44">
            <a:extLst>
              <a:ext uri="{FF2B5EF4-FFF2-40B4-BE49-F238E27FC236}">
                <a16:creationId xmlns:a16="http://schemas.microsoft.com/office/drawing/2014/main" id="{F00C8448-75E1-4AB0-AA1E-84F08E35F175}"/>
              </a:ext>
            </a:extLst>
          </p:cNvPr>
          <p:cNvSpPr/>
          <p:nvPr/>
        </p:nvSpPr>
        <p:spPr>
          <a:xfrm>
            <a:off x="8779818" y="2889820"/>
            <a:ext cx="1575033" cy="1575033"/>
          </a:xfrm>
          <a:prstGeom prst="ellipse">
            <a:avLst/>
          </a:prstGeom>
          <a:solidFill>
            <a:srgbClr val="6023BE"/>
          </a:solidFill>
          <a:ln w="12700">
            <a:solidFill>
              <a:schemeClr val="bg1"/>
            </a:solidFill>
          </a:ln>
          <a:effectLst>
            <a:outerShdw blurRad="317500" dist="38100" dir="2700000" algn="t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23900" b="1">
              <a:solidFill>
                <a:schemeClr val="tx1"/>
              </a:solidFill>
              <a:latin typeface="字魂58号-创中黑" panose="00000500000000000000" pitchFamily="2" charset="-122"/>
              <a:ea typeface="字魂58号-创中黑" panose="00000500000000000000" pitchFamily="2" charset="-122"/>
            </a:endParaRPr>
          </a:p>
        </p:txBody>
      </p:sp>
      <p:sp>
        <p:nvSpPr>
          <p:cNvPr id="46" name="椭圆 45">
            <a:extLst>
              <a:ext uri="{FF2B5EF4-FFF2-40B4-BE49-F238E27FC236}">
                <a16:creationId xmlns:a16="http://schemas.microsoft.com/office/drawing/2014/main" id="{3938577A-A0F8-4144-8FA0-B99D34FBBD3D}"/>
              </a:ext>
            </a:extLst>
          </p:cNvPr>
          <p:cNvSpPr/>
          <p:nvPr/>
        </p:nvSpPr>
        <p:spPr>
          <a:xfrm>
            <a:off x="9030718" y="3140720"/>
            <a:ext cx="1073232" cy="1073232"/>
          </a:xfrm>
          <a:prstGeom prst="ellipse">
            <a:avLst/>
          </a:prstGeom>
          <a:solidFill>
            <a:schemeClr val="bg1"/>
          </a:solidFill>
          <a:ln w="12700">
            <a:solidFill>
              <a:schemeClr val="bg1"/>
            </a:solidFill>
          </a:ln>
          <a:effectLst>
            <a:outerShdw blurRad="3175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8号-创中黑" panose="00000500000000000000" pitchFamily="2" charset="-122"/>
              <a:ea typeface="字魂58号-创中黑" panose="00000500000000000000" pitchFamily="2" charset="-122"/>
            </a:endParaRPr>
          </a:p>
        </p:txBody>
      </p:sp>
      <p:sp>
        <p:nvSpPr>
          <p:cNvPr id="48" name="文本框 47">
            <a:extLst>
              <a:ext uri="{FF2B5EF4-FFF2-40B4-BE49-F238E27FC236}">
                <a16:creationId xmlns:a16="http://schemas.microsoft.com/office/drawing/2014/main" id="{A5A7E8ED-C68C-4E58-96B5-A81F6D8D05C6}"/>
              </a:ext>
            </a:extLst>
          </p:cNvPr>
          <p:cNvSpPr txBox="1"/>
          <p:nvPr/>
        </p:nvSpPr>
        <p:spPr>
          <a:xfrm>
            <a:off x="1887133" y="4850736"/>
            <a:ext cx="1475083" cy="400110"/>
          </a:xfrm>
          <a:prstGeom prst="rect">
            <a:avLst/>
          </a:prstGeom>
          <a:noFill/>
        </p:spPr>
        <p:txBody>
          <a:bodyPr wrap="none" rtlCol="0">
            <a:spAutoFit/>
            <a:scene3d>
              <a:camera prst="orthographicFront"/>
              <a:lightRig rig="threePt" dir="t"/>
            </a:scene3d>
            <a:sp3d contourW="12700"/>
          </a:bodyPr>
          <a:lstStyle>
            <a:defPPr>
              <a:defRPr lang="en-US"/>
            </a:defPPr>
            <a:lvl1pPr algn="ctr">
              <a:defRPr sz="3200">
                <a:gradFill>
                  <a:gsLst>
                    <a:gs pos="0">
                      <a:schemeClr val="tx1">
                        <a:lumMod val="50000"/>
                        <a:lumOff val="50000"/>
                      </a:schemeClr>
                    </a:gs>
                    <a:gs pos="100000">
                      <a:schemeClr val="tx1">
                        <a:lumMod val="85000"/>
                        <a:lumOff val="15000"/>
                      </a:schemeClr>
                    </a:gs>
                  </a:gsLst>
                  <a:lin ang="5400000" scaled="1"/>
                </a:gradFill>
              </a:defRPr>
            </a:lvl1pPr>
          </a:lstStyle>
          <a:p>
            <a:r>
              <a:rPr lang="zh-CN" altLang="en-US" sz="2000" b="1" dirty="0">
                <a:solidFill>
                  <a:schemeClr val="bg1"/>
                </a:solidFill>
                <a:latin typeface="+mn-ea"/>
              </a:rPr>
              <a:t>背景与挑战</a:t>
            </a:r>
          </a:p>
        </p:txBody>
      </p:sp>
      <p:sp>
        <p:nvSpPr>
          <p:cNvPr id="51" name="文本框 50">
            <a:extLst>
              <a:ext uri="{FF2B5EF4-FFF2-40B4-BE49-F238E27FC236}">
                <a16:creationId xmlns:a16="http://schemas.microsoft.com/office/drawing/2014/main" id="{CE840C23-7C9F-452C-8483-2FE74C790DB0}"/>
              </a:ext>
            </a:extLst>
          </p:cNvPr>
          <p:cNvSpPr txBox="1"/>
          <p:nvPr/>
        </p:nvSpPr>
        <p:spPr>
          <a:xfrm>
            <a:off x="4331993" y="4850736"/>
            <a:ext cx="1213794" cy="400110"/>
          </a:xfrm>
          <a:prstGeom prst="rect">
            <a:avLst/>
          </a:prstGeom>
          <a:noFill/>
        </p:spPr>
        <p:txBody>
          <a:bodyPr wrap="none" rtlCol="0">
            <a:spAutoFit/>
            <a:scene3d>
              <a:camera prst="orthographicFront"/>
              <a:lightRig rig="threePt" dir="t"/>
            </a:scene3d>
            <a:sp3d contourW="12700"/>
          </a:bodyPr>
          <a:lstStyle>
            <a:defPPr>
              <a:defRPr lang="en-US"/>
            </a:defPPr>
            <a:lvl1pPr algn="ctr">
              <a:defRPr sz="3200">
                <a:gradFill>
                  <a:gsLst>
                    <a:gs pos="0">
                      <a:schemeClr val="tx1">
                        <a:lumMod val="50000"/>
                        <a:lumOff val="50000"/>
                      </a:schemeClr>
                    </a:gs>
                    <a:gs pos="100000">
                      <a:schemeClr val="tx1">
                        <a:lumMod val="85000"/>
                        <a:lumOff val="15000"/>
                      </a:schemeClr>
                    </a:gs>
                  </a:gsLst>
                  <a:lin ang="5400000" scaled="1"/>
                </a:gradFill>
              </a:defRPr>
            </a:lvl1pPr>
          </a:lstStyle>
          <a:p>
            <a:r>
              <a:rPr lang="zh-CN" altLang="en-US" sz="2000" b="1" dirty="0">
                <a:solidFill>
                  <a:schemeClr val="bg1"/>
                </a:solidFill>
                <a:latin typeface="+mn-ea"/>
              </a:rPr>
              <a:t>相关工作</a:t>
            </a:r>
          </a:p>
        </p:txBody>
      </p:sp>
      <p:sp>
        <p:nvSpPr>
          <p:cNvPr id="54" name="文本框 53">
            <a:extLst>
              <a:ext uri="{FF2B5EF4-FFF2-40B4-BE49-F238E27FC236}">
                <a16:creationId xmlns:a16="http://schemas.microsoft.com/office/drawing/2014/main" id="{F78C6B3F-62E7-4B78-AD7A-79529F5745F7}"/>
              </a:ext>
            </a:extLst>
          </p:cNvPr>
          <p:cNvSpPr txBox="1"/>
          <p:nvPr/>
        </p:nvSpPr>
        <p:spPr>
          <a:xfrm>
            <a:off x="6644613" y="4850736"/>
            <a:ext cx="1217000" cy="400110"/>
          </a:xfrm>
          <a:prstGeom prst="rect">
            <a:avLst/>
          </a:prstGeom>
          <a:noFill/>
        </p:spPr>
        <p:txBody>
          <a:bodyPr wrap="none" rtlCol="0">
            <a:spAutoFit/>
            <a:scene3d>
              <a:camera prst="orthographicFront"/>
              <a:lightRig rig="threePt" dir="t"/>
            </a:scene3d>
            <a:sp3d contourW="12700"/>
          </a:bodyPr>
          <a:lstStyle>
            <a:defPPr>
              <a:defRPr lang="en-US"/>
            </a:defPPr>
            <a:lvl1pPr algn="ctr">
              <a:defRPr sz="3200">
                <a:gradFill>
                  <a:gsLst>
                    <a:gs pos="0">
                      <a:schemeClr val="tx1">
                        <a:lumMod val="50000"/>
                        <a:lumOff val="50000"/>
                      </a:schemeClr>
                    </a:gs>
                    <a:gs pos="100000">
                      <a:schemeClr val="tx1">
                        <a:lumMod val="85000"/>
                        <a:lumOff val="15000"/>
                      </a:schemeClr>
                    </a:gs>
                  </a:gsLst>
                  <a:lin ang="5400000" scaled="1"/>
                </a:gradFill>
              </a:defRPr>
            </a:lvl1pPr>
          </a:lstStyle>
          <a:p>
            <a:r>
              <a:rPr lang="zh-CN" altLang="en-US" sz="2000" b="1" dirty="0">
                <a:solidFill>
                  <a:schemeClr val="bg1"/>
                </a:solidFill>
                <a:latin typeface="+mn-ea"/>
              </a:rPr>
              <a:t>解决方案</a:t>
            </a:r>
          </a:p>
        </p:txBody>
      </p:sp>
      <p:sp>
        <p:nvSpPr>
          <p:cNvPr id="57" name="文本框 56">
            <a:extLst>
              <a:ext uri="{FF2B5EF4-FFF2-40B4-BE49-F238E27FC236}">
                <a16:creationId xmlns:a16="http://schemas.microsoft.com/office/drawing/2014/main" id="{33FB9F92-D909-44B2-A5C0-F3660A7DC232}"/>
              </a:ext>
            </a:extLst>
          </p:cNvPr>
          <p:cNvSpPr txBox="1"/>
          <p:nvPr/>
        </p:nvSpPr>
        <p:spPr>
          <a:xfrm>
            <a:off x="8192604" y="4850736"/>
            <a:ext cx="2749471" cy="400110"/>
          </a:xfrm>
          <a:prstGeom prst="rect">
            <a:avLst/>
          </a:prstGeom>
          <a:noFill/>
        </p:spPr>
        <p:txBody>
          <a:bodyPr wrap="none" rtlCol="0">
            <a:spAutoFit/>
            <a:scene3d>
              <a:camera prst="orthographicFront"/>
              <a:lightRig rig="threePt" dir="t"/>
            </a:scene3d>
            <a:sp3d contourW="12700"/>
          </a:bodyPr>
          <a:lstStyle>
            <a:defPPr>
              <a:defRPr lang="en-US"/>
            </a:defPPr>
            <a:lvl1pPr algn="ctr">
              <a:defRPr sz="3200">
                <a:gradFill>
                  <a:gsLst>
                    <a:gs pos="0">
                      <a:schemeClr val="tx1">
                        <a:lumMod val="50000"/>
                        <a:lumOff val="50000"/>
                      </a:schemeClr>
                    </a:gs>
                    <a:gs pos="100000">
                      <a:schemeClr val="tx1">
                        <a:lumMod val="85000"/>
                        <a:lumOff val="15000"/>
                      </a:schemeClr>
                    </a:gs>
                  </a:gsLst>
                  <a:lin ang="5400000" scaled="1"/>
                </a:gradFill>
              </a:defRPr>
            </a:lvl1pPr>
          </a:lstStyle>
          <a:p>
            <a:r>
              <a:rPr lang="zh-CN" altLang="en-US" sz="2000" b="1" dirty="0">
                <a:solidFill>
                  <a:schemeClr val="bg1"/>
                </a:solidFill>
                <a:latin typeface="+mn-ea"/>
              </a:rPr>
              <a:t>实验设计及评估、结论</a:t>
            </a:r>
          </a:p>
        </p:txBody>
      </p:sp>
      <p:sp>
        <p:nvSpPr>
          <p:cNvPr id="59" name="文本框 58">
            <a:extLst>
              <a:ext uri="{FF2B5EF4-FFF2-40B4-BE49-F238E27FC236}">
                <a16:creationId xmlns:a16="http://schemas.microsoft.com/office/drawing/2014/main" id="{389626DA-B8EB-421A-93CC-5C72512A5887}"/>
              </a:ext>
            </a:extLst>
          </p:cNvPr>
          <p:cNvSpPr txBox="1"/>
          <p:nvPr/>
        </p:nvSpPr>
        <p:spPr>
          <a:xfrm>
            <a:off x="2090755" y="3332006"/>
            <a:ext cx="1067822"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solidFill>
                  <a:srgbClr val="D05EEB"/>
                </a:solidFill>
                <a:latin typeface="字魂58号-创中黑" panose="00000500000000000000" pitchFamily="2" charset="-122"/>
                <a:ea typeface="字魂58号-创中黑" panose="00000500000000000000" pitchFamily="2" charset="-122"/>
              </a:rPr>
              <a:t>01</a:t>
            </a:r>
          </a:p>
        </p:txBody>
      </p:sp>
      <p:sp>
        <p:nvSpPr>
          <p:cNvPr id="60" name="文本框 59">
            <a:extLst>
              <a:ext uri="{FF2B5EF4-FFF2-40B4-BE49-F238E27FC236}">
                <a16:creationId xmlns:a16="http://schemas.microsoft.com/office/drawing/2014/main" id="{4B72AD58-D0E7-4F5C-B033-542972C3CBC0}"/>
              </a:ext>
            </a:extLst>
          </p:cNvPr>
          <p:cNvSpPr txBox="1"/>
          <p:nvPr/>
        </p:nvSpPr>
        <p:spPr>
          <a:xfrm>
            <a:off x="4402273" y="3332006"/>
            <a:ext cx="1067822"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solidFill>
                  <a:srgbClr val="3F32B3"/>
                </a:solidFill>
                <a:latin typeface="字魂58号-创中黑" panose="00000500000000000000" pitchFamily="2" charset="-122"/>
                <a:ea typeface="字魂58号-创中黑" panose="00000500000000000000" pitchFamily="2" charset="-122"/>
              </a:rPr>
              <a:t>02</a:t>
            </a:r>
          </a:p>
        </p:txBody>
      </p:sp>
      <p:sp>
        <p:nvSpPr>
          <p:cNvPr id="61" name="文本框 60">
            <a:extLst>
              <a:ext uri="{FF2B5EF4-FFF2-40B4-BE49-F238E27FC236}">
                <a16:creationId xmlns:a16="http://schemas.microsoft.com/office/drawing/2014/main" id="{3FD6A757-189C-4015-8736-E3A024472C27}"/>
              </a:ext>
            </a:extLst>
          </p:cNvPr>
          <p:cNvSpPr txBox="1"/>
          <p:nvPr/>
        </p:nvSpPr>
        <p:spPr>
          <a:xfrm>
            <a:off x="6721905" y="3332006"/>
            <a:ext cx="1067822"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solidFill>
                  <a:srgbClr val="B90E83"/>
                </a:solidFill>
                <a:latin typeface="字魂58号-创中黑" panose="00000500000000000000" pitchFamily="2" charset="-122"/>
                <a:ea typeface="字魂58号-创中黑" panose="00000500000000000000" pitchFamily="2" charset="-122"/>
              </a:rPr>
              <a:t>03</a:t>
            </a:r>
          </a:p>
        </p:txBody>
      </p:sp>
      <p:sp>
        <p:nvSpPr>
          <p:cNvPr id="62" name="文本框 61">
            <a:extLst>
              <a:ext uri="{FF2B5EF4-FFF2-40B4-BE49-F238E27FC236}">
                <a16:creationId xmlns:a16="http://schemas.microsoft.com/office/drawing/2014/main" id="{5E7A6FC3-95BD-434C-8DC6-590DF2E6E501}"/>
              </a:ext>
            </a:extLst>
          </p:cNvPr>
          <p:cNvSpPr txBox="1"/>
          <p:nvPr/>
        </p:nvSpPr>
        <p:spPr>
          <a:xfrm>
            <a:off x="9033422" y="3332006"/>
            <a:ext cx="1067822" cy="707886"/>
          </a:xfrm>
          <a:prstGeom prst="rect">
            <a:avLst/>
          </a:prstGeom>
          <a:noFill/>
        </p:spPr>
        <p:txBody>
          <a:bodyPr wrap="square" rtlCol="0">
            <a:spAutoFit/>
            <a:scene3d>
              <a:camera prst="orthographicFront"/>
              <a:lightRig rig="threePt" dir="t"/>
            </a:scene3d>
            <a:sp3d contourW="12700"/>
          </a:bodyPr>
          <a:lstStyle/>
          <a:p>
            <a:pPr algn="ctr"/>
            <a:r>
              <a:rPr lang="en-US" altLang="zh-CN" sz="4000" b="1" dirty="0">
                <a:solidFill>
                  <a:srgbClr val="6023BE"/>
                </a:solidFill>
                <a:latin typeface="字魂58号-创中黑" panose="00000500000000000000" pitchFamily="2" charset="-122"/>
                <a:ea typeface="字魂58号-创中黑" panose="00000500000000000000" pitchFamily="2" charset="-122"/>
              </a:rPr>
              <a:t>04</a:t>
            </a:r>
          </a:p>
        </p:txBody>
      </p:sp>
    </p:spTree>
    <p:extLst>
      <p:ext uri="{BB962C8B-B14F-4D97-AF65-F5344CB8AC3E}">
        <p14:creationId xmlns:p14="http://schemas.microsoft.com/office/powerpoint/2010/main" val="38571512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p:cTn id="18" dur="500" fill="hold"/>
                                        <p:tgtEl>
                                          <p:spTgt spid="39"/>
                                        </p:tgtEl>
                                        <p:attrNameLst>
                                          <p:attrName>ppt_w</p:attrName>
                                        </p:attrNameLst>
                                      </p:cBhvr>
                                      <p:tavLst>
                                        <p:tav tm="0">
                                          <p:val>
                                            <p:fltVal val="0"/>
                                          </p:val>
                                        </p:tav>
                                        <p:tav tm="100000">
                                          <p:val>
                                            <p:strVal val="#ppt_w"/>
                                          </p:val>
                                        </p:tav>
                                      </p:tavLst>
                                    </p:anim>
                                    <p:anim calcmode="lin" valueType="num">
                                      <p:cBhvr>
                                        <p:cTn id="19" dur="500" fill="hold"/>
                                        <p:tgtEl>
                                          <p:spTgt spid="39"/>
                                        </p:tgtEl>
                                        <p:attrNameLst>
                                          <p:attrName>ppt_h</p:attrName>
                                        </p:attrNameLst>
                                      </p:cBhvr>
                                      <p:tavLst>
                                        <p:tav tm="0">
                                          <p:val>
                                            <p:fltVal val="0"/>
                                          </p:val>
                                        </p:tav>
                                        <p:tav tm="100000">
                                          <p:val>
                                            <p:strVal val="#ppt_h"/>
                                          </p:val>
                                        </p:tav>
                                      </p:tavLst>
                                    </p:anim>
                                    <p:animEffect transition="in" filter="fade">
                                      <p:cBhvr>
                                        <p:cTn id="20" dur="500"/>
                                        <p:tgtEl>
                                          <p:spTgt spid="39"/>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p:cTn id="23" dur="500" fill="hold"/>
                                        <p:tgtEl>
                                          <p:spTgt spid="40"/>
                                        </p:tgtEl>
                                        <p:attrNameLst>
                                          <p:attrName>ppt_w</p:attrName>
                                        </p:attrNameLst>
                                      </p:cBhvr>
                                      <p:tavLst>
                                        <p:tav tm="0">
                                          <p:val>
                                            <p:fltVal val="0"/>
                                          </p:val>
                                        </p:tav>
                                        <p:tav tm="100000">
                                          <p:val>
                                            <p:strVal val="#ppt_w"/>
                                          </p:val>
                                        </p:tav>
                                      </p:tavLst>
                                    </p:anim>
                                    <p:anim calcmode="lin" valueType="num">
                                      <p:cBhvr>
                                        <p:cTn id="24" dur="500" fill="hold"/>
                                        <p:tgtEl>
                                          <p:spTgt spid="40"/>
                                        </p:tgtEl>
                                        <p:attrNameLst>
                                          <p:attrName>ppt_h</p:attrName>
                                        </p:attrNameLst>
                                      </p:cBhvr>
                                      <p:tavLst>
                                        <p:tav tm="0">
                                          <p:val>
                                            <p:fltVal val="0"/>
                                          </p:val>
                                        </p:tav>
                                        <p:tav tm="100000">
                                          <p:val>
                                            <p:strVal val="#ppt_h"/>
                                          </p:val>
                                        </p:tav>
                                      </p:tavLst>
                                    </p:anim>
                                    <p:animEffect transition="in" filter="fade">
                                      <p:cBhvr>
                                        <p:cTn id="25" dur="500"/>
                                        <p:tgtEl>
                                          <p:spTgt spid="4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p:cTn id="28" dur="500" fill="hold"/>
                                        <p:tgtEl>
                                          <p:spTgt spid="41"/>
                                        </p:tgtEl>
                                        <p:attrNameLst>
                                          <p:attrName>ppt_w</p:attrName>
                                        </p:attrNameLst>
                                      </p:cBhvr>
                                      <p:tavLst>
                                        <p:tav tm="0">
                                          <p:val>
                                            <p:fltVal val="0"/>
                                          </p:val>
                                        </p:tav>
                                        <p:tav tm="100000">
                                          <p:val>
                                            <p:strVal val="#ppt_w"/>
                                          </p:val>
                                        </p:tav>
                                      </p:tavLst>
                                    </p:anim>
                                    <p:anim calcmode="lin" valueType="num">
                                      <p:cBhvr>
                                        <p:cTn id="29" dur="500" fill="hold"/>
                                        <p:tgtEl>
                                          <p:spTgt spid="41"/>
                                        </p:tgtEl>
                                        <p:attrNameLst>
                                          <p:attrName>ppt_h</p:attrName>
                                        </p:attrNameLst>
                                      </p:cBhvr>
                                      <p:tavLst>
                                        <p:tav tm="0">
                                          <p:val>
                                            <p:fltVal val="0"/>
                                          </p:val>
                                        </p:tav>
                                        <p:tav tm="100000">
                                          <p:val>
                                            <p:strVal val="#ppt_h"/>
                                          </p:val>
                                        </p:tav>
                                      </p:tavLst>
                                    </p:anim>
                                    <p:animEffect transition="in" filter="fade">
                                      <p:cBhvr>
                                        <p:cTn id="30" dur="500"/>
                                        <p:tgtEl>
                                          <p:spTgt spid="4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p:cTn id="33" dur="500" fill="hold"/>
                                        <p:tgtEl>
                                          <p:spTgt spid="42"/>
                                        </p:tgtEl>
                                        <p:attrNameLst>
                                          <p:attrName>ppt_w</p:attrName>
                                        </p:attrNameLst>
                                      </p:cBhvr>
                                      <p:tavLst>
                                        <p:tav tm="0">
                                          <p:val>
                                            <p:fltVal val="0"/>
                                          </p:val>
                                        </p:tav>
                                        <p:tav tm="100000">
                                          <p:val>
                                            <p:strVal val="#ppt_w"/>
                                          </p:val>
                                        </p:tav>
                                      </p:tavLst>
                                    </p:anim>
                                    <p:anim calcmode="lin" valueType="num">
                                      <p:cBhvr>
                                        <p:cTn id="34" dur="500" fill="hold"/>
                                        <p:tgtEl>
                                          <p:spTgt spid="42"/>
                                        </p:tgtEl>
                                        <p:attrNameLst>
                                          <p:attrName>ppt_h</p:attrName>
                                        </p:attrNameLst>
                                      </p:cBhvr>
                                      <p:tavLst>
                                        <p:tav tm="0">
                                          <p:val>
                                            <p:fltVal val="0"/>
                                          </p:val>
                                        </p:tav>
                                        <p:tav tm="100000">
                                          <p:val>
                                            <p:strVal val="#ppt_h"/>
                                          </p:val>
                                        </p:tav>
                                      </p:tavLst>
                                    </p:anim>
                                    <p:animEffect transition="in" filter="fade">
                                      <p:cBhvr>
                                        <p:cTn id="35" dur="500"/>
                                        <p:tgtEl>
                                          <p:spTgt spid="4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p:cTn id="38" dur="500" fill="hold"/>
                                        <p:tgtEl>
                                          <p:spTgt spid="43"/>
                                        </p:tgtEl>
                                        <p:attrNameLst>
                                          <p:attrName>ppt_w</p:attrName>
                                        </p:attrNameLst>
                                      </p:cBhvr>
                                      <p:tavLst>
                                        <p:tav tm="0">
                                          <p:val>
                                            <p:fltVal val="0"/>
                                          </p:val>
                                        </p:tav>
                                        <p:tav tm="100000">
                                          <p:val>
                                            <p:strVal val="#ppt_w"/>
                                          </p:val>
                                        </p:tav>
                                      </p:tavLst>
                                    </p:anim>
                                    <p:anim calcmode="lin" valueType="num">
                                      <p:cBhvr>
                                        <p:cTn id="39" dur="500" fill="hold"/>
                                        <p:tgtEl>
                                          <p:spTgt spid="43"/>
                                        </p:tgtEl>
                                        <p:attrNameLst>
                                          <p:attrName>ppt_h</p:attrName>
                                        </p:attrNameLst>
                                      </p:cBhvr>
                                      <p:tavLst>
                                        <p:tav tm="0">
                                          <p:val>
                                            <p:fltVal val="0"/>
                                          </p:val>
                                        </p:tav>
                                        <p:tav tm="100000">
                                          <p:val>
                                            <p:strVal val="#ppt_h"/>
                                          </p:val>
                                        </p:tav>
                                      </p:tavLst>
                                    </p:anim>
                                    <p:animEffect transition="in" filter="fade">
                                      <p:cBhvr>
                                        <p:cTn id="40" dur="500"/>
                                        <p:tgtEl>
                                          <p:spTgt spid="43"/>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p:cTn id="43" dur="500" fill="hold"/>
                                        <p:tgtEl>
                                          <p:spTgt spid="44"/>
                                        </p:tgtEl>
                                        <p:attrNameLst>
                                          <p:attrName>ppt_w</p:attrName>
                                        </p:attrNameLst>
                                      </p:cBhvr>
                                      <p:tavLst>
                                        <p:tav tm="0">
                                          <p:val>
                                            <p:fltVal val="0"/>
                                          </p:val>
                                        </p:tav>
                                        <p:tav tm="100000">
                                          <p:val>
                                            <p:strVal val="#ppt_w"/>
                                          </p:val>
                                        </p:tav>
                                      </p:tavLst>
                                    </p:anim>
                                    <p:anim calcmode="lin" valueType="num">
                                      <p:cBhvr>
                                        <p:cTn id="44" dur="500" fill="hold"/>
                                        <p:tgtEl>
                                          <p:spTgt spid="44"/>
                                        </p:tgtEl>
                                        <p:attrNameLst>
                                          <p:attrName>ppt_h</p:attrName>
                                        </p:attrNameLst>
                                      </p:cBhvr>
                                      <p:tavLst>
                                        <p:tav tm="0">
                                          <p:val>
                                            <p:fltVal val="0"/>
                                          </p:val>
                                        </p:tav>
                                        <p:tav tm="100000">
                                          <p:val>
                                            <p:strVal val="#ppt_h"/>
                                          </p:val>
                                        </p:tav>
                                      </p:tavLst>
                                    </p:anim>
                                    <p:animEffect transition="in" filter="fade">
                                      <p:cBhvr>
                                        <p:cTn id="45" dur="500"/>
                                        <p:tgtEl>
                                          <p:spTgt spid="44"/>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anim calcmode="lin" valueType="num">
                                      <p:cBhvr>
                                        <p:cTn id="48" dur="500" fill="hold"/>
                                        <p:tgtEl>
                                          <p:spTgt spid="45"/>
                                        </p:tgtEl>
                                        <p:attrNameLst>
                                          <p:attrName>ppt_w</p:attrName>
                                        </p:attrNameLst>
                                      </p:cBhvr>
                                      <p:tavLst>
                                        <p:tav tm="0">
                                          <p:val>
                                            <p:fltVal val="0"/>
                                          </p:val>
                                        </p:tav>
                                        <p:tav tm="100000">
                                          <p:val>
                                            <p:strVal val="#ppt_w"/>
                                          </p:val>
                                        </p:tav>
                                      </p:tavLst>
                                    </p:anim>
                                    <p:anim calcmode="lin" valueType="num">
                                      <p:cBhvr>
                                        <p:cTn id="49" dur="500" fill="hold"/>
                                        <p:tgtEl>
                                          <p:spTgt spid="45"/>
                                        </p:tgtEl>
                                        <p:attrNameLst>
                                          <p:attrName>ppt_h</p:attrName>
                                        </p:attrNameLst>
                                      </p:cBhvr>
                                      <p:tavLst>
                                        <p:tav tm="0">
                                          <p:val>
                                            <p:fltVal val="0"/>
                                          </p:val>
                                        </p:tav>
                                        <p:tav tm="100000">
                                          <p:val>
                                            <p:strVal val="#ppt_h"/>
                                          </p:val>
                                        </p:tav>
                                      </p:tavLst>
                                    </p:anim>
                                    <p:animEffect transition="in" filter="fade">
                                      <p:cBhvr>
                                        <p:cTn id="50" dur="500"/>
                                        <p:tgtEl>
                                          <p:spTgt spid="45"/>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anim calcmode="lin" valueType="num">
                                      <p:cBhvr>
                                        <p:cTn id="53" dur="500" fill="hold"/>
                                        <p:tgtEl>
                                          <p:spTgt spid="46"/>
                                        </p:tgtEl>
                                        <p:attrNameLst>
                                          <p:attrName>ppt_w</p:attrName>
                                        </p:attrNameLst>
                                      </p:cBhvr>
                                      <p:tavLst>
                                        <p:tav tm="0">
                                          <p:val>
                                            <p:fltVal val="0"/>
                                          </p:val>
                                        </p:tav>
                                        <p:tav tm="100000">
                                          <p:val>
                                            <p:strVal val="#ppt_w"/>
                                          </p:val>
                                        </p:tav>
                                      </p:tavLst>
                                    </p:anim>
                                    <p:anim calcmode="lin" valueType="num">
                                      <p:cBhvr>
                                        <p:cTn id="54" dur="500" fill="hold"/>
                                        <p:tgtEl>
                                          <p:spTgt spid="46"/>
                                        </p:tgtEl>
                                        <p:attrNameLst>
                                          <p:attrName>ppt_h</p:attrName>
                                        </p:attrNameLst>
                                      </p:cBhvr>
                                      <p:tavLst>
                                        <p:tav tm="0">
                                          <p:val>
                                            <p:fltVal val="0"/>
                                          </p:val>
                                        </p:tav>
                                        <p:tav tm="100000">
                                          <p:val>
                                            <p:strVal val="#ppt_h"/>
                                          </p:val>
                                        </p:tav>
                                      </p:tavLst>
                                    </p:anim>
                                    <p:animEffect transition="in" filter="fade">
                                      <p:cBhvr>
                                        <p:cTn id="55" dur="500"/>
                                        <p:tgtEl>
                                          <p:spTgt spid="46"/>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59"/>
                                        </p:tgtEl>
                                        <p:attrNameLst>
                                          <p:attrName>style.visibility</p:attrName>
                                        </p:attrNameLst>
                                      </p:cBhvr>
                                      <p:to>
                                        <p:strVal val="visible"/>
                                      </p:to>
                                    </p:set>
                                    <p:anim calcmode="lin" valueType="num">
                                      <p:cBhvr>
                                        <p:cTn id="58" dur="500" fill="hold"/>
                                        <p:tgtEl>
                                          <p:spTgt spid="59"/>
                                        </p:tgtEl>
                                        <p:attrNameLst>
                                          <p:attrName>ppt_w</p:attrName>
                                        </p:attrNameLst>
                                      </p:cBhvr>
                                      <p:tavLst>
                                        <p:tav tm="0">
                                          <p:val>
                                            <p:fltVal val="0"/>
                                          </p:val>
                                        </p:tav>
                                        <p:tav tm="100000">
                                          <p:val>
                                            <p:strVal val="#ppt_w"/>
                                          </p:val>
                                        </p:tav>
                                      </p:tavLst>
                                    </p:anim>
                                    <p:anim calcmode="lin" valueType="num">
                                      <p:cBhvr>
                                        <p:cTn id="59" dur="500" fill="hold"/>
                                        <p:tgtEl>
                                          <p:spTgt spid="59"/>
                                        </p:tgtEl>
                                        <p:attrNameLst>
                                          <p:attrName>ppt_h</p:attrName>
                                        </p:attrNameLst>
                                      </p:cBhvr>
                                      <p:tavLst>
                                        <p:tav tm="0">
                                          <p:val>
                                            <p:fltVal val="0"/>
                                          </p:val>
                                        </p:tav>
                                        <p:tav tm="100000">
                                          <p:val>
                                            <p:strVal val="#ppt_h"/>
                                          </p:val>
                                        </p:tav>
                                      </p:tavLst>
                                    </p:anim>
                                    <p:animEffect transition="in" filter="fade">
                                      <p:cBhvr>
                                        <p:cTn id="60" dur="500"/>
                                        <p:tgtEl>
                                          <p:spTgt spid="59"/>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anim calcmode="lin" valueType="num">
                                      <p:cBhvr>
                                        <p:cTn id="63" dur="500" fill="hold"/>
                                        <p:tgtEl>
                                          <p:spTgt spid="60"/>
                                        </p:tgtEl>
                                        <p:attrNameLst>
                                          <p:attrName>ppt_w</p:attrName>
                                        </p:attrNameLst>
                                      </p:cBhvr>
                                      <p:tavLst>
                                        <p:tav tm="0">
                                          <p:val>
                                            <p:fltVal val="0"/>
                                          </p:val>
                                        </p:tav>
                                        <p:tav tm="100000">
                                          <p:val>
                                            <p:strVal val="#ppt_w"/>
                                          </p:val>
                                        </p:tav>
                                      </p:tavLst>
                                    </p:anim>
                                    <p:anim calcmode="lin" valueType="num">
                                      <p:cBhvr>
                                        <p:cTn id="64" dur="500" fill="hold"/>
                                        <p:tgtEl>
                                          <p:spTgt spid="60"/>
                                        </p:tgtEl>
                                        <p:attrNameLst>
                                          <p:attrName>ppt_h</p:attrName>
                                        </p:attrNameLst>
                                      </p:cBhvr>
                                      <p:tavLst>
                                        <p:tav tm="0">
                                          <p:val>
                                            <p:fltVal val="0"/>
                                          </p:val>
                                        </p:tav>
                                        <p:tav tm="100000">
                                          <p:val>
                                            <p:strVal val="#ppt_h"/>
                                          </p:val>
                                        </p:tav>
                                      </p:tavLst>
                                    </p:anim>
                                    <p:animEffect transition="in" filter="fade">
                                      <p:cBhvr>
                                        <p:cTn id="65" dur="500"/>
                                        <p:tgtEl>
                                          <p:spTgt spid="60"/>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61"/>
                                        </p:tgtEl>
                                        <p:attrNameLst>
                                          <p:attrName>style.visibility</p:attrName>
                                        </p:attrNameLst>
                                      </p:cBhvr>
                                      <p:to>
                                        <p:strVal val="visible"/>
                                      </p:to>
                                    </p:set>
                                    <p:anim calcmode="lin" valueType="num">
                                      <p:cBhvr>
                                        <p:cTn id="68" dur="500" fill="hold"/>
                                        <p:tgtEl>
                                          <p:spTgt spid="61"/>
                                        </p:tgtEl>
                                        <p:attrNameLst>
                                          <p:attrName>ppt_w</p:attrName>
                                        </p:attrNameLst>
                                      </p:cBhvr>
                                      <p:tavLst>
                                        <p:tav tm="0">
                                          <p:val>
                                            <p:fltVal val="0"/>
                                          </p:val>
                                        </p:tav>
                                        <p:tav tm="100000">
                                          <p:val>
                                            <p:strVal val="#ppt_w"/>
                                          </p:val>
                                        </p:tav>
                                      </p:tavLst>
                                    </p:anim>
                                    <p:anim calcmode="lin" valueType="num">
                                      <p:cBhvr>
                                        <p:cTn id="69" dur="500" fill="hold"/>
                                        <p:tgtEl>
                                          <p:spTgt spid="61"/>
                                        </p:tgtEl>
                                        <p:attrNameLst>
                                          <p:attrName>ppt_h</p:attrName>
                                        </p:attrNameLst>
                                      </p:cBhvr>
                                      <p:tavLst>
                                        <p:tav tm="0">
                                          <p:val>
                                            <p:fltVal val="0"/>
                                          </p:val>
                                        </p:tav>
                                        <p:tav tm="100000">
                                          <p:val>
                                            <p:strVal val="#ppt_h"/>
                                          </p:val>
                                        </p:tav>
                                      </p:tavLst>
                                    </p:anim>
                                    <p:animEffect transition="in" filter="fade">
                                      <p:cBhvr>
                                        <p:cTn id="70" dur="500"/>
                                        <p:tgtEl>
                                          <p:spTgt spid="61"/>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anim calcmode="lin" valueType="num">
                                      <p:cBhvr>
                                        <p:cTn id="73" dur="500" fill="hold"/>
                                        <p:tgtEl>
                                          <p:spTgt spid="62"/>
                                        </p:tgtEl>
                                        <p:attrNameLst>
                                          <p:attrName>ppt_w</p:attrName>
                                        </p:attrNameLst>
                                      </p:cBhvr>
                                      <p:tavLst>
                                        <p:tav tm="0">
                                          <p:val>
                                            <p:fltVal val="0"/>
                                          </p:val>
                                        </p:tav>
                                        <p:tav tm="100000">
                                          <p:val>
                                            <p:strVal val="#ppt_w"/>
                                          </p:val>
                                        </p:tav>
                                      </p:tavLst>
                                    </p:anim>
                                    <p:anim calcmode="lin" valueType="num">
                                      <p:cBhvr>
                                        <p:cTn id="74" dur="500" fill="hold"/>
                                        <p:tgtEl>
                                          <p:spTgt spid="62"/>
                                        </p:tgtEl>
                                        <p:attrNameLst>
                                          <p:attrName>ppt_h</p:attrName>
                                        </p:attrNameLst>
                                      </p:cBhvr>
                                      <p:tavLst>
                                        <p:tav tm="0">
                                          <p:val>
                                            <p:fltVal val="0"/>
                                          </p:val>
                                        </p:tav>
                                        <p:tav tm="100000">
                                          <p:val>
                                            <p:strVal val="#ppt_h"/>
                                          </p:val>
                                        </p:tav>
                                      </p:tavLst>
                                    </p:anim>
                                    <p:animEffect transition="in" filter="fade">
                                      <p:cBhvr>
                                        <p:cTn id="7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9" grpId="0" animBg="1"/>
      <p:bldP spid="40" grpId="0" animBg="1"/>
      <p:bldP spid="41" grpId="0" animBg="1"/>
      <p:bldP spid="42" grpId="0" animBg="1"/>
      <p:bldP spid="43" grpId="0" animBg="1"/>
      <p:bldP spid="44" grpId="0" animBg="1"/>
      <p:bldP spid="45" grpId="0" animBg="1"/>
      <p:bldP spid="46" grpId="0" animBg="1"/>
      <p:bldP spid="59" grpId="0"/>
      <p:bldP spid="60" grpId="0"/>
      <p:bldP spid="61" grpId="0"/>
      <p:bldP spid="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a:stretch>
            <a:fillRect/>
          </a:stretch>
        </p:blipFill>
        <p:spPr>
          <a:xfrm>
            <a:off x="0" y="-635000"/>
            <a:ext cx="12192000" cy="8128000"/>
          </a:xfrm>
          <a:prstGeom prst="rect">
            <a:avLst/>
          </a:prstGeom>
        </p:spPr>
      </p:pic>
      <p:sp>
        <p:nvSpPr>
          <p:cNvPr id="32" name="任意多边形: 形状 31">
            <a:extLst>
              <a:ext uri="{FF2B5EF4-FFF2-40B4-BE49-F238E27FC236}">
                <a16:creationId xmlns:a16="http://schemas.microsoft.com/office/drawing/2014/main" id="{B793325C-101C-44F4-BD70-D0C49069172E}"/>
              </a:ext>
            </a:extLst>
          </p:cNvPr>
          <p:cNvSpPr/>
          <p:nvPr/>
        </p:nvSpPr>
        <p:spPr>
          <a:xfrm rot="2700000">
            <a:off x="5726362" y="1446123"/>
            <a:ext cx="739275" cy="739276"/>
          </a:xfrm>
          <a:custGeom>
            <a:avLst/>
            <a:gdLst>
              <a:gd name="connsiteX0" fmla="*/ 352718 w 473149"/>
              <a:gd name="connsiteY0" fmla="*/ 357847 h 473150"/>
              <a:gd name="connsiteX1" fmla="*/ 356658 w 473149"/>
              <a:gd name="connsiteY1" fmla="*/ 353907 h 473150"/>
              <a:gd name="connsiteX2" fmla="*/ 356658 w 473149"/>
              <a:gd name="connsiteY2" fmla="*/ 357847 h 473150"/>
              <a:gd name="connsiteX3" fmla="*/ 356657 w 473149"/>
              <a:gd name="connsiteY3" fmla="*/ 120925 h 473150"/>
              <a:gd name="connsiteX4" fmla="*/ 403263 w 473149"/>
              <a:gd name="connsiteY4" fmla="*/ 167530 h 473150"/>
              <a:gd name="connsiteX5" fmla="*/ 403263 w 473149"/>
              <a:gd name="connsiteY5" fmla="*/ 233439 h 473150"/>
              <a:gd name="connsiteX6" fmla="*/ 403263 w 473149"/>
              <a:gd name="connsiteY6" fmla="*/ 167531 h 473150"/>
              <a:gd name="connsiteX7" fmla="*/ 473149 w 473149"/>
              <a:gd name="connsiteY7" fmla="*/ 237416 h 473150"/>
              <a:gd name="connsiteX8" fmla="*/ 403264 w 473149"/>
              <a:gd name="connsiteY8" fmla="*/ 307302 h 473150"/>
              <a:gd name="connsiteX9" fmla="*/ 403263 w 473149"/>
              <a:gd name="connsiteY9" fmla="*/ 307302 h 473150"/>
              <a:gd name="connsiteX10" fmla="*/ 403263 w 473149"/>
              <a:gd name="connsiteY10" fmla="*/ 404452 h 473150"/>
              <a:gd name="connsiteX11" fmla="*/ 306113 w 473149"/>
              <a:gd name="connsiteY11" fmla="*/ 404452 h 473150"/>
              <a:gd name="connsiteX12" fmla="*/ 306113 w 473149"/>
              <a:gd name="connsiteY12" fmla="*/ 404453 h 473150"/>
              <a:gd name="connsiteX13" fmla="*/ 306112 w 473149"/>
              <a:gd name="connsiteY13" fmla="*/ 404453 h 473150"/>
              <a:gd name="connsiteX14" fmla="*/ 237416 w 473149"/>
              <a:gd name="connsiteY14" fmla="*/ 473150 h 473150"/>
              <a:gd name="connsiteX15" fmla="*/ 168719 w 473149"/>
              <a:gd name="connsiteY15" fmla="*/ 404453 h 473150"/>
              <a:gd name="connsiteX16" fmla="*/ 234630 w 473149"/>
              <a:gd name="connsiteY16" fmla="*/ 404453 h 473150"/>
              <a:gd name="connsiteX17" fmla="*/ 234630 w 473149"/>
              <a:gd name="connsiteY17" fmla="*/ 404452 h 473150"/>
              <a:gd name="connsiteX18" fmla="*/ 234630 w 473149"/>
              <a:gd name="connsiteY18" fmla="*/ 404452 h 473150"/>
              <a:gd name="connsiteX19" fmla="*/ 240202 w 473149"/>
              <a:gd name="connsiteY19" fmla="*/ 404452 h 473150"/>
              <a:gd name="connsiteX20" fmla="*/ 237416 w 473149"/>
              <a:gd name="connsiteY20" fmla="*/ 407238 h 473150"/>
              <a:gd name="connsiteX21" fmla="*/ 237416 w 473149"/>
              <a:gd name="connsiteY21" fmla="*/ 407239 h 473150"/>
              <a:gd name="connsiteX22" fmla="*/ 240202 w 473149"/>
              <a:gd name="connsiteY22" fmla="*/ 404453 h 473150"/>
              <a:gd name="connsiteX23" fmla="*/ 240203 w 473149"/>
              <a:gd name="connsiteY23" fmla="*/ 404452 h 473150"/>
              <a:gd name="connsiteX24" fmla="*/ 286808 w 473149"/>
              <a:gd name="connsiteY24" fmla="*/ 357848 h 473150"/>
              <a:gd name="connsiteX25" fmla="*/ 352717 w 473149"/>
              <a:gd name="connsiteY25" fmla="*/ 357848 h 473150"/>
              <a:gd name="connsiteX26" fmla="*/ 352718 w 473149"/>
              <a:gd name="connsiteY26" fmla="*/ 357847 h 473150"/>
              <a:gd name="connsiteX27" fmla="*/ 356658 w 473149"/>
              <a:gd name="connsiteY27" fmla="*/ 357847 h 473150"/>
              <a:gd name="connsiteX28" fmla="*/ 356658 w 473149"/>
              <a:gd name="connsiteY28" fmla="*/ 353907 h 473150"/>
              <a:gd name="connsiteX29" fmla="*/ 356658 w 473149"/>
              <a:gd name="connsiteY29" fmla="*/ 353906 h 473150"/>
              <a:gd name="connsiteX30" fmla="*/ 356658 w 473149"/>
              <a:gd name="connsiteY30" fmla="*/ 287996 h 473150"/>
              <a:gd name="connsiteX31" fmla="*/ 403263 w 473149"/>
              <a:gd name="connsiteY31" fmla="*/ 241391 h 473150"/>
              <a:gd name="connsiteX32" fmla="*/ 403264 w 473149"/>
              <a:gd name="connsiteY32" fmla="*/ 241391 h 473150"/>
              <a:gd name="connsiteX33" fmla="*/ 407238 w 473149"/>
              <a:gd name="connsiteY33" fmla="*/ 237416 h 473150"/>
              <a:gd name="connsiteX34" fmla="*/ 407238 w 473149"/>
              <a:gd name="connsiteY34" fmla="*/ 237416 h 473150"/>
              <a:gd name="connsiteX35" fmla="*/ 403264 w 473149"/>
              <a:gd name="connsiteY35" fmla="*/ 241390 h 473150"/>
              <a:gd name="connsiteX36" fmla="*/ 403264 w 473149"/>
              <a:gd name="connsiteY36" fmla="*/ 233443 h 473150"/>
              <a:gd name="connsiteX37" fmla="*/ 403263 w 473149"/>
              <a:gd name="connsiteY37" fmla="*/ 233441 h 473150"/>
              <a:gd name="connsiteX38" fmla="*/ 403263 w 473149"/>
              <a:gd name="connsiteY38" fmla="*/ 233440 h 473150"/>
              <a:gd name="connsiteX39" fmla="*/ 356657 w 473149"/>
              <a:gd name="connsiteY39" fmla="*/ 186835 h 473150"/>
              <a:gd name="connsiteX40" fmla="*/ 116493 w 473149"/>
              <a:gd name="connsiteY40" fmla="*/ 352224 h 473150"/>
              <a:gd name="connsiteX41" fmla="*/ 122113 w 473149"/>
              <a:gd name="connsiteY41" fmla="*/ 357847 h 473150"/>
              <a:gd name="connsiteX42" fmla="*/ 116492 w 473149"/>
              <a:gd name="connsiteY42" fmla="*/ 357846 h 473150"/>
              <a:gd name="connsiteX43" fmla="*/ 69886 w 473149"/>
              <a:gd name="connsiteY43" fmla="*/ 305620 h 473150"/>
              <a:gd name="connsiteX44" fmla="*/ 116492 w 473149"/>
              <a:gd name="connsiteY44" fmla="*/ 352225 h 473150"/>
              <a:gd name="connsiteX45" fmla="*/ 116492 w 473149"/>
              <a:gd name="connsiteY45" fmla="*/ 357847 h 473150"/>
              <a:gd name="connsiteX46" fmla="*/ 122113 w 473149"/>
              <a:gd name="connsiteY46" fmla="*/ 357847 h 473150"/>
              <a:gd name="connsiteX47" fmla="*/ 122113 w 473149"/>
              <a:gd name="connsiteY47" fmla="*/ 357848 h 473150"/>
              <a:gd name="connsiteX48" fmla="*/ 188024 w 473149"/>
              <a:gd name="connsiteY48" fmla="*/ 357848 h 473150"/>
              <a:gd name="connsiteX49" fmla="*/ 234630 w 473149"/>
              <a:gd name="connsiteY49" fmla="*/ 404452 h 473150"/>
              <a:gd name="connsiteX50" fmla="*/ 168719 w 473149"/>
              <a:gd name="connsiteY50" fmla="*/ 404452 h 473150"/>
              <a:gd name="connsiteX51" fmla="*/ 168719 w 473149"/>
              <a:gd name="connsiteY51" fmla="*/ 404452 h 473150"/>
              <a:gd name="connsiteX52" fmla="*/ 69886 w 473149"/>
              <a:gd name="connsiteY52" fmla="*/ 404452 h 473150"/>
              <a:gd name="connsiteX53" fmla="*/ 304431 w 473149"/>
              <a:gd name="connsiteY53" fmla="*/ 68697 h 473150"/>
              <a:gd name="connsiteX54" fmla="*/ 403264 w 473149"/>
              <a:gd name="connsiteY54" fmla="*/ 68697 h 473150"/>
              <a:gd name="connsiteX55" fmla="*/ 403264 w 473149"/>
              <a:gd name="connsiteY55" fmla="*/ 167531 h 473150"/>
              <a:gd name="connsiteX56" fmla="*/ 356658 w 473149"/>
              <a:gd name="connsiteY56" fmla="*/ 120925 h 473150"/>
              <a:gd name="connsiteX57" fmla="*/ 356658 w 473149"/>
              <a:gd name="connsiteY57" fmla="*/ 115303 h 473150"/>
              <a:gd name="connsiteX58" fmla="*/ 356657 w 473149"/>
              <a:gd name="connsiteY58" fmla="*/ 115303 h 473150"/>
              <a:gd name="connsiteX59" fmla="*/ 356657 w 473149"/>
              <a:gd name="connsiteY59" fmla="*/ 120924 h 473150"/>
              <a:gd name="connsiteX60" fmla="*/ 351036 w 473149"/>
              <a:gd name="connsiteY60" fmla="*/ 115302 h 473150"/>
              <a:gd name="connsiteX61" fmla="*/ 69886 w 473149"/>
              <a:gd name="connsiteY61" fmla="*/ 239709 h 473150"/>
              <a:gd name="connsiteX62" fmla="*/ 116492 w 473149"/>
              <a:gd name="connsiteY62" fmla="*/ 286315 h 473150"/>
              <a:gd name="connsiteX63" fmla="*/ 116492 w 473149"/>
              <a:gd name="connsiteY63" fmla="*/ 352225 h 473150"/>
              <a:gd name="connsiteX64" fmla="*/ 69886 w 473149"/>
              <a:gd name="connsiteY64" fmla="*/ 305620 h 473150"/>
              <a:gd name="connsiteX65" fmla="*/ 69886 w 473149"/>
              <a:gd name="connsiteY65" fmla="*/ 165849 h 473150"/>
              <a:gd name="connsiteX66" fmla="*/ 116493 w 473149"/>
              <a:gd name="connsiteY66" fmla="*/ 119243 h 473150"/>
              <a:gd name="connsiteX67" fmla="*/ 116492 w 473149"/>
              <a:gd name="connsiteY67" fmla="*/ 185154 h 473150"/>
              <a:gd name="connsiteX68" fmla="*/ 69886 w 473149"/>
              <a:gd name="connsiteY68" fmla="*/ 231760 h 473150"/>
              <a:gd name="connsiteX69" fmla="*/ 0 w 473149"/>
              <a:gd name="connsiteY69" fmla="*/ 235734 h 473150"/>
              <a:gd name="connsiteX70" fmla="*/ 69886 w 473149"/>
              <a:gd name="connsiteY70" fmla="*/ 165847 h 473150"/>
              <a:gd name="connsiteX71" fmla="*/ 69886 w 473149"/>
              <a:gd name="connsiteY71" fmla="*/ 231759 h 473150"/>
              <a:gd name="connsiteX72" fmla="*/ 69886 w 473149"/>
              <a:gd name="connsiteY72" fmla="*/ 231758 h 473150"/>
              <a:gd name="connsiteX73" fmla="*/ 69886 w 473149"/>
              <a:gd name="connsiteY73" fmla="*/ 239708 h 473150"/>
              <a:gd name="connsiteX74" fmla="*/ 65911 w 473149"/>
              <a:gd name="connsiteY74" fmla="*/ 235733 h 473150"/>
              <a:gd name="connsiteX75" fmla="*/ 65911 w 473149"/>
              <a:gd name="connsiteY75" fmla="*/ 235734 h 473150"/>
              <a:gd name="connsiteX76" fmla="*/ 69886 w 473149"/>
              <a:gd name="connsiteY76" fmla="*/ 239709 h 473150"/>
              <a:gd name="connsiteX77" fmla="*/ 69886 w 473149"/>
              <a:gd name="connsiteY77" fmla="*/ 305620 h 473150"/>
              <a:gd name="connsiteX78" fmla="*/ 116494 w 473149"/>
              <a:gd name="connsiteY78" fmla="*/ 115303 h 473150"/>
              <a:gd name="connsiteX79" fmla="*/ 120432 w 473149"/>
              <a:gd name="connsiteY79" fmla="*/ 115304 h 473150"/>
              <a:gd name="connsiteX80" fmla="*/ 116494 w 473149"/>
              <a:gd name="connsiteY80" fmla="*/ 119242 h 473150"/>
              <a:gd name="connsiteX81" fmla="*/ 69886 w 473149"/>
              <a:gd name="connsiteY81" fmla="*/ 68697 h 473150"/>
              <a:gd name="connsiteX82" fmla="*/ 167037 w 473149"/>
              <a:gd name="connsiteY82" fmla="*/ 68697 h 473150"/>
              <a:gd name="connsiteX83" fmla="*/ 167037 w 473149"/>
              <a:gd name="connsiteY83" fmla="*/ 68697 h 473150"/>
              <a:gd name="connsiteX84" fmla="*/ 235733 w 473149"/>
              <a:gd name="connsiteY84" fmla="*/ 0 h 473150"/>
              <a:gd name="connsiteX85" fmla="*/ 304430 w 473149"/>
              <a:gd name="connsiteY85" fmla="*/ 68697 h 473150"/>
              <a:gd name="connsiteX86" fmla="*/ 238519 w 473149"/>
              <a:gd name="connsiteY86" fmla="*/ 68696 h 473150"/>
              <a:gd name="connsiteX87" fmla="*/ 238519 w 473149"/>
              <a:gd name="connsiteY87" fmla="*/ 68697 h 473150"/>
              <a:gd name="connsiteX88" fmla="*/ 304430 w 473149"/>
              <a:gd name="connsiteY88" fmla="*/ 68697 h 473150"/>
              <a:gd name="connsiteX89" fmla="*/ 351036 w 473149"/>
              <a:gd name="connsiteY89" fmla="*/ 115303 h 473150"/>
              <a:gd name="connsiteX90" fmla="*/ 285125 w 473149"/>
              <a:gd name="connsiteY90" fmla="*/ 115302 h 473150"/>
              <a:gd name="connsiteX91" fmla="*/ 238520 w 473149"/>
              <a:gd name="connsiteY91" fmla="*/ 68697 h 473150"/>
              <a:gd name="connsiteX92" fmla="*/ 232948 w 473149"/>
              <a:gd name="connsiteY92" fmla="*/ 68697 h 473150"/>
              <a:gd name="connsiteX93" fmla="*/ 235733 w 473149"/>
              <a:gd name="connsiteY93" fmla="*/ 65912 h 473150"/>
              <a:gd name="connsiteX94" fmla="*/ 235733 w 473149"/>
              <a:gd name="connsiteY94" fmla="*/ 65912 h 473150"/>
              <a:gd name="connsiteX95" fmla="*/ 232948 w 473149"/>
              <a:gd name="connsiteY95" fmla="*/ 68697 h 473150"/>
              <a:gd name="connsiteX96" fmla="*/ 186342 w 473149"/>
              <a:gd name="connsiteY96" fmla="*/ 115303 h 473150"/>
              <a:gd name="connsiteX97" fmla="*/ 120432 w 473149"/>
              <a:gd name="connsiteY97" fmla="*/ 115303 h 473150"/>
              <a:gd name="connsiteX98" fmla="*/ 120432 w 473149"/>
              <a:gd name="connsiteY98" fmla="*/ 115303 h 473150"/>
              <a:gd name="connsiteX99" fmla="*/ 116493 w 473149"/>
              <a:gd name="connsiteY99" fmla="*/ 115303 h 473150"/>
              <a:gd name="connsiteX100" fmla="*/ 116493 w 473149"/>
              <a:gd name="connsiteY100" fmla="*/ 119242 h 473150"/>
              <a:gd name="connsiteX101" fmla="*/ 69886 w 473149"/>
              <a:gd name="connsiteY101" fmla="*/ 165848 h 47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473149" h="473150">
                <a:moveTo>
                  <a:pt x="352718" y="357847"/>
                </a:moveTo>
                <a:lnTo>
                  <a:pt x="356658" y="353907"/>
                </a:lnTo>
                <a:lnTo>
                  <a:pt x="356658" y="357847"/>
                </a:lnTo>
                <a:close/>
                <a:moveTo>
                  <a:pt x="356657" y="120925"/>
                </a:moveTo>
                <a:lnTo>
                  <a:pt x="403263" y="167530"/>
                </a:lnTo>
                <a:lnTo>
                  <a:pt x="403263" y="233439"/>
                </a:lnTo>
                <a:lnTo>
                  <a:pt x="403263" y="167531"/>
                </a:lnTo>
                <a:lnTo>
                  <a:pt x="473149" y="237416"/>
                </a:lnTo>
                <a:lnTo>
                  <a:pt x="403264" y="307302"/>
                </a:lnTo>
                <a:lnTo>
                  <a:pt x="403263" y="307302"/>
                </a:lnTo>
                <a:lnTo>
                  <a:pt x="403263" y="404452"/>
                </a:lnTo>
                <a:lnTo>
                  <a:pt x="306113" y="404452"/>
                </a:lnTo>
                <a:lnTo>
                  <a:pt x="306113" y="404453"/>
                </a:lnTo>
                <a:lnTo>
                  <a:pt x="306112" y="404453"/>
                </a:lnTo>
                <a:lnTo>
                  <a:pt x="237416" y="473150"/>
                </a:lnTo>
                <a:lnTo>
                  <a:pt x="168719" y="404453"/>
                </a:lnTo>
                <a:lnTo>
                  <a:pt x="234630" y="404453"/>
                </a:lnTo>
                <a:lnTo>
                  <a:pt x="234630" y="404452"/>
                </a:lnTo>
                <a:lnTo>
                  <a:pt x="234630" y="404452"/>
                </a:lnTo>
                <a:lnTo>
                  <a:pt x="240202" y="404452"/>
                </a:lnTo>
                <a:lnTo>
                  <a:pt x="237416" y="407238"/>
                </a:lnTo>
                <a:lnTo>
                  <a:pt x="237416" y="407239"/>
                </a:lnTo>
                <a:lnTo>
                  <a:pt x="240202" y="404453"/>
                </a:lnTo>
                <a:lnTo>
                  <a:pt x="240203" y="404452"/>
                </a:lnTo>
                <a:lnTo>
                  <a:pt x="286808" y="357848"/>
                </a:lnTo>
                <a:lnTo>
                  <a:pt x="352717" y="357848"/>
                </a:lnTo>
                <a:lnTo>
                  <a:pt x="352718" y="357847"/>
                </a:lnTo>
                <a:lnTo>
                  <a:pt x="356658" y="357847"/>
                </a:lnTo>
                <a:lnTo>
                  <a:pt x="356658" y="353907"/>
                </a:lnTo>
                <a:lnTo>
                  <a:pt x="356658" y="353906"/>
                </a:lnTo>
                <a:lnTo>
                  <a:pt x="356658" y="287996"/>
                </a:lnTo>
                <a:lnTo>
                  <a:pt x="403263" y="241391"/>
                </a:lnTo>
                <a:lnTo>
                  <a:pt x="403264" y="241391"/>
                </a:lnTo>
                <a:lnTo>
                  <a:pt x="407238" y="237416"/>
                </a:lnTo>
                <a:lnTo>
                  <a:pt x="407238" y="237416"/>
                </a:lnTo>
                <a:lnTo>
                  <a:pt x="403264" y="241390"/>
                </a:lnTo>
                <a:lnTo>
                  <a:pt x="403264" y="233443"/>
                </a:lnTo>
                <a:lnTo>
                  <a:pt x="403263" y="233441"/>
                </a:lnTo>
                <a:lnTo>
                  <a:pt x="403263" y="233440"/>
                </a:lnTo>
                <a:lnTo>
                  <a:pt x="356657" y="186835"/>
                </a:lnTo>
                <a:close/>
                <a:moveTo>
                  <a:pt x="116493" y="352224"/>
                </a:moveTo>
                <a:lnTo>
                  <a:pt x="122113" y="357847"/>
                </a:lnTo>
                <a:lnTo>
                  <a:pt x="116492" y="357846"/>
                </a:lnTo>
                <a:close/>
                <a:moveTo>
                  <a:pt x="69886" y="305620"/>
                </a:moveTo>
                <a:lnTo>
                  <a:pt x="116492" y="352225"/>
                </a:lnTo>
                <a:lnTo>
                  <a:pt x="116492" y="357847"/>
                </a:lnTo>
                <a:lnTo>
                  <a:pt x="122113" y="357847"/>
                </a:lnTo>
                <a:lnTo>
                  <a:pt x="122113" y="357848"/>
                </a:lnTo>
                <a:lnTo>
                  <a:pt x="188024" y="357848"/>
                </a:lnTo>
                <a:lnTo>
                  <a:pt x="234630" y="404452"/>
                </a:lnTo>
                <a:lnTo>
                  <a:pt x="168719" y="404452"/>
                </a:lnTo>
                <a:lnTo>
                  <a:pt x="168719" y="404452"/>
                </a:lnTo>
                <a:lnTo>
                  <a:pt x="69886" y="404452"/>
                </a:lnTo>
                <a:close/>
                <a:moveTo>
                  <a:pt x="304431" y="68697"/>
                </a:moveTo>
                <a:lnTo>
                  <a:pt x="403264" y="68697"/>
                </a:lnTo>
                <a:lnTo>
                  <a:pt x="403264" y="167531"/>
                </a:lnTo>
                <a:lnTo>
                  <a:pt x="356658" y="120925"/>
                </a:lnTo>
                <a:lnTo>
                  <a:pt x="356658" y="115303"/>
                </a:lnTo>
                <a:lnTo>
                  <a:pt x="356657" y="115303"/>
                </a:lnTo>
                <a:lnTo>
                  <a:pt x="356657" y="120924"/>
                </a:lnTo>
                <a:lnTo>
                  <a:pt x="351036" y="115302"/>
                </a:lnTo>
                <a:close/>
                <a:moveTo>
                  <a:pt x="69886" y="239709"/>
                </a:moveTo>
                <a:lnTo>
                  <a:pt x="116492" y="286315"/>
                </a:lnTo>
                <a:lnTo>
                  <a:pt x="116492" y="352225"/>
                </a:lnTo>
                <a:lnTo>
                  <a:pt x="69886" y="305620"/>
                </a:lnTo>
                <a:close/>
                <a:moveTo>
                  <a:pt x="69886" y="165849"/>
                </a:moveTo>
                <a:lnTo>
                  <a:pt x="116493" y="119243"/>
                </a:lnTo>
                <a:lnTo>
                  <a:pt x="116492" y="185154"/>
                </a:lnTo>
                <a:lnTo>
                  <a:pt x="69886" y="231760"/>
                </a:lnTo>
                <a:close/>
                <a:moveTo>
                  <a:pt x="0" y="235734"/>
                </a:moveTo>
                <a:lnTo>
                  <a:pt x="69886" y="165847"/>
                </a:lnTo>
                <a:lnTo>
                  <a:pt x="69886" y="231759"/>
                </a:lnTo>
                <a:lnTo>
                  <a:pt x="69886" y="231758"/>
                </a:lnTo>
                <a:lnTo>
                  <a:pt x="69886" y="239708"/>
                </a:lnTo>
                <a:lnTo>
                  <a:pt x="65911" y="235733"/>
                </a:lnTo>
                <a:lnTo>
                  <a:pt x="65911" y="235734"/>
                </a:lnTo>
                <a:lnTo>
                  <a:pt x="69886" y="239709"/>
                </a:lnTo>
                <a:lnTo>
                  <a:pt x="69886" y="305620"/>
                </a:lnTo>
                <a:close/>
                <a:moveTo>
                  <a:pt x="116494" y="115303"/>
                </a:moveTo>
                <a:lnTo>
                  <a:pt x="120432" y="115304"/>
                </a:lnTo>
                <a:lnTo>
                  <a:pt x="116494" y="119242"/>
                </a:lnTo>
                <a:close/>
                <a:moveTo>
                  <a:pt x="69886" y="68697"/>
                </a:moveTo>
                <a:lnTo>
                  <a:pt x="167037" y="68697"/>
                </a:lnTo>
                <a:lnTo>
                  <a:pt x="167037" y="68697"/>
                </a:lnTo>
                <a:lnTo>
                  <a:pt x="235733" y="0"/>
                </a:lnTo>
                <a:lnTo>
                  <a:pt x="304430" y="68697"/>
                </a:lnTo>
                <a:lnTo>
                  <a:pt x="238519" y="68696"/>
                </a:lnTo>
                <a:lnTo>
                  <a:pt x="238519" y="68697"/>
                </a:lnTo>
                <a:lnTo>
                  <a:pt x="304430" y="68697"/>
                </a:lnTo>
                <a:lnTo>
                  <a:pt x="351036" y="115303"/>
                </a:lnTo>
                <a:lnTo>
                  <a:pt x="285125" y="115302"/>
                </a:lnTo>
                <a:lnTo>
                  <a:pt x="238520" y="68697"/>
                </a:lnTo>
                <a:lnTo>
                  <a:pt x="232948" y="68697"/>
                </a:lnTo>
                <a:lnTo>
                  <a:pt x="235733" y="65912"/>
                </a:lnTo>
                <a:lnTo>
                  <a:pt x="235733" y="65912"/>
                </a:lnTo>
                <a:lnTo>
                  <a:pt x="232948" y="68697"/>
                </a:lnTo>
                <a:lnTo>
                  <a:pt x="186342" y="115303"/>
                </a:lnTo>
                <a:lnTo>
                  <a:pt x="120432" y="115303"/>
                </a:lnTo>
                <a:lnTo>
                  <a:pt x="120432" y="115303"/>
                </a:lnTo>
                <a:lnTo>
                  <a:pt x="116493" y="115303"/>
                </a:lnTo>
                <a:lnTo>
                  <a:pt x="116493" y="119242"/>
                </a:lnTo>
                <a:lnTo>
                  <a:pt x="69886" y="165848"/>
                </a:lnTo>
                <a:close/>
              </a:path>
            </a:pathLst>
          </a:custGeom>
          <a:gradFill>
            <a:gsLst>
              <a:gs pos="6000">
                <a:srgbClr val="FF99EF"/>
              </a:gs>
              <a:gs pos="100000">
                <a:srgbClr val="D7E7DB"/>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8号-创中黑" panose="00000500000000000000" pitchFamily="2" charset="-122"/>
              <a:ea typeface="字魂58号-创中黑" panose="00000500000000000000" pitchFamily="2" charset="-122"/>
            </a:endParaRPr>
          </a:p>
        </p:txBody>
      </p:sp>
      <p:sp>
        <p:nvSpPr>
          <p:cNvPr id="34" name="文本框 33">
            <a:extLst>
              <a:ext uri="{FF2B5EF4-FFF2-40B4-BE49-F238E27FC236}">
                <a16:creationId xmlns:a16="http://schemas.microsoft.com/office/drawing/2014/main" id="{1F163197-6B8E-4077-886B-68511B92B379}"/>
              </a:ext>
            </a:extLst>
          </p:cNvPr>
          <p:cNvSpPr txBox="1"/>
          <p:nvPr/>
        </p:nvSpPr>
        <p:spPr>
          <a:xfrm>
            <a:off x="2577745" y="3187387"/>
            <a:ext cx="4660490"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0" i="0" u="none" strike="noStrike" kern="1200" cap="none" spc="0" normalizeH="0" baseline="0" noProof="0" dirty="0">
                <a:ln>
                  <a:noFill/>
                </a:ln>
                <a:solidFill>
                  <a:schemeClr val="bg1">
                    <a:alpha val="18000"/>
                  </a:schemeClr>
                </a:solidFill>
                <a:effectLst/>
                <a:uLnTx/>
                <a:uFillTx/>
                <a:latin typeface="字魂58号-创中黑" panose="00000500000000000000" pitchFamily="2" charset="-122"/>
                <a:ea typeface="字魂58号-创中黑" panose="00000500000000000000" pitchFamily="2" charset="-122"/>
              </a:rPr>
              <a:t>01</a:t>
            </a:r>
            <a:endParaRPr kumimoji="0" lang="zh-CN" altLang="en-US" sz="23900" b="0" i="0" u="none" strike="noStrike" kern="1200" cap="none" spc="0" normalizeH="0" baseline="0" noProof="0" dirty="0">
              <a:ln>
                <a:noFill/>
              </a:ln>
              <a:solidFill>
                <a:schemeClr val="bg1">
                  <a:alpha val="18000"/>
                </a:schemeClr>
              </a:solidFill>
              <a:effectLst/>
              <a:uLnTx/>
              <a:uFillTx/>
              <a:latin typeface="字魂58号-创中黑" panose="00000500000000000000" pitchFamily="2" charset="-122"/>
              <a:ea typeface="字魂58号-创中黑" panose="00000500000000000000" pitchFamily="2" charset="-122"/>
            </a:endParaRPr>
          </a:p>
        </p:txBody>
      </p:sp>
      <p:sp>
        <p:nvSpPr>
          <p:cNvPr id="35" name="文本框 34">
            <a:extLst>
              <a:ext uri="{FF2B5EF4-FFF2-40B4-BE49-F238E27FC236}">
                <a16:creationId xmlns:a16="http://schemas.microsoft.com/office/drawing/2014/main" id="{7C4ADBFB-E7F3-4CE3-AF0F-6E069B42EACD}"/>
              </a:ext>
            </a:extLst>
          </p:cNvPr>
          <p:cNvSpPr txBox="1"/>
          <p:nvPr/>
        </p:nvSpPr>
        <p:spPr>
          <a:xfrm>
            <a:off x="3809311" y="4698038"/>
            <a:ext cx="888385"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rPr>
              <a:t>01</a:t>
            </a:r>
            <a:endParaRPr kumimoji="0" lang="zh-CN" altLang="en-US" sz="60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cxnSp>
        <p:nvCxnSpPr>
          <p:cNvPr id="38" name="直接连接符 37">
            <a:extLst>
              <a:ext uri="{FF2B5EF4-FFF2-40B4-BE49-F238E27FC236}">
                <a16:creationId xmlns:a16="http://schemas.microsoft.com/office/drawing/2014/main" id="{AE5123CD-DA87-4CFF-8613-A2E475095237}"/>
              </a:ext>
            </a:extLst>
          </p:cNvPr>
          <p:cNvCxnSpPr/>
          <p:nvPr/>
        </p:nvCxnSpPr>
        <p:spPr>
          <a:xfrm>
            <a:off x="4702132" y="4486256"/>
            <a:ext cx="0" cy="14257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E97F450B-061A-4470-B99E-209167E9E6C6}"/>
              </a:ext>
            </a:extLst>
          </p:cNvPr>
          <p:cNvSpPr txBox="1"/>
          <p:nvPr/>
        </p:nvSpPr>
        <p:spPr>
          <a:xfrm>
            <a:off x="4831790" y="4266520"/>
            <a:ext cx="2501006" cy="646331"/>
          </a:xfrm>
          <a:prstGeom prst="rect">
            <a:avLst/>
          </a:prstGeom>
          <a:noFill/>
        </p:spPr>
        <p:txBody>
          <a:bodyPr wrap="none" rtlCol="0">
            <a:spAutoFit/>
            <a:scene3d>
              <a:camera prst="orthographicFront"/>
              <a:lightRig rig="threePt" dir="t"/>
            </a:scene3d>
            <a:sp3d contourW="12700"/>
          </a:bodyPr>
          <a:lstStyle/>
          <a:p>
            <a:r>
              <a:rPr lang="zh-CN" altLang="en-US" sz="3600" b="1" dirty="0">
                <a:solidFill>
                  <a:schemeClr val="bg1"/>
                </a:solidFill>
                <a:latin typeface="+mn-ea"/>
              </a:rPr>
              <a:t>背景与挑战</a:t>
            </a:r>
          </a:p>
        </p:txBody>
      </p:sp>
    </p:spTree>
    <p:extLst>
      <p:ext uri="{BB962C8B-B14F-4D97-AF65-F5344CB8AC3E}">
        <p14:creationId xmlns:p14="http://schemas.microsoft.com/office/powerpoint/2010/main" val="343615350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par>
                                <p:cTn id="15" presetID="22" presetClass="entr" presetSubtype="1"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up)">
                                      <p:cBhvr>
                                        <p:cTn id="17" dur="500"/>
                                        <p:tgtEl>
                                          <p:spTgt spid="38"/>
                                        </p:tgtEl>
                                      </p:cBhvr>
                                    </p:animEffect>
                                  </p:childTnLst>
                                </p:cTn>
                              </p:par>
                            </p:childTnLst>
                          </p:cTn>
                        </p:par>
                        <p:par>
                          <p:cTn id="18" fill="hold">
                            <p:stCondLst>
                              <p:cond delay="500"/>
                            </p:stCondLst>
                            <p:childTnLst>
                              <p:par>
                                <p:cTn id="19" presetID="2" presetClass="entr" presetSubtype="2"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EF5160C5-ABBB-41F6-9CD4-05E4E1C121F0}"/>
              </a:ext>
            </a:extLst>
          </p:cNvPr>
          <p:cNvSpPr txBox="1">
            <a:spLocks/>
          </p:cNvSpPr>
          <p:nvPr/>
        </p:nvSpPr>
        <p:spPr>
          <a:xfrm>
            <a:off x="3987256" y="741867"/>
            <a:ext cx="4217488" cy="50276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rgbClr val="0C0457"/>
                </a:solidFill>
                <a:latin typeface="+mn-ea"/>
                <a:ea typeface="+mn-ea"/>
              </a:rPr>
              <a:t>背景与挑战</a:t>
            </a:r>
          </a:p>
        </p:txBody>
      </p:sp>
      <p:sp>
        <p:nvSpPr>
          <p:cNvPr id="28" name="Footer Text">
            <a:extLst>
              <a:ext uri="{FF2B5EF4-FFF2-40B4-BE49-F238E27FC236}">
                <a16:creationId xmlns:a16="http://schemas.microsoft.com/office/drawing/2014/main" id="{9D37BFC8-D133-480D-BBE7-766E456AC4A3}"/>
              </a:ext>
            </a:extLst>
          </p:cNvPr>
          <p:cNvSpPr txBox="1"/>
          <p:nvPr/>
        </p:nvSpPr>
        <p:spPr>
          <a:xfrm>
            <a:off x="1013012" y="1795000"/>
            <a:ext cx="9834282" cy="4197559"/>
          </a:xfrm>
          <a:prstGeom prst="rect">
            <a:avLst/>
          </a:prstGeom>
          <a:noFill/>
        </p:spPr>
        <p:txBody>
          <a:bodyPr wrap="square" lIns="0" tIns="0" rIns="0" bIns="0" rtlCol="0">
            <a:spAutoFit/>
          </a:bodyPr>
          <a:lstStyle/>
          <a:p>
            <a:pPr lvl="0">
              <a:lnSpc>
                <a:spcPct val="114000"/>
              </a:lnSpc>
            </a:pPr>
            <a:r>
              <a:rPr lang="en-US" altLang="zh-CN" sz="2000" b="0" i="0" dirty="0">
                <a:solidFill>
                  <a:srgbClr val="000000"/>
                </a:solidFill>
                <a:effectLst/>
                <a:latin typeface="Roboto" panose="02000000000000000000" pitchFamily="2" charset="0"/>
              </a:rPr>
              <a:t>1.</a:t>
            </a:r>
            <a:r>
              <a:rPr lang="zh-CN" altLang="en-US" sz="2000" b="0" i="0" dirty="0">
                <a:solidFill>
                  <a:srgbClr val="000000"/>
                </a:solidFill>
                <a:effectLst/>
                <a:latin typeface="Roboto" panose="02000000000000000000" pitchFamily="2" charset="0"/>
              </a:rPr>
              <a:t> </a:t>
            </a:r>
            <a:r>
              <a:rPr lang="zh-CN" altLang="en-US" sz="2000" b="0" i="0" dirty="0">
                <a:solidFill>
                  <a:srgbClr val="000000"/>
                </a:solidFill>
                <a:effectLst/>
                <a:latin typeface="+mn-ea"/>
              </a:rPr>
              <a:t>数据规模问题</a:t>
            </a:r>
            <a:endParaRPr lang="en-US" altLang="zh-CN" sz="2000" b="0" i="0" dirty="0">
              <a:solidFill>
                <a:srgbClr val="000000"/>
              </a:solidFill>
              <a:effectLst/>
              <a:latin typeface="+mn-ea"/>
            </a:endParaRPr>
          </a:p>
          <a:p>
            <a:pPr lvl="0">
              <a:lnSpc>
                <a:spcPct val="114000"/>
              </a:lnSpc>
            </a:pPr>
            <a:r>
              <a:rPr lang="zh-CN" altLang="en-US" sz="2000" b="0" i="0" dirty="0">
                <a:solidFill>
                  <a:srgbClr val="000000"/>
                </a:solidFill>
                <a:effectLst/>
                <a:latin typeface="Roboto" panose="02000000000000000000" pitchFamily="2" charset="0"/>
              </a:rPr>
              <a:t>在当今的数据管理领域，无论我们看到什么，信息量都在飙升。据估计，</a:t>
            </a:r>
            <a:r>
              <a:rPr lang="en-US" altLang="zh-CN" sz="2000" b="0" i="0" dirty="0">
                <a:solidFill>
                  <a:srgbClr val="000000"/>
                </a:solidFill>
                <a:effectLst/>
                <a:latin typeface="Roboto" panose="02000000000000000000" pitchFamily="2" charset="0"/>
              </a:rPr>
              <a:t>2010 </a:t>
            </a:r>
            <a:r>
              <a:rPr lang="zh-CN" altLang="en-US" sz="2000" b="0" i="0" dirty="0">
                <a:solidFill>
                  <a:srgbClr val="000000"/>
                </a:solidFill>
                <a:effectLst/>
                <a:latin typeface="Roboto" panose="02000000000000000000" pitchFamily="2" charset="0"/>
              </a:rPr>
              <a:t>年创建的数据约为 </a:t>
            </a:r>
            <a:r>
              <a:rPr lang="en-US" altLang="zh-CN" sz="2000" b="0" i="0" dirty="0">
                <a:solidFill>
                  <a:srgbClr val="000000"/>
                </a:solidFill>
                <a:effectLst/>
                <a:latin typeface="Roboto" panose="02000000000000000000" pitchFamily="2" charset="0"/>
              </a:rPr>
              <a:t>1,200 </a:t>
            </a:r>
            <a:r>
              <a:rPr lang="zh-CN" altLang="en-US" sz="2000" b="0" i="0" dirty="0">
                <a:solidFill>
                  <a:srgbClr val="000000"/>
                </a:solidFill>
                <a:effectLst/>
                <a:latin typeface="Roboto" panose="02000000000000000000" pitchFamily="2" charset="0"/>
              </a:rPr>
              <a:t>艾字节，到 </a:t>
            </a:r>
            <a:r>
              <a:rPr lang="en-US" altLang="zh-CN" sz="2000" b="0" i="0" dirty="0">
                <a:solidFill>
                  <a:srgbClr val="000000"/>
                </a:solidFill>
                <a:effectLst/>
                <a:latin typeface="Roboto" panose="02000000000000000000" pitchFamily="2" charset="0"/>
              </a:rPr>
              <a:t>2015 </a:t>
            </a:r>
            <a:r>
              <a:rPr lang="zh-CN" altLang="en-US" sz="2000" b="0" i="0" dirty="0">
                <a:solidFill>
                  <a:srgbClr val="000000"/>
                </a:solidFill>
                <a:effectLst/>
                <a:latin typeface="Roboto" panose="02000000000000000000" pitchFamily="2" charset="0"/>
              </a:rPr>
              <a:t>年将增长到近 </a:t>
            </a:r>
            <a:r>
              <a:rPr lang="en-US" altLang="zh-CN" sz="2000" b="0" i="0" dirty="0">
                <a:solidFill>
                  <a:srgbClr val="000000"/>
                </a:solidFill>
                <a:effectLst/>
                <a:latin typeface="Roboto" panose="02000000000000000000" pitchFamily="2" charset="0"/>
              </a:rPr>
              <a:t>8,000 </a:t>
            </a:r>
            <a:r>
              <a:rPr lang="zh-CN" altLang="en-US" sz="2000" b="0" i="0" dirty="0">
                <a:solidFill>
                  <a:srgbClr val="000000"/>
                </a:solidFill>
                <a:effectLst/>
                <a:latin typeface="Roboto" panose="02000000000000000000" pitchFamily="2" charset="0"/>
              </a:rPr>
              <a:t>艾字节，互联网</a:t>
            </a:r>
            <a:r>
              <a:rPr lang="en-US" altLang="zh-CN" sz="2000" b="0" i="0" dirty="0">
                <a:solidFill>
                  <a:srgbClr val="000000"/>
                </a:solidFill>
                <a:effectLst/>
                <a:latin typeface="Roboto" panose="02000000000000000000" pitchFamily="2" charset="0"/>
              </a:rPr>
              <a:t>/Web </a:t>
            </a:r>
            <a:r>
              <a:rPr lang="zh-CN" altLang="en-US" sz="2000" b="0" i="0" dirty="0">
                <a:solidFill>
                  <a:srgbClr val="000000"/>
                </a:solidFill>
                <a:effectLst/>
                <a:latin typeface="Roboto" panose="02000000000000000000" pitchFamily="2" charset="0"/>
              </a:rPr>
              <a:t>是主要的数据驱动器和消费者。</a:t>
            </a:r>
            <a:endParaRPr lang="en-US" altLang="zh-CN" sz="2000" b="0" i="0" dirty="0">
              <a:solidFill>
                <a:srgbClr val="000000"/>
              </a:solidFill>
              <a:effectLst/>
              <a:latin typeface="Roboto" panose="02000000000000000000" pitchFamily="2" charset="0"/>
            </a:endParaRPr>
          </a:p>
          <a:p>
            <a:pPr lvl="0">
              <a:lnSpc>
                <a:spcPct val="114000"/>
              </a:lnSpc>
            </a:pPr>
            <a:r>
              <a:rPr lang="zh-CN" altLang="en-US" sz="2000" b="0" i="0" dirty="0">
                <a:solidFill>
                  <a:srgbClr val="000000"/>
                </a:solidFill>
                <a:effectLst/>
                <a:latin typeface="Roboto" panose="02000000000000000000" pitchFamily="2" charset="0"/>
              </a:rPr>
              <a:t>为了理解数据量的巨大，让我们看几个数字：</a:t>
            </a:r>
            <a:r>
              <a:rPr lang="en-US" altLang="zh-CN" sz="2000" b="0" i="0" dirty="0">
                <a:solidFill>
                  <a:srgbClr val="000000"/>
                </a:solidFill>
                <a:effectLst/>
                <a:latin typeface="Roboto" panose="02000000000000000000" pitchFamily="2" charset="0"/>
              </a:rPr>
              <a:t>Facebook </a:t>
            </a:r>
            <a:r>
              <a:rPr lang="zh-CN" altLang="en-US" sz="2000" b="0" i="0" dirty="0">
                <a:solidFill>
                  <a:srgbClr val="000000"/>
                </a:solidFill>
                <a:effectLst/>
                <a:latin typeface="Roboto" panose="02000000000000000000" pitchFamily="2" charset="0"/>
              </a:rPr>
              <a:t>每月需要存储 </a:t>
            </a:r>
            <a:r>
              <a:rPr lang="en-US" altLang="zh-CN" sz="2000" b="0" i="0" dirty="0">
                <a:solidFill>
                  <a:srgbClr val="000000"/>
                </a:solidFill>
                <a:effectLst/>
                <a:latin typeface="Roboto" panose="02000000000000000000" pitchFamily="2" charset="0"/>
              </a:rPr>
              <a:t>1350 </a:t>
            </a:r>
            <a:r>
              <a:rPr lang="zh-CN" altLang="en-US" sz="2000" b="0" i="0" dirty="0">
                <a:solidFill>
                  <a:srgbClr val="000000"/>
                </a:solidFill>
                <a:effectLst/>
                <a:latin typeface="Roboto" panose="02000000000000000000" pitchFamily="2" charset="0"/>
              </a:rPr>
              <a:t>亿条消息。 </a:t>
            </a:r>
            <a:r>
              <a:rPr lang="en-US" altLang="zh-CN" sz="2000" b="0" i="0" dirty="0">
                <a:solidFill>
                  <a:srgbClr val="000000"/>
                </a:solidFill>
                <a:effectLst/>
                <a:latin typeface="Roboto" panose="02000000000000000000" pitchFamily="2" charset="0"/>
              </a:rPr>
              <a:t>Twitter </a:t>
            </a:r>
            <a:r>
              <a:rPr lang="zh-CN" altLang="en-US" sz="2000" b="0" i="0" dirty="0">
                <a:solidFill>
                  <a:srgbClr val="000000"/>
                </a:solidFill>
                <a:effectLst/>
                <a:latin typeface="Roboto" panose="02000000000000000000" pitchFamily="2" charset="0"/>
              </a:rPr>
              <a:t>存在每天存储 </a:t>
            </a:r>
            <a:r>
              <a:rPr lang="en-US" altLang="zh-CN" sz="2000" b="0" i="0" dirty="0">
                <a:solidFill>
                  <a:srgbClr val="000000"/>
                </a:solidFill>
                <a:effectLst/>
                <a:latin typeface="Roboto" panose="02000000000000000000" pitchFamily="2" charset="0"/>
              </a:rPr>
              <a:t>7 TB </a:t>
            </a:r>
            <a:r>
              <a:rPr lang="zh-CN" altLang="en-US" sz="2000" b="0" i="0" dirty="0">
                <a:solidFill>
                  <a:srgbClr val="000000"/>
                </a:solidFill>
                <a:effectLst/>
                <a:latin typeface="Roboto" panose="02000000000000000000" pitchFamily="2" charset="0"/>
              </a:rPr>
              <a:t>数据的问题，而且这一需求每年可能会翻倍。</a:t>
            </a:r>
            <a:endParaRPr lang="en-US" altLang="zh-CN" sz="2000" b="0" i="0" dirty="0">
              <a:solidFill>
                <a:srgbClr val="000000"/>
              </a:solidFill>
              <a:effectLst/>
              <a:latin typeface="Roboto" panose="02000000000000000000" pitchFamily="2" charset="0"/>
            </a:endParaRPr>
          </a:p>
          <a:p>
            <a:pPr lvl="0">
              <a:lnSpc>
                <a:spcPct val="114000"/>
              </a:lnSpc>
            </a:pPr>
            <a:endParaRPr lang="en-US" altLang="zh-CN" sz="2000" dirty="0">
              <a:solidFill>
                <a:srgbClr val="000000"/>
              </a:solidFill>
              <a:latin typeface="Roboto" panose="02000000000000000000" pitchFamily="2" charset="0"/>
              <a:ea typeface="字魂58号-创中黑" panose="00000500000000000000" pitchFamily="2" charset="-122"/>
            </a:endParaRPr>
          </a:p>
          <a:p>
            <a:pPr lvl="0">
              <a:lnSpc>
                <a:spcPct val="114000"/>
              </a:lnSpc>
            </a:pPr>
            <a:r>
              <a:rPr lang="en-US" altLang="zh-CN" sz="2000" dirty="0">
                <a:solidFill>
                  <a:srgbClr val="000000"/>
                </a:solidFill>
                <a:latin typeface="Roboto" panose="02000000000000000000" pitchFamily="2" charset="0"/>
                <a:ea typeface="字魂58号-创中黑" panose="00000500000000000000" pitchFamily="2" charset="-122"/>
              </a:rPr>
              <a:t>2.</a:t>
            </a:r>
            <a:r>
              <a:rPr lang="zh-CN" altLang="en-US" sz="2000" dirty="0">
                <a:solidFill>
                  <a:srgbClr val="000000"/>
                </a:solidFill>
                <a:latin typeface="+mn-ea"/>
              </a:rPr>
              <a:t>性能需求问题</a:t>
            </a:r>
            <a:endParaRPr lang="en-US" altLang="zh-CN" sz="2000" dirty="0">
              <a:solidFill>
                <a:srgbClr val="000000"/>
              </a:solidFill>
              <a:latin typeface="+mn-ea"/>
            </a:endParaRPr>
          </a:p>
          <a:p>
            <a:pPr lvl="0">
              <a:lnSpc>
                <a:spcPct val="114000"/>
              </a:lnSpc>
            </a:pPr>
            <a:r>
              <a:rPr lang="zh-CN" altLang="en-US" sz="2000" b="0" i="0" dirty="0">
                <a:solidFill>
                  <a:srgbClr val="000000"/>
                </a:solidFill>
                <a:effectLst/>
                <a:latin typeface="Roboto" panose="02000000000000000000" pitchFamily="2" charset="0"/>
              </a:rPr>
              <a:t>基于数据规模问题提出的解决方案还需要满足海量的性能需求，以保证数据处理的及时性。不幸的是，处理能力的提高并没有直接转化为更快的数据访问。 信息化时代，数据的关键性和数据可用性的连续性变得比以往任何时候都更加重要。我们希望数据可以从任何地方 </a:t>
            </a:r>
            <a:r>
              <a:rPr lang="en-US" altLang="zh-CN" sz="2000" b="0" i="0" dirty="0">
                <a:solidFill>
                  <a:srgbClr val="000000"/>
                </a:solidFill>
                <a:effectLst/>
                <a:latin typeface="Roboto" panose="02000000000000000000" pitchFamily="2" charset="0"/>
              </a:rPr>
              <a:t>24×7 </a:t>
            </a:r>
            <a:r>
              <a:rPr lang="zh-CN" altLang="en-US" sz="2000" b="0" i="0" dirty="0">
                <a:solidFill>
                  <a:srgbClr val="000000"/>
                </a:solidFill>
                <a:effectLst/>
                <a:latin typeface="Roboto" panose="02000000000000000000" pitchFamily="2" charset="0"/>
              </a:rPr>
              <a:t>全天候获取，这是一个很大的挑战。</a:t>
            </a:r>
            <a:endParaRPr lang="en-US" altLang="zh-CN" sz="2000" dirty="0">
              <a:solidFill>
                <a:srgbClr val="0C0457"/>
              </a:solidFill>
              <a:latin typeface="字魂58号-创中黑" panose="00000500000000000000" pitchFamily="2" charset="-122"/>
              <a:ea typeface="字魂58号-创中黑" panose="00000500000000000000" pitchFamily="2" charset="-122"/>
            </a:endParaRPr>
          </a:p>
        </p:txBody>
      </p:sp>
    </p:spTree>
    <p:extLst>
      <p:ext uri="{BB962C8B-B14F-4D97-AF65-F5344CB8AC3E}">
        <p14:creationId xmlns:p14="http://schemas.microsoft.com/office/powerpoint/2010/main" val="329980855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a:stretch>
            <a:fillRect/>
          </a:stretch>
        </p:blipFill>
        <p:spPr>
          <a:xfrm>
            <a:off x="0" y="-635000"/>
            <a:ext cx="12192000" cy="8128000"/>
          </a:xfrm>
          <a:prstGeom prst="rect">
            <a:avLst/>
          </a:prstGeom>
        </p:spPr>
      </p:pic>
      <p:sp>
        <p:nvSpPr>
          <p:cNvPr id="32" name="任意多边形: 形状 31">
            <a:extLst>
              <a:ext uri="{FF2B5EF4-FFF2-40B4-BE49-F238E27FC236}">
                <a16:creationId xmlns:a16="http://schemas.microsoft.com/office/drawing/2014/main" id="{B793325C-101C-44F4-BD70-D0C49069172E}"/>
              </a:ext>
            </a:extLst>
          </p:cNvPr>
          <p:cNvSpPr/>
          <p:nvPr/>
        </p:nvSpPr>
        <p:spPr>
          <a:xfrm rot="2700000">
            <a:off x="5726362" y="1446123"/>
            <a:ext cx="739275" cy="739276"/>
          </a:xfrm>
          <a:custGeom>
            <a:avLst/>
            <a:gdLst>
              <a:gd name="connsiteX0" fmla="*/ 352718 w 473149"/>
              <a:gd name="connsiteY0" fmla="*/ 357847 h 473150"/>
              <a:gd name="connsiteX1" fmla="*/ 356658 w 473149"/>
              <a:gd name="connsiteY1" fmla="*/ 353907 h 473150"/>
              <a:gd name="connsiteX2" fmla="*/ 356658 w 473149"/>
              <a:gd name="connsiteY2" fmla="*/ 357847 h 473150"/>
              <a:gd name="connsiteX3" fmla="*/ 356657 w 473149"/>
              <a:gd name="connsiteY3" fmla="*/ 120925 h 473150"/>
              <a:gd name="connsiteX4" fmla="*/ 403263 w 473149"/>
              <a:gd name="connsiteY4" fmla="*/ 167530 h 473150"/>
              <a:gd name="connsiteX5" fmla="*/ 403263 w 473149"/>
              <a:gd name="connsiteY5" fmla="*/ 233439 h 473150"/>
              <a:gd name="connsiteX6" fmla="*/ 403263 w 473149"/>
              <a:gd name="connsiteY6" fmla="*/ 167531 h 473150"/>
              <a:gd name="connsiteX7" fmla="*/ 473149 w 473149"/>
              <a:gd name="connsiteY7" fmla="*/ 237416 h 473150"/>
              <a:gd name="connsiteX8" fmla="*/ 403264 w 473149"/>
              <a:gd name="connsiteY8" fmla="*/ 307302 h 473150"/>
              <a:gd name="connsiteX9" fmla="*/ 403263 w 473149"/>
              <a:gd name="connsiteY9" fmla="*/ 307302 h 473150"/>
              <a:gd name="connsiteX10" fmla="*/ 403263 w 473149"/>
              <a:gd name="connsiteY10" fmla="*/ 404452 h 473150"/>
              <a:gd name="connsiteX11" fmla="*/ 306113 w 473149"/>
              <a:gd name="connsiteY11" fmla="*/ 404452 h 473150"/>
              <a:gd name="connsiteX12" fmla="*/ 306113 w 473149"/>
              <a:gd name="connsiteY12" fmla="*/ 404453 h 473150"/>
              <a:gd name="connsiteX13" fmla="*/ 306112 w 473149"/>
              <a:gd name="connsiteY13" fmla="*/ 404453 h 473150"/>
              <a:gd name="connsiteX14" fmla="*/ 237416 w 473149"/>
              <a:gd name="connsiteY14" fmla="*/ 473150 h 473150"/>
              <a:gd name="connsiteX15" fmla="*/ 168719 w 473149"/>
              <a:gd name="connsiteY15" fmla="*/ 404453 h 473150"/>
              <a:gd name="connsiteX16" fmla="*/ 234630 w 473149"/>
              <a:gd name="connsiteY16" fmla="*/ 404453 h 473150"/>
              <a:gd name="connsiteX17" fmla="*/ 234630 w 473149"/>
              <a:gd name="connsiteY17" fmla="*/ 404452 h 473150"/>
              <a:gd name="connsiteX18" fmla="*/ 234630 w 473149"/>
              <a:gd name="connsiteY18" fmla="*/ 404452 h 473150"/>
              <a:gd name="connsiteX19" fmla="*/ 240202 w 473149"/>
              <a:gd name="connsiteY19" fmla="*/ 404452 h 473150"/>
              <a:gd name="connsiteX20" fmla="*/ 237416 w 473149"/>
              <a:gd name="connsiteY20" fmla="*/ 407238 h 473150"/>
              <a:gd name="connsiteX21" fmla="*/ 237416 w 473149"/>
              <a:gd name="connsiteY21" fmla="*/ 407239 h 473150"/>
              <a:gd name="connsiteX22" fmla="*/ 240202 w 473149"/>
              <a:gd name="connsiteY22" fmla="*/ 404453 h 473150"/>
              <a:gd name="connsiteX23" fmla="*/ 240203 w 473149"/>
              <a:gd name="connsiteY23" fmla="*/ 404452 h 473150"/>
              <a:gd name="connsiteX24" fmla="*/ 286808 w 473149"/>
              <a:gd name="connsiteY24" fmla="*/ 357848 h 473150"/>
              <a:gd name="connsiteX25" fmla="*/ 352717 w 473149"/>
              <a:gd name="connsiteY25" fmla="*/ 357848 h 473150"/>
              <a:gd name="connsiteX26" fmla="*/ 352718 w 473149"/>
              <a:gd name="connsiteY26" fmla="*/ 357847 h 473150"/>
              <a:gd name="connsiteX27" fmla="*/ 356658 w 473149"/>
              <a:gd name="connsiteY27" fmla="*/ 357847 h 473150"/>
              <a:gd name="connsiteX28" fmla="*/ 356658 w 473149"/>
              <a:gd name="connsiteY28" fmla="*/ 353907 h 473150"/>
              <a:gd name="connsiteX29" fmla="*/ 356658 w 473149"/>
              <a:gd name="connsiteY29" fmla="*/ 353906 h 473150"/>
              <a:gd name="connsiteX30" fmla="*/ 356658 w 473149"/>
              <a:gd name="connsiteY30" fmla="*/ 287996 h 473150"/>
              <a:gd name="connsiteX31" fmla="*/ 403263 w 473149"/>
              <a:gd name="connsiteY31" fmla="*/ 241391 h 473150"/>
              <a:gd name="connsiteX32" fmla="*/ 403264 w 473149"/>
              <a:gd name="connsiteY32" fmla="*/ 241391 h 473150"/>
              <a:gd name="connsiteX33" fmla="*/ 407238 w 473149"/>
              <a:gd name="connsiteY33" fmla="*/ 237416 h 473150"/>
              <a:gd name="connsiteX34" fmla="*/ 407238 w 473149"/>
              <a:gd name="connsiteY34" fmla="*/ 237416 h 473150"/>
              <a:gd name="connsiteX35" fmla="*/ 403264 w 473149"/>
              <a:gd name="connsiteY35" fmla="*/ 241390 h 473150"/>
              <a:gd name="connsiteX36" fmla="*/ 403264 w 473149"/>
              <a:gd name="connsiteY36" fmla="*/ 233443 h 473150"/>
              <a:gd name="connsiteX37" fmla="*/ 403263 w 473149"/>
              <a:gd name="connsiteY37" fmla="*/ 233441 h 473150"/>
              <a:gd name="connsiteX38" fmla="*/ 403263 w 473149"/>
              <a:gd name="connsiteY38" fmla="*/ 233440 h 473150"/>
              <a:gd name="connsiteX39" fmla="*/ 356657 w 473149"/>
              <a:gd name="connsiteY39" fmla="*/ 186835 h 473150"/>
              <a:gd name="connsiteX40" fmla="*/ 116493 w 473149"/>
              <a:gd name="connsiteY40" fmla="*/ 352224 h 473150"/>
              <a:gd name="connsiteX41" fmla="*/ 122113 w 473149"/>
              <a:gd name="connsiteY41" fmla="*/ 357847 h 473150"/>
              <a:gd name="connsiteX42" fmla="*/ 116492 w 473149"/>
              <a:gd name="connsiteY42" fmla="*/ 357846 h 473150"/>
              <a:gd name="connsiteX43" fmla="*/ 69886 w 473149"/>
              <a:gd name="connsiteY43" fmla="*/ 305620 h 473150"/>
              <a:gd name="connsiteX44" fmla="*/ 116492 w 473149"/>
              <a:gd name="connsiteY44" fmla="*/ 352225 h 473150"/>
              <a:gd name="connsiteX45" fmla="*/ 116492 w 473149"/>
              <a:gd name="connsiteY45" fmla="*/ 357847 h 473150"/>
              <a:gd name="connsiteX46" fmla="*/ 122113 w 473149"/>
              <a:gd name="connsiteY46" fmla="*/ 357847 h 473150"/>
              <a:gd name="connsiteX47" fmla="*/ 122113 w 473149"/>
              <a:gd name="connsiteY47" fmla="*/ 357848 h 473150"/>
              <a:gd name="connsiteX48" fmla="*/ 188024 w 473149"/>
              <a:gd name="connsiteY48" fmla="*/ 357848 h 473150"/>
              <a:gd name="connsiteX49" fmla="*/ 234630 w 473149"/>
              <a:gd name="connsiteY49" fmla="*/ 404452 h 473150"/>
              <a:gd name="connsiteX50" fmla="*/ 168719 w 473149"/>
              <a:gd name="connsiteY50" fmla="*/ 404452 h 473150"/>
              <a:gd name="connsiteX51" fmla="*/ 168719 w 473149"/>
              <a:gd name="connsiteY51" fmla="*/ 404452 h 473150"/>
              <a:gd name="connsiteX52" fmla="*/ 69886 w 473149"/>
              <a:gd name="connsiteY52" fmla="*/ 404452 h 473150"/>
              <a:gd name="connsiteX53" fmla="*/ 304431 w 473149"/>
              <a:gd name="connsiteY53" fmla="*/ 68697 h 473150"/>
              <a:gd name="connsiteX54" fmla="*/ 403264 w 473149"/>
              <a:gd name="connsiteY54" fmla="*/ 68697 h 473150"/>
              <a:gd name="connsiteX55" fmla="*/ 403264 w 473149"/>
              <a:gd name="connsiteY55" fmla="*/ 167531 h 473150"/>
              <a:gd name="connsiteX56" fmla="*/ 356658 w 473149"/>
              <a:gd name="connsiteY56" fmla="*/ 120925 h 473150"/>
              <a:gd name="connsiteX57" fmla="*/ 356658 w 473149"/>
              <a:gd name="connsiteY57" fmla="*/ 115303 h 473150"/>
              <a:gd name="connsiteX58" fmla="*/ 356657 w 473149"/>
              <a:gd name="connsiteY58" fmla="*/ 115303 h 473150"/>
              <a:gd name="connsiteX59" fmla="*/ 356657 w 473149"/>
              <a:gd name="connsiteY59" fmla="*/ 120924 h 473150"/>
              <a:gd name="connsiteX60" fmla="*/ 351036 w 473149"/>
              <a:gd name="connsiteY60" fmla="*/ 115302 h 473150"/>
              <a:gd name="connsiteX61" fmla="*/ 69886 w 473149"/>
              <a:gd name="connsiteY61" fmla="*/ 239709 h 473150"/>
              <a:gd name="connsiteX62" fmla="*/ 116492 w 473149"/>
              <a:gd name="connsiteY62" fmla="*/ 286315 h 473150"/>
              <a:gd name="connsiteX63" fmla="*/ 116492 w 473149"/>
              <a:gd name="connsiteY63" fmla="*/ 352225 h 473150"/>
              <a:gd name="connsiteX64" fmla="*/ 69886 w 473149"/>
              <a:gd name="connsiteY64" fmla="*/ 305620 h 473150"/>
              <a:gd name="connsiteX65" fmla="*/ 69886 w 473149"/>
              <a:gd name="connsiteY65" fmla="*/ 165849 h 473150"/>
              <a:gd name="connsiteX66" fmla="*/ 116493 w 473149"/>
              <a:gd name="connsiteY66" fmla="*/ 119243 h 473150"/>
              <a:gd name="connsiteX67" fmla="*/ 116492 w 473149"/>
              <a:gd name="connsiteY67" fmla="*/ 185154 h 473150"/>
              <a:gd name="connsiteX68" fmla="*/ 69886 w 473149"/>
              <a:gd name="connsiteY68" fmla="*/ 231760 h 473150"/>
              <a:gd name="connsiteX69" fmla="*/ 0 w 473149"/>
              <a:gd name="connsiteY69" fmla="*/ 235734 h 473150"/>
              <a:gd name="connsiteX70" fmla="*/ 69886 w 473149"/>
              <a:gd name="connsiteY70" fmla="*/ 165847 h 473150"/>
              <a:gd name="connsiteX71" fmla="*/ 69886 w 473149"/>
              <a:gd name="connsiteY71" fmla="*/ 231759 h 473150"/>
              <a:gd name="connsiteX72" fmla="*/ 69886 w 473149"/>
              <a:gd name="connsiteY72" fmla="*/ 231758 h 473150"/>
              <a:gd name="connsiteX73" fmla="*/ 69886 w 473149"/>
              <a:gd name="connsiteY73" fmla="*/ 239708 h 473150"/>
              <a:gd name="connsiteX74" fmla="*/ 65911 w 473149"/>
              <a:gd name="connsiteY74" fmla="*/ 235733 h 473150"/>
              <a:gd name="connsiteX75" fmla="*/ 65911 w 473149"/>
              <a:gd name="connsiteY75" fmla="*/ 235734 h 473150"/>
              <a:gd name="connsiteX76" fmla="*/ 69886 w 473149"/>
              <a:gd name="connsiteY76" fmla="*/ 239709 h 473150"/>
              <a:gd name="connsiteX77" fmla="*/ 69886 w 473149"/>
              <a:gd name="connsiteY77" fmla="*/ 305620 h 473150"/>
              <a:gd name="connsiteX78" fmla="*/ 116494 w 473149"/>
              <a:gd name="connsiteY78" fmla="*/ 115303 h 473150"/>
              <a:gd name="connsiteX79" fmla="*/ 120432 w 473149"/>
              <a:gd name="connsiteY79" fmla="*/ 115304 h 473150"/>
              <a:gd name="connsiteX80" fmla="*/ 116494 w 473149"/>
              <a:gd name="connsiteY80" fmla="*/ 119242 h 473150"/>
              <a:gd name="connsiteX81" fmla="*/ 69886 w 473149"/>
              <a:gd name="connsiteY81" fmla="*/ 68697 h 473150"/>
              <a:gd name="connsiteX82" fmla="*/ 167037 w 473149"/>
              <a:gd name="connsiteY82" fmla="*/ 68697 h 473150"/>
              <a:gd name="connsiteX83" fmla="*/ 167037 w 473149"/>
              <a:gd name="connsiteY83" fmla="*/ 68697 h 473150"/>
              <a:gd name="connsiteX84" fmla="*/ 235733 w 473149"/>
              <a:gd name="connsiteY84" fmla="*/ 0 h 473150"/>
              <a:gd name="connsiteX85" fmla="*/ 304430 w 473149"/>
              <a:gd name="connsiteY85" fmla="*/ 68697 h 473150"/>
              <a:gd name="connsiteX86" fmla="*/ 238519 w 473149"/>
              <a:gd name="connsiteY86" fmla="*/ 68696 h 473150"/>
              <a:gd name="connsiteX87" fmla="*/ 238519 w 473149"/>
              <a:gd name="connsiteY87" fmla="*/ 68697 h 473150"/>
              <a:gd name="connsiteX88" fmla="*/ 304430 w 473149"/>
              <a:gd name="connsiteY88" fmla="*/ 68697 h 473150"/>
              <a:gd name="connsiteX89" fmla="*/ 351036 w 473149"/>
              <a:gd name="connsiteY89" fmla="*/ 115303 h 473150"/>
              <a:gd name="connsiteX90" fmla="*/ 285125 w 473149"/>
              <a:gd name="connsiteY90" fmla="*/ 115302 h 473150"/>
              <a:gd name="connsiteX91" fmla="*/ 238520 w 473149"/>
              <a:gd name="connsiteY91" fmla="*/ 68697 h 473150"/>
              <a:gd name="connsiteX92" fmla="*/ 232948 w 473149"/>
              <a:gd name="connsiteY92" fmla="*/ 68697 h 473150"/>
              <a:gd name="connsiteX93" fmla="*/ 235733 w 473149"/>
              <a:gd name="connsiteY93" fmla="*/ 65912 h 473150"/>
              <a:gd name="connsiteX94" fmla="*/ 235733 w 473149"/>
              <a:gd name="connsiteY94" fmla="*/ 65912 h 473150"/>
              <a:gd name="connsiteX95" fmla="*/ 232948 w 473149"/>
              <a:gd name="connsiteY95" fmla="*/ 68697 h 473150"/>
              <a:gd name="connsiteX96" fmla="*/ 186342 w 473149"/>
              <a:gd name="connsiteY96" fmla="*/ 115303 h 473150"/>
              <a:gd name="connsiteX97" fmla="*/ 120432 w 473149"/>
              <a:gd name="connsiteY97" fmla="*/ 115303 h 473150"/>
              <a:gd name="connsiteX98" fmla="*/ 120432 w 473149"/>
              <a:gd name="connsiteY98" fmla="*/ 115303 h 473150"/>
              <a:gd name="connsiteX99" fmla="*/ 116493 w 473149"/>
              <a:gd name="connsiteY99" fmla="*/ 115303 h 473150"/>
              <a:gd name="connsiteX100" fmla="*/ 116493 w 473149"/>
              <a:gd name="connsiteY100" fmla="*/ 119242 h 473150"/>
              <a:gd name="connsiteX101" fmla="*/ 69886 w 473149"/>
              <a:gd name="connsiteY101" fmla="*/ 165848 h 47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473149" h="473150">
                <a:moveTo>
                  <a:pt x="352718" y="357847"/>
                </a:moveTo>
                <a:lnTo>
                  <a:pt x="356658" y="353907"/>
                </a:lnTo>
                <a:lnTo>
                  <a:pt x="356658" y="357847"/>
                </a:lnTo>
                <a:close/>
                <a:moveTo>
                  <a:pt x="356657" y="120925"/>
                </a:moveTo>
                <a:lnTo>
                  <a:pt x="403263" y="167530"/>
                </a:lnTo>
                <a:lnTo>
                  <a:pt x="403263" y="233439"/>
                </a:lnTo>
                <a:lnTo>
                  <a:pt x="403263" y="167531"/>
                </a:lnTo>
                <a:lnTo>
                  <a:pt x="473149" y="237416"/>
                </a:lnTo>
                <a:lnTo>
                  <a:pt x="403264" y="307302"/>
                </a:lnTo>
                <a:lnTo>
                  <a:pt x="403263" y="307302"/>
                </a:lnTo>
                <a:lnTo>
                  <a:pt x="403263" y="404452"/>
                </a:lnTo>
                <a:lnTo>
                  <a:pt x="306113" y="404452"/>
                </a:lnTo>
                <a:lnTo>
                  <a:pt x="306113" y="404453"/>
                </a:lnTo>
                <a:lnTo>
                  <a:pt x="306112" y="404453"/>
                </a:lnTo>
                <a:lnTo>
                  <a:pt x="237416" y="473150"/>
                </a:lnTo>
                <a:lnTo>
                  <a:pt x="168719" y="404453"/>
                </a:lnTo>
                <a:lnTo>
                  <a:pt x="234630" y="404453"/>
                </a:lnTo>
                <a:lnTo>
                  <a:pt x="234630" y="404452"/>
                </a:lnTo>
                <a:lnTo>
                  <a:pt x="234630" y="404452"/>
                </a:lnTo>
                <a:lnTo>
                  <a:pt x="240202" y="404452"/>
                </a:lnTo>
                <a:lnTo>
                  <a:pt x="237416" y="407238"/>
                </a:lnTo>
                <a:lnTo>
                  <a:pt x="237416" y="407239"/>
                </a:lnTo>
                <a:lnTo>
                  <a:pt x="240202" y="404453"/>
                </a:lnTo>
                <a:lnTo>
                  <a:pt x="240203" y="404452"/>
                </a:lnTo>
                <a:lnTo>
                  <a:pt x="286808" y="357848"/>
                </a:lnTo>
                <a:lnTo>
                  <a:pt x="352717" y="357848"/>
                </a:lnTo>
                <a:lnTo>
                  <a:pt x="352718" y="357847"/>
                </a:lnTo>
                <a:lnTo>
                  <a:pt x="356658" y="357847"/>
                </a:lnTo>
                <a:lnTo>
                  <a:pt x="356658" y="353907"/>
                </a:lnTo>
                <a:lnTo>
                  <a:pt x="356658" y="353906"/>
                </a:lnTo>
                <a:lnTo>
                  <a:pt x="356658" y="287996"/>
                </a:lnTo>
                <a:lnTo>
                  <a:pt x="403263" y="241391"/>
                </a:lnTo>
                <a:lnTo>
                  <a:pt x="403264" y="241391"/>
                </a:lnTo>
                <a:lnTo>
                  <a:pt x="407238" y="237416"/>
                </a:lnTo>
                <a:lnTo>
                  <a:pt x="407238" y="237416"/>
                </a:lnTo>
                <a:lnTo>
                  <a:pt x="403264" y="241390"/>
                </a:lnTo>
                <a:lnTo>
                  <a:pt x="403264" y="233443"/>
                </a:lnTo>
                <a:lnTo>
                  <a:pt x="403263" y="233441"/>
                </a:lnTo>
                <a:lnTo>
                  <a:pt x="403263" y="233440"/>
                </a:lnTo>
                <a:lnTo>
                  <a:pt x="356657" y="186835"/>
                </a:lnTo>
                <a:close/>
                <a:moveTo>
                  <a:pt x="116493" y="352224"/>
                </a:moveTo>
                <a:lnTo>
                  <a:pt x="122113" y="357847"/>
                </a:lnTo>
                <a:lnTo>
                  <a:pt x="116492" y="357846"/>
                </a:lnTo>
                <a:close/>
                <a:moveTo>
                  <a:pt x="69886" y="305620"/>
                </a:moveTo>
                <a:lnTo>
                  <a:pt x="116492" y="352225"/>
                </a:lnTo>
                <a:lnTo>
                  <a:pt x="116492" y="357847"/>
                </a:lnTo>
                <a:lnTo>
                  <a:pt x="122113" y="357847"/>
                </a:lnTo>
                <a:lnTo>
                  <a:pt x="122113" y="357848"/>
                </a:lnTo>
                <a:lnTo>
                  <a:pt x="188024" y="357848"/>
                </a:lnTo>
                <a:lnTo>
                  <a:pt x="234630" y="404452"/>
                </a:lnTo>
                <a:lnTo>
                  <a:pt x="168719" y="404452"/>
                </a:lnTo>
                <a:lnTo>
                  <a:pt x="168719" y="404452"/>
                </a:lnTo>
                <a:lnTo>
                  <a:pt x="69886" y="404452"/>
                </a:lnTo>
                <a:close/>
                <a:moveTo>
                  <a:pt x="304431" y="68697"/>
                </a:moveTo>
                <a:lnTo>
                  <a:pt x="403264" y="68697"/>
                </a:lnTo>
                <a:lnTo>
                  <a:pt x="403264" y="167531"/>
                </a:lnTo>
                <a:lnTo>
                  <a:pt x="356658" y="120925"/>
                </a:lnTo>
                <a:lnTo>
                  <a:pt x="356658" y="115303"/>
                </a:lnTo>
                <a:lnTo>
                  <a:pt x="356657" y="115303"/>
                </a:lnTo>
                <a:lnTo>
                  <a:pt x="356657" y="120924"/>
                </a:lnTo>
                <a:lnTo>
                  <a:pt x="351036" y="115302"/>
                </a:lnTo>
                <a:close/>
                <a:moveTo>
                  <a:pt x="69886" y="239709"/>
                </a:moveTo>
                <a:lnTo>
                  <a:pt x="116492" y="286315"/>
                </a:lnTo>
                <a:lnTo>
                  <a:pt x="116492" y="352225"/>
                </a:lnTo>
                <a:lnTo>
                  <a:pt x="69886" y="305620"/>
                </a:lnTo>
                <a:close/>
                <a:moveTo>
                  <a:pt x="69886" y="165849"/>
                </a:moveTo>
                <a:lnTo>
                  <a:pt x="116493" y="119243"/>
                </a:lnTo>
                <a:lnTo>
                  <a:pt x="116492" y="185154"/>
                </a:lnTo>
                <a:lnTo>
                  <a:pt x="69886" y="231760"/>
                </a:lnTo>
                <a:close/>
                <a:moveTo>
                  <a:pt x="0" y="235734"/>
                </a:moveTo>
                <a:lnTo>
                  <a:pt x="69886" y="165847"/>
                </a:lnTo>
                <a:lnTo>
                  <a:pt x="69886" y="231759"/>
                </a:lnTo>
                <a:lnTo>
                  <a:pt x="69886" y="231758"/>
                </a:lnTo>
                <a:lnTo>
                  <a:pt x="69886" y="239708"/>
                </a:lnTo>
                <a:lnTo>
                  <a:pt x="65911" y="235733"/>
                </a:lnTo>
                <a:lnTo>
                  <a:pt x="65911" y="235734"/>
                </a:lnTo>
                <a:lnTo>
                  <a:pt x="69886" y="239709"/>
                </a:lnTo>
                <a:lnTo>
                  <a:pt x="69886" y="305620"/>
                </a:lnTo>
                <a:close/>
                <a:moveTo>
                  <a:pt x="116494" y="115303"/>
                </a:moveTo>
                <a:lnTo>
                  <a:pt x="120432" y="115304"/>
                </a:lnTo>
                <a:lnTo>
                  <a:pt x="116494" y="119242"/>
                </a:lnTo>
                <a:close/>
                <a:moveTo>
                  <a:pt x="69886" y="68697"/>
                </a:moveTo>
                <a:lnTo>
                  <a:pt x="167037" y="68697"/>
                </a:lnTo>
                <a:lnTo>
                  <a:pt x="167037" y="68697"/>
                </a:lnTo>
                <a:lnTo>
                  <a:pt x="235733" y="0"/>
                </a:lnTo>
                <a:lnTo>
                  <a:pt x="304430" y="68697"/>
                </a:lnTo>
                <a:lnTo>
                  <a:pt x="238519" y="68696"/>
                </a:lnTo>
                <a:lnTo>
                  <a:pt x="238519" y="68697"/>
                </a:lnTo>
                <a:lnTo>
                  <a:pt x="304430" y="68697"/>
                </a:lnTo>
                <a:lnTo>
                  <a:pt x="351036" y="115303"/>
                </a:lnTo>
                <a:lnTo>
                  <a:pt x="285125" y="115302"/>
                </a:lnTo>
                <a:lnTo>
                  <a:pt x="238520" y="68697"/>
                </a:lnTo>
                <a:lnTo>
                  <a:pt x="232948" y="68697"/>
                </a:lnTo>
                <a:lnTo>
                  <a:pt x="235733" y="65912"/>
                </a:lnTo>
                <a:lnTo>
                  <a:pt x="235733" y="65912"/>
                </a:lnTo>
                <a:lnTo>
                  <a:pt x="232948" y="68697"/>
                </a:lnTo>
                <a:lnTo>
                  <a:pt x="186342" y="115303"/>
                </a:lnTo>
                <a:lnTo>
                  <a:pt x="120432" y="115303"/>
                </a:lnTo>
                <a:lnTo>
                  <a:pt x="120432" y="115303"/>
                </a:lnTo>
                <a:lnTo>
                  <a:pt x="116493" y="115303"/>
                </a:lnTo>
                <a:lnTo>
                  <a:pt x="116493" y="119242"/>
                </a:lnTo>
                <a:lnTo>
                  <a:pt x="69886" y="165848"/>
                </a:lnTo>
                <a:close/>
              </a:path>
            </a:pathLst>
          </a:custGeom>
          <a:gradFill>
            <a:gsLst>
              <a:gs pos="6000">
                <a:srgbClr val="FF99EF"/>
              </a:gs>
              <a:gs pos="100000">
                <a:srgbClr val="D7E7DB"/>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8号-创中黑" panose="00000500000000000000" pitchFamily="2" charset="-122"/>
              <a:ea typeface="字魂58号-创中黑" panose="00000500000000000000" pitchFamily="2" charset="-122"/>
            </a:endParaRPr>
          </a:p>
        </p:txBody>
      </p:sp>
      <p:sp>
        <p:nvSpPr>
          <p:cNvPr id="34" name="文本框 33">
            <a:extLst>
              <a:ext uri="{FF2B5EF4-FFF2-40B4-BE49-F238E27FC236}">
                <a16:creationId xmlns:a16="http://schemas.microsoft.com/office/drawing/2014/main" id="{1F163197-6B8E-4077-886B-68511B92B379}"/>
              </a:ext>
            </a:extLst>
          </p:cNvPr>
          <p:cNvSpPr txBox="1"/>
          <p:nvPr/>
        </p:nvSpPr>
        <p:spPr>
          <a:xfrm>
            <a:off x="2577745" y="3187387"/>
            <a:ext cx="4660490"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0" i="0" u="none" strike="noStrike" kern="1200" cap="none" spc="0" normalizeH="0" baseline="0" noProof="0" dirty="0">
                <a:ln>
                  <a:noFill/>
                </a:ln>
                <a:solidFill>
                  <a:schemeClr val="bg1">
                    <a:alpha val="18000"/>
                  </a:schemeClr>
                </a:solidFill>
                <a:effectLst/>
                <a:uLnTx/>
                <a:uFillTx/>
                <a:latin typeface="字魂58号-创中黑" panose="00000500000000000000" pitchFamily="2" charset="-122"/>
                <a:ea typeface="字魂58号-创中黑" panose="00000500000000000000" pitchFamily="2" charset="-122"/>
              </a:rPr>
              <a:t>02</a:t>
            </a:r>
            <a:endParaRPr kumimoji="0" lang="zh-CN" altLang="en-US" sz="23900" b="0" i="0" u="none" strike="noStrike" kern="1200" cap="none" spc="0" normalizeH="0" baseline="0" noProof="0" dirty="0">
              <a:ln>
                <a:noFill/>
              </a:ln>
              <a:solidFill>
                <a:schemeClr val="bg1">
                  <a:alpha val="18000"/>
                </a:schemeClr>
              </a:solidFill>
              <a:effectLst/>
              <a:uLnTx/>
              <a:uFillTx/>
              <a:latin typeface="字魂58号-创中黑" panose="00000500000000000000" pitchFamily="2" charset="-122"/>
              <a:ea typeface="字魂58号-创中黑" panose="00000500000000000000" pitchFamily="2" charset="-122"/>
            </a:endParaRPr>
          </a:p>
        </p:txBody>
      </p:sp>
      <p:sp>
        <p:nvSpPr>
          <p:cNvPr id="35" name="文本框 34">
            <a:extLst>
              <a:ext uri="{FF2B5EF4-FFF2-40B4-BE49-F238E27FC236}">
                <a16:creationId xmlns:a16="http://schemas.microsoft.com/office/drawing/2014/main" id="{7C4ADBFB-E7F3-4CE3-AF0F-6E069B42EACD}"/>
              </a:ext>
            </a:extLst>
          </p:cNvPr>
          <p:cNvSpPr txBox="1"/>
          <p:nvPr/>
        </p:nvSpPr>
        <p:spPr>
          <a:xfrm>
            <a:off x="3809311" y="4698038"/>
            <a:ext cx="1018227"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rPr>
              <a:t>02</a:t>
            </a:r>
            <a:endParaRPr kumimoji="0" lang="zh-CN" altLang="en-US" sz="60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cxnSp>
        <p:nvCxnSpPr>
          <p:cNvPr id="38" name="直接连接符 37">
            <a:extLst>
              <a:ext uri="{FF2B5EF4-FFF2-40B4-BE49-F238E27FC236}">
                <a16:creationId xmlns:a16="http://schemas.microsoft.com/office/drawing/2014/main" id="{AE5123CD-DA87-4CFF-8613-A2E475095237}"/>
              </a:ext>
            </a:extLst>
          </p:cNvPr>
          <p:cNvCxnSpPr/>
          <p:nvPr/>
        </p:nvCxnSpPr>
        <p:spPr>
          <a:xfrm>
            <a:off x="4702132" y="4486256"/>
            <a:ext cx="0" cy="14257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E97F450B-061A-4470-B99E-209167E9E6C6}"/>
              </a:ext>
            </a:extLst>
          </p:cNvPr>
          <p:cNvSpPr txBox="1"/>
          <p:nvPr/>
        </p:nvSpPr>
        <p:spPr>
          <a:xfrm>
            <a:off x="4831790" y="4266520"/>
            <a:ext cx="2034531" cy="646331"/>
          </a:xfrm>
          <a:prstGeom prst="rect">
            <a:avLst/>
          </a:prstGeom>
          <a:noFill/>
        </p:spPr>
        <p:txBody>
          <a:bodyPr wrap="none" rtlCol="0">
            <a:spAutoFit/>
            <a:scene3d>
              <a:camera prst="orthographicFront"/>
              <a:lightRig rig="threePt" dir="t"/>
            </a:scene3d>
            <a:sp3d contourW="12700"/>
          </a:bodyPr>
          <a:lstStyle/>
          <a:p>
            <a:r>
              <a:rPr lang="zh-CN" altLang="en-US" sz="3600" b="1" dirty="0">
                <a:solidFill>
                  <a:schemeClr val="bg1"/>
                </a:solidFill>
                <a:latin typeface="+mn-ea"/>
              </a:rPr>
              <a:t>相关工作</a:t>
            </a:r>
          </a:p>
        </p:txBody>
      </p:sp>
    </p:spTree>
    <p:extLst>
      <p:ext uri="{BB962C8B-B14F-4D97-AF65-F5344CB8AC3E}">
        <p14:creationId xmlns:p14="http://schemas.microsoft.com/office/powerpoint/2010/main" val="75487176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par>
                                <p:cTn id="15" presetID="22" presetClass="entr" presetSubtype="1"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up)">
                                      <p:cBhvr>
                                        <p:cTn id="17" dur="500"/>
                                        <p:tgtEl>
                                          <p:spTgt spid="38"/>
                                        </p:tgtEl>
                                      </p:cBhvr>
                                    </p:animEffect>
                                  </p:childTnLst>
                                </p:cTn>
                              </p:par>
                            </p:childTnLst>
                          </p:cTn>
                        </p:par>
                        <p:par>
                          <p:cTn id="18" fill="hold">
                            <p:stCondLst>
                              <p:cond delay="500"/>
                            </p:stCondLst>
                            <p:childTnLst>
                              <p:par>
                                <p:cTn id="19" presetID="2" presetClass="entr" presetSubtype="2"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EF5160C5-ABBB-41F6-9CD4-05E4E1C121F0}"/>
              </a:ext>
            </a:extLst>
          </p:cNvPr>
          <p:cNvSpPr txBox="1">
            <a:spLocks/>
          </p:cNvSpPr>
          <p:nvPr/>
        </p:nvSpPr>
        <p:spPr>
          <a:xfrm>
            <a:off x="3987256" y="741867"/>
            <a:ext cx="4217488" cy="50276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rgbClr val="0C0457"/>
                </a:solidFill>
                <a:latin typeface="+mn-ea"/>
                <a:ea typeface="+mn-ea"/>
              </a:rPr>
              <a:t>相关工作</a:t>
            </a:r>
          </a:p>
        </p:txBody>
      </p:sp>
      <p:sp>
        <p:nvSpPr>
          <p:cNvPr id="4" name="Rectangle 4">
            <a:extLst>
              <a:ext uri="{FF2B5EF4-FFF2-40B4-BE49-F238E27FC236}">
                <a16:creationId xmlns:a16="http://schemas.microsoft.com/office/drawing/2014/main" id="{17943BF0-AA0D-464A-9419-BDA6138A219B}"/>
              </a:ext>
            </a:extLst>
          </p:cNvPr>
          <p:cNvSpPr>
            <a:spLocks noChangeArrowheads="1"/>
          </p:cNvSpPr>
          <p:nvPr/>
        </p:nvSpPr>
        <p:spPr bwMode="auto">
          <a:xfrm>
            <a:off x="292100" y="2028826"/>
            <a:ext cx="5803900" cy="1399117"/>
          </a:xfrm>
          <a:prstGeom prst="rect">
            <a:avLst/>
          </a:prstGeom>
          <a:solidFill>
            <a:srgbClr val="B90E83"/>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00"/>
              </a:solidFill>
              <a:effectLst/>
              <a:uLnTx/>
              <a:uFillTx/>
              <a:latin typeface="字魂58号-创中黑" panose="00000500000000000000" pitchFamily="2" charset="-122"/>
              <a:ea typeface="字魂58号-创中黑" panose="00000500000000000000" pitchFamily="2" charset="-122"/>
            </a:endParaRPr>
          </a:p>
        </p:txBody>
      </p:sp>
      <p:sp>
        <p:nvSpPr>
          <p:cNvPr id="5" name="Rectangle 5">
            <a:extLst>
              <a:ext uri="{FF2B5EF4-FFF2-40B4-BE49-F238E27FC236}">
                <a16:creationId xmlns:a16="http://schemas.microsoft.com/office/drawing/2014/main" id="{E0DB46A0-BA47-4A46-BF87-14E98E387B7F}"/>
              </a:ext>
            </a:extLst>
          </p:cNvPr>
          <p:cNvSpPr>
            <a:spLocks noChangeArrowheads="1"/>
          </p:cNvSpPr>
          <p:nvPr/>
        </p:nvSpPr>
        <p:spPr bwMode="auto">
          <a:xfrm>
            <a:off x="6096000" y="2028826"/>
            <a:ext cx="5803900" cy="1399117"/>
          </a:xfrm>
          <a:prstGeom prst="rect">
            <a:avLst/>
          </a:prstGeom>
          <a:solidFill>
            <a:srgbClr val="B90E83"/>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00"/>
              </a:solidFill>
              <a:effectLst/>
              <a:uLnTx/>
              <a:uFillTx/>
              <a:latin typeface="字魂58号-创中黑" panose="00000500000000000000" pitchFamily="2" charset="-122"/>
              <a:ea typeface="字魂58号-创中黑" panose="00000500000000000000" pitchFamily="2" charset="-122"/>
            </a:endParaRPr>
          </a:p>
        </p:txBody>
      </p:sp>
      <p:sp>
        <p:nvSpPr>
          <p:cNvPr id="20" name="Rectangle 18">
            <a:extLst>
              <a:ext uri="{FF2B5EF4-FFF2-40B4-BE49-F238E27FC236}">
                <a16:creationId xmlns:a16="http://schemas.microsoft.com/office/drawing/2014/main" id="{AC293269-89B4-44CC-BE8E-BCB24BFC55C5}"/>
              </a:ext>
            </a:extLst>
          </p:cNvPr>
          <p:cNvSpPr>
            <a:spLocks noChangeArrowheads="1"/>
          </p:cNvSpPr>
          <p:nvPr/>
        </p:nvSpPr>
        <p:spPr bwMode="auto">
          <a:xfrm>
            <a:off x="1157569" y="3807552"/>
            <a:ext cx="3551767" cy="230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rtl="0" eaLnBrk="1" fontAlgn="auto" latinLnBrk="0" hangingPunct="1">
              <a:lnSpc>
                <a:spcPct val="120000"/>
              </a:lnSpc>
              <a:spcBef>
                <a:spcPts val="0"/>
              </a:spcBef>
              <a:spcAft>
                <a:spcPts val="0"/>
              </a:spcAft>
              <a:buClrTx/>
              <a:buSzTx/>
              <a:buFont typeface="Arial" pitchFamily="34" charset="0"/>
              <a:buNone/>
              <a:tabLst/>
              <a:defRPr/>
            </a:pPr>
            <a:r>
              <a:rPr kumimoji="0" lang="zh-CN" altLang="en-US" sz="1400" u="none" strike="noStrike" kern="1200" cap="none" spc="0" normalizeH="0" baseline="0" noProof="0" dirty="0">
                <a:ln>
                  <a:noFill/>
                </a:ln>
                <a:solidFill>
                  <a:srgbClr val="000000"/>
                </a:solidFill>
                <a:uLnTx/>
                <a:uFillTx/>
                <a:latin typeface="Roboto" panose="02000000000000000000" pitchFamily="2" charset="0"/>
              </a:rPr>
              <a:t>基于数据规模问题：构建信息管理系统，其中数据以分布式方式存储，但访问和分析时就好像它驻留在一台机器上一样。</a:t>
            </a:r>
            <a:endParaRPr kumimoji="0" lang="en-US" altLang="zh-CN" sz="1400" u="none" strike="noStrike" kern="1200" cap="none" spc="0" normalizeH="0" baseline="0" noProof="0" dirty="0">
              <a:ln>
                <a:noFill/>
              </a:ln>
              <a:solidFill>
                <a:srgbClr val="000000"/>
              </a:solidFill>
              <a:uLnTx/>
              <a:uFillTx/>
              <a:latin typeface="Roboto" panose="02000000000000000000" pitchFamily="2" charset="0"/>
            </a:endParaRPr>
          </a:p>
          <a:p>
            <a:pPr marL="0" marR="0" lvl="0" indent="0" algn="l" defTabSz="914400" rtl="0" eaLnBrk="1" fontAlgn="auto" latinLnBrk="0" hangingPunct="1">
              <a:lnSpc>
                <a:spcPct val="120000"/>
              </a:lnSpc>
              <a:spcBef>
                <a:spcPts val="0"/>
              </a:spcBef>
              <a:spcAft>
                <a:spcPts val="0"/>
              </a:spcAft>
              <a:buClrTx/>
              <a:buSzTx/>
              <a:buFont typeface="Arial" pitchFamily="34" charset="0"/>
              <a:buNone/>
              <a:tabLst/>
              <a:defRPr/>
            </a:pPr>
            <a:r>
              <a:rPr kumimoji="0" lang="zh-CN" altLang="en-US" sz="1400" u="none" strike="noStrike" kern="1200" cap="none" spc="0" normalizeH="0" baseline="0" noProof="0" dirty="0">
                <a:ln>
                  <a:noFill/>
                </a:ln>
                <a:solidFill>
                  <a:srgbClr val="000000"/>
                </a:solidFill>
                <a:uLnTx/>
                <a:uFillTx/>
                <a:latin typeface="Roboto" panose="02000000000000000000" pitchFamily="2" charset="0"/>
              </a:rPr>
              <a:t>传</a:t>
            </a:r>
            <a:r>
              <a:rPr lang="zh-CN" altLang="en-US" sz="1400" b="0" i="0" dirty="0">
                <a:solidFill>
                  <a:srgbClr val="000000"/>
                </a:solidFill>
                <a:effectLst/>
                <a:latin typeface="Roboto" panose="02000000000000000000" pitchFamily="2" charset="0"/>
              </a:rPr>
              <a:t>统信息管理系统的特点是单一的关系数据库、基于磁盘</a:t>
            </a:r>
            <a:r>
              <a:rPr lang="en-US" altLang="zh-CN" sz="1400" b="0" i="0" dirty="0">
                <a:solidFill>
                  <a:srgbClr val="000000"/>
                </a:solidFill>
                <a:effectLst/>
                <a:latin typeface="Roboto" panose="02000000000000000000" pitchFamily="2" charset="0"/>
              </a:rPr>
              <a:t>/</a:t>
            </a:r>
            <a:r>
              <a:rPr lang="zh-CN" altLang="en-US" sz="1400" b="0" i="0" dirty="0">
                <a:solidFill>
                  <a:srgbClr val="000000"/>
                </a:solidFill>
                <a:effectLst/>
                <a:latin typeface="Roboto" panose="02000000000000000000" pitchFamily="2" charset="0"/>
              </a:rPr>
              <a:t>磁带的存储（因为大量内存稀缺或昂贵）、供应商锁定和有限的企业级可扩展性。随着云的出现，新的数据管理解决方案不断涌现，以点击鼠标的速度处理开放平台上的分布式（关系</a:t>
            </a:r>
            <a:r>
              <a:rPr lang="en-US" altLang="zh-CN" sz="1400" b="0" i="0" dirty="0">
                <a:solidFill>
                  <a:srgbClr val="000000"/>
                </a:solidFill>
                <a:effectLst/>
                <a:latin typeface="Roboto" panose="02000000000000000000" pitchFamily="2" charset="0"/>
              </a:rPr>
              <a:t>/</a:t>
            </a:r>
            <a:r>
              <a:rPr lang="zh-CN" altLang="en-US" sz="1400" b="0" i="0" dirty="0">
                <a:solidFill>
                  <a:srgbClr val="000000"/>
                </a:solidFill>
                <a:effectLst/>
                <a:latin typeface="Roboto" panose="02000000000000000000" pitchFamily="2" charset="0"/>
              </a:rPr>
              <a:t>非关系）内容。</a:t>
            </a:r>
            <a:endParaRPr kumimoji="0" lang="en-US" sz="1400" b="0" i="0" u="none" strike="noStrike" kern="1200" cap="none" spc="0" normalizeH="0" baseline="0" noProof="0" dirty="0">
              <a:ln>
                <a:noFill/>
              </a:ln>
              <a:solidFill>
                <a:srgbClr val="0C0457"/>
              </a:solidFill>
              <a:effectLst/>
              <a:uLnTx/>
              <a:uFillTx/>
              <a:latin typeface="+mn-ea"/>
            </a:endParaRPr>
          </a:p>
        </p:txBody>
      </p:sp>
      <p:sp>
        <p:nvSpPr>
          <p:cNvPr id="21" name="Rectangle 19">
            <a:extLst>
              <a:ext uri="{FF2B5EF4-FFF2-40B4-BE49-F238E27FC236}">
                <a16:creationId xmlns:a16="http://schemas.microsoft.com/office/drawing/2014/main" id="{D9E06940-0969-4532-B59F-5711483B9AE8}"/>
              </a:ext>
            </a:extLst>
          </p:cNvPr>
          <p:cNvSpPr>
            <a:spLocks noChangeArrowheads="1"/>
          </p:cNvSpPr>
          <p:nvPr/>
        </p:nvSpPr>
        <p:spPr bwMode="auto">
          <a:xfrm>
            <a:off x="7141759" y="3807552"/>
            <a:ext cx="3551767" cy="282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zh-CN" altLang="en-US" sz="1400" b="0" i="0" dirty="0">
                <a:solidFill>
                  <a:srgbClr val="000000"/>
                </a:solidFill>
                <a:effectLst/>
                <a:latin typeface="+mn-ea"/>
              </a:rPr>
              <a:t>基于性能问题：对现有数据库系统重新思考</a:t>
            </a:r>
            <a:r>
              <a:rPr lang="zh-CN" altLang="en-US" sz="1400" dirty="0">
                <a:solidFill>
                  <a:srgbClr val="000000"/>
                </a:solidFill>
                <a:latin typeface="+mn-ea"/>
              </a:rPr>
              <a:t>，</a:t>
            </a:r>
            <a:r>
              <a:rPr lang="zh-CN" altLang="en-US" sz="1400" b="0" i="0" dirty="0">
                <a:solidFill>
                  <a:srgbClr val="000000"/>
                </a:solidFill>
                <a:effectLst/>
                <a:latin typeface="+mn-ea"/>
              </a:rPr>
              <a:t>尝试构建以结构化和非结构化方式管理数据的数据库。</a:t>
            </a:r>
            <a:endParaRPr lang="en-US" altLang="zh-CN" sz="1400" b="0" i="0" dirty="0">
              <a:solidFill>
                <a:srgbClr val="000000"/>
              </a:solidFill>
              <a:effectLst/>
              <a:latin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zh-CN" altLang="en-US" sz="1400" dirty="0">
                <a:latin typeface="+mn-ea"/>
              </a:rPr>
              <a:t>提出</a:t>
            </a:r>
            <a:r>
              <a:rPr lang="en-US" altLang="zh-CN" sz="1400" dirty="0">
                <a:latin typeface="+mn-ea"/>
              </a:rPr>
              <a:t>NoSQL</a:t>
            </a:r>
            <a:r>
              <a:rPr lang="zh-CN" altLang="en-US" sz="1400" dirty="0">
                <a:latin typeface="+mn-ea"/>
              </a:rPr>
              <a:t>，解决“大数据”性能问题的关键进展之一是</a:t>
            </a:r>
            <a:r>
              <a:rPr lang="en-US" altLang="zh-CN" sz="1400" dirty="0">
                <a:latin typeface="+mn-ea"/>
              </a:rPr>
              <a:t>NoSQL</a:t>
            </a:r>
            <a:r>
              <a:rPr lang="zh-CN" altLang="en-US" sz="1400" dirty="0">
                <a:latin typeface="+mn-ea"/>
              </a:rPr>
              <a:t>作为替代数据库技术的出现。</a:t>
            </a:r>
            <a:r>
              <a:rPr lang="en-US" altLang="zh-CN" sz="1400" dirty="0">
                <a:latin typeface="+mn-ea"/>
              </a:rPr>
              <a:t>NoSQL</a:t>
            </a:r>
            <a:r>
              <a:rPr lang="zh-CN" altLang="en-US" sz="1400" dirty="0">
                <a:latin typeface="+mn-ea"/>
              </a:rPr>
              <a:t>（有时扩展为“</a:t>
            </a:r>
            <a:r>
              <a:rPr lang="en-US" altLang="zh-CN" sz="1400" dirty="0">
                <a:latin typeface="+mn-ea"/>
              </a:rPr>
              <a:t>Not Only SQL”</a:t>
            </a:r>
            <a:r>
              <a:rPr lang="zh-CN" altLang="en-US" sz="1400" dirty="0">
                <a:latin typeface="+mn-ea"/>
              </a:rPr>
              <a:t>）是一类广泛的</a:t>
            </a:r>
            <a:r>
              <a:rPr lang="en-US" altLang="zh-CN" sz="1400" dirty="0">
                <a:latin typeface="+mn-ea"/>
              </a:rPr>
              <a:t>DBMS</a:t>
            </a:r>
            <a:r>
              <a:rPr lang="zh-CN" altLang="en-US" sz="1400" dirty="0">
                <a:latin typeface="+mn-ea"/>
              </a:rPr>
              <a:t>，与经典的</a:t>
            </a:r>
            <a:r>
              <a:rPr lang="en-US" altLang="zh-CN" sz="1400" dirty="0">
                <a:latin typeface="+mn-ea"/>
              </a:rPr>
              <a:t>RDBMS</a:t>
            </a:r>
            <a:r>
              <a:rPr lang="zh-CN" altLang="en-US" sz="1400" dirty="0">
                <a:latin typeface="+mn-ea"/>
              </a:rPr>
              <a:t>模型有着显著的不同。这些数据存储可能不需要固定的表模式，通常避免连接操作，并且通常水平扩展。可伸缩</a:t>
            </a:r>
            <a:r>
              <a:rPr lang="en-US" altLang="zh-CN" sz="1400" dirty="0">
                <a:latin typeface="+mn-ea"/>
              </a:rPr>
              <a:t>/</a:t>
            </a:r>
            <a:r>
              <a:rPr lang="zh-CN" altLang="en-US" sz="1400" dirty="0">
                <a:latin typeface="+mn-ea"/>
              </a:rPr>
              <a:t>高性能是重点。</a:t>
            </a:r>
            <a:br>
              <a:rPr lang="zh-CN" altLang="en-US" sz="1400" dirty="0">
                <a:latin typeface="+mn-ea"/>
              </a:rPr>
            </a:br>
            <a:endParaRPr kumimoji="0" lang="en-US" altLang="zh-CN" sz="1400" b="0" i="0" u="none" strike="noStrike" kern="1200" cap="none" spc="0" normalizeH="0" baseline="0" noProof="0" dirty="0">
              <a:ln>
                <a:noFill/>
              </a:ln>
              <a:solidFill>
                <a:srgbClr val="0C0457"/>
              </a:solidFill>
              <a:effectLst/>
              <a:uLnTx/>
              <a:uFillTx/>
              <a:latin typeface="+mn-ea"/>
            </a:endParaRPr>
          </a:p>
        </p:txBody>
      </p:sp>
      <p:sp>
        <p:nvSpPr>
          <p:cNvPr id="23" name="文本框 22">
            <a:extLst>
              <a:ext uri="{FF2B5EF4-FFF2-40B4-BE49-F238E27FC236}">
                <a16:creationId xmlns:a16="http://schemas.microsoft.com/office/drawing/2014/main" id="{BA94269A-679E-4469-93A2-23410F5F2A0B}"/>
              </a:ext>
            </a:extLst>
          </p:cNvPr>
          <p:cNvSpPr txBox="1"/>
          <p:nvPr/>
        </p:nvSpPr>
        <p:spPr>
          <a:xfrm>
            <a:off x="6441284" y="2249791"/>
            <a:ext cx="4029492" cy="338554"/>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600" b="1" dirty="0">
                <a:solidFill>
                  <a:srgbClr val="FFFFFF"/>
                </a:solidFill>
                <a:latin typeface="+mn-ea"/>
              </a:rPr>
              <a:t>针对数据规模与处理性能需求的研究方向</a:t>
            </a:r>
            <a:endParaRPr kumimoji="0" lang="zh-CN" altLang="en-US" sz="1600" b="1" i="0" u="none" strike="noStrike" kern="1200" cap="none" spc="0" normalizeH="0" baseline="0" noProof="0" dirty="0">
              <a:ln>
                <a:noFill/>
              </a:ln>
              <a:solidFill>
                <a:srgbClr val="FFFFFF"/>
              </a:solidFill>
              <a:effectLst/>
              <a:uLnTx/>
              <a:uFillTx/>
              <a:latin typeface="+mn-ea"/>
            </a:endParaRPr>
          </a:p>
        </p:txBody>
      </p:sp>
    </p:spTree>
    <p:extLst>
      <p:ext uri="{BB962C8B-B14F-4D97-AF65-F5344CB8AC3E}">
        <p14:creationId xmlns:p14="http://schemas.microsoft.com/office/powerpoint/2010/main" val="126608094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2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par>
                              <p:cTn id="11" fill="hold">
                                <p:stCondLst>
                                  <p:cond delay="7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2" presetClass="entr" presetSubtype="2"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1+#ppt_w/2"/>
                                              </p:val>
                                            </p:tav>
                                            <p:tav tm="100000">
                                              <p:val>
                                                <p:strVal val="#ppt_x"/>
                                              </p:val>
                                            </p:tav>
                                          </p:tavLst>
                                        </p:anim>
                                        <p:anim calcmode="lin" valueType="num">
                                          <p:cBhvr additive="base">
                                            <p:cTn id="1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EF5160C5-ABBB-41F6-9CD4-05E4E1C121F0}"/>
              </a:ext>
            </a:extLst>
          </p:cNvPr>
          <p:cNvSpPr txBox="1">
            <a:spLocks/>
          </p:cNvSpPr>
          <p:nvPr/>
        </p:nvSpPr>
        <p:spPr>
          <a:xfrm>
            <a:off x="3987256" y="741867"/>
            <a:ext cx="4217488" cy="502766"/>
          </a:xfrm>
          <a:prstGeom prst="rect">
            <a:avLst/>
          </a:prstGeom>
        </p:spPr>
        <p:txBody>
          <a:bodyP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solidFill>
                  <a:srgbClr val="0C0457"/>
                </a:solidFill>
                <a:latin typeface="+mn-ea"/>
                <a:ea typeface="+mn-ea"/>
              </a:rPr>
              <a:t>NoSQL</a:t>
            </a:r>
            <a:r>
              <a:rPr lang="zh-CN" altLang="en-US" dirty="0">
                <a:solidFill>
                  <a:srgbClr val="0C0457"/>
                </a:solidFill>
                <a:latin typeface="+mn-ea"/>
                <a:ea typeface="+mn-ea"/>
              </a:rPr>
              <a:t>不是所有问题的答案</a:t>
            </a:r>
          </a:p>
        </p:txBody>
      </p:sp>
      <p:sp>
        <p:nvSpPr>
          <p:cNvPr id="28" name="Footer Text">
            <a:extLst>
              <a:ext uri="{FF2B5EF4-FFF2-40B4-BE49-F238E27FC236}">
                <a16:creationId xmlns:a16="http://schemas.microsoft.com/office/drawing/2014/main" id="{9D37BFC8-D133-480D-BBE7-766E456AC4A3}"/>
              </a:ext>
            </a:extLst>
          </p:cNvPr>
          <p:cNvSpPr txBox="1"/>
          <p:nvPr/>
        </p:nvSpPr>
        <p:spPr>
          <a:xfrm>
            <a:off x="1013012" y="1795000"/>
            <a:ext cx="9834282" cy="3494803"/>
          </a:xfrm>
          <a:prstGeom prst="rect">
            <a:avLst/>
          </a:prstGeom>
          <a:noFill/>
        </p:spPr>
        <p:txBody>
          <a:bodyPr wrap="square" lIns="0" tIns="0" rIns="0" bIns="0" rtlCol="0">
            <a:spAutoFit/>
          </a:bodyPr>
          <a:lstStyle/>
          <a:p>
            <a:pPr lvl="0">
              <a:lnSpc>
                <a:spcPct val="114000"/>
              </a:lnSpc>
            </a:pPr>
            <a:r>
              <a:rPr lang="en-US" altLang="zh-CN" sz="2000" b="0" i="0" dirty="0">
                <a:solidFill>
                  <a:srgbClr val="000000"/>
                </a:solidFill>
                <a:effectLst/>
                <a:latin typeface="Roboto" panose="02000000000000000000" pitchFamily="2" charset="0"/>
              </a:rPr>
              <a:t>NoSQL </a:t>
            </a:r>
            <a:r>
              <a:rPr lang="zh-CN" altLang="en-US" sz="2000" b="0" i="0" dirty="0">
                <a:solidFill>
                  <a:srgbClr val="000000"/>
                </a:solidFill>
                <a:effectLst/>
                <a:latin typeface="Roboto" panose="02000000000000000000" pitchFamily="2" charset="0"/>
              </a:rPr>
              <a:t>解决方案为自己开辟了一个利基市场，如键值存储、文档数据库、图形数据库和大表。这些解决方案在 </a:t>
            </a:r>
            <a:r>
              <a:rPr lang="en-US" altLang="zh-CN" sz="2000" b="0" i="0" dirty="0">
                <a:solidFill>
                  <a:srgbClr val="000000"/>
                </a:solidFill>
                <a:effectLst/>
                <a:latin typeface="Roboto" panose="02000000000000000000" pitchFamily="2" charset="0"/>
              </a:rPr>
              <a:t>Web </a:t>
            </a:r>
            <a:r>
              <a:rPr lang="zh-CN" altLang="en-US" sz="2000" b="0" i="0" dirty="0">
                <a:solidFill>
                  <a:srgbClr val="000000"/>
                </a:solidFill>
                <a:effectLst/>
                <a:latin typeface="Roboto" panose="02000000000000000000" pitchFamily="2" charset="0"/>
              </a:rPr>
              <a:t>应用程序中的用例数不胜数。它们无处不在</a:t>
            </a:r>
            <a:r>
              <a:rPr lang="en-US" altLang="zh-CN" sz="2000" b="0" i="0" dirty="0">
                <a:solidFill>
                  <a:srgbClr val="000000"/>
                </a:solidFill>
                <a:effectLst/>
                <a:latin typeface="Roboto" panose="02000000000000000000" pitchFamily="2" charset="0"/>
              </a:rPr>
              <a:t>——</a:t>
            </a:r>
            <a:r>
              <a:rPr lang="zh-CN" altLang="en-US" sz="2000" b="0" i="0" dirty="0">
                <a:solidFill>
                  <a:srgbClr val="000000"/>
                </a:solidFill>
                <a:effectLst/>
                <a:latin typeface="Roboto" panose="02000000000000000000" pitchFamily="2" charset="0"/>
              </a:rPr>
              <a:t>无论是在线游戏</a:t>
            </a:r>
            <a:r>
              <a:rPr lang="en-US" altLang="zh-CN" sz="2000" b="0" i="0" dirty="0">
                <a:solidFill>
                  <a:srgbClr val="000000"/>
                </a:solidFill>
                <a:effectLst/>
                <a:latin typeface="Roboto" panose="02000000000000000000" pitchFamily="2" charset="0"/>
              </a:rPr>
              <a:t>/</a:t>
            </a:r>
            <a:r>
              <a:rPr lang="zh-CN" altLang="en-US" sz="2000" b="0" i="0" dirty="0">
                <a:solidFill>
                  <a:srgbClr val="000000"/>
                </a:solidFill>
                <a:effectLst/>
                <a:latin typeface="Roboto" panose="02000000000000000000" pitchFamily="2" charset="0"/>
              </a:rPr>
              <a:t>网络等基于 </a:t>
            </a:r>
            <a:r>
              <a:rPr lang="en-US" altLang="zh-CN" sz="2000" b="0" i="0" dirty="0">
                <a:solidFill>
                  <a:srgbClr val="000000"/>
                </a:solidFill>
                <a:effectLst/>
                <a:latin typeface="Roboto" panose="02000000000000000000" pitchFamily="2" charset="0"/>
              </a:rPr>
              <a:t>Web </a:t>
            </a:r>
            <a:r>
              <a:rPr lang="zh-CN" altLang="en-US" sz="2000" b="0" i="0" dirty="0">
                <a:solidFill>
                  <a:srgbClr val="000000"/>
                </a:solidFill>
                <a:effectLst/>
                <a:latin typeface="Roboto" panose="02000000000000000000" pitchFamily="2" charset="0"/>
              </a:rPr>
              <a:t>的社交互动，还是广告产品等收入最大化决策，更不用说搜索 </a:t>
            </a:r>
            <a:r>
              <a:rPr lang="en-US" altLang="zh-CN" sz="2000" b="0" i="0" dirty="0">
                <a:solidFill>
                  <a:srgbClr val="000000"/>
                </a:solidFill>
                <a:effectLst/>
                <a:latin typeface="Roboto" panose="02000000000000000000" pitchFamily="2" charset="0"/>
              </a:rPr>
              <a:t>Internet </a:t>
            </a:r>
            <a:r>
              <a:rPr lang="zh-CN" altLang="en-US" sz="2000" b="0" i="0" dirty="0">
                <a:solidFill>
                  <a:srgbClr val="000000"/>
                </a:solidFill>
                <a:effectLst/>
                <a:latin typeface="Roboto" panose="02000000000000000000" pitchFamily="2" charset="0"/>
              </a:rPr>
              <a:t>等基本操作。</a:t>
            </a:r>
            <a:endParaRPr lang="en-US" altLang="zh-CN" sz="2000" b="0" i="0" dirty="0">
              <a:solidFill>
                <a:srgbClr val="000000"/>
              </a:solidFill>
              <a:effectLst/>
              <a:latin typeface="Roboto" panose="02000000000000000000" pitchFamily="2" charset="0"/>
            </a:endParaRPr>
          </a:p>
          <a:p>
            <a:pPr lvl="0">
              <a:lnSpc>
                <a:spcPct val="114000"/>
              </a:lnSpc>
            </a:pPr>
            <a:endParaRPr lang="en-US" altLang="zh-CN" sz="2000" b="0" i="0" dirty="0">
              <a:solidFill>
                <a:srgbClr val="000000"/>
              </a:solidFill>
              <a:effectLst/>
              <a:latin typeface="Roboto" panose="02000000000000000000" pitchFamily="2" charset="0"/>
            </a:endParaRPr>
          </a:p>
          <a:p>
            <a:pPr lvl="0">
              <a:lnSpc>
                <a:spcPct val="114000"/>
              </a:lnSpc>
            </a:pPr>
            <a:r>
              <a:rPr lang="zh-CN" altLang="en-US" sz="2000" b="0" i="0" dirty="0">
                <a:solidFill>
                  <a:srgbClr val="000000"/>
                </a:solidFill>
                <a:effectLst/>
                <a:latin typeface="Roboto" panose="02000000000000000000" pitchFamily="2" charset="0"/>
              </a:rPr>
              <a:t>尽管 </a:t>
            </a:r>
            <a:r>
              <a:rPr lang="en-US" altLang="zh-CN" sz="2000" b="0" i="0" dirty="0">
                <a:solidFill>
                  <a:srgbClr val="000000"/>
                </a:solidFill>
                <a:effectLst/>
                <a:latin typeface="Roboto" panose="02000000000000000000" pitchFamily="2" charset="0"/>
              </a:rPr>
              <a:t>NoSQL </a:t>
            </a:r>
            <a:r>
              <a:rPr lang="zh-CN" altLang="en-US" sz="2000" b="0" i="0" dirty="0">
                <a:solidFill>
                  <a:srgbClr val="000000"/>
                </a:solidFill>
                <a:effectLst/>
                <a:latin typeface="Roboto" panose="02000000000000000000" pitchFamily="2" charset="0"/>
              </a:rPr>
              <a:t>解决方案提供了技术敏锐度，但企业中的 </a:t>
            </a:r>
            <a:r>
              <a:rPr lang="en-US" altLang="zh-CN" sz="2000" b="0" i="0" dirty="0">
                <a:solidFill>
                  <a:srgbClr val="000000"/>
                </a:solidFill>
                <a:effectLst/>
                <a:latin typeface="Roboto" panose="02000000000000000000" pitchFamily="2" charset="0"/>
              </a:rPr>
              <a:t>RDBMS </a:t>
            </a:r>
            <a:r>
              <a:rPr lang="zh-CN" altLang="en-US" sz="2000" b="0" i="0" dirty="0">
                <a:solidFill>
                  <a:srgbClr val="000000"/>
                </a:solidFill>
                <a:effectLst/>
                <a:latin typeface="Roboto" panose="02000000000000000000" pitchFamily="2" charset="0"/>
              </a:rPr>
              <a:t>用户不愿意转向它。</a:t>
            </a:r>
            <a:endParaRPr lang="en-US" altLang="zh-CN" sz="2000" b="0" i="0" dirty="0">
              <a:solidFill>
                <a:srgbClr val="000000"/>
              </a:solidFill>
              <a:effectLst/>
              <a:latin typeface="Roboto" panose="02000000000000000000" pitchFamily="2" charset="0"/>
            </a:endParaRPr>
          </a:p>
          <a:p>
            <a:pPr lvl="0">
              <a:lnSpc>
                <a:spcPct val="114000"/>
              </a:lnSpc>
            </a:pPr>
            <a:r>
              <a:rPr lang="zh-CN" altLang="en-US" sz="2000" dirty="0">
                <a:solidFill>
                  <a:srgbClr val="000000"/>
                </a:solidFill>
                <a:latin typeface="Roboto" panose="02000000000000000000" pitchFamily="2" charset="0"/>
              </a:rPr>
              <a:t>原因：</a:t>
            </a:r>
            <a:endParaRPr lang="en-US" altLang="zh-CN" sz="2000" dirty="0">
              <a:solidFill>
                <a:srgbClr val="000000"/>
              </a:solidFill>
              <a:latin typeface="Roboto" panose="02000000000000000000" pitchFamily="2" charset="0"/>
            </a:endParaRPr>
          </a:p>
          <a:p>
            <a:pPr lvl="0">
              <a:lnSpc>
                <a:spcPct val="114000"/>
              </a:lnSpc>
            </a:pPr>
            <a:r>
              <a:rPr lang="en-US" altLang="zh-CN" sz="2000" b="0" i="0" dirty="0">
                <a:solidFill>
                  <a:srgbClr val="000000"/>
                </a:solidFill>
                <a:effectLst/>
                <a:latin typeface="Roboto" panose="02000000000000000000" pitchFamily="2" charset="0"/>
              </a:rPr>
              <a:t>NoSQL </a:t>
            </a:r>
            <a:r>
              <a:rPr lang="zh-CN" altLang="en-US" sz="2000" b="0" i="0" dirty="0">
                <a:solidFill>
                  <a:srgbClr val="000000"/>
                </a:solidFill>
                <a:effectLst/>
                <a:latin typeface="Roboto" panose="02000000000000000000" pitchFamily="2" charset="0"/>
              </a:rPr>
              <a:t>产品种类繁多，但它们的典型特征是缺乏 </a:t>
            </a:r>
            <a:r>
              <a:rPr lang="en-US" altLang="zh-CN" sz="2000" b="0" i="0" dirty="0">
                <a:solidFill>
                  <a:srgbClr val="000000"/>
                </a:solidFill>
                <a:effectLst/>
                <a:latin typeface="Roboto" panose="02000000000000000000" pitchFamily="2" charset="0"/>
              </a:rPr>
              <a:t>SQL </a:t>
            </a:r>
            <a:r>
              <a:rPr lang="zh-CN" altLang="en-US" sz="2000" b="0" i="0" dirty="0">
                <a:solidFill>
                  <a:srgbClr val="000000"/>
                </a:solidFill>
                <a:effectLst/>
                <a:latin typeface="Roboto" panose="02000000000000000000" pitchFamily="2" charset="0"/>
              </a:rPr>
              <a:t>支持，并且不遵守 </a:t>
            </a:r>
            <a:r>
              <a:rPr lang="en-US" altLang="zh-CN" sz="2000" b="0" i="0" dirty="0">
                <a:solidFill>
                  <a:srgbClr val="000000"/>
                </a:solidFill>
                <a:effectLst/>
                <a:latin typeface="Roboto" panose="02000000000000000000" pitchFamily="2" charset="0"/>
              </a:rPr>
              <a:t>ACID</a:t>
            </a:r>
            <a:r>
              <a:rPr lang="zh-CN" altLang="en-US" sz="2000" b="0" i="0" dirty="0">
                <a:solidFill>
                  <a:srgbClr val="000000"/>
                </a:solidFill>
                <a:effectLst/>
                <a:latin typeface="Roboto" panose="02000000000000000000" pitchFamily="2" charset="0"/>
              </a:rPr>
              <a:t>（原子性、一致性、隔离性和持久性）属性。虽然 </a:t>
            </a:r>
            <a:r>
              <a:rPr lang="en-US" altLang="zh-CN" sz="2000" b="0" i="0" dirty="0">
                <a:solidFill>
                  <a:srgbClr val="000000"/>
                </a:solidFill>
                <a:effectLst/>
                <a:latin typeface="Roboto" panose="02000000000000000000" pitchFamily="2" charset="0"/>
              </a:rPr>
              <a:t>NoSQL </a:t>
            </a:r>
            <a:r>
              <a:rPr lang="zh-CN" altLang="en-US" sz="2000" b="0" i="0" dirty="0">
                <a:solidFill>
                  <a:srgbClr val="000000"/>
                </a:solidFill>
                <a:effectLst/>
                <a:latin typeface="Roboto" panose="02000000000000000000" pitchFamily="2" charset="0"/>
              </a:rPr>
              <a:t>可以帮助企业管理大型分布式数据，但企业不能失去 </a:t>
            </a:r>
            <a:r>
              <a:rPr lang="en-US" altLang="zh-CN" sz="2000" b="0" i="0" dirty="0">
                <a:solidFill>
                  <a:srgbClr val="000000"/>
                </a:solidFill>
                <a:effectLst/>
                <a:latin typeface="Roboto" panose="02000000000000000000" pitchFamily="2" charset="0"/>
              </a:rPr>
              <a:t>ACID </a:t>
            </a:r>
            <a:r>
              <a:rPr lang="zh-CN" altLang="en-US" sz="2000" b="0" i="0" dirty="0">
                <a:solidFill>
                  <a:srgbClr val="000000"/>
                </a:solidFill>
                <a:effectLst/>
                <a:latin typeface="Roboto" panose="02000000000000000000" pitchFamily="2" charset="0"/>
              </a:rPr>
              <a:t>属性</a:t>
            </a:r>
            <a:r>
              <a:rPr lang="en-US" altLang="zh-CN" sz="2000" b="0" i="0" dirty="0">
                <a:solidFill>
                  <a:srgbClr val="000000"/>
                </a:solidFill>
                <a:effectLst/>
                <a:latin typeface="Roboto" panose="02000000000000000000" pitchFamily="2" charset="0"/>
              </a:rPr>
              <a:t>——</a:t>
            </a:r>
            <a:r>
              <a:rPr lang="zh-CN" altLang="en-US" sz="2000" b="0" i="0" dirty="0">
                <a:solidFill>
                  <a:srgbClr val="000000"/>
                </a:solidFill>
                <a:effectLst/>
                <a:latin typeface="Roboto" panose="02000000000000000000" pitchFamily="2" charset="0"/>
              </a:rPr>
              <a:t>这是选择 </a:t>
            </a:r>
            <a:r>
              <a:rPr lang="en-US" altLang="zh-CN" sz="2000" b="0" i="0" dirty="0">
                <a:solidFill>
                  <a:srgbClr val="000000"/>
                </a:solidFill>
                <a:effectLst/>
                <a:latin typeface="Roboto" panose="02000000000000000000" pitchFamily="2" charset="0"/>
              </a:rPr>
              <a:t>RDBMS </a:t>
            </a:r>
            <a:r>
              <a:rPr lang="zh-CN" altLang="en-US" sz="2000" b="0" i="0" dirty="0">
                <a:solidFill>
                  <a:srgbClr val="000000"/>
                </a:solidFill>
                <a:effectLst/>
                <a:latin typeface="Roboto" panose="02000000000000000000" pitchFamily="2" charset="0"/>
              </a:rPr>
              <a:t>的首要原因。</a:t>
            </a:r>
            <a:endParaRPr lang="en-US" altLang="zh-CN" sz="2000" dirty="0">
              <a:solidFill>
                <a:srgbClr val="0C0457"/>
              </a:solidFill>
              <a:latin typeface="字魂58号-创中黑" panose="00000500000000000000" pitchFamily="2" charset="-122"/>
              <a:ea typeface="字魂58号-创中黑" panose="00000500000000000000" pitchFamily="2" charset="-122"/>
            </a:endParaRPr>
          </a:p>
        </p:txBody>
      </p:sp>
    </p:spTree>
    <p:extLst>
      <p:ext uri="{BB962C8B-B14F-4D97-AF65-F5344CB8AC3E}">
        <p14:creationId xmlns:p14="http://schemas.microsoft.com/office/powerpoint/2010/main" val="7785681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a:stretch>
            <a:fillRect/>
          </a:stretch>
        </p:blipFill>
        <p:spPr>
          <a:xfrm>
            <a:off x="0" y="-635000"/>
            <a:ext cx="12192000" cy="8128000"/>
          </a:xfrm>
          <a:prstGeom prst="rect">
            <a:avLst/>
          </a:prstGeom>
        </p:spPr>
      </p:pic>
      <p:sp>
        <p:nvSpPr>
          <p:cNvPr id="32" name="任意多边形: 形状 31">
            <a:extLst>
              <a:ext uri="{FF2B5EF4-FFF2-40B4-BE49-F238E27FC236}">
                <a16:creationId xmlns:a16="http://schemas.microsoft.com/office/drawing/2014/main" id="{B793325C-101C-44F4-BD70-D0C49069172E}"/>
              </a:ext>
            </a:extLst>
          </p:cNvPr>
          <p:cNvSpPr/>
          <p:nvPr/>
        </p:nvSpPr>
        <p:spPr>
          <a:xfrm rot="2700000">
            <a:off x="5726362" y="1446123"/>
            <a:ext cx="739275" cy="739276"/>
          </a:xfrm>
          <a:custGeom>
            <a:avLst/>
            <a:gdLst>
              <a:gd name="connsiteX0" fmla="*/ 352718 w 473149"/>
              <a:gd name="connsiteY0" fmla="*/ 357847 h 473150"/>
              <a:gd name="connsiteX1" fmla="*/ 356658 w 473149"/>
              <a:gd name="connsiteY1" fmla="*/ 353907 h 473150"/>
              <a:gd name="connsiteX2" fmla="*/ 356658 w 473149"/>
              <a:gd name="connsiteY2" fmla="*/ 357847 h 473150"/>
              <a:gd name="connsiteX3" fmla="*/ 356657 w 473149"/>
              <a:gd name="connsiteY3" fmla="*/ 120925 h 473150"/>
              <a:gd name="connsiteX4" fmla="*/ 403263 w 473149"/>
              <a:gd name="connsiteY4" fmla="*/ 167530 h 473150"/>
              <a:gd name="connsiteX5" fmla="*/ 403263 w 473149"/>
              <a:gd name="connsiteY5" fmla="*/ 233439 h 473150"/>
              <a:gd name="connsiteX6" fmla="*/ 403263 w 473149"/>
              <a:gd name="connsiteY6" fmla="*/ 167531 h 473150"/>
              <a:gd name="connsiteX7" fmla="*/ 473149 w 473149"/>
              <a:gd name="connsiteY7" fmla="*/ 237416 h 473150"/>
              <a:gd name="connsiteX8" fmla="*/ 403264 w 473149"/>
              <a:gd name="connsiteY8" fmla="*/ 307302 h 473150"/>
              <a:gd name="connsiteX9" fmla="*/ 403263 w 473149"/>
              <a:gd name="connsiteY9" fmla="*/ 307302 h 473150"/>
              <a:gd name="connsiteX10" fmla="*/ 403263 w 473149"/>
              <a:gd name="connsiteY10" fmla="*/ 404452 h 473150"/>
              <a:gd name="connsiteX11" fmla="*/ 306113 w 473149"/>
              <a:gd name="connsiteY11" fmla="*/ 404452 h 473150"/>
              <a:gd name="connsiteX12" fmla="*/ 306113 w 473149"/>
              <a:gd name="connsiteY12" fmla="*/ 404453 h 473150"/>
              <a:gd name="connsiteX13" fmla="*/ 306112 w 473149"/>
              <a:gd name="connsiteY13" fmla="*/ 404453 h 473150"/>
              <a:gd name="connsiteX14" fmla="*/ 237416 w 473149"/>
              <a:gd name="connsiteY14" fmla="*/ 473150 h 473150"/>
              <a:gd name="connsiteX15" fmla="*/ 168719 w 473149"/>
              <a:gd name="connsiteY15" fmla="*/ 404453 h 473150"/>
              <a:gd name="connsiteX16" fmla="*/ 234630 w 473149"/>
              <a:gd name="connsiteY16" fmla="*/ 404453 h 473150"/>
              <a:gd name="connsiteX17" fmla="*/ 234630 w 473149"/>
              <a:gd name="connsiteY17" fmla="*/ 404452 h 473150"/>
              <a:gd name="connsiteX18" fmla="*/ 234630 w 473149"/>
              <a:gd name="connsiteY18" fmla="*/ 404452 h 473150"/>
              <a:gd name="connsiteX19" fmla="*/ 240202 w 473149"/>
              <a:gd name="connsiteY19" fmla="*/ 404452 h 473150"/>
              <a:gd name="connsiteX20" fmla="*/ 237416 w 473149"/>
              <a:gd name="connsiteY20" fmla="*/ 407238 h 473150"/>
              <a:gd name="connsiteX21" fmla="*/ 237416 w 473149"/>
              <a:gd name="connsiteY21" fmla="*/ 407239 h 473150"/>
              <a:gd name="connsiteX22" fmla="*/ 240202 w 473149"/>
              <a:gd name="connsiteY22" fmla="*/ 404453 h 473150"/>
              <a:gd name="connsiteX23" fmla="*/ 240203 w 473149"/>
              <a:gd name="connsiteY23" fmla="*/ 404452 h 473150"/>
              <a:gd name="connsiteX24" fmla="*/ 286808 w 473149"/>
              <a:gd name="connsiteY24" fmla="*/ 357848 h 473150"/>
              <a:gd name="connsiteX25" fmla="*/ 352717 w 473149"/>
              <a:gd name="connsiteY25" fmla="*/ 357848 h 473150"/>
              <a:gd name="connsiteX26" fmla="*/ 352718 w 473149"/>
              <a:gd name="connsiteY26" fmla="*/ 357847 h 473150"/>
              <a:gd name="connsiteX27" fmla="*/ 356658 w 473149"/>
              <a:gd name="connsiteY27" fmla="*/ 357847 h 473150"/>
              <a:gd name="connsiteX28" fmla="*/ 356658 w 473149"/>
              <a:gd name="connsiteY28" fmla="*/ 353907 h 473150"/>
              <a:gd name="connsiteX29" fmla="*/ 356658 w 473149"/>
              <a:gd name="connsiteY29" fmla="*/ 353906 h 473150"/>
              <a:gd name="connsiteX30" fmla="*/ 356658 w 473149"/>
              <a:gd name="connsiteY30" fmla="*/ 287996 h 473150"/>
              <a:gd name="connsiteX31" fmla="*/ 403263 w 473149"/>
              <a:gd name="connsiteY31" fmla="*/ 241391 h 473150"/>
              <a:gd name="connsiteX32" fmla="*/ 403264 w 473149"/>
              <a:gd name="connsiteY32" fmla="*/ 241391 h 473150"/>
              <a:gd name="connsiteX33" fmla="*/ 407238 w 473149"/>
              <a:gd name="connsiteY33" fmla="*/ 237416 h 473150"/>
              <a:gd name="connsiteX34" fmla="*/ 407238 w 473149"/>
              <a:gd name="connsiteY34" fmla="*/ 237416 h 473150"/>
              <a:gd name="connsiteX35" fmla="*/ 403264 w 473149"/>
              <a:gd name="connsiteY35" fmla="*/ 241390 h 473150"/>
              <a:gd name="connsiteX36" fmla="*/ 403264 w 473149"/>
              <a:gd name="connsiteY36" fmla="*/ 233443 h 473150"/>
              <a:gd name="connsiteX37" fmla="*/ 403263 w 473149"/>
              <a:gd name="connsiteY37" fmla="*/ 233441 h 473150"/>
              <a:gd name="connsiteX38" fmla="*/ 403263 w 473149"/>
              <a:gd name="connsiteY38" fmla="*/ 233440 h 473150"/>
              <a:gd name="connsiteX39" fmla="*/ 356657 w 473149"/>
              <a:gd name="connsiteY39" fmla="*/ 186835 h 473150"/>
              <a:gd name="connsiteX40" fmla="*/ 116493 w 473149"/>
              <a:gd name="connsiteY40" fmla="*/ 352224 h 473150"/>
              <a:gd name="connsiteX41" fmla="*/ 122113 w 473149"/>
              <a:gd name="connsiteY41" fmla="*/ 357847 h 473150"/>
              <a:gd name="connsiteX42" fmla="*/ 116492 w 473149"/>
              <a:gd name="connsiteY42" fmla="*/ 357846 h 473150"/>
              <a:gd name="connsiteX43" fmla="*/ 69886 w 473149"/>
              <a:gd name="connsiteY43" fmla="*/ 305620 h 473150"/>
              <a:gd name="connsiteX44" fmla="*/ 116492 w 473149"/>
              <a:gd name="connsiteY44" fmla="*/ 352225 h 473150"/>
              <a:gd name="connsiteX45" fmla="*/ 116492 w 473149"/>
              <a:gd name="connsiteY45" fmla="*/ 357847 h 473150"/>
              <a:gd name="connsiteX46" fmla="*/ 122113 w 473149"/>
              <a:gd name="connsiteY46" fmla="*/ 357847 h 473150"/>
              <a:gd name="connsiteX47" fmla="*/ 122113 w 473149"/>
              <a:gd name="connsiteY47" fmla="*/ 357848 h 473150"/>
              <a:gd name="connsiteX48" fmla="*/ 188024 w 473149"/>
              <a:gd name="connsiteY48" fmla="*/ 357848 h 473150"/>
              <a:gd name="connsiteX49" fmla="*/ 234630 w 473149"/>
              <a:gd name="connsiteY49" fmla="*/ 404452 h 473150"/>
              <a:gd name="connsiteX50" fmla="*/ 168719 w 473149"/>
              <a:gd name="connsiteY50" fmla="*/ 404452 h 473150"/>
              <a:gd name="connsiteX51" fmla="*/ 168719 w 473149"/>
              <a:gd name="connsiteY51" fmla="*/ 404452 h 473150"/>
              <a:gd name="connsiteX52" fmla="*/ 69886 w 473149"/>
              <a:gd name="connsiteY52" fmla="*/ 404452 h 473150"/>
              <a:gd name="connsiteX53" fmla="*/ 304431 w 473149"/>
              <a:gd name="connsiteY53" fmla="*/ 68697 h 473150"/>
              <a:gd name="connsiteX54" fmla="*/ 403264 w 473149"/>
              <a:gd name="connsiteY54" fmla="*/ 68697 h 473150"/>
              <a:gd name="connsiteX55" fmla="*/ 403264 w 473149"/>
              <a:gd name="connsiteY55" fmla="*/ 167531 h 473150"/>
              <a:gd name="connsiteX56" fmla="*/ 356658 w 473149"/>
              <a:gd name="connsiteY56" fmla="*/ 120925 h 473150"/>
              <a:gd name="connsiteX57" fmla="*/ 356658 w 473149"/>
              <a:gd name="connsiteY57" fmla="*/ 115303 h 473150"/>
              <a:gd name="connsiteX58" fmla="*/ 356657 w 473149"/>
              <a:gd name="connsiteY58" fmla="*/ 115303 h 473150"/>
              <a:gd name="connsiteX59" fmla="*/ 356657 w 473149"/>
              <a:gd name="connsiteY59" fmla="*/ 120924 h 473150"/>
              <a:gd name="connsiteX60" fmla="*/ 351036 w 473149"/>
              <a:gd name="connsiteY60" fmla="*/ 115302 h 473150"/>
              <a:gd name="connsiteX61" fmla="*/ 69886 w 473149"/>
              <a:gd name="connsiteY61" fmla="*/ 239709 h 473150"/>
              <a:gd name="connsiteX62" fmla="*/ 116492 w 473149"/>
              <a:gd name="connsiteY62" fmla="*/ 286315 h 473150"/>
              <a:gd name="connsiteX63" fmla="*/ 116492 w 473149"/>
              <a:gd name="connsiteY63" fmla="*/ 352225 h 473150"/>
              <a:gd name="connsiteX64" fmla="*/ 69886 w 473149"/>
              <a:gd name="connsiteY64" fmla="*/ 305620 h 473150"/>
              <a:gd name="connsiteX65" fmla="*/ 69886 w 473149"/>
              <a:gd name="connsiteY65" fmla="*/ 165849 h 473150"/>
              <a:gd name="connsiteX66" fmla="*/ 116493 w 473149"/>
              <a:gd name="connsiteY66" fmla="*/ 119243 h 473150"/>
              <a:gd name="connsiteX67" fmla="*/ 116492 w 473149"/>
              <a:gd name="connsiteY67" fmla="*/ 185154 h 473150"/>
              <a:gd name="connsiteX68" fmla="*/ 69886 w 473149"/>
              <a:gd name="connsiteY68" fmla="*/ 231760 h 473150"/>
              <a:gd name="connsiteX69" fmla="*/ 0 w 473149"/>
              <a:gd name="connsiteY69" fmla="*/ 235734 h 473150"/>
              <a:gd name="connsiteX70" fmla="*/ 69886 w 473149"/>
              <a:gd name="connsiteY70" fmla="*/ 165847 h 473150"/>
              <a:gd name="connsiteX71" fmla="*/ 69886 w 473149"/>
              <a:gd name="connsiteY71" fmla="*/ 231759 h 473150"/>
              <a:gd name="connsiteX72" fmla="*/ 69886 w 473149"/>
              <a:gd name="connsiteY72" fmla="*/ 231758 h 473150"/>
              <a:gd name="connsiteX73" fmla="*/ 69886 w 473149"/>
              <a:gd name="connsiteY73" fmla="*/ 239708 h 473150"/>
              <a:gd name="connsiteX74" fmla="*/ 65911 w 473149"/>
              <a:gd name="connsiteY74" fmla="*/ 235733 h 473150"/>
              <a:gd name="connsiteX75" fmla="*/ 65911 w 473149"/>
              <a:gd name="connsiteY75" fmla="*/ 235734 h 473150"/>
              <a:gd name="connsiteX76" fmla="*/ 69886 w 473149"/>
              <a:gd name="connsiteY76" fmla="*/ 239709 h 473150"/>
              <a:gd name="connsiteX77" fmla="*/ 69886 w 473149"/>
              <a:gd name="connsiteY77" fmla="*/ 305620 h 473150"/>
              <a:gd name="connsiteX78" fmla="*/ 116494 w 473149"/>
              <a:gd name="connsiteY78" fmla="*/ 115303 h 473150"/>
              <a:gd name="connsiteX79" fmla="*/ 120432 w 473149"/>
              <a:gd name="connsiteY79" fmla="*/ 115304 h 473150"/>
              <a:gd name="connsiteX80" fmla="*/ 116494 w 473149"/>
              <a:gd name="connsiteY80" fmla="*/ 119242 h 473150"/>
              <a:gd name="connsiteX81" fmla="*/ 69886 w 473149"/>
              <a:gd name="connsiteY81" fmla="*/ 68697 h 473150"/>
              <a:gd name="connsiteX82" fmla="*/ 167037 w 473149"/>
              <a:gd name="connsiteY82" fmla="*/ 68697 h 473150"/>
              <a:gd name="connsiteX83" fmla="*/ 167037 w 473149"/>
              <a:gd name="connsiteY83" fmla="*/ 68697 h 473150"/>
              <a:gd name="connsiteX84" fmla="*/ 235733 w 473149"/>
              <a:gd name="connsiteY84" fmla="*/ 0 h 473150"/>
              <a:gd name="connsiteX85" fmla="*/ 304430 w 473149"/>
              <a:gd name="connsiteY85" fmla="*/ 68697 h 473150"/>
              <a:gd name="connsiteX86" fmla="*/ 238519 w 473149"/>
              <a:gd name="connsiteY86" fmla="*/ 68696 h 473150"/>
              <a:gd name="connsiteX87" fmla="*/ 238519 w 473149"/>
              <a:gd name="connsiteY87" fmla="*/ 68697 h 473150"/>
              <a:gd name="connsiteX88" fmla="*/ 304430 w 473149"/>
              <a:gd name="connsiteY88" fmla="*/ 68697 h 473150"/>
              <a:gd name="connsiteX89" fmla="*/ 351036 w 473149"/>
              <a:gd name="connsiteY89" fmla="*/ 115303 h 473150"/>
              <a:gd name="connsiteX90" fmla="*/ 285125 w 473149"/>
              <a:gd name="connsiteY90" fmla="*/ 115302 h 473150"/>
              <a:gd name="connsiteX91" fmla="*/ 238520 w 473149"/>
              <a:gd name="connsiteY91" fmla="*/ 68697 h 473150"/>
              <a:gd name="connsiteX92" fmla="*/ 232948 w 473149"/>
              <a:gd name="connsiteY92" fmla="*/ 68697 h 473150"/>
              <a:gd name="connsiteX93" fmla="*/ 235733 w 473149"/>
              <a:gd name="connsiteY93" fmla="*/ 65912 h 473150"/>
              <a:gd name="connsiteX94" fmla="*/ 235733 w 473149"/>
              <a:gd name="connsiteY94" fmla="*/ 65912 h 473150"/>
              <a:gd name="connsiteX95" fmla="*/ 232948 w 473149"/>
              <a:gd name="connsiteY95" fmla="*/ 68697 h 473150"/>
              <a:gd name="connsiteX96" fmla="*/ 186342 w 473149"/>
              <a:gd name="connsiteY96" fmla="*/ 115303 h 473150"/>
              <a:gd name="connsiteX97" fmla="*/ 120432 w 473149"/>
              <a:gd name="connsiteY97" fmla="*/ 115303 h 473150"/>
              <a:gd name="connsiteX98" fmla="*/ 120432 w 473149"/>
              <a:gd name="connsiteY98" fmla="*/ 115303 h 473150"/>
              <a:gd name="connsiteX99" fmla="*/ 116493 w 473149"/>
              <a:gd name="connsiteY99" fmla="*/ 115303 h 473150"/>
              <a:gd name="connsiteX100" fmla="*/ 116493 w 473149"/>
              <a:gd name="connsiteY100" fmla="*/ 119242 h 473150"/>
              <a:gd name="connsiteX101" fmla="*/ 69886 w 473149"/>
              <a:gd name="connsiteY101" fmla="*/ 165848 h 47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473149" h="473150">
                <a:moveTo>
                  <a:pt x="352718" y="357847"/>
                </a:moveTo>
                <a:lnTo>
                  <a:pt x="356658" y="353907"/>
                </a:lnTo>
                <a:lnTo>
                  <a:pt x="356658" y="357847"/>
                </a:lnTo>
                <a:close/>
                <a:moveTo>
                  <a:pt x="356657" y="120925"/>
                </a:moveTo>
                <a:lnTo>
                  <a:pt x="403263" y="167530"/>
                </a:lnTo>
                <a:lnTo>
                  <a:pt x="403263" y="233439"/>
                </a:lnTo>
                <a:lnTo>
                  <a:pt x="403263" y="167531"/>
                </a:lnTo>
                <a:lnTo>
                  <a:pt x="473149" y="237416"/>
                </a:lnTo>
                <a:lnTo>
                  <a:pt x="403264" y="307302"/>
                </a:lnTo>
                <a:lnTo>
                  <a:pt x="403263" y="307302"/>
                </a:lnTo>
                <a:lnTo>
                  <a:pt x="403263" y="404452"/>
                </a:lnTo>
                <a:lnTo>
                  <a:pt x="306113" y="404452"/>
                </a:lnTo>
                <a:lnTo>
                  <a:pt x="306113" y="404453"/>
                </a:lnTo>
                <a:lnTo>
                  <a:pt x="306112" y="404453"/>
                </a:lnTo>
                <a:lnTo>
                  <a:pt x="237416" y="473150"/>
                </a:lnTo>
                <a:lnTo>
                  <a:pt x="168719" y="404453"/>
                </a:lnTo>
                <a:lnTo>
                  <a:pt x="234630" y="404453"/>
                </a:lnTo>
                <a:lnTo>
                  <a:pt x="234630" y="404452"/>
                </a:lnTo>
                <a:lnTo>
                  <a:pt x="234630" y="404452"/>
                </a:lnTo>
                <a:lnTo>
                  <a:pt x="240202" y="404452"/>
                </a:lnTo>
                <a:lnTo>
                  <a:pt x="237416" y="407238"/>
                </a:lnTo>
                <a:lnTo>
                  <a:pt x="237416" y="407239"/>
                </a:lnTo>
                <a:lnTo>
                  <a:pt x="240202" y="404453"/>
                </a:lnTo>
                <a:lnTo>
                  <a:pt x="240203" y="404452"/>
                </a:lnTo>
                <a:lnTo>
                  <a:pt x="286808" y="357848"/>
                </a:lnTo>
                <a:lnTo>
                  <a:pt x="352717" y="357848"/>
                </a:lnTo>
                <a:lnTo>
                  <a:pt x="352718" y="357847"/>
                </a:lnTo>
                <a:lnTo>
                  <a:pt x="356658" y="357847"/>
                </a:lnTo>
                <a:lnTo>
                  <a:pt x="356658" y="353907"/>
                </a:lnTo>
                <a:lnTo>
                  <a:pt x="356658" y="353906"/>
                </a:lnTo>
                <a:lnTo>
                  <a:pt x="356658" y="287996"/>
                </a:lnTo>
                <a:lnTo>
                  <a:pt x="403263" y="241391"/>
                </a:lnTo>
                <a:lnTo>
                  <a:pt x="403264" y="241391"/>
                </a:lnTo>
                <a:lnTo>
                  <a:pt x="407238" y="237416"/>
                </a:lnTo>
                <a:lnTo>
                  <a:pt x="407238" y="237416"/>
                </a:lnTo>
                <a:lnTo>
                  <a:pt x="403264" y="241390"/>
                </a:lnTo>
                <a:lnTo>
                  <a:pt x="403264" y="233443"/>
                </a:lnTo>
                <a:lnTo>
                  <a:pt x="403263" y="233441"/>
                </a:lnTo>
                <a:lnTo>
                  <a:pt x="403263" y="233440"/>
                </a:lnTo>
                <a:lnTo>
                  <a:pt x="356657" y="186835"/>
                </a:lnTo>
                <a:close/>
                <a:moveTo>
                  <a:pt x="116493" y="352224"/>
                </a:moveTo>
                <a:lnTo>
                  <a:pt x="122113" y="357847"/>
                </a:lnTo>
                <a:lnTo>
                  <a:pt x="116492" y="357846"/>
                </a:lnTo>
                <a:close/>
                <a:moveTo>
                  <a:pt x="69886" y="305620"/>
                </a:moveTo>
                <a:lnTo>
                  <a:pt x="116492" y="352225"/>
                </a:lnTo>
                <a:lnTo>
                  <a:pt x="116492" y="357847"/>
                </a:lnTo>
                <a:lnTo>
                  <a:pt x="122113" y="357847"/>
                </a:lnTo>
                <a:lnTo>
                  <a:pt x="122113" y="357848"/>
                </a:lnTo>
                <a:lnTo>
                  <a:pt x="188024" y="357848"/>
                </a:lnTo>
                <a:lnTo>
                  <a:pt x="234630" y="404452"/>
                </a:lnTo>
                <a:lnTo>
                  <a:pt x="168719" y="404452"/>
                </a:lnTo>
                <a:lnTo>
                  <a:pt x="168719" y="404452"/>
                </a:lnTo>
                <a:lnTo>
                  <a:pt x="69886" y="404452"/>
                </a:lnTo>
                <a:close/>
                <a:moveTo>
                  <a:pt x="304431" y="68697"/>
                </a:moveTo>
                <a:lnTo>
                  <a:pt x="403264" y="68697"/>
                </a:lnTo>
                <a:lnTo>
                  <a:pt x="403264" y="167531"/>
                </a:lnTo>
                <a:lnTo>
                  <a:pt x="356658" y="120925"/>
                </a:lnTo>
                <a:lnTo>
                  <a:pt x="356658" y="115303"/>
                </a:lnTo>
                <a:lnTo>
                  <a:pt x="356657" y="115303"/>
                </a:lnTo>
                <a:lnTo>
                  <a:pt x="356657" y="120924"/>
                </a:lnTo>
                <a:lnTo>
                  <a:pt x="351036" y="115302"/>
                </a:lnTo>
                <a:close/>
                <a:moveTo>
                  <a:pt x="69886" y="239709"/>
                </a:moveTo>
                <a:lnTo>
                  <a:pt x="116492" y="286315"/>
                </a:lnTo>
                <a:lnTo>
                  <a:pt x="116492" y="352225"/>
                </a:lnTo>
                <a:lnTo>
                  <a:pt x="69886" y="305620"/>
                </a:lnTo>
                <a:close/>
                <a:moveTo>
                  <a:pt x="69886" y="165849"/>
                </a:moveTo>
                <a:lnTo>
                  <a:pt x="116493" y="119243"/>
                </a:lnTo>
                <a:lnTo>
                  <a:pt x="116492" y="185154"/>
                </a:lnTo>
                <a:lnTo>
                  <a:pt x="69886" y="231760"/>
                </a:lnTo>
                <a:close/>
                <a:moveTo>
                  <a:pt x="0" y="235734"/>
                </a:moveTo>
                <a:lnTo>
                  <a:pt x="69886" y="165847"/>
                </a:lnTo>
                <a:lnTo>
                  <a:pt x="69886" y="231759"/>
                </a:lnTo>
                <a:lnTo>
                  <a:pt x="69886" y="231758"/>
                </a:lnTo>
                <a:lnTo>
                  <a:pt x="69886" y="239708"/>
                </a:lnTo>
                <a:lnTo>
                  <a:pt x="65911" y="235733"/>
                </a:lnTo>
                <a:lnTo>
                  <a:pt x="65911" y="235734"/>
                </a:lnTo>
                <a:lnTo>
                  <a:pt x="69886" y="239709"/>
                </a:lnTo>
                <a:lnTo>
                  <a:pt x="69886" y="305620"/>
                </a:lnTo>
                <a:close/>
                <a:moveTo>
                  <a:pt x="116494" y="115303"/>
                </a:moveTo>
                <a:lnTo>
                  <a:pt x="120432" y="115304"/>
                </a:lnTo>
                <a:lnTo>
                  <a:pt x="116494" y="119242"/>
                </a:lnTo>
                <a:close/>
                <a:moveTo>
                  <a:pt x="69886" y="68697"/>
                </a:moveTo>
                <a:lnTo>
                  <a:pt x="167037" y="68697"/>
                </a:lnTo>
                <a:lnTo>
                  <a:pt x="167037" y="68697"/>
                </a:lnTo>
                <a:lnTo>
                  <a:pt x="235733" y="0"/>
                </a:lnTo>
                <a:lnTo>
                  <a:pt x="304430" y="68697"/>
                </a:lnTo>
                <a:lnTo>
                  <a:pt x="238519" y="68696"/>
                </a:lnTo>
                <a:lnTo>
                  <a:pt x="238519" y="68697"/>
                </a:lnTo>
                <a:lnTo>
                  <a:pt x="304430" y="68697"/>
                </a:lnTo>
                <a:lnTo>
                  <a:pt x="351036" y="115303"/>
                </a:lnTo>
                <a:lnTo>
                  <a:pt x="285125" y="115302"/>
                </a:lnTo>
                <a:lnTo>
                  <a:pt x="238520" y="68697"/>
                </a:lnTo>
                <a:lnTo>
                  <a:pt x="232948" y="68697"/>
                </a:lnTo>
                <a:lnTo>
                  <a:pt x="235733" y="65912"/>
                </a:lnTo>
                <a:lnTo>
                  <a:pt x="235733" y="65912"/>
                </a:lnTo>
                <a:lnTo>
                  <a:pt x="232948" y="68697"/>
                </a:lnTo>
                <a:lnTo>
                  <a:pt x="186342" y="115303"/>
                </a:lnTo>
                <a:lnTo>
                  <a:pt x="120432" y="115303"/>
                </a:lnTo>
                <a:lnTo>
                  <a:pt x="120432" y="115303"/>
                </a:lnTo>
                <a:lnTo>
                  <a:pt x="116493" y="115303"/>
                </a:lnTo>
                <a:lnTo>
                  <a:pt x="116493" y="119242"/>
                </a:lnTo>
                <a:lnTo>
                  <a:pt x="69886" y="165848"/>
                </a:lnTo>
                <a:close/>
              </a:path>
            </a:pathLst>
          </a:custGeom>
          <a:gradFill>
            <a:gsLst>
              <a:gs pos="6000">
                <a:srgbClr val="FF99EF"/>
              </a:gs>
              <a:gs pos="100000">
                <a:srgbClr val="D7E7DB"/>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8号-创中黑" panose="00000500000000000000" pitchFamily="2" charset="-122"/>
              <a:ea typeface="字魂58号-创中黑" panose="00000500000000000000" pitchFamily="2" charset="-122"/>
            </a:endParaRPr>
          </a:p>
        </p:txBody>
      </p:sp>
      <p:sp>
        <p:nvSpPr>
          <p:cNvPr id="34" name="文本框 33">
            <a:extLst>
              <a:ext uri="{FF2B5EF4-FFF2-40B4-BE49-F238E27FC236}">
                <a16:creationId xmlns:a16="http://schemas.microsoft.com/office/drawing/2014/main" id="{1F163197-6B8E-4077-886B-68511B92B379}"/>
              </a:ext>
            </a:extLst>
          </p:cNvPr>
          <p:cNvSpPr txBox="1"/>
          <p:nvPr/>
        </p:nvSpPr>
        <p:spPr>
          <a:xfrm>
            <a:off x="2577745" y="3187387"/>
            <a:ext cx="4660490"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0" i="0" u="none" strike="noStrike" kern="1200" cap="none" spc="0" normalizeH="0" baseline="0" noProof="0" dirty="0">
                <a:ln>
                  <a:noFill/>
                </a:ln>
                <a:solidFill>
                  <a:schemeClr val="bg1">
                    <a:alpha val="18000"/>
                  </a:schemeClr>
                </a:solidFill>
                <a:effectLst/>
                <a:uLnTx/>
                <a:uFillTx/>
                <a:latin typeface="字魂58号-创中黑" panose="00000500000000000000" pitchFamily="2" charset="-122"/>
                <a:ea typeface="字魂58号-创中黑" panose="00000500000000000000" pitchFamily="2" charset="-122"/>
              </a:rPr>
              <a:t>03</a:t>
            </a:r>
            <a:endParaRPr kumimoji="0" lang="zh-CN" altLang="en-US" sz="23900" b="0" i="0" u="none" strike="noStrike" kern="1200" cap="none" spc="0" normalizeH="0" baseline="0" noProof="0" dirty="0">
              <a:ln>
                <a:noFill/>
              </a:ln>
              <a:solidFill>
                <a:schemeClr val="bg1">
                  <a:alpha val="18000"/>
                </a:schemeClr>
              </a:solidFill>
              <a:effectLst/>
              <a:uLnTx/>
              <a:uFillTx/>
              <a:latin typeface="字魂58号-创中黑" panose="00000500000000000000" pitchFamily="2" charset="-122"/>
              <a:ea typeface="字魂58号-创中黑" panose="00000500000000000000" pitchFamily="2" charset="-122"/>
            </a:endParaRPr>
          </a:p>
        </p:txBody>
      </p:sp>
      <p:sp>
        <p:nvSpPr>
          <p:cNvPr id="35" name="文本框 34">
            <a:extLst>
              <a:ext uri="{FF2B5EF4-FFF2-40B4-BE49-F238E27FC236}">
                <a16:creationId xmlns:a16="http://schemas.microsoft.com/office/drawing/2014/main" id="{7C4ADBFB-E7F3-4CE3-AF0F-6E069B42EACD}"/>
              </a:ext>
            </a:extLst>
          </p:cNvPr>
          <p:cNvSpPr txBox="1"/>
          <p:nvPr/>
        </p:nvSpPr>
        <p:spPr>
          <a:xfrm>
            <a:off x="3809311" y="4698038"/>
            <a:ext cx="1011815"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rPr>
              <a:t>03</a:t>
            </a:r>
            <a:endParaRPr kumimoji="0" lang="zh-CN" altLang="en-US" sz="60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cxnSp>
        <p:nvCxnSpPr>
          <p:cNvPr id="38" name="直接连接符 37">
            <a:extLst>
              <a:ext uri="{FF2B5EF4-FFF2-40B4-BE49-F238E27FC236}">
                <a16:creationId xmlns:a16="http://schemas.microsoft.com/office/drawing/2014/main" id="{AE5123CD-DA87-4CFF-8613-A2E475095237}"/>
              </a:ext>
            </a:extLst>
          </p:cNvPr>
          <p:cNvCxnSpPr/>
          <p:nvPr/>
        </p:nvCxnSpPr>
        <p:spPr>
          <a:xfrm>
            <a:off x="4702132" y="4486256"/>
            <a:ext cx="0" cy="14257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E97F450B-061A-4470-B99E-209167E9E6C6}"/>
              </a:ext>
            </a:extLst>
          </p:cNvPr>
          <p:cNvSpPr txBox="1"/>
          <p:nvPr/>
        </p:nvSpPr>
        <p:spPr>
          <a:xfrm>
            <a:off x="4831790" y="4266520"/>
            <a:ext cx="2031325" cy="646331"/>
          </a:xfrm>
          <a:prstGeom prst="rect">
            <a:avLst/>
          </a:prstGeom>
          <a:noFill/>
        </p:spPr>
        <p:txBody>
          <a:bodyPr wrap="none" rtlCol="0">
            <a:spAutoFit/>
            <a:scene3d>
              <a:camera prst="orthographicFront"/>
              <a:lightRig rig="threePt" dir="t"/>
            </a:scene3d>
            <a:sp3d contourW="12700"/>
          </a:bodyPr>
          <a:lstStyle/>
          <a:p>
            <a:r>
              <a:rPr lang="zh-CN" altLang="en-US" sz="3600" b="1" dirty="0">
                <a:solidFill>
                  <a:schemeClr val="bg1"/>
                </a:solidFill>
                <a:latin typeface="+mn-ea"/>
              </a:rPr>
              <a:t>解决方案</a:t>
            </a:r>
          </a:p>
        </p:txBody>
      </p:sp>
    </p:spTree>
    <p:extLst>
      <p:ext uri="{BB962C8B-B14F-4D97-AF65-F5344CB8AC3E}">
        <p14:creationId xmlns:p14="http://schemas.microsoft.com/office/powerpoint/2010/main" val="411066193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par>
                                <p:cTn id="15" presetID="22" presetClass="entr" presetSubtype="1"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up)">
                                      <p:cBhvr>
                                        <p:cTn id="17" dur="500"/>
                                        <p:tgtEl>
                                          <p:spTgt spid="38"/>
                                        </p:tgtEl>
                                      </p:cBhvr>
                                    </p:animEffect>
                                  </p:childTnLst>
                                </p:cTn>
                              </p:par>
                            </p:childTnLst>
                          </p:cTn>
                        </p:par>
                        <p:par>
                          <p:cTn id="18" fill="hold">
                            <p:stCondLst>
                              <p:cond delay="500"/>
                            </p:stCondLst>
                            <p:childTnLst>
                              <p:par>
                                <p:cTn id="19" presetID="2" presetClass="entr" presetSubtype="2"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EF5160C5-ABBB-41F6-9CD4-05E4E1C121F0}"/>
              </a:ext>
            </a:extLst>
          </p:cNvPr>
          <p:cNvSpPr txBox="1">
            <a:spLocks/>
          </p:cNvSpPr>
          <p:nvPr/>
        </p:nvSpPr>
        <p:spPr>
          <a:xfrm>
            <a:off x="3987256" y="741867"/>
            <a:ext cx="4217488" cy="502766"/>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rgbClr val="0C0457"/>
                </a:solidFill>
                <a:latin typeface="+mn-ea"/>
                <a:ea typeface="+mn-ea"/>
              </a:rPr>
              <a:t>解决方案</a:t>
            </a:r>
            <a:r>
              <a:rPr lang="en-US" altLang="zh-CN" dirty="0">
                <a:solidFill>
                  <a:srgbClr val="0C0457"/>
                </a:solidFill>
                <a:latin typeface="+mn-ea"/>
                <a:ea typeface="+mn-ea"/>
              </a:rPr>
              <a:t>——NewSQL</a:t>
            </a:r>
            <a:endParaRPr lang="zh-CN" altLang="en-US" dirty="0">
              <a:solidFill>
                <a:srgbClr val="0C0457"/>
              </a:solidFill>
              <a:latin typeface="+mn-ea"/>
              <a:ea typeface="+mn-ea"/>
            </a:endParaRPr>
          </a:p>
        </p:txBody>
      </p:sp>
      <p:sp>
        <p:nvSpPr>
          <p:cNvPr id="2" name="文本框 1">
            <a:extLst>
              <a:ext uri="{FF2B5EF4-FFF2-40B4-BE49-F238E27FC236}">
                <a16:creationId xmlns:a16="http://schemas.microsoft.com/office/drawing/2014/main" id="{B013715F-1DF7-4B92-A7B2-29EED588BA14}"/>
              </a:ext>
            </a:extLst>
          </p:cNvPr>
          <p:cNvSpPr txBox="1"/>
          <p:nvPr/>
        </p:nvSpPr>
        <p:spPr>
          <a:xfrm>
            <a:off x="1192306" y="1488141"/>
            <a:ext cx="9592235" cy="3693319"/>
          </a:xfrm>
          <a:prstGeom prst="rect">
            <a:avLst/>
          </a:prstGeom>
          <a:noFill/>
        </p:spPr>
        <p:txBody>
          <a:bodyPr wrap="square" rtlCol="0">
            <a:spAutoFit/>
          </a:bodyPr>
          <a:lstStyle/>
          <a:p>
            <a:r>
              <a:rPr lang="zh-CN" altLang="en-US" dirty="0"/>
              <a:t>为了解决传统</a:t>
            </a:r>
            <a:r>
              <a:rPr lang="en-US" altLang="zh-CN" dirty="0"/>
              <a:t>OLTP</a:t>
            </a:r>
            <a:r>
              <a:rPr lang="zh-CN" altLang="en-US" dirty="0"/>
              <a:t>系统和</a:t>
            </a:r>
            <a:r>
              <a:rPr lang="en-US" altLang="zh-CN" dirty="0"/>
              <a:t>NoSQL</a:t>
            </a:r>
            <a:r>
              <a:rPr lang="zh-CN" altLang="en-US" dirty="0"/>
              <a:t>系统都无法解决的大数据</a:t>
            </a:r>
            <a:r>
              <a:rPr lang="en-US" altLang="zh-CN" dirty="0"/>
              <a:t>OLTP</a:t>
            </a:r>
            <a:r>
              <a:rPr lang="zh-CN" altLang="en-US" dirty="0"/>
              <a:t>业务场景，替代数据库系统已经发展，统称为</a:t>
            </a:r>
            <a:r>
              <a:rPr lang="en-US" altLang="zh-CN" dirty="0"/>
              <a:t>NewSQL</a:t>
            </a:r>
            <a:r>
              <a:rPr lang="zh-CN" altLang="en-US" dirty="0"/>
              <a:t>系统。</a:t>
            </a:r>
            <a:endParaRPr lang="en-US" altLang="zh-CN" dirty="0"/>
          </a:p>
          <a:p>
            <a:endParaRPr lang="en-US" altLang="zh-CN" dirty="0"/>
          </a:p>
          <a:p>
            <a:r>
              <a:rPr lang="zh-CN" altLang="en-US" dirty="0"/>
              <a:t>介绍：</a:t>
            </a:r>
            <a:endParaRPr lang="en-US" altLang="zh-CN" dirty="0"/>
          </a:p>
          <a:p>
            <a:r>
              <a:rPr lang="zh-CN" altLang="en-US" dirty="0"/>
              <a:t>这个术语是由</a:t>
            </a:r>
            <a:r>
              <a:rPr lang="en-US" altLang="zh-CN" dirty="0"/>
              <a:t>451</a:t>
            </a:r>
            <a:r>
              <a:rPr lang="zh-CN" altLang="en-US" dirty="0"/>
              <a:t>小组在他们现在著名的报告“</a:t>
            </a:r>
            <a:r>
              <a:rPr lang="en-US" altLang="zh-CN" dirty="0"/>
              <a:t>NoSQL</a:t>
            </a:r>
            <a:r>
              <a:rPr lang="zh-CN" altLang="en-US" dirty="0"/>
              <a:t>、</a:t>
            </a:r>
            <a:r>
              <a:rPr lang="en-US" altLang="zh-CN" dirty="0"/>
              <a:t>NewSQL</a:t>
            </a:r>
            <a:r>
              <a:rPr lang="zh-CN" altLang="en-US" dirty="0"/>
              <a:t>和</a:t>
            </a:r>
            <a:r>
              <a:rPr lang="en-US" altLang="zh-CN" dirty="0"/>
              <a:t>Beyond”</a:t>
            </a:r>
            <a:r>
              <a:rPr lang="zh-CN" altLang="en-US" dirty="0"/>
              <a:t>中创造的。</a:t>
            </a:r>
            <a:endParaRPr lang="en-US" altLang="zh-CN" dirty="0"/>
          </a:p>
          <a:p>
            <a:r>
              <a:rPr lang="zh-CN" altLang="en-US" dirty="0"/>
              <a:t>术语</a:t>
            </a:r>
            <a:r>
              <a:rPr lang="en-US" altLang="zh-CN" dirty="0"/>
              <a:t>NewSQL</a:t>
            </a:r>
            <a:r>
              <a:rPr lang="zh-CN" altLang="en-US" dirty="0"/>
              <a:t>用于对新的替代数据库系统进行分类。</a:t>
            </a:r>
            <a:r>
              <a:rPr lang="en-US" altLang="zh-CN" dirty="0"/>
              <a:t>451 Group</a:t>
            </a:r>
            <a:r>
              <a:rPr lang="zh-CN" altLang="en-US" dirty="0"/>
              <a:t>的高级分析师</a:t>
            </a:r>
            <a:r>
              <a:rPr lang="en-US" altLang="zh-CN" dirty="0"/>
              <a:t>Matthew </a:t>
            </a:r>
            <a:r>
              <a:rPr lang="en-US" altLang="zh-CN" dirty="0" err="1"/>
              <a:t>Aslett</a:t>
            </a:r>
            <a:r>
              <a:rPr lang="zh-CN" altLang="en-US" dirty="0"/>
              <a:t>（在他的博客中）澄清了术语</a:t>
            </a:r>
            <a:r>
              <a:rPr lang="en-US" altLang="zh-CN" dirty="0"/>
              <a:t>NewSQL</a:t>
            </a:r>
            <a:r>
              <a:rPr lang="zh-CN" altLang="en-US" dirty="0"/>
              <a:t>的含义如下：“</a:t>
            </a:r>
            <a:r>
              <a:rPr lang="en-US" altLang="zh-CN" dirty="0"/>
              <a:t>NewSQL</a:t>
            </a:r>
            <a:r>
              <a:rPr lang="zh-CN" altLang="en-US" dirty="0"/>
              <a:t>是我们对各种新的可伸缩</a:t>
            </a:r>
            <a:r>
              <a:rPr lang="en-US" altLang="zh-CN" dirty="0"/>
              <a:t>/</a:t>
            </a:r>
            <a:r>
              <a:rPr lang="zh-CN" altLang="en-US" dirty="0"/>
              <a:t>高性能</a:t>
            </a:r>
            <a:r>
              <a:rPr lang="en-US" altLang="zh-CN" dirty="0"/>
              <a:t>SQL</a:t>
            </a:r>
            <a:r>
              <a:rPr lang="zh-CN" altLang="en-US" dirty="0"/>
              <a:t>数据库供应商的简称。我们以前将这些产品称为“可伸缩</a:t>
            </a:r>
            <a:r>
              <a:rPr lang="en-US" altLang="zh-CN" dirty="0"/>
              <a:t>SQL”</a:t>
            </a:r>
            <a:r>
              <a:rPr lang="zh-CN" altLang="en-US" dirty="0"/>
              <a:t>以便将它们与现有的关系数据库产品区分开来。由于这意味着水平可伸缩性，这不一定是所有产品的一个特性，我们在新报告中采用了术语</a:t>
            </a:r>
            <a:r>
              <a:rPr lang="en-US" altLang="zh-CN" dirty="0"/>
              <a:t>NewSQL</a:t>
            </a:r>
            <a:r>
              <a:rPr lang="zh-CN" altLang="en-US" dirty="0"/>
              <a:t>。为了澄清，与</a:t>
            </a:r>
            <a:r>
              <a:rPr lang="en-US" altLang="zh-CN" dirty="0"/>
              <a:t>NoSQL</a:t>
            </a:r>
            <a:r>
              <a:rPr lang="zh-CN" altLang="en-US" dirty="0"/>
              <a:t>一样，</a:t>
            </a:r>
            <a:r>
              <a:rPr lang="en-US" altLang="zh-CN" dirty="0"/>
              <a:t>NewSQL</a:t>
            </a:r>
            <a:r>
              <a:rPr lang="zh-CN" altLang="en-US" dirty="0"/>
              <a:t>也不必过于字面化：</a:t>
            </a:r>
            <a:r>
              <a:rPr lang="en-US" altLang="zh-CN" dirty="0"/>
              <a:t>NewSQL</a:t>
            </a:r>
            <a:r>
              <a:rPr lang="zh-CN" altLang="en-US" dirty="0"/>
              <a:t>供应商的新特点是供应商，而不是</a:t>
            </a:r>
            <a:r>
              <a:rPr lang="en-US" altLang="zh-CN" dirty="0"/>
              <a:t>SQL</a:t>
            </a:r>
            <a:r>
              <a:rPr lang="zh-CN" altLang="en-US" dirty="0"/>
              <a:t>。</a:t>
            </a:r>
            <a:r>
              <a:rPr lang="en-US" altLang="zh-CN" dirty="0"/>
              <a:t>NewSQL</a:t>
            </a:r>
            <a:r>
              <a:rPr lang="zh-CN" altLang="en-US" dirty="0"/>
              <a:t>是一组新的可扩展</a:t>
            </a:r>
            <a:r>
              <a:rPr lang="en-US" altLang="zh-CN" dirty="0"/>
              <a:t>/</a:t>
            </a:r>
            <a:r>
              <a:rPr lang="zh-CN" altLang="en-US" dirty="0"/>
              <a:t>高性能</a:t>
            </a:r>
            <a:r>
              <a:rPr lang="en-US" altLang="zh-CN" dirty="0"/>
              <a:t>SQL</a:t>
            </a:r>
            <a:r>
              <a:rPr lang="zh-CN" altLang="en-US" dirty="0"/>
              <a:t>数据库供应商（或多个数据库）。这些供应商设计了解决方案，将关系模型的好处引入分布式体系结构，并将关系数据库的性能提高到可扩展性不再是一个问题的程度。”</a:t>
            </a:r>
          </a:p>
        </p:txBody>
      </p:sp>
    </p:spTree>
    <p:extLst>
      <p:ext uri="{BB962C8B-B14F-4D97-AF65-F5344CB8AC3E}">
        <p14:creationId xmlns:p14="http://schemas.microsoft.com/office/powerpoint/2010/main" val="180070171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紫渐变工作汇报PPT模板"/>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0C0457"/>
      </a:dk2>
      <a:lt2>
        <a:srgbClr val="FFFFFF"/>
      </a:lt2>
      <a:accent1>
        <a:srgbClr val="D05EEB"/>
      </a:accent1>
      <a:accent2>
        <a:srgbClr val="3F32B3"/>
      </a:accent2>
      <a:accent3>
        <a:srgbClr val="B90E83"/>
      </a:accent3>
      <a:accent4>
        <a:srgbClr val="6023BE"/>
      </a:accent4>
      <a:accent5>
        <a:srgbClr val="D887EE"/>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1440</Words>
  <Application>Microsoft Office PowerPoint</Application>
  <PresentationFormat>宽屏</PresentationFormat>
  <Paragraphs>89</Paragraphs>
  <Slides>14</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等线 Light</vt:lpstr>
      <vt:lpstr>Roboto</vt:lpstr>
      <vt:lpstr>Arial</vt:lpstr>
      <vt:lpstr>宋体</vt:lpstr>
      <vt:lpstr>字魂58号-创中黑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蓝紫渐变工作汇报PPT模板</dc:title>
  <dc:creator>Cwl Lee</dc:creator>
  <cp:lastModifiedBy>. Mallory</cp:lastModifiedBy>
  <cp:revision>61</cp:revision>
  <dcterms:created xsi:type="dcterms:W3CDTF">2018-02-06T01:57:32Z</dcterms:created>
  <dcterms:modified xsi:type="dcterms:W3CDTF">2021-09-28T07:53:50Z</dcterms:modified>
</cp:coreProperties>
</file>