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won Song" initials="" lastIdx="1" clrIdx="0"/>
  <p:cmAuthor id="2" name="Greg Zynda" initials="" lastIdx="1" clrIdx="1"/>
  <p:cmAuthor id="3" name="Joslynn Lee"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971AB"/>
    <a:srgbClr val="5C8727"/>
    <a:srgbClr val="F19E1F"/>
    <a:srgbClr val="142248"/>
    <a:srgbClr val="A5A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autoAdjust="0"/>
    <p:restoredTop sz="91349"/>
  </p:normalViewPr>
  <p:slideViewPr>
    <p:cSldViewPr snapToGrid="0">
      <p:cViewPr>
        <p:scale>
          <a:sx n="75" d="100"/>
          <a:sy n="75" d="100"/>
        </p:scale>
        <p:origin x="144" y="1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tags" Target="tags/tag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A8C4E-E7FA-F341-8E8E-F9B5E9696CEC}" type="datetimeFigureOut">
              <a:rPr lang="en-US" smtClean="0"/>
              <a:t>10/19/16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1AA5C-AF3A-034C-86F8-AC6B27470691}" type="slidenum">
              <a:rPr lang="en-US" smtClean="0"/>
              <a:t>‹#›</a:t>
            </a:fld>
            <a:endParaRPr lang="en-US"/>
          </a:p>
        </p:txBody>
      </p:sp>
    </p:spTree>
    <p:extLst>
      <p:ext uri="{BB962C8B-B14F-4D97-AF65-F5344CB8AC3E}">
        <p14:creationId xmlns:p14="http://schemas.microsoft.com/office/powerpoint/2010/main" val="1382876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pods.iplantcollaborative.org/wiki/display/sciplant/NCBI+Sequence+Read+Archive+(SRA)+Submission+-+Workflow+and+Tutoria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ods.iplantcollaborative.org/wiki/display/DEapps/Bismark+Genome+Preparation" TargetMode="External"/><Relationship Id="rId4" Type="http://schemas.openxmlformats.org/officeDocument/2006/relationships/hyperlink" Target="https://pods.iplantcollaborative.org/wiki/display/DEapps/Bismark" TargetMode="External"/><Relationship Id="rId5" Type="http://schemas.openxmlformats.org/officeDocument/2006/relationships/hyperlink" Target="https://pods.iplantcollaborative.org/wiki/display/DEapps/Bismark+Methylation+Extractor"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0C6441-9D56-DF40-9AFB-2BF6C573A3AE}" type="slidenum">
              <a:rPr lang="en-US" smtClean="0"/>
              <a:t>1</a:t>
            </a:fld>
            <a:endParaRPr lang="en-US"/>
          </a:p>
        </p:txBody>
      </p:sp>
    </p:spTree>
    <p:extLst>
      <p:ext uri="{BB962C8B-B14F-4D97-AF65-F5344CB8AC3E}">
        <p14:creationId xmlns:p14="http://schemas.microsoft.com/office/powerpoint/2010/main" val="98177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a:t>Liya</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NPUTE, fastStructure, PCA, EMMAX, MLM are integrated through Agave and supported by the CSHL cluster</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NPUTE is a parallelized version of nearest neighbor algorithm based missing SNP imputation. The parallelization allows testing different window sizes simultaneously</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fastStructure and PCA are added as two alternative ways for estimating population structure.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EMMAX is another mixed model implementation if compared with TASSEL MLM</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MLMM supports multi-loci mixed model analysis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General instructions</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Step 1: Use GBS to call variants, output is in Hapmap format</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Step 2: Use NPUTE to impute missing SNPs (first sub-step is to estimate optimum window size; second sub-step is to do imputation with the optimum window size) </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Step 3: Use Structure to estimate population structure (use numericalTransform to convert to correct format for Structure and Association apps)</a:t>
            </a:r>
          </a:p>
          <a:p>
            <a:pPr marL="457200" marR="0" lvl="0" indent="-228600" algn="l" rtl="0">
              <a:spcBef>
                <a:spcPts val="0"/>
              </a:spcBef>
              <a:buSzPct val="25000"/>
              <a:buNone/>
            </a:pPr>
            <a:r>
              <a:rPr lang="en-US" sz="1200" b="0" i="0" u="none" strike="noStrike" cap="none">
                <a:solidFill>
                  <a:schemeClr val="dk1"/>
                </a:solidFill>
                <a:latin typeface="Calibri"/>
                <a:ea typeface="Calibri"/>
                <a:cs typeface="Calibri"/>
                <a:sym typeface="Calibri"/>
              </a:rPr>
              <a:t>Step 4: Do Association analysis</a:t>
            </a:r>
          </a:p>
        </p:txBody>
      </p:sp>
      <p:sp>
        <p:nvSpPr>
          <p:cNvPr id="434" name="Shape 4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6600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lvl="0" rtl="0">
              <a:spcBef>
                <a:spcPts val="0"/>
              </a:spcBef>
              <a:buClr>
                <a:schemeClr val="dk1"/>
              </a:buClr>
              <a:buSzPct val="25000"/>
              <a:buFont typeface="Calibri"/>
              <a:buNone/>
            </a:pPr>
            <a:r>
              <a:rPr lang="en-US"/>
              <a:t>James Carson</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The picard, GATK/platypus are ongoing work and will be released to public in 4th quarter.</a:t>
            </a:r>
          </a:p>
          <a:p>
            <a:pPr marL="0" marR="0" lvl="0" indent="0" algn="l" rtl="0">
              <a:spcBef>
                <a:spcPts val="0"/>
              </a:spcBef>
              <a:buClr>
                <a:schemeClr val="dk1"/>
              </a:buClr>
              <a:buSzPct val="25000"/>
              <a:buFont typeface="Calibri"/>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50360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SzPct val="25000"/>
              <a:buNone/>
            </a:pPr>
            <a:r>
              <a:rPr lang="en-US"/>
              <a:t>Ann S</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this workflow allows people who want to choose the optimal method for gwas and prediction to measure the accuracy  and precision of apps </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comparing app accuracy and precision from scratch is a huge effort, so we have provided pre-installed, extensible apps and access to compute that scales with increasing needs through this workflow</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this workflow is usable now at the scale method developers will need</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all the components are also dockerized (and available from dockerhub), with the individual docker components assembled into a workflow using the new endofday workflow system</a:t>
            </a:r>
          </a:p>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credits:  Ann Stapleton, all the UNCW students, Joe Stubbs at TACC, help from Rion, John, Roger...</a:t>
            </a:r>
          </a:p>
        </p:txBody>
      </p:sp>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079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a:t>Martha</a:t>
            </a:r>
          </a:p>
        </p:txBody>
      </p:sp>
      <p:sp>
        <p:nvSpPr>
          <p:cNvPr id="520" name="Shape 5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987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SzPct val="25000"/>
              <a:buNone/>
            </a:pPr>
            <a:r>
              <a:rPr lang="en-US"/>
              <a:t>Liya?</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Throughout Workflow slides, be clear about whether or not a user can run this tool today - summarized in table at end of this section</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Explain tools are in different platforms- DE/Agave means it can run via the DE or the Agave API</a:t>
            </a:r>
          </a:p>
          <a:p>
            <a:pPr marL="457200" marR="0" lvl="0" indent="-228600" algn="l" rtl="0">
              <a:spcBef>
                <a:spcPts val="0"/>
              </a:spcBef>
              <a:buSzPct val="25000"/>
              <a:buNone/>
            </a:pPr>
            <a:r>
              <a:rPr lang="en-US" sz="1200" b="0" i="0" u="none" strike="noStrike" cap="none">
                <a:solidFill>
                  <a:schemeClr val="dk1"/>
                </a:solidFill>
                <a:latin typeface="Calibri"/>
                <a:ea typeface="Calibri"/>
                <a:cs typeface="Calibri"/>
                <a:sym typeface="Calibri"/>
              </a:rPr>
              <a:t>This presentation is focused on genomics area. We have worked on applications in other domains.</a:t>
            </a:r>
          </a:p>
        </p:txBody>
      </p:sp>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51930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SzPct val="25000"/>
              <a:buNone/>
            </a:pPr>
            <a:r>
              <a:rPr lang="en-US"/>
              <a:t>Upendra</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SRA submission is  required for most scientific publications that include sequence data</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Users create or update  bioprojects, create biosamples, submit, can correct errors and resubmit within the DE if needed</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Significantly lowers user’s technical issues with: data transfers, data compression, SRA metadata requirements, submission package assembly, error correction</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Workflow Summary:</a:t>
            </a:r>
          </a:p>
          <a:p>
            <a:pPr marL="0" marR="0" lvl="0" indent="0" algn="l" rtl="0">
              <a:lnSpc>
                <a:spcPct val="115000"/>
              </a:lnSpc>
              <a:spcBef>
                <a:spcPts val="0"/>
              </a:spcBef>
              <a:spcAft>
                <a:spcPts val="0"/>
              </a:spcAft>
              <a:buClr>
                <a:schemeClr val="dk1"/>
              </a:buClr>
              <a:buSzPct val="25000"/>
              <a:buFont typeface="Arial"/>
              <a:buNone/>
            </a:pPr>
            <a:r>
              <a:rPr lang="en-US" sz="1100" b="1" i="0" u="none" strike="noStrike" cap="none">
                <a:solidFill>
                  <a:schemeClr val="dk1"/>
                </a:solidFill>
                <a:latin typeface="Arial"/>
                <a:ea typeface="Arial"/>
                <a:cs typeface="Arial"/>
                <a:sym typeface="Arial"/>
              </a:rPr>
              <a:t>SRA Submission Pipeline: </a:t>
            </a:r>
            <a:r>
              <a:rPr lang="en-US" sz="1050" b="0" i="0" u="none" strike="noStrike" cap="none">
                <a:solidFill>
                  <a:srgbClr val="222222"/>
                </a:solidFill>
                <a:highlight>
                  <a:srgbClr val="FFFFFF"/>
                </a:highlight>
                <a:latin typeface="Arial"/>
                <a:ea typeface="Arial"/>
                <a:cs typeface="Arial"/>
                <a:sym typeface="Arial"/>
              </a:rPr>
              <a:t>This workflow enables iPlant users to make submissions to the NCBI Sequence Read Archive (SRA).  Submissions include compressed fastq files and an XML metadata file, organized into a submission package.  A </a:t>
            </a:r>
            <a:r>
              <a:rPr lang="en-US" sz="1050" b="0" i="0" u="sng" strike="noStrike" cap="none">
                <a:solidFill>
                  <a:schemeClr val="hlink"/>
                </a:solidFill>
                <a:highlight>
                  <a:srgbClr val="FFFFFF"/>
                </a:highlight>
                <a:latin typeface="Arial"/>
                <a:ea typeface="Arial"/>
                <a:cs typeface="Arial"/>
                <a:sym typeface="Arial"/>
                <a:hlinkClick r:id="rId3"/>
              </a:rPr>
              <a:t>tutorial</a:t>
            </a:r>
            <a:r>
              <a:rPr lang="en-US" sz="1050" b="0" i="0" u="none" strike="noStrike" cap="none">
                <a:solidFill>
                  <a:srgbClr val="222222"/>
                </a:solidFill>
                <a:highlight>
                  <a:srgbClr val="FFFFFF"/>
                </a:highlight>
                <a:latin typeface="Arial"/>
                <a:ea typeface="Arial"/>
                <a:cs typeface="Arial"/>
                <a:sym typeface="Arial"/>
              </a:rPr>
              <a:t> is available on the iPlant wiki.  </a:t>
            </a:r>
            <a:r>
              <a:rPr lang="en-US" sz="1050" b="1" i="0" u="none" strike="noStrike" cap="none">
                <a:solidFill>
                  <a:srgbClr val="333333"/>
                </a:solidFill>
                <a:highlight>
                  <a:srgbClr val="FFFFFF"/>
                </a:highlight>
                <a:latin typeface="Arial"/>
                <a:ea typeface="Arial"/>
                <a:cs typeface="Arial"/>
                <a:sym typeface="Arial"/>
              </a:rPr>
              <a:t>Step 1 </a:t>
            </a:r>
            <a:r>
              <a:rPr lang="en-US" sz="1050" b="0" i="0" u="none" strike="noStrike" cap="none">
                <a:solidFill>
                  <a:srgbClr val="222222"/>
                </a:solidFill>
                <a:highlight>
                  <a:srgbClr val="FFFFFF"/>
                </a:highlight>
                <a:latin typeface="Arial"/>
                <a:ea typeface="Arial"/>
                <a:cs typeface="Arial"/>
                <a:sym typeface="Arial"/>
              </a:rPr>
              <a:t>Upload compressed sequence files into the iPlant Discovery Environment (DE).  </a:t>
            </a:r>
            <a:r>
              <a:rPr lang="en-US" sz="1050" b="1" i="0" u="none" strike="noStrike" cap="none">
                <a:solidFill>
                  <a:srgbClr val="333333"/>
                </a:solidFill>
                <a:highlight>
                  <a:srgbClr val="FFFFFF"/>
                </a:highlight>
                <a:latin typeface="Arial"/>
                <a:ea typeface="Arial"/>
                <a:cs typeface="Arial"/>
                <a:sym typeface="Arial"/>
              </a:rPr>
              <a:t>Step 2 </a:t>
            </a:r>
            <a:r>
              <a:rPr lang="en-US" sz="1050" b="0" i="0" u="none" strike="noStrike" cap="none">
                <a:solidFill>
                  <a:srgbClr val="222222"/>
                </a:solidFill>
                <a:highlight>
                  <a:srgbClr val="FFFFFF"/>
                </a:highlight>
                <a:latin typeface="Arial"/>
                <a:ea typeface="Arial"/>
                <a:cs typeface="Arial"/>
                <a:sym typeface="Arial"/>
              </a:rPr>
              <a:t>Create submission package folders and add compressed sequence files.  </a:t>
            </a:r>
            <a:r>
              <a:rPr lang="en-US" sz="1050" b="1" i="0" u="none" strike="noStrike" cap="none">
                <a:solidFill>
                  <a:srgbClr val="333333"/>
                </a:solidFill>
                <a:highlight>
                  <a:srgbClr val="FFFFFF"/>
                </a:highlight>
                <a:latin typeface="Arial"/>
                <a:ea typeface="Arial"/>
                <a:cs typeface="Arial"/>
                <a:sym typeface="Arial"/>
              </a:rPr>
              <a:t>Step 3 </a:t>
            </a:r>
            <a:r>
              <a:rPr lang="en-US" sz="1050" b="0" i="0" u="none" strike="noStrike" cap="none">
                <a:solidFill>
                  <a:srgbClr val="222222"/>
                </a:solidFill>
                <a:highlight>
                  <a:srgbClr val="FFFFFF"/>
                </a:highlight>
                <a:latin typeface="Arial"/>
                <a:ea typeface="Arial"/>
                <a:cs typeface="Arial"/>
                <a:sym typeface="Arial"/>
              </a:rPr>
              <a:t>Add metadata to every folder in the submission package.  </a:t>
            </a:r>
            <a:r>
              <a:rPr lang="en-US" sz="1050" b="1" i="0" u="none" strike="noStrike" cap="none">
                <a:solidFill>
                  <a:srgbClr val="333333"/>
                </a:solidFill>
                <a:highlight>
                  <a:srgbClr val="FFFFFF"/>
                </a:highlight>
                <a:latin typeface="Arial"/>
                <a:ea typeface="Arial"/>
                <a:cs typeface="Arial"/>
                <a:sym typeface="Arial"/>
              </a:rPr>
              <a:t>Step 4 </a:t>
            </a:r>
            <a:r>
              <a:rPr lang="en-US" sz="1050" b="0" i="0" u="none" strike="noStrike" cap="none">
                <a:solidFill>
                  <a:srgbClr val="333333"/>
                </a:solidFill>
                <a:highlight>
                  <a:srgbClr val="FFFFFF"/>
                </a:highlight>
                <a:latin typeface="Arial"/>
                <a:ea typeface="Arial"/>
                <a:cs typeface="Arial"/>
                <a:sym typeface="Arial"/>
              </a:rPr>
              <a:t>In a 2-stage process, select the appropriate SRA Submission App to first validate the submission package and then, after successful validation, to submit to the SRA.   </a:t>
            </a:r>
            <a:r>
              <a:rPr lang="en-US" sz="1050" b="1" i="0" u="none" strike="noStrike" cap="none">
                <a:solidFill>
                  <a:srgbClr val="333333"/>
                </a:solidFill>
                <a:highlight>
                  <a:srgbClr val="FFFFFF"/>
                </a:highlight>
                <a:latin typeface="Arial"/>
                <a:ea typeface="Arial"/>
                <a:cs typeface="Arial"/>
                <a:sym typeface="Arial"/>
              </a:rPr>
              <a:t>Step 5 </a:t>
            </a:r>
            <a:r>
              <a:rPr lang="en-US" sz="1050" b="0" i="0" u="none" strike="noStrike" cap="none">
                <a:solidFill>
                  <a:srgbClr val="222222"/>
                </a:solidFill>
                <a:highlight>
                  <a:srgbClr val="FFFFFF"/>
                </a:highlight>
                <a:latin typeface="Arial"/>
                <a:ea typeface="Arial"/>
                <a:cs typeface="Arial"/>
                <a:sym typeface="Arial"/>
              </a:rPr>
              <a:t>The submission package will be validated by the SRA system and email notifications will be sent by the SRA to the contact email added in the BioProject metadata to confirm successful submission, or to communicate submission error  </a:t>
            </a:r>
            <a:r>
              <a:rPr lang="en-US" sz="1050" b="1" i="0" u="none" strike="noStrike" cap="none">
                <a:solidFill>
                  <a:srgbClr val="333333"/>
                </a:solidFill>
                <a:highlight>
                  <a:srgbClr val="FFFFFF"/>
                </a:highlight>
                <a:latin typeface="Arial"/>
                <a:ea typeface="Arial"/>
                <a:cs typeface="Arial"/>
                <a:sym typeface="Arial"/>
              </a:rPr>
              <a:t>Step 6 </a:t>
            </a:r>
            <a:r>
              <a:rPr lang="en-US" sz="1050" b="0" i="0" u="none" strike="noStrike" cap="none">
                <a:solidFill>
                  <a:srgbClr val="222222"/>
                </a:solidFill>
                <a:highlight>
                  <a:srgbClr val="FFFFFF"/>
                </a:highlight>
                <a:latin typeface="Arial"/>
                <a:ea typeface="Arial"/>
                <a:cs typeface="Arial"/>
                <a:sym typeface="Arial"/>
              </a:rPr>
              <a:t>If error correct SRA-detected errors and resubmit.</a:t>
            </a:r>
          </a:p>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9615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a:t>Kapeel</a:t>
            </a:r>
          </a:p>
        </p:txBody>
      </p:sp>
      <p:sp>
        <p:nvSpPr>
          <p:cNvPr id="146" name="Shape 14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4</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94516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457200" marR="0" lvl="0" indent="-228600" algn="l" rtl="0">
              <a:spcBef>
                <a:spcPts val="0"/>
              </a:spcBef>
              <a:spcAft>
                <a:spcPts val="0"/>
              </a:spcAft>
              <a:buSzPct val="25000"/>
              <a:buNone/>
            </a:pPr>
            <a:r>
              <a:rPr lang="en-US"/>
              <a:t>Ramona</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This pipeline helps minimize downstream handling by grouping  reads into directories, with metadata and file names stored in an accompanying manifest file, as the data moves through multiple steps of analysis. </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The first 2 steps in the HTProcess Pipeline, are for evaluating read files, cleaning them up, and rechecking them. </a:t>
            </a:r>
          </a:p>
          <a:p>
            <a:pPr marL="457200" marR="0" lvl="0" indent="-228600" algn="l" rtl="0">
              <a:spcBef>
                <a:spcPts val="0"/>
              </a:spcBef>
              <a:buSzPct val="25000"/>
              <a:buNone/>
            </a:pPr>
            <a:r>
              <a:rPr lang="en-US" sz="1200" b="0" i="0" u="none" strike="noStrike" cap="none">
                <a:solidFill>
                  <a:schemeClr val="dk1"/>
                </a:solidFill>
                <a:latin typeface="Calibri"/>
                <a:ea typeface="Calibri"/>
                <a:cs typeface="Calibri"/>
                <a:sym typeface="Calibri"/>
              </a:rPr>
              <a:t>The Tuxedo portion of the pipeline is now finished, which allows users to run a complete RNASeq differential expression analysis using the HTProcess tool set.  Advanced documentation is in process.</a:t>
            </a:r>
          </a:p>
        </p:txBody>
      </p:sp>
      <p:sp>
        <p:nvSpPr>
          <p:cNvPr id="183" name="Shape 1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886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457200" marR="0" lvl="0" indent="-228600" algn="l" rtl="0">
              <a:spcBef>
                <a:spcPts val="0"/>
              </a:spcBef>
              <a:spcAft>
                <a:spcPts val="0"/>
              </a:spcAft>
              <a:buSzPct val="25000"/>
              <a:buNone/>
            </a:pPr>
            <a:r>
              <a:rPr lang="en-US"/>
              <a:t>Ramona</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iPlant has available in the Discovery Environment, applications important to the 3 main phases of whole genome assembly: read cleanup (essential to an accurate assembly); the most commonly used genome assemblers;  and a set of tools for evaluating the resulting assemblies. </a:t>
            </a:r>
          </a:p>
          <a:p>
            <a:pPr marL="457200" marR="0" lvl="0" indent="-228600" algn="l" rtl="0">
              <a:spcBef>
                <a:spcPts val="0"/>
              </a:spcBef>
              <a:buSzPct val="25000"/>
              <a:buNone/>
            </a:pPr>
            <a:r>
              <a:rPr lang="en-US" sz="1200" b="0" i="0" u="none" strike="noStrike" cap="none">
                <a:solidFill>
                  <a:schemeClr val="dk1"/>
                </a:solidFill>
                <a:latin typeface="Calibri"/>
                <a:ea typeface="Calibri"/>
                <a:cs typeface="Calibri"/>
                <a:sym typeface="Calibri"/>
              </a:rPr>
              <a:t>Recent improvements have been made to many of the user interfaces for these tools, and the documentation has been improved.</a:t>
            </a:r>
          </a:p>
        </p:txBody>
      </p:sp>
      <p:sp>
        <p:nvSpPr>
          <p:cNvPr id="225" name="Shape 22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7833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457200" marR="0" lvl="0" indent="-228600" algn="l" rtl="0">
              <a:spcBef>
                <a:spcPts val="0"/>
              </a:spcBef>
              <a:spcAft>
                <a:spcPts val="0"/>
              </a:spcAft>
              <a:buSzPct val="25000"/>
              <a:buNone/>
            </a:pPr>
            <a:r>
              <a:rPr lang="en-US"/>
              <a:t>Upendra</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Transcriptome assembly requires the same key functions: read cleanup (essential to an accurate assembly); assembly; post-assembly analysis. </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All are well-represented in the DE. </a:t>
            </a:r>
          </a:p>
          <a:p>
            <a:pPr marL="457200" marR="0" lvl="0" indent="-228600" algn="l" rtl="0">
              <a:spcBef>
                <a:spcPts val="0"/>
              </a:spcBef>
              <a:buSzPct val="25000"/>
              <a:buNone/>
            </a:pPr>
            <a:r>
              <a:rPr lang="en-US" sz="1200" b="0" i="0" u="none" strike="noStrike" cap="none">
                <a:solidFill>
                  <a:schemeClr val="dk1"/>
                </a:solidFill>
                <a:latin typeface="Calibri"/>
                <a:ea typeface="Calibri"/>
                <a:cs typeface="Calibri"/>
                <a:sym typeface="Calibri"/>
              </a:rPr>
              <a:t>Recent improvements have been focused on improving the documentation for these.</a:t>
            </a:r>
          </a:p>
        </p:txBody>
      </p:sp>
      <p:sp>
        <p:nvSpPr>
          <p:cNvPr id="280" name="Shape 28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15743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6" name="Shape 3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r>
              <a:rPr lang="en-US"/>
              <a:t>Upendra</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This describes the steps involved in the MAKER pipeline for annotation genomes. This pipeline has been built into an image in Atmosphere. Using this pipelines users can now run MAKER simultaneously on multiple chromosomes. This is done by launching multiple “worker” instances each of which will receive the MAKER executables as well as individual input sequences to annotate. Output from MAKER runs from each worker instance is brought back to the MASTER instance.</a:t>
            </a:r>
          </a:p>
          <a:p>
            <a:pPr marL="457200" marR="0" lvl="0" indent="-304800" algn="l" rtl="0">
              <a:spcBef>
                <a:spcPts val="0"/>
              </a:spcBef>
              <a:spcAft>
                <a:spcPts val="0"/>
              </a:spcAft>
              <a:buClr>
                <a:schemeClr val="dk1"/>
              </a:buClr>
              <a:buSzPct val="100000"/>
              <a:buFont typeface="Calibri"/>
              <a:buAutoNum type="arabicPeriod"/>
            </a:pPr>
            <a:r>
              <a:rPr lang="en-US" sz="1200" b="0" i="0" u="none" strike="noStrike" cap="none">
                <a:solidFill>
                  <a:schemeClr val="dk1"/>
                </a:solidFill>
                <a:latin typeface="Calibri"/>
                <a:ea typeface="Calibri"/>
                <a:cs typeface="Calibri"/>
                <a:sym typeface="Calibri"/>
              </a:rPr>
              <a:t>Previously we had incorporated MAKER-P into Atmosphere. This runs one chromosome a time. So each annotation run took a long time.</a:t>
            </a:r>
          </a:p>
          <a:p>
            <a:pPr marL="457200" marR="0" lvl="0" indent="-228600" algn="l" rtl="0">
              <a:spcBef>
                <a:spcPts val="0"/>
              </a:spcBef>
              <a:spcAft>
                <a:spcPts val="0"/>
              </a:spcAft>
              <a:buClr>
                <a:schemeClr val="dk1"/>
              </a:buClr>
              <a:buSzPct val="100000"/>
              <a:buFont typeface="Calibri"/>
              <a:buAutoNum type="arabicPeriod"/>
            </a:pPr>
            <a:r>
              <a:rPr lang="en-US" sz="1200" b="0" i="0" u="none" strike="noStrike" cap="none">
                <a:solidFill>
                  <a:schemeClr val="dk1"/>
                </a:solidFill>
                <a:latin typeface="Calibri"/>
                <a:ea typeface="Calibri"/>
                <a:cs typeface="Calibri"/>
                <a:sym typeface="Calibri"/>
              </a:rPr>
              <a:t>Here you see the schematic of WQ-MAKER in its Atmosphere image showing the steps  involved in MAKER-P being distributed to and run within multiple workers, instances each of which will run a separate job, simultaneously. WQ-MAKER speeds up the annotation run significantly. Benchmark figure available on iPlant WQ-MAKER wiki page.</a:t>
            </a:r>
          </a:p>
          <a:p>
            <a:pPr marL="457200" marR="0" lvl="0" indent="-228600" algn="l" rtl="0">
              <a:spcBef>
                <a:spcPts val="0"/>
              </a:spcBef>
              <a:buClr>
                <a:schemeClr val="dk1"/>
              </a:buClr>
              <a:buSzPct val="100000"/>
              <a:buFont typeface="Calibri"/>
              <a:buAutoNum type="arabicPeriod"/>
            </a:pPr>
            <a:r>
              <a:rPr lang="en-US" sz="1200" b="0" i="0" u="none" strike="noStrike" cap="none">
                <a:solidFill>
                  <a:schemeClr val="dk1"/>
                </a:solidFill>
                <a:latin typeface="Calibri"/>
                <a:ea typeface="Calibri"/>
                <a:cs typeface="Calibri"/>
                <a:sym typeface="Calibri"/>
              </a:rPr>
              <a:t>We are currently applying for XSEDE allocation on Jetstream, with which we can run unlimited number of WQ-MAKER instances in parallel, reducing the annotation run time even further.</a:t>
            </a:r>
          </a:p>
        </p:txBody>
      </p:sp>
      <p:sp>
        <p:nvSpPr>
          <p:cNvPr id="347" name="Shape 3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595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SzPct val="25000"/>
              <a:buNone/>
            </a:pPr>
            <a:r>
              <a:rPr lang="en-US"/>
              <a:t>Jawon</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This workflow enables iPlant user to map bisulfite treated sequencing reads to a genome of interest and perform methylation analysis. </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Step 1. Preparing reference genome, </a:t>
            </a:r>
            <a:r>
              <a:rPr lang="en-US" sz="1200" b="0" i="0" u="sng" strike="noStrike" cap="none">
                <a:solidFill>
                  <a:schemeClr val="hlink"/>
                </a:solidFill>
                <a:latin typeface="Calibri"/>
                <a:ea typeface="Calibri"/>
                <a:cs typeface="Calibri"/>
                <a:sym typeface="Calibri"/>
                <a:hlinkClick r:id="rId3"/>
              </a:rPr>
              <a:t>Genome preparation iPlant wiki</a:t>
            </a:r>
          </a:p>
          <a:p>
            <a:pPr marL="457200" marR="0" lvl="0" indent="-22860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Step 2. Mapping reads and make methylation calls, </a:t>
            </a:r>
            <a:r>
              <a:rPr lang="en-US" sz="1200" b="0" i="0" u="sng" strike="noStrike" cap="none">
                <a:solidFill>
                  <a:schemeClr val="hlink"/>
                </a:solidFill>
                <a:latin typeface="Calibri"/>
                <a:ea typeface="Calibri"/>
                <a:cs typeface="Calibri"/>
                <a:sym typeface="Calibri"/>
                <a:hlinkClick r:id="rId4"/>
              </a:rPr>
              <a:t>Bismark iPlant wiki</a:t>
            </a:r>
          </a:p>
          <a:p>
            <a:pPr marL="457200" marR="0" lvl="0" indent="-228600" algn="l" rtl="0">
              <a:spcBef>
                <a:spcPts val="0"/>
              </a:spcBef>
              <a:buSzPct val="25000"/>
              <a:buNone/>
            </a:pPr>
            <a:r>
              <a:rPr lang="en-US" sz="1200" b="0" i="0" u="none" strike="noStrike" cap="none">
                <a:solidFill>
                  <a:schemeClr val="dk1"/>
                </a:solidFill>
                <a:latin typeface="Calibri"/>
                <a:ea typeface="Calibri"/>
                <a:cs typeface="Calibri"/>
                <a:sym typeface="Calibri"/>
              </a:rPr>
              <a:t>Step 3. Generating comprehensive methylation analysis report, </a:t>
            </a:r>
            <a:r>
              <a:rPr lang="en-US" sz="1200" b="0" i="0" u="sng" strike="noStrike" cap="none">
                <a:solidFill>
                  <a:schemeClr val="hlink"/>
                </a:solidFill>
                <a:latin typeface="Calibri"/>
                <a:ea typeface="Calibri"/>
                <a:cs typeface="Calibri"/>
                <a:sym typeface="Calibri"/>
                <a:hlinkClick r:id="rId5"/>
              </a:rPr>
              <a:t>Methylation Extractor iPlant wiki</a:t>
            </a:r>
          </a:p>
        </p:txBody>
      </p:sp>
      <p:sp>
        <p:nvSpPr>
          <p:cNvPr id="408" name="Shape 40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9</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54324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5971" y="2630753"/>
            <a:ext cx="9144000" cy="1056061"/>
          </a:xfrm>
          <a:prstGeom prst="rect">
            <a:avLst/>
          </a:prstGeom>
        </p:spPr>
        <p:txBody>
          <a:bodyPr anchor="b"/>
          <a:lstStyle>
            <a:lvl1pPr algn="ctr">
              <a:defRPr sz="6000"/>
            </a:lvl1pPr>
          </a:lstStyle>
          <a:p>
            <a:r>
              <a:rPr lang="en-US" dirty="0" smtClean="0"/>
              <a:t>Title</a:t>
            </a:r>
            <a:endParaRPr lang="en-US" dirty="0"/>
          </a:p>
        </p:txBody>
      </p:sp>
      <p:sp>
        <p:nvSpPr>
          <p:cNvPr id="3" name="Subtitle 2"/>
          <p:cNvSpPr>
            <a:spLocks noGrp="1"/>
          </p:cNvSpPr>
          <p:nvPr>
            <p:ph type="subTitle" idx="1" hasCustomPrompt="1"/>
          </p:nvPr>
        </p:nvSpPr>
        <p:spPr>
          <a:xfrm>
            <a:off x="1524000" y="3810324"/>
            <a:ext cx="9144000" cy="512762"/>
          </a:xfrm>
        </p:spPr>
        <p:txBody>
          <a:bodyPr>
            <a:noAutofit/>
          </a:bodyPr>
          <a:lstStyle>
            <a:lvl1pPr marL="0" indent="0" algn="ctr">
              <a:buNone/>
              <a:defRPr sz="3200">
                <a:solidFill>
                  <a:srgbClr val="0971A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a:t>
            </a:r>
            <a:endParaRPr lang="en-US" dirty="0"/>
          </a:p>
        </p:txBody>
      </p:sp>
      <p:pic>
        <p:nvPicPr>
          <p:cNvPr id="20" name="Picture 19"/>
          <p:cNvPicPr>
            <a:picLocks noChangeAspect="1"/>
          </p:cNvPicPr>
          <p:nvPr userDrawn="1"/>
        </p:nvPicPr>
        <p:blipFill>
          <a:blip r:embed="rId2"/>
          <a:stretch>
            <a:fillRect/>
          </a:stretch>
        </p:blipFill>
        <p:spPr>
          <a:xfrm>
            <a:off x="6032468" y="5921110"/>
            <a:ext cx="1531292" cy="731520"/>
          </a:xfrm>
          <a:prstGeom prst="rect">
            <a:avLst/>
          </a:prstGeom>
        </p:spPr>
      </p:pic>
      <p:pic>
        <p:nvPicPr>
          <p:cNvPr id="21" name="Picture 20"/>
          <p:cNvPicPr>
            <a:picLocks noChangeAspect="1"/>
          </p:cNvPicPr>
          <p:nvPr userDrawn="1"/>
        </p:nvPicPr>
        <p:blipFill>
          <a:blip r:embed="rId3"/>
          <a:stretch>
            <a:fillRect/>
          </a:stretch>
        </p:blipFill>
        <p:spPr>
          <a:xfrm>
            <a:off x="2915066" y="5910746"/>
            <a:ext cx="674232" cy="731520"/>
          </a:xfrm>
          <a:prstGeom prst="rect">
            <a:avLst/>
          </a:prstGeom>
        </p:spPr>
      </p:pic>
      <p:pic>
        <p:nvPicPr>
          <p:cNvPr id="22" name="Picture 21"/>
          <p:cNvPicPr>
            <a:picLocks noChangeAspect="1"/>
          </p:cNvPicPr>
          <p:nvPr userDrawn="1"/>
        </p:nvPicPr>
        <p:blipFill>
          <a:blip r:embed="rId4"/>
          <a:stretch>
            <a:fillRect/>
          </a:stretch>
        </p:blipFill>
        <p:spPr>
          <a:xfrm>
            <a:off x="4332370" y="5952407"/>
            <a:ext cx="957026" cy="731520"/>
          </a:xfrm>
          <a:prstGeom prst="rect">
            <a:avLst/>
          </a:prstGeom>
        </p:spPr>
      </p:pic>
      <p:pic>
        <p:nvPicPr>
          <p:cNvPr id="23" name="Picture 22"/>
          <p:cNvPicPr>
            <a:picLocks noChangeAspect="1"/>
          </p:cNvPicPr>
          <p:nvPr userDrawn="1"/>
        </p:nvPicPr>
        <p:blipFill>
          <a:blip r:embed="rId5"/>
          <a:stretch>
            <a:fillRect/>
          </a:stretch>
        </p:blipFill>
        <p:spPr>
          <a:xfrm>
            <a:off x="8306832" y="5910746"/>
            <a:ext cx="1304012" cy="733507"/>
          </a:xfrm>
          <a:prstGeom prst="rect">
            <a:avLst/>
          </a:prstGeom>
        </p:spPr>
      </p:pic>
      <p:sp>
        <p:nvSpPr>
          <p:cNvPr id="7" name="Text Placeholder 6"/>
          <p:cNvSpPr>
            <a:spLocks noGrp="1"/>
          </p:cNvSpPr>
          <p:nvPr>
            <p:ph type="body" sz="quarter" idx="10" hasCustomPrompt="1"/>
          </p:nvPr>
        </p:nvSpPr>
        <p:spPr>
          <a:xfrm>
            <a:off x="1524000" y="4529138"/>
            <a:ext cx="9144000" cy="1179512"/>
          </a:xfr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42248"/>
                </a:solidFill>
                <a:effectLst/>
                <a:uLnTx/>
                <a:uFillTx/>
                <a:latin typeface="+mn-lt"/>
                <a:ea typeface="+mn-ea"/>
                <a:cs typeface="+mn-cs"/>
              </a:rPr>
              <a:t>                                              Presenter_Name, Title (</a:t>
            </a:r>
            <a:r>
              <a:rPr kumimoji="0" lang="en-US" sz="1800" b="0" i="0" u="none" strike="noStrike" kern="1200" cap="none" spc="0" normalizeH="0" baseline="0" noProof="0" dirty="0" err="1" smtClean="0">
                <a:ln>
                  <a:noFill/>
                </a:ln>
                <a:solidFill>
                  <a:srgbClr val="142248"/>
                </a:solidFill>
                <a:effectLst/>
                <a:uLnTx/>
                <a:uFillTx/>
                <a:latin typeface="+mn-lt"/>
                <a:ea typeface="+mn-ea"/>
                <a:cs typeface="+mn-cs"/>
              </a:rPr>
              <a:t>Sci</a:t>
            </a:r>
            <a:r>
              <a:rPr kumimoji="0" lang="en-US" sz="1800" b="0" i="0" u="none" strike="noStrike" kern="1200" cap="none" spc="0" normalizeH="0" baseline="0" noProof="0" dirty="0" smtClean="0">
                <a:ln>
                  <a:noFill/>
                </a:ln>
                <a:solidFill>
                  <a:srgbClr val="142248"/>
                </a:solidFill>
                <a:effectLst/>
                <a:uLnTx/>
                <a:uFillTx/>
                <a:latin typeface="+mn-lt"/>
                <a:ea typeface="+mn-ea"/>
                <a:cs typeface="+mn-cs"/>
              </a:rPr>
              <a:t> analysis, Co-PI,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142248"/>
                </a:solidFill>
                <a:effectLst/>
                <a:uLnTx/>
                <a:uFillTx/>
                <a:latin typeface="+mn-lt"/>
                <a:ea typeface="+mn-ea"/>
                <a:cs typeface="+mn-cs"/>
              </a:rPr>
              <a:t>                                                          Presenter Institution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142248"/>
                </a:solidFill>
                <a:effectLst/>
                <a:uLnTx/>
                <a:uFillTx/>
                <a:latin typeface="+mn-lt"/>
                <a:ea typeface="+mn-ea"/>
                <a:cs typeface="+mn-cs"/>
              </a:rPr>
              <a:t>                          Email address (no hyperlink) [      Twitter or social media handle]</a:t>
            </a:r>
          </a:p>
          <a:p>
            <a:pPr lvl="0"/>
            <a:endParaRPr lang="en-US" dirty="0"/>
          </a:p>
        </p:txBody>
      </p:sp>
      <p:pic>
        <p:nvPicPr>
          <p:cNvPr id="5" name="Picture 4"/>
          <p:cNvPicPr>
            <a:picLocks noChangeAspect="1"/>
          </p:cNvPicPr>
          <p:nvPr userDrawn="1"/>
        </p:nvPicPr>
        <p:blipFill>
          <a:blip r:embed="rId6" cstate="print">
            <a:alphaModFix amt="20000"/>
            <a:extLst>
              <a:ext uri="{28A0092B-C50C-407E-A947-70E740481C1C}">
                <a14:useLocalDpi xmlns:a14="http://schemas.microsoft.com/office/drawing/2010/main" val="0"/>
              </a:ext>
            </a:extLst>
          </a:blip>
          <a:stretch>
            <a:fillRect/>
          </a:stretch>
        </p:blipFill>
        <p:spPr>
          <a:xfrm>
            <a:off x="5729060" y="1529976"/>
            <a:ext cx="7042150" cy="5998324"/>
          </a:xfrm>
          <a:prstGeom prst="rect">
            <a:avLst/>
          </a:prstGeom>
        </p:spPr>
      </p:pic>
      <p:pic>
        <p:nvPicPr>
          <p:cNvPr id="17" name="Picture 16" descr="cyverse_rgb.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88485" y="605500"/>
            <a:ext cx="6015030" cy="1308999"/>
          </a:xfrm>
          <a:prstGeom prst="rect">
            <a:avLst/>
          </a:prstGeom>
        </p:spPr>
      </p:pic>
      <p:sp>
        <p:nvSpPr>
          <p:cNvPr id="18" name="Subtitle 2"/>
          <p:cNvSpPr txBox="1">
            <a:spLocks/>
          </p:cNvSpPr>
          <p:nvPr userDrawn="1"/>
        </p:nvSpPr>
        <p:spPr>
          <a:xfrm>
            <a:off x="5010558" y="1605942"/>
            <a:ext cx="4092957" cy="3162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kern="1200">
                <a:solidFill>
                  <a:srgbClr val="F19E1F"/>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smtClean="0">
                <a:solidFill>
                  <a:srgbClr val="0971AB"/>
                </a:solidFill>
              </a:rPr>
              <a:t>Transforming Science Through Data-driven Discovery</a:t>
            </a:r>
            <a:endParaRPr lang="en-US" sz="1400" dirty="0">
              <a:solidFill>
                <a:srgbClr val="0971AB"/>
              </a:solidFill>
            </a:endParaRPr>
          </a:p>
        </p:txBody>
      </p:sp>
    </p:spTree>
    <p:extLst>
      <p:ext uri="{BB962C8B-B14F-4D97-AF65-F5344CB8AC3E}">
        <p14:creationId xmlns:p14="http://schemas.microsoft.com/office/powerpoint/2010/main" val="226754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704371"/>
            <a:ext cx="9144000" cy="1056061"/>
          </a:xfrm>
          <a:prstGeom prst="rect">
            <a:avLst/>
          </a:prstGeom>
        </p:spPr>
        <p:txBody>
          <a:bodyPr anchor="b"/>
          <a:lstStyle>
            <a:lvl1pPr algn="ctr">
              <a:defRPr sz="6000"/>
            </a:lvl1pPr>
          </a:lstStyle>
          <a:p>
            <a:r>
              <a:rPr lang="en-US" dirty="0" smtClean="0"/>
              <a:t>Title Slide 2</a:t>
            </a:r>
            <a:endParaRPr lang="en-US" dirty="0"/>
          </a:p>
        </p:txBody>
      </p:sp>
      <p:sp>
        <p:nvSpPr>
          <p:cNvPr id="3" name="Subtitle 2"/>
          <p:cNvSpPr>
            <a:spLocks noGrp="1"/>
          </p:cNvSpPr>
          <p:nvPr>
            <p:ph type="subTitle" idx="1" hasCustomPrompt="1"/>
          </p:nvPr>
        </p:nvSpPr>
        <p:spPr>
          <a:xfrm>
            <a:off x="1524000" y="3602038"/>
            <a:ext cx="9144000" cy="512762"/>
          </a:xfrm>
        </p:spPr>
        <p:txBody>
          <a:bodyPr>
            <a:noAutofit/>
          </a:bodyPr>
          <a:lstStyle>
            <a:lvl1pPr marL="0" indent="0" algn="ctr">
              <a:buNone/>
              <a:defRPr sz="3200">
                <a:solidFill>
                  <a:srgbClr val="0971A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a:t>
            </a:r>
            <a:endParaRPr lang="en-US" dirty="0"/>
          </a:p>
        </p:txBody>
      </p:sp>
      <p:pic>
        <p:nvPicPr>
          <p:cNvPr id="1026" name="Picture 2" descr="http://www.nsf.gov/images/logos/nsf1.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788" y="5945999"/>
            <a:ext cx="727140" cy="731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1524000" y="4230688"/>
            <a:ext cx="9144000" cy="1487206"/>
          </a:xfr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42248"/>
                </a:solidFill>
                <a:effectLst/>
                <a:uLnTx/>
                <a:uFillTx/>
                <a:latin typeface="+mn-lt"/>
                <a:ea typeface="+mn-ea"/>
                <a:cs typeface="+mn-cs"/>
              </a:rPr>
              <a:t>Presenter_Name, Title (</a:t>
            </a:r>
            <a:r>
              <a:rPr kumimoji="0" lang="en-US" sz="1800" b="0" i="0" u="none" strike="noStrike" kern="1200" cap="none" spc="0" normalizeH="0" baseline="0" noProof="0" dirty="0" err="1" smtClean="0">
                <a:ln>
                  <a:noFill/>
                </a:ln>
                <a:solidFill>
                  <a:srgbClr val="142248"/>
                </a:solidFill>
                <a:effectLst/>
                <a:uLnTx/>
                <a:uFillTx/>
                <a:latin typeface="+mn-lt"/>
                <a:ea typeface="+mn-ea"/>
                <a:cs typeface="+mn-cs"/>
              </a:rPr>
              <a:t>Sci</a:t>
            </a:r>
            <a:r>
              <a:rPr kumimoji="0" lang="en-US" sz="1800" b="0" i="0" u="none" strike="noStrike" kern="1200" cap="none" spc="0" normalizeH="0" baseline="0" noProof="0" dirty="0" smtClean="0">
                <a:ln>
                  <a:noFill/>
                </a:ln>
                <a:solidFill>
                  <a:srgbClr val="142248"/>
                </a:solidFill>
                <a:effectLst/>
                <a:uLnTx/>
                <a:uFillTx/>
                <a:latin typeface="+mn-lt"/>
                <a:ea typeface="+mn-ea"/>
                <a:cs typeface="+mn-cs"/>
              </a:rPr>
              <a:t>-analyst, Co-PI,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142248"/>
                </a:solidFill>
                <a:effectLst/>
                <a:uLnTx/>
                <a:uFillTx/>
                <a:latin typeface="+mn-lt"/>
                <a:ea typeface="+mn-ea"/>
                <a:cs typeface="+mn-cs"/>
              </a:rPr>
              <a:t>Presenter Institution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142248"/>
                </a:solidFill>
                <a:effectLst/>
                <a:uLnTx/>
                <a:uFillTx/>
                <a:latin typeface="+mn-lt"/>
                <a:ea typeface="+mn-ea"/>
                <a:cs typeface="+mn-cs"/>
              </a:rPr>
              <a:t>Email address (no hyperlink) [      Twitter or social media handle]</a:t>
            </a:r>
          </a:p>
          <a:p>
            <a:pPr lvl="0"/>
            <a:endParaRPr lang="en-US" dirty="0"/>
          </a:p>
        </p:txBody>
      </p:sp>
      <p:pic>
        <p:nvPicPr>
          <p:cNvPr id="14" name="Picture 13"/>
          <p:cNvPicPr>
            <a:picLocks noChangeAspect="1"/>
          </p:cNvPicPr>
          <p:nvPr userDrawn="1"/>
        </p:nvPicPr>
        <p:blipFill>
          <a:blip r:embed="rId3"/>
          <a:stretch>
            <a:fillRect/>
          </a:stretch>
        </p:blipFill>
        <p:spPr>
          <a:xfrm>
            <a:off x="6032468" y="5921110"/>
            <a:ext cx="1531292" cy="731520"/>
          </a:xfrm>
          <a:prstGeom prst="rect">
            <a:avLst/>
          </a:prstGeom>
        </p:spPr>
      </p:pic>
      <p:pic>
        <p:nvPicPr>
          <p:cNvPr id="15" name="Picture 14"/>
          <p:cNvPicPr>
            <a:picLocks noChangeAspect="1"/>
          </p:cNvPicPr>
          <p:nvPr userDrawn="1"/>
        </p:nvPicPr>
        <p:blipFill>
          <a:blip r:embed="rId4"/>
          <a:stretch>
            <a:fillRect/>
          </a:stretch>
        </p:blipFill>
        <p:spPr>
          <a:xfrm>
            <a:off x="2915066" y="5910746"/>
            <a:ext cx="674232" cy="731520"/>
          </a:xfrm>
          <a:prstGeom prst="rect">
            <a:avLst/>
          </a:prstGeom>
        </p:spPr>
      </p:pic>
      <p:pic>
        <p:nvPicPr>
          <p:cNvPr id="16" name="Picture 15"/>
          <p:cNvPicPr>
            <a:picLocks noChangeAspect="1"/>
          </p:cNvPicPr>
          <p:nvPr userDrawn="1"/>
        </p:nvPicPr>
        <p:blipFill>
          <a:blip r:embed="rId5"/>
          <a:stretch>
            <a:fillRect/>
          </a:stretch>
        </p:blipFill>
        <p:spPr>
          <a:xfrm>
            <a:off x="4332370" y="5952407"/>
            <a:ext cx="957026" cy="731520"/>
          </a:xfrm>
          <a:prstGeom prst="rect">
            <a:avLst/>
          </a:prstGeom>
        </p:spPr>
      </p:pic>
      <p:pic>
        <p:nvPicPr>
          <p:cNvPr id="17" name="Picture 16"/>
          <p:cNvPicPr>
            <a:picLocks noChangeAspect="1"/>
          </p:cNvPicPr>
          <p:nvPr userDrawn="1"/>
        </p:nvPicPr>
        <p:blipFill>
          <a:blip r:embed="rId6"/>
          <a:stretch>
            <a:fillRect/>
          </a:stretch>
        </p:blipFill>
        <p:spPr>
          <a:xfrm>
            <a:off x="8306832" y="5910746"/>
            <a:ext cx="1304012" cy="733507"/>
          </a:xfrm>
          <a:prstGeom prst="rect">
            <a:avLst/>
          </a:prstGeom>
        </p:spPr>
      </p:pic>
      <p:pic>
        <p:nvPicPr>
          <p:cNvPr id="11" name="Picture 1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048685" y="1760432"/>
            <a:ext cx="2094630" cy="1930298"/>
          </a:xfrm>
          <a:prstGeom prst="rect">
            <a:avLst/>
          </a:prstGeom>
        </p:spPr>
      </p:pic>
    </p:spTree>
    <p:extLst>
      <p:ext uri="{BB962C8B-B14F-4D97-AF65-F5344CB8AC3E}">
        <p14:creationId xmlns:p14="http://schemas.microsoft.com/office/powerpoint/2010/main" val="54037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duct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89821" y="551051"/>
            <a:ext cx="10814892" cy="629642"/>
          </a:xfrm>
          <a:prstGeom prst="rect">
            <a:avLst/>
          </a:prstGeom>
        </p:spPr>
        <p:txBody>
          <a:bodyPr anchor="b"/>
          <a:lstStyle>
            <a:lvl1pPr algn="l">
              <a:defRPr sz="4000" baseline="0"/>
            </a:lvl1pPr>
          </a:lstStyle>
          <a:p>
            <a:r>
              <a:rPr lang="en-US" dirty="0" smtClean="0"/>
              <a:t>Product Slide</a:t>
            </a:r>
            <a:endParaRPr lang="en-US" dirty="0"/>
          </a:p>
        </p:txBody>
      </p:sp>
      <p:sp>
        <p:nvSpPr>
          <p:cNvPr id="15" name="Content Placeholder 14"/>
          <p:cNvSpPr>
            <a:spLocks noGrp="1"/>
          </p:cNvSpPr>
          <p:nvPr>
            <p:ph sz="quarter" idx="10" hasCustomPrompt="1"/>
          </p:nvPr>
        </p:nvSpPr>
        <p:spPr>
          <a:xfrm>
            <a:off x="1189821" y="1102316"/>
            <a:ext cx="3351212" cy="376237"/>
          </a:xfrm>
        </p:spPr>
        <p:txBody>
          <a:bodyPr>
            <a:noAutofit/>
          </a:bodyPr>
          <a:lstStyle>
            <a:lvl1pPr marL="0" indent="0">
              <a:buNone/>
              <a:defRPr sz="2000"/>
            </a:lvl1pPr>
          </a:lstStyle>
          <a:p>
            <a:pPr lvl="0"/>
            <a:r>
              <a:rPr lang="en-US" dirty="0" smtClean="0"/>
              <a:t>Subtitle</a:t>
            </a:r>
            <a:endParaRPr lang="en-US" dirty="0"/>
          </a:p>
        </p:txBody>
      </p:sp>
      <p:sp>
        <p:nvSpPr>
          <p:cNvPr id="13" name="Text Placeholder 12"/>
          <p:cNvSpPr>
            <a:spLocks noGrp="1"/>
          </p:cNvSpPr>
          <p:nvPr>
            <p:ph type="body" sz="quarter" idx="11"/>
          </p:nvPr>
        </p:nvSpPr>
        <p:spPr>
          <a:xfrm>
            <a:off x="142875" y="2152650"/>
            <a:ext cx="11861800" cy="3800475"/>
          </a:xfrm>
        </p:spPr>
        <p:txBody>
          <a:bodyPr/>
          <a:lstStyle>
            <a:lvl1pPr>
              <a:defRPr>
                <a:solidFill>
                  <a:schemeClr val="tx1"/>
                </a:solidFill>
              </a:defRPr>
            </a:lvl1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9023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knowledgement Slide">
    <p:spTree>
      <p:nvGrpSpPr>
        <p:cNvPr id="1" name=""/>
        <p:cNvGrpSpPr/>
        <p:nvPr/>
      </p:nvGrpSpPr>
      <p:grpSpPr>
        <a:xfrm>
          <a:off x="0" y="0"/>
          <a:ext cx="0" cy="0"/>
          <a:chOff x="0" y="0"/>
          <a:chExt cx="0" cy="0"/>
        </a:xfrm>
      </p:grpSpPr>
      <p:pic>
        <p:nvPicPr>
          <p:cNvPr id="1026" name="Picture 2" descr="http://www.nsf.gov/images/logos/nsf1.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6006" y="5381709"/>
            <a:ext cx="1037008" cy="10432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14165" y="532112"/>
            <a:ext cx="5056094" cy="1137391"/>
          </a:xfrm>
          <a:prstGeom prst="rect">
            <a:avLst/>
          </a:prstGeom>
        </p:spPr>
      </p:pic>
      <p:sp>
        <p:nvSpPr>
          <p:cNvPr id="13" name="Subtitle 2"/>
          <p:cNvSpPr txBox="1">
            <a:spLocks/>
          </p:cNvSpPr>
          <p:nvPr userDrawn="1"/>
        </p:nvSpPr>
        <p:spPr>
          <a:xfrm>
            <a:off x="1609344" y="1706981"/>
            <a:ext cx="9144000" cy="512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kern="1200">
                <a:solidFill>
                  <a:srgbClr val="F19E1F"/>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smtClean="0">
                <a:solidFill>
                  <a:srgbClr val="0971AB"/>
                </a:solidFill>
              </a:rPr>
              <a:t>Transforming Science Through Data-driven Discovery</a:t>
            </a:r>
            <a:endParaRPr lang="en-US" sz="2000" dirty="0">
              <a:solidFill>
                <a:srgbClr val="0971AB"/>
              </a:solidFill>
            </a:endParaRPr>
          </a:p>
        </p:txBody>
      </p:sp>
      <p:grpSp>
        <p:nvGrpSpPr>
          <p:cNvPr id="14" name="Group 13"/>
          <p:cNvGrpSpPr/>
          <p:nvPr userDrawn="1"/>
        </p:nvGrpSpPr>
        <p:grpSpPr>
          <a:xfrm>
            <a:off x="2698055" y="3013883"/>
            <a:ext cx="7553181" cy="1164407"/>
            <a:chOff x="875956" y="2332809"/>
            <a:chExt cx="7553181" cy="1164407"/>
          </a:xfrm>
        </p:grpSpPr>
        <p:pic>
          <p:nvPicPr>
            <p:cNvPr id="18" name="Picture 17"/>
            <p:cNvPicPr>
              <a:picLocks noChangeAspect="1"/>
            </p:cNvPicPr>
            <p:nvPr userDrawn="1"/>
          </p:nvPicPr>
          <p:blipFill>
            <a:blip r:embed="rId4"/>
            <a:stretch>
              <a:fillRect/>
            </a:stretch>
          </p:blipFill>
          <p:spPr>
            <a:xfrm>
              <a:off x="6261526" y="2370424"/>
              <a:ext cx="2167611" cy="1035498"/>
            </a:xfrm>
            <a:prstGeom prst="rect">
              <a:avLst/>
            </a:prstGeom>
          </p:spPr>
        </p:pic>
        <p:pic>
          <p:nvPicPr>
            <p:cNvPr id="19" name="Picture 18"/>
            <p:cNvPicPr>
              <a:picLocks noChangeAspect="1"/>
            </p:cNvPicPr>
            <p:nvPr userDrawn="1"/>
          </p:nvPicPr>
          <p:blipFill>
            <a:blip r:embed="rId5"/>
            <a:stretch>
              <a:fillRect/>
            </a:stretch>
          </p:blipFill>
          <p:spPr>
            <a:xfrm>
              <a:off x="875956" y="2370424"/>
              <a:ext cx="1028373" cy="1115752"/>
            </a:xfrm>
            <a:prstGeom prst="rect">
              <a:avLst/>
            </a:prstGeom>
          </p:spPr>
        </p:pic>
        <p:pic>
          <p:nvPicPr>
            <p:cNvPr id="24" name="Picture 23"/>
            <p:cNvPicPr>
              <a:picLocks noChangeAspect="1"/>
            </p:cNvPicPr>
            <p:nvPr userDrawn="1"/>
          </p:nvPicPr>
          <p:blipFill>
            <a:blip r:embed="rId6"/>
            <a:stretch>
              <a:fillRect/>
            </a:stretch>
          </p:blipFill>
          <p:spPr>
            <a:xfrm>
              <a:off x="3458433" y="2332809"/>
              <a:ext cx="1523359" cy="1164407"/>
            </a:xfrm>
            <a:prstGeom prst="rect">
              <a:avLst/>
            </a:prstGeom>
          </p:spPr>
        </p:pic>
      </p:grpSp>
      <p:sp>
        <p:nvSpPr>
          <p:cNvPr id="15" name="TextBox 16"/>
          <p:cNvSpPr txBox="1"/>
          <p:nvPr userDrawn="1"/>
        </p:nvSpPr>
        <p:spPr>
          <a:xfrm>
            <a:off x="2423517" y="4311098"/>
            <a:ext cx="1672958" cy="92333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800" b="1" dirty="0" smtClean="0">
                <a:solidFill>
                  <a:srgbClr val="174471"/>
                </a:solidFill>
              </a:rPr>
              <a:t>Parker Antin </a:t>
            </a:r>
          </a:p>
          <a:p>
            <a:pPr algn="ctr"/>
            <a:r>
              <a:rPr lang="en-US" sz="1800" b="1" dirty="0" smtClean="0">
                <a:solidFill>
                  <a:srgbClr val="174471"/>
                </a:solidFill>
              </a:rPr>
              <a:t>Nirav Merchant</a:t>
            </a:r>
          </a:p>
          <a:p>
            <a:pPr algn="ctr"/>
            <a:r>
              <a:rPr lang="en-US" sz="1800" b="1" dirty="0" smtClean="0">
                <a:solidFill>
                  <a:srgbClr val="174471"/>
                </a:solidFill>
              </a:rPr>
              <a:t>Eric Lyons</a:t>
            </a:r>
            <a:endParaRPr lang="en-US" sz="1800" b="1" dirty="0">
              <a:solidFill>
                <a:srgbClr val="174471"/>
              </a:solidFill>
            </a:endParaRPr>
          </a:p>
        </p:txBody>
      </p:sp>
      <p:sp>
        <p:nvSpPr>
          <p:cNvPr id="16" name="TextBox 17"/>
          <p:cNvSpPr txBox="1"/>
          <p:nvPr userDrawn="1"/>
        </p:nvSpPr>
        <p:spPr>
          <a:xfrm>
            <a:off x="5468615" y="4286280"/>
            <a:ext cx="1425455"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smtClean="0">
                <a:solidFill>
                  <a:srgbClr val="174471"/>
                </a:solidFill>
              </a:rPr>
              <a:t>Matt Vaughn</a:t>
            </a:r>
            <a:endParaRPr lang="en-US" sz="1800" b="1" dirty="0">
              <a:solidFill>
                <a:srgbClr val="174471"/>
              </a:solidFill>
            </a:endParaRPr>
          </a:p>
        </p:txBody>
      </p:sp>
      <p:sp>
        <p:nvSpPr>
          <p:cNvPr id="17" name="TextBox 18"/>
          <p:cNvSpPr txBox="1"/>
          <p:nvPr userDrawn="1"/>
        </p:nvSpPr>
        <p:spPr>
          <a:xfrm>
            <a:off x="7888831" y="4316345"/>
            <a:ext cx="2362405"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800" b="1" dirty="0" smtClean="0">
                <a:solidFill>
                  <a:srgbClr val="174471"/>
                </a:solidFill>
              </a:rPr>
              <a:t>Doreen Ware</a:t>
            </a:r>
          </a:p>
          <a:p>
            <a:pPr algn="ctr"/>
            <a:r>
              <a:rPr lang="en-US" sz="1800" b="1" dirty="0" smtClean="0">
                <a:solidFill>
                  <a:srgbClr val="174471"/>
                </a:solidFill>
              </a:rPr>
              <a:t>Dave Micklos</a:t>
            </a:r>
            <a:endParaRPr lang="en-US" sz="1800" b="1" dirty="0">
              <a:solidFill>
                <a:srgbClr val="174471"/>
              </a:solidFill>
            </a:endParaRPr>
          </a:p>
        </p:txBody>
      </p:sp>
      <p:sp>
        <p:nvSpPr>
          <p:cNvPr id="6" name="TextBox 5"/>
          <p:cNvSpPr txBox="1"/>
          <p:nvPr userDrawn="1"/>
        </p:nvSpPr>
        <p:spPr>
          <a:xfrm>
            <a:off x="2013014" y="5711397"/>
            <a:ext cx="8987460" cy="338554"/>
          </a:xfrm>
          <a:prstGeom prst="rect">
            <a:avLst/>
          </a:prstGeom>
          <a:noFill/>
        </p:spPr>
        <p:txBody>
          <a:bodyPr wrap="none" rtlCol="0">
            <a:spAutoFit/>
          </a:bodyPr>
          <a:lstStyle/>
          <a:p>
            <a:r>
              <a:rPr lang="en-US" sz="1600" dirty="0" smtClean="0"/>
              <a:t>CyVerse</a:t>
            </a:r>
            <a:r>
              <a:rPr lang="en-US" sz="1600" baseline="0" dirty="0" smtClean="0"/>
              <a:t> is </a:t>
            </a:r>
            <a:r>
              <a:rPr lang="en-US" sz="1600" dirty="0" smtClean="0"/>
              <a:t>supported by the National Science Foundation under Grant No. DBI-0735191 and DBI-1265383.</a:t>
            </a:r>
            <a:endParaRPr lang="en-US" sz="1600" dirty="0"/>
          </a:p>
        </p:txBody>
      </p:sp>
      <p:sp>
        <p:nvSpPr>
          <p:cNvPr id="3" name="TextBox 2"/>
          <p:cNvSpPr txBox="1"/>
          <p:nvPr userDrawn="1"/>
        </p:nvSpPr>
        <p:spPr>
          <a:xfrm>
            <a:off x="3719131" y="2173492"/>
            <a:ext cx="4924425" cy="523220"/>
          </a:xfrm>
          <a:prstGeom prst="rect">
            <a:avLst/>
          </a:prstGeom>
          <a:noFill/>
        </p:spPr>
        <p:txBody>
          <a:bodyPr wrap="square" rtlCol="0">
            <a:spAutoFit/>
          </a:bodyPr>
          <a:lstStyle/>
          <a:p>
            <a:pPr algn="ctr"/>
            <a:r>
              <a:rPr lang="en-US" sz="2800" b="1" dirty="0" smtClean="0"/>
              <a:t>Executive Team</a:t>
            </a:r>
            <a:endParaRPr lang="en-US" sz="2800" b="1" dirty="0"/>
          </a:p>
        </p:txBody>
      </p:sp>
    </p:spTree>
    <p:extLst>
      <p:ext uri="{BB962C8B-B14F-4D97-AF65-F5344CB8AC3E}">
        <p14:creationId xmlns:p14="http://schemas.microsoft.com/office/powerpoint/2010/main" val="31532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neric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516112"/>
            <a:ext cx="12192000" cy="1056061"/>
          </a:xfrm>
          <a:prstGeom prst="rect">
            <a:avLst/>
          </a:prstGeom>
        </p:spPr>
        <p:txBody>
          <a:bodyPr anchor="b"/>
          <a:lstStyle>
            <a:lvl1pPr algn="ctr">
              <a:defRPr sz="6000"/>
            </a:lvl1pPr>
          </a:lstStyle>
          <a:p>
            <a:r>
              <a:rPr lang="en-US" dirty="0" smtClean="0"/>
              <a:t>Generic Slide 1</a:t>
            </a:r>
            <a:endParaRPr lang="en-US" dirty="0"/>
          </a:p>
        </p:txBody>
      </p:sp>
      <p:sp>
        <p:nvSpPr>
          <p:cNvPr id="12" name="Content Placeholder 2"/>
          <p:cNvSpPr>
            <a:spLocks noGrp="1"/>
          </p:cNvSpPr>
          <p:nvPr>
            <p:ph idx="1" hasCustomPrompt="1"/>
          </p:nvPr>
        </p:nvSpPr>
        <p:spPr>
          <a:xfrm>
            <a:off x="838200" y="2220581"/>
            <a:ext cx="10515600" cy="2698984"/>
          </a:xfrm>
        </p:spPr>
        <p:txBody>
          <a:bodyPr/>
          <a:lstStyle>
            <a:lvl1pPr>
              <a:defRPr/>
            </a:lvl1pPr>
            <a:lvl5pPr>
              <a:defRPr/>
            </a:lvl5pPr>
          </a:lstStyle>
          <a:p>
            <a:pPr lvl="0"/>
            <a:r>
              <a:rPr lang="en-US" dirty="0" smtClean="0"/>
              <a:t>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a:p>
        </p:txBody>
      </p:sp>
    </p:spTree>
    <p:extLst>
      <p:ext uri="{BB962C8B-B14F-4D97-AF65-F5344CB8AC3E}">
        <p14:creationId xmlns:p14="http://schemas.microsoft.com/office/powerpoint/2010/main" val="1206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ouTube Intro">
    <p:spTree>
      <p:nvGrpSpPr>
        <p:cNvPr id="1" name=""/>
        <p:cNvGrpSpPr/>
        <p:nvPr/>
      </p:nvGrpSpPr>
      <p:grpSpPr>
        <a:xfrm>
          <a:off x="0" y="0"/>
          <a:ext cx="0" cy="0"/>
          <a:chOff x="0" y="0"/>
          <a:chExt cx="0" cy="0"/>
        </a:xfrm>
      </p:grpSpPr>
      <p:pic>
        <p:nvPicPr>
          <p:cNvPr id="3" name="Picture 2" descr="cyverse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88485" y="605500"/>
            <a:ext cx="6015030" cy="1308999"/>
          </a:xfrm>
          <a:prstGeom prst="rect">
            <a:avLst/>
          </a:prstGeom>
        </p:spPr>
      </p:pic>
      <p:sp>
        <p:nvSpPr>
          <p:cNvPr id="4" name="Subtitle 2"/>
          <p:cNvSpPr txBox="1">
            <a:spLocks/>
          </p:cNvSpPr>
          <p:nvPr userDrawn="1"/>
        </p:nvSpPr>
        <p:spPr>
          <a:xfrm>
            <a:off x="5010558" y="1605942"/>
            <a:ext cx="4092957" cy="3162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kern="1200">
                <a:solidFill>
                  <a:srgbClr val="F19E1F"/>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smtClean="0">
                <a:solidFill>
                  <a:srgbClr val="0971AB"/>
                </a:solidFill>
              </a:rPr>
              <a:t>Transforming Science Through Data-driven Discovery</a:t>
            </a:r>
            <a:endParaRPr lang="en-US" sz="1400" dirty="0">
              <a:solidFill>
                <a:srgbClr val="0971AB"/>
              </a:solidFill>
            </a:endParaRPr>
          </a:p>
        </p:txBody>
      </p:sp>
      <p:sp>
        <p:nvSpPr>
          <p:cNvPr id="5" name="Title 1"/>
          <p:cNvSpPr>
            <a:spLocks noGrp="1"/>
          </p:cNvSpPr>
          <p:nvPr>
            <p:ph type="ctrTitle" hasCustomPrompt="1"/>
          </p:nvPr>
        </p:nvSpPr>
        <p:spPr>
          <a:xfrm>
            <a:off x="1525971" y="2630753"/>
            <a:ext cx="9144000" cy="1056061"/>
          </a:xfrm>
          <a:prstGeom prst="rect">
            <a:avLst/>
          </a:prstGeom>
        </p:spPr>
        <p:txBody>
          <a:bodyPr anchor="b"/>
          <a:lstStyle>
            <a:lvl1pPr algn="ctr">
              <a:defRPr sz="6000"/>
            </a:lvl1pPr>
          </a:lstStyle>
          <a:p>
            <a:r>
              <a:rPr lang="en-US" dirty="0" smtClean="0"/>
              <a:t>Video Title</a:t>
            </a:r>
            <a:endParaRPr lang="en-US" dirty="0"/>
          </a:p>
        </p:txBody>
      </p:sp>
      <p:sp>
        <p:nvSpPr>
          <p:cNvPr id="6" name="Subtitle 2"/>
          <p:cNvSpPr>
            <a:spLocks noGrp="1"/>
          </p:cNvSpPr>
          <p:nvPr>
            <p:ph type="subTitle" idx="1" hasCustomPrompt="1"/>
          </p:nvPr>
        </p:nvSpPr>
        <p:spPr>
          <a:xfrm>
            <a:off x="1524000" y="3814288"/>
            <a:ext cx="9144000" cy="512762"/>
          </a:xfrm>
        </p:spPr>
        <p:txBody>
          <a:bodyPr>
            <a:noAutofit/>
          </a:bodyPr>
          <a:lstStyle>
            <a:lvl1pPr marL="0" indent="0" algn="ctr">
              <a:buNone/>
              <a:defRPr sz="3200">
                <a:solidFill>
                  <a:srgbClr val="0971A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Subtitle/Venue</a:t>
            </a:r>
            <a:endParaRPr lang="en-US" dirty="0"/>
          </a:p>
        </p:txBody>
      </p:sp>
      <p:sp>
        <p:nvSpPr>
          <p:cNvPr id="13" name="Text Placeholder 12"/>
          <p:cNvSpPr>
            <a:spLocks noGrp="1"/>
          </p:cNvSpPr>
          <p:nvPr>
            <p:ph type="body" sz="quarter" idx="10" hasCustomPrompt="1"/>
          </p:nvPr>
        </p:nvSpPr>
        <p:spPr>
          <a:xfrm>
            <a:off x="1524000" y="4454525"/>
            <a:ext cx="9144000" cy="451772"/>
          </a:xfrm>
        </p:spPr>
        <p:txBody>
          <a:bodyPr>
            <a:normAutofit/>
          </a:bodyPr>
          <a:lstStyle>
            <a:lvl1pPr algn="ctr">
              <a:defRPr sz="2400" b="1"/>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Presenter</a:t>
            </a:r>
            <a:r>
              <a:rPr lang="en-US" smtClean="0"/>
              <a:t>, Affiliation</a:t>
            </a:r>
            <a:endParaRPr lang="en-US" dirty="0" smtClean="0"/>
          </a:p>
        </p:txBody>
      </p:sp>
      <p:sp>
        <p:nvSpPr>
          <p:cNvPr id="15" name="Text Placeholder 14"/>
          <p:cNvSpPr>
            <a:spLocks noGrp="1"/>
          </p:cNvSpPr>
          <p:nvPr>
            <p:ph type="body" sz="quarter" idx="11" hasCustomPrompt="1"/>
          </p:nvPr>
        </p:nvSpPr>
        <p:spPr>
          <a:xfrm>
            <a:off x="1524000" y="5073650"/>
            <a:ext cx="9144000" cy="452438"/>
          </a:xfr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Date</a:t>
            </a:r>
            <a:endParaRPr lang="en-US" dirty="0"/>
          </a:p>
        </p:txBody>
      </p:sp>
    </p:spTree>
    <p:extLst>
      <p:ext uri="{BB962C8B-B14F-4D97-AF65-F5344CB8AC3E}">
        <p14:creationId xmlns:p14="http://schemas.microsoft.com/office/powerpoint/2010/main" val="208027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YouTube Pillarbars">
    <p:spTree>
      <p:nvGrpSpPr>
        <p:cNvPr id="1" name=""/>
        <p:cNvGrpSpPr/>
        <p:nvPr/>
      </p:nvGrpSpPr>
      <p:grpSpPr>
        <a:xfrm>
          <a:off x="0" y="0"/>
          <a:ext cx="0" cy="0"/>
          <a:chOff x="0" y="0"/>
          <a:chExt cx="0" cy="0"/>
        </a:xfrm>
      </p:grpSpPr>
      <p:sp>
        <p:nvSpPr>
          <p:cNvPr id="3" name="Rectangle 2"/>
          <p:cNvSpPr/>
          <p:nvPr userDrawn="1"/>
        </p:nvSpPr>
        <p:spPr>
          <a:xfrm flipV="1">
            <a:off x="0" y="78655"/>
            <a:ext cx="12192000" cy="6858002"/>
          </a:xfrm>
          <a:prstGeom prst="rect">
            <a:avLst/>
          </a:prstGeom>
          <a:solidFill>
            <a:srgbClr val="142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68586" y="6066503"/>
            <a:ext cx="832135" cy="707315"/>
          </a:xfrm>
          <a:prstGeom prst="rect">
            <a:avLst/>
          </a:prstGeom>
        </p:spPr>
      </p:pic>
    </p:spTree>
    <p:extLst>
      <p:ext uri="{BB962C8B-B14F-4D97-AF65-F5344CB8AC3E}">
        <p14:creationId xmlns:p14="http://schemas.microsoft.com/office/powerpoint/2010/main" val="200374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98AA"/>
              </a:buClr>
              <a:buFont typeface="Calibri"/>
              <a:buNone/>
              <a:defRPr sz="4400" b="0" i="0" u="none" strike="noStrike" cap="none">
                <a:solidFill>
                  <a:srgbClr val="0098AA"/>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8" name="Shape 18"/>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553148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1"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220581"/>
            <a:ext cx="10515600" cy="269898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0"/>
            <a:ext cx="12192000" cy="349624"/>
          </a:xfrm>
          <a:prstGeom prst="rect">
            <a:avLst/>
          </a:prstGeom>
          <a:solidFill>
            <a:srgbClr val="142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409155"/>
            <a:ext cx="12192000" cy="60325"/>
          </a:xfrm>
          <a:prstGeom prst="rect">
            <a:avLst/>
          </a:prstGeom>
          <a:solidFill>
            <a:srgbClr val="0971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p:cNvSpPr txBox="1">
            <a:spLocks/>
          </p:cNvSpPr>
          <p:nvPr userDrawn="1"/>
        </p:nvSpPr>
        <p:spPr>
          <a:xfrm>
            <a:off x="0" y="516112"/>
            <a:ext cx="12192000" cy="1056061"/>
          </a:xfrm>
          <a:prstGeom prst="rect">
            <a:avLst/>
          </a:prstGeom>
        </p:spPr>
        <p:txBody>
          <a:bodyPr anchor="b"/>
          <a:lstStyle>
            <a:lvl1pPr algn="ctr" defTabSz="914400" rtl="0" eaLnBrk="1" latinLnBrk="0" hangingPunct="1">
              <a:lnSpc>
                <a:spcPct val="90000"/>
              </a:lnSpc>
              <a:spcBef>
                <a:spcPct val="0"/>
              </a:spcBef>
              <a:buNone/>
              <a:defRPr sz="6000" kern="1200">
                <a:solidFill>
                  <a:srgbClr val="142248"/>
                </a:solidFill>
                <a:latin typeface="Calibri" panose="020F0502020204030204" pitchFamily="34" charset="0"/>
                <a:ea typeface="+mj-ea"/>
                <a:cs typeface="+mj-cs"/>
              </a:defRPr>
            </a:lvl1pPr>
          </a:lstStyle>
          <a:p>
            <a:endParaRPr lang="en-US" dirty="0"/>
          </a:p>
        </p:txBody>
      </p:sp>
      <p:sp>
        <p:nvSpPr>
          <p:cNvPr id="17" name="Title 1"/>
          <p:cNvSpPr txBox="1">
            <a:spLocks/>
          </p:cNvSpPr>
          <p:nvPr userDrawn="1"/>
        </p:nvSpPr>
        <p:spPr>
          <a:xfrm>
            <a:off x="12548" y="496374"/>
            <a:ext cx="12179452" cy="588877"/>
          </a:xfrm>
          <a:prstGeom prst="rect">
            <a:avLst/>
          </a:prstGeom>
        </p:spPr>
        <p:txBody>
          <a:bodyPr anchor="b"/>
          <a:lstStyle>
            <a:lvl1pPr algn="ctr" defTabSz="914400" rtl="0" eaLnBrk="1" latinLnBrk="0" hangingPunct="1">
              <a:lnSpc>
                <a:spcPct val="90000"/>
              </a:lnSpc>
              <a:spcBef>
                <a:spcPct val="0"/>
              </a:spcBef>
              <a:buNone/>
              <a:defRPr sz="6000" kern="1200">
                <a:solidFill>
                  <a:srgbClr val="142248"/>
                </a:solidFill>
                <a:latin typeface="Calibri" panose="020F0502020204030204" pitchFamily="34" charset="0"/>
                <a:ea typeface="+mj-ea"/>
                <a:cs typeface="+mj-cs"/>
              </a:defRPr>
            </a:lvl1pPr>
          </a:lstStyle>
          <a:p>
            <a:pPr algn="l"/>
            <a:endParaRPr lang="en-US" sz="4000"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209311" y="5952407"/>
            <a:ext cx="1073378" cy="989167"/>
          </a:xfrm>
          <a:prstGeom prst="rect">
            <a:avLst/>
          </a:prstGeom>
        </p:spPr>
      </p:pic>
      <p:pic>
        <p:nvPicPr>
          <p:cNvPr id="12" name="Picture 2" descr="http://www.nsf.gov/images/logos/nsf1.gif"/>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2548" y="6077320"/>
            <a:ext cx="72714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52436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76" r:id="rId4"/>
    <p:sldLayoutId id="2147483661" r:id="rId5"/>
    <p:sldLayoutId id="2147483679" r:id="rId6"/>
    <p:sldLayoutId id="2147483678" r:id="rId7"/>
    <p:sldLayoutId id="2147483680" r:id="rId8"/>
  </p:sldLayoutIdLst>
  <p:txStyles>
    <p:titleStyle>
      <a:lvl1pPr algn="ctr" defTabSz="914400" rtl="0" eaLnBrk="1" latinLnBrk="0" hangingPunct="1">
        <a:lnSpc>
          <a:spcPct val="90000"/>
        </a:lnSpc>
        <a:spcBef>
          <a:spcPct val="0"/>
        </a:spcBef>
        <a:buNone/>
        <a:defRPr sz="4800" kern="1200">
          <a:solidFill>
            <a:srgbClr val="1422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971A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pods.iplantcollaborative.org/wiki/display/sciplant/NCBI+Sequence+Read+Archive+(SRA)+Submission+-+Workflow+and+Tutorial" TargetMode="External"/><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www3.nd.edu/~dtha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83479"/>
            <a:ext cx="9144000" cy="1056061"/>
          </a:xfrm>
        </p:spPr>
        <p:txBody>
          <a:bodyPr/>
          <a:lstStyle/>
          <a:p>
            <a:r>
              <a:rPr lang="en-US" dirty="0" smtClean="0"/>
              <a:t>Workflow Overviews</a:t>
            </a:r>
            <a:endParaRPr lang="en-US" dirty="0"/>
          </a:p>
        </p:txBody>
      </p:sp>
      <p:sp>
        <p:nvSpPr>
          <p:cNvPr id="7" name="Rectangle 6"/>
          <p:cNvSpPr/>
          <p:nvPr/>
        </p:nvSpPr>
        <p:spPr>
          <a:xfrm>
            <a:off x="2005264" y="4095667"/>
            <a:ext cx="8662736" cy="738664"/>
          </a:xfrm>
          <a:prstGeom prst="rect">
            <a:avLst/>
          </a:prstGeom>
        </p:spPr>
        <p:txBody>
          <a:bodyPr wrap="square">
            <a:spAutoFit/>
          </a:bodyPr>
          <a:lstStyle/>
          <a:p>
            <a:pPr algn="ctr"/>
            <a:r>
              <a:rPr lang="en-US" sz="2400" dirty="0" smtClean="0">
                <a:solidFill>
                  <a:srgbClr val="142248"/>
                </a:solidFill>
              </a:rPr>
              <a:t>Fall 2016</a:t>
            </a:r>
            <a:endParaRPr lang="en-US" dirty="0" smtClean="0">
              <a:solidFill>
                <a:srgbClr val="142248"/>
              </a:solidFill>
            </a:endParaRPr>
          </a:p>
          <a:p>
            <a:pPr algn="ctr"/>
            <a:endParaRPr lang="en-US" dirty="0">
              <a:solidFill>
                <a:srgbClr val="142248"/>
              </a:solidFill>
            </a:endParaRPr>
          </a:p>
        </p:txBody>
      </p:sp>
    </p:spTree>
    <p:extLst>
      <p:ext uri="{BB962C8B-B14F-4D97-AF65-F5344CB8AC3E}">
        <p14:creationId xmlns:p14="http://schemas.microsoft.com/office/powerpoint/2010/main" val="1942669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6" name="Shape 436"/>
          <p:cNvGrpSpPr/>
          <p:nvPr/>
        </p:nvGrpSpPr>
        <p:grpSpPr>
          <a:xfrm>
            <a:off x="3015724" y="1534185"/>
            <a:ext cx="6160552" cy="4796100"/>
            <a:chOff x="925963" y="-123"/>
            <a:chExt cx="4497903" cy="4796100"/>
          </a:xfrm>
        </p:grpSpPr>
        <p:sp>
          <p:nvSpPr>
            <p:cNvPr id="437" name="Shape 437"/>
            <p:cNvSpPr/>
            <p:nvPr/>
          </p:nvSpPr>
          <p:spPr>
            <a:xfrm>
              <a:off x="1837199" y="2397988"/>
              <a:ext cx="597768" cy="1708564"/>
            </a:xfrm>
            <a:custGeom>
              <a:avLst/>
              <a:gdLst/>
              <a:ahLst/>
              <a:cxnLst/>
              <a:rect l="0" t="0" r="0" b="0"/>
              <a:pathLst>
                <a:path w="120000" h="120000" extrusionOk="0">
                  <a:moveTo>
                    <a:pt x="0" y="0"/>
                  </a:moveTo>
                  <a:lnTo>
                    <a:pt x="60000" y="0"/>
                  </a:lnTo>
                  <a:lnTo>
                    <a:pt x="60000" y="120000"/>
                  </a:lnTo>
                  <a:lnTo>
                    <a:pt x="120000" y="12000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38" name="Shape 438"/>
            <p:cNvSpPr txBox="1"/>
            <p:nvPr/>
          </p:nvSpPr>
          <p:spPr>
            <a:xfrm>
              <a:off x="2090831" y="3207016"/>
              <a:ext cx="90600" cy="90600"/>
            </a:xfrm>
            <a:prstGeom prst="rect">
              <a:avLst/>
            </a:prstGeom>
            <a:noFill/>
            <a:ln>
              <a:noFill/>
            </a:ln>
          </p:spPr>
          <p:txBody>
            <a:bodyPr lIns="12700" tIns="0" rIns="12700" bIns="0" anchor="ctr" anchorCtr="0">
              <a:noAutofit/>
            </a:bodyPr>
            <a:lstStyle/>
            <a:p>
              <a:pPr algn="ctr">
                <a:lnSpc>
                  <a:spcPct val="90000"/>
                </a:lnSpc>
                <a:buClr>
                  <a:srgbClr val="000000"/>
                </a:buClr>
              </a:pPr>
              <a:endParaRPr sz="600">
                <a:solidFill>
                  <a:schemeClr val="dk1"/>
                </a:solidFill>
                <a:latin typeface="Calibri"/>
                <a:ea typeface="Calibri"/>
                <a:cs typeface="Calibri"/>
                <a:sym typeface="Calibri"/>
              </a:endParaRPr>
            </a:p>
          </p:txBody>
        </p:sp>
        <p:sp>
          <p:nvSpPr>
            <p:cNvPr id="439" name="Shape 439"/>
            <p:cNvSpPr/>
            <p:nvPr/>
          </p:nvSpPr>
          <p:spPr>
            <a:xfrm>
              <a:off x="1837199" y="2397988"/>
              <a:ext cx="597768" cy="569520"/>
            </a:xfrm>
            <a:custGeom>
              <a:avLst/>
              <a:gdLst/>
              <a:ahLst/>
              <a:cxnLst/>
              <a:rect l="0" t="0" r="0" b="0"/>
              <a:pathLst>
                <a:path w="120000" h="120000" extrusionOk="0">
                  <a:moveTo>
                    <a:pt x="0" y="0"/>
                  </a:moveTo>
                  <a:lnTo>
                    <a:pt x="60000" y="0"/>
                  </a:lnTo>
                  <a:lnTo>
                    <a:pt x="60000" y="120000"/>
                  </a:lnTo>
                  <a:lnTo>
                    <a:pt x="120000" y="12000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40" name="Shape 440"/>
            <p:cNvSpPr txBox="1"/>
            <p:nvPr/>
          </p:nvSpPr>
          <p:spPr>
            <a:xfrm>
              <a:off x="2115441" y="2662108"/>
              <a:ext cx="41398" cy="41398"/>
            </a:xfrm>
            <a:prstGeom prst="rect">
              <a:avLst/>
            </a:prstGeom>
            <a:noFill/>
            <a:ln>
              <a:noFill/>
            </a:ln>
          </p:spPr>
          <p:txBody>
            <a:bodyPr lIns="12700" tIns="0" rIns="12700" bIns="0" anchor="ctr" anchorCtr="0">
              <a:noAutofit/>
            </a:bodyPr>
            <a:lstStyle/>
            <a:p>
              <a:pPr algn="ctr">
                <a:lnSpc>
                  <a:spcPct val="90000"/>
                </a:lnSpc>
                <a:buClr>
                  <a:srgbClr val="000000"/>
                </a:buClr>
              </a:pPr>
              <a:endParaRPr sz="500">
                <a:solidFill>
                  <a:schemeClr val="dk1"/>
                </a:solidFill>
                <a:latin typeface="Calibri"/>
                <a:ea typeface="Calibri"/>
                <a:cs typeface="Calibri"/>
                <a:sym typeface="Calibri"/>
              </a:endParaRPr>
            </a:p>
          </p:txBody>
        </p:sp>
        <p:sp>
          <p:nvSpPr>
            <p:cNvPr id="441" name="Shape 441"/>
            <p:cNvSpPr/>
            <p:nvPr/>
          </p:nvSpPr>
          <p:spPr>
            <a:xfrm>
              <a:off x="1837199" y="1828466"/>
              <a:ext cx="597768" cy="569520"/>
            </a:xfrm>
            <a:custGeom>
              <a:avLst/>
              <a:gdLst/>
              <a:ahLst/>
              <a:cxnLst/>
              <a:rect l="0" t="0" r="0" b="0"/>
              <a:pathLst>
                <a:path w="120000" h="120000" extrusionOk="0">
                  <a:moveTo>
                    <a:pt x="0" y="120000"/>
                  </a:moveTo>
                  <a:lnTo>
                    <a:pt x="60000" y="120000"/>
                  </a:lnTo>
                  <a:lnTo>
                    <a:pt x="60000" y="0"/>
                  </a:lnTo>
                  <a:lnTo>
                    <a:pt x="120000" y="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42" name="Shape 442"/>
            <p:cNvSpPr txBox="1"/>
            <p:nvPr/>
          </p:nvSpPr>
          <p:spPr>
            <a:xfrm>
              <a:off x="2115441" y="2092584"/>
              <a:ext cx="41398" cy="41398"/>
            </a:xfrm>
            <a:prstGeom prst="rect">
              <a:avLst/>
            </a:prstGeom>
            <a:noFill/>
            <a:ln>
              <a:noFill/>
            </a:ln>
          </p:spPr>
          <p:txBody>
            <a:bodyPr lIns="12700" tIns="0" rIns="12700" bIns="0" anchor="ctr" anchorCtr="0">
              <a:noAutofit/>
            </a:bodyPr>
            <a:lstStyle/>
            <a:p>
              <a:pPr algn="ctr">
                <a:lnSpc>
                  <a:spcPct val="90000"/>
                </a:lnSpc>
                <a:buClr>
                  <a:srgbClr val="000000"/>
                </a:buClr>
              </a:pPr>
              <a:endParaRPr sz="500">
                <a:solidFill>
                  <a:schemeClr val="dk1"/>
                </a:solidFill>
                <a:latin typeface="Calibri"/>
                <a:ea typeface="Calibri"/>
                <a:cs typeface="Calibri"/>
                <a:sym typeface="Calibri"/>
              </a:endParaRPr>
            </a:p>
          </p:txBody>
        </p:sp>
        <p:sp>
          <p:nvSpPr>
            <p:cNvPr id="443" name="Shape 443"/>
            <p:cNvSpPr/>
            <p:nvPr/>
          </p:nvSpPr>
          <p:spPr>
            <a:xfrm>
              <a:off x="1837199" y="689420"/>
              <a:ext cx="597768" cy="1708564"/>
            </a:xfrm>
            <a:custGeom>
              <a:avLst/>
              <a:gdLst/>
              <a:ahLst/>
              <a:cxnLst/>
              <a:rect l="0" t="0" r="0" b="0"/>
              <a:pathLst>
                <a:path w="120000" h="120000" extrusionOk="0">
                  <a:moveTo>
                    <a:pt x="0" y="120000"/>
                  </a:moveTo>
                  <a:lnTo>
                    <a:pt x="60000" y="120000"/>
                  </a:lnTo>
                  <a:lnTo>
                    <a:pt x="60000" y="0"/>
                  </a:lnTo>
                  <a:lnTo>
                    <a:pt x="120000" y="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44" name="Shape 444"/>
            <p:cNvSpPr txBox="1"/>
            <p:nvPr/>
          </p:nvSpPr>
          <p:spPr>
            <a:xfrm>
              <a:off x="2090831" y="1498450"/>
              <a:ext cx="90600" cy="90600"/>
            </a:xfrm>
            <a:prstGeom prst="rect">
              <a:avLst/>
            </a:prstGeom>
            <a:noFill/>
            <a:ln>
              <a:noFill/>
            </a:ln>
          </p:spPr>
          <p:txBody>
            <a:bodyPr lIns="12700" tIns="0" rIns="12700" bIns="0" anchor="ctr" anchorCtr="0">
              <a:noAutofit/>
            </a:bodyPr>
            <a:lstStyle/>
            <a:p>
              <a:pPr algn="ctr">
                <a:lnSpc>
                  <a:spcPct val="90000"/>
                </a:lnSpc>
                <a:buClr>
                  <a:srgbClr val="000000"/>
                </a:buClr>
              </a:pPr>
              <a:endParaRPr sz="600">
                <a:solidFill>
                  <a:schemeClr val="dk1"/>
                </a:solidFill>
                <a:latin typeface="Calibri"/>
                <a:ea typeface="Calibri"/>
                <a:cs typeface="Calibri"/>
                <a:sym typeface="Calibri"/>
              </a:endParaRPr>
            </a:p>
          </p:txBody>
        </p:sp>
        <p:sp>
          <p:nvSpPr>
            <p:cNvPr id="445" name="Shape 445"/>
            <p:cNvSpPr/>
            <p:nvPr/>
          </p:nvSpPr>
          <p:spPr>
            <a:xfrm rot="-5400000">
              <a:off x="-1016536" y="1942376"/>
              <a:ext cx="4796100" cy="911100"/>
            </a:xfrm>
            <a:prstGeom prst="rect">
              <a:avLst/>
            </a:prstGeom>
            <a:solidFill>
              <a:srgbClr val="EAF1DD"/>
            </a:solidFill>
            <a:ln w="9525" cap="flat" cmpd="sng">
              <a:solidFill>
                <a:schemeClr val="lt1"/>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46" name="Shape 446"/>
            <p:cNvSpPr txBox="1"/>
            <p:nvPr/>
          </p:nvSpPr>
          <p:spPr>
            <a:xfrm rot="-5400000">
              <a:off x="-1016536" y="1942376"/>
              <a:ext cx="4796100" cy="911100"/>
            </a:xfrm>
            <a:prstGeom prst="rect">
              <a:avLst/>
            </a:prstGeom>
            <a:solidFill>
              <a:srgbClr val="F19E1F"/>
            </a:solidFill>
            <a:ln>
              <a:noFill/>
            </a:ln>
          </p:spPr>
          <p:txBody>
            <a:bodyPr lIns="24750" tIns="24750" rIns="24750" bIns="24750" anchor="ctr" anchorCtr="0">
              <a:noAutofit/>
            </a:bodyPr>
            <a:lstStyle/>
            <a:p>
              <a:pPr algn="ctr">
                <a:lnSpc>
                  <a:spcPct val="90000"/>
                </a:lnSpc>
                <a:buClr>
                  <a:schemeClr val="dk1"/>
                </a:buClr>
                <a:buSzPct val="25000"/>
              </a:pPr>
              <a:r>
                <a:rPr lang="en-US" sz="3600" dirty="0">
                  <a:solidFill>
                    <a:schemeClr val="dk1"/>
                  </a:solidFill>
                  <a:latin typeface="Calibri"/>
                  <a:ea typeface="Calibri"/>
                  <a:cs typeface="Calibri"/>
                  <a:sym typeface="Calibri"/>
                </a:rPr>
                <a:t>Discovery Environment </a:t>
              </a:r>
            </a:p>
          </p:txBody>
        </p:sp>
        <p:sp>
          <p:nvSpPr>
            <p:cNvPr id="447" name="Shape 447"/>
            <p:cNvSpPr/>
            <p:nvPr/>
          </p:nvSpPr>
          <p:spPr>
            <a:xfrm>
              <a:off x="2434967" y="233803"/>
              <a:ext cx="2988899" cy="91110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48" name="Shape 448"/>
            <p:cNvSpPr txBox="1"/>
            <p:nvPr/>
          </p:nvSpPr>
          <p:spPr>
            <a:xfrm>
              <a:off x="2434967" y="233803"/>
              <a:ext cx="2988899" cy="911100"/>
            </a:xfrm>
            <a:prstGeom prst="rect">
              <a:avLst/>
            </a:prstGeom>
            <a:solidFill>
              <a:srgbClr val="E2E2E2"/>
            </a:solidFill>
            <a:ln w="9525" cap="flat" cmpd="sng">
              <a:solidFill>
                <a:srgbClr val="142248"/>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b="1">
                  <a:solidFill>
                    <a:srgbClr val="000000"/>
                  </a:solidFill>
                  <a:latin typeface="Calibri"/>
                  <a:ea typeface="Calibri"/>
                  <a:cs typeface="Calibri"/>
                  <a:sym typeface="Calibri"/>
                </a:rPr>
                <a:t>Variant calling</a:t>
              </a:r>
            </a:p>
            <a:p>
              <a:pPr algn="ctr">
                <a:lnSpc>
                  <a:spcPct val="90000"/>
                </a:lnSpc>
                <a:spcBef>
                  <a:spcPts val="630"/>
                </a:spcBef>
                <a:buClr>
                  <a:srgbClr val="000000"/>
                </a:buClr>
                <a:buSzPct val="25000"/>
              </a:pPr>
              <a:r>
                <a:rPr lang="en-US">
                  <a:solidFill>
                    <a:srgbClr val="000000"/>
                  </a:solidFill>
                  <a:latin typeface="Calibri"/>
                  <a:ea typeface="Calibri"/>
                  <a:cs typeface="Calibri"/>
                  <a:sym typeface="Calibri"/>
                </a:rPr>
                <a:t>samtools, GBS, *EMS</a:t>
              </a:r>
            </a:p>
          </p:txBody>
        </p:sp>
        <p:sp>
          <p:nvSpPr>
            <p:cNvPr id="449" name="Shape 449"/>
            <p:cNvSpPr/>
            <p:nvPr/>
          </p:nvSpPr>
          <p:spPr>
            <a:xfrm>
              <a:off x="2434967" y="1372848"/>
              <a:ext cx="2988899" cy="91110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50" name="Shape 450"/>
            <p:cNvSpPr txBox="1"/>
            <p:nvPr/>
          </p:nvSpPr>
          <p:spPr>
            <a:xfrm>
              <a:off x="2434967" y="1372848"/>
              <a:ext cx="2988899" cy="911100"/>
            </a:xfrm>
            <a:prstGeom prst="rect">
              <a:avLst/>
            </a:prstGeom>
            <a:solidFill>
              <a:srgbClr val="E2E2E2"/>
            </a:solidFill>
            <a:ln w="9525" cap="flat" cmpd="sng">
              <a:solidFill>
                <a:srgbClr val="142248"/>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b="1">
                  <a:solidFill>
                    <a:srgbClr val="000000"/>
                  </a:solidFill>
                  <a:latin typeface="Calibri"/>
                  <a:ea typeface="Calibri"/>
                  <a:cs typeface="Calibri"/>
                  <a:sym typeface="Calibri"/>
                </a:rPr>
                <a:t>Imputing</a:t>
              </a:r>
            </a:p>
            <a:p>
              <a:pPr algn="ctr">
                <a:lnSpc>
                  <a:spcPct val="90000"/>
                </a:lnSpc>
                <a:spcBef>
                  <a:spcPts val="630"/>
                </a:spcBef>
                <a:buClr>
                  <a:srgbClr val="000000"/>
                </a:buClr>
                <a:buSzPct val="25000"/>
              </a:pPr>
              <a:r>
                <a:rPr lang="en-US">
                  <a:solidFill>
                    <a:srgbClr val="000000"/>
                  </a:solidFill>
                  <a:latin typeface="Calibri"/>
                  <a:ea typeface="Calibri"/>
                  <a:cs typeface="Calibri"/>
                  <a:sym typeface="Calibri"/>
                </a:rPr>
                <a:t>NPUTE, *Parallel_NPUTE</a:t>
              </a:r>
            </a:p>
          </p:txBody>
        </p:sp>
        <p:sp>
          <p:nvSpPr>
            <p:cNvPr id="451" name="Shape 451"/>
            <p:cNvSpPr/>
            <p:nvPr/>
          </p:nvSpPr>
          <p:spPr>
            <a:xfrm>
              <a:off x="2434967" y="2511891"/>
              <a:ext cx="2988899" cy="91110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52" name="Shape 452"/>
            <p:cNvSpPr txBox="1"/>
            <p:nvPr/>
          </p:nvSpPr>
          <p:spPr>
            <a:xfrm>
              <a:off x="2434967" y="2511891"/>
              <a:ext cx="2988899" cy="911100"/>
            </a:xfrm>
            <a:prstGeom prst="rect">
              <a:avLst/>
            </a:prstGeom>
            <a:solidFill>
              <a:srgbClr val="E2E2E2"/>
            </a:solidFill>
            <a:ln w="9525" cap="flat" cmpd="sng">
              <a:solidFill>
                <a:srgbClr val="142248"/>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b="1">
                  <a:solidFill>
                    <a:srgbClr val="000000"/>
                  </a:solidFill>
                  <a:latin typeface="Calibri"/>
                  <a:ea typeface="Calibri"/>
                  <a:cs typeface="Calibri"/>
                  <a:sym typeface="Calibri"/>
                </a:rPr>
                <a:t>Population structure</a:t>
              </a:r>
            </a:p>
            <a:p>
              <a:pPr algn="ctr">
                <a:lnSpc>
                  <a:spcPct val="90000"/>
                </a:lnSpc>
                <a:spcBef>
                  <a:spcPts val="630"/>
                </a:spcBef>
                <a:buClr>
                  <a:srgbClr val="000000"/>
                </a:buClr>
                <a:buSzPct val="25000"/>
              </a:pPr>
              <a:r>
                <a:rPr lang="en-US">
                  <a:solidFill>
                    <a:srgbClr val="000000"/>
                  </a:solidFill>
                  <a:latin typeface="Calibri"/>
                  <a:ea typeface="Calibri"/>
                  <a:cs typeface="Calibri"/>
                  <a:sym typeface="Calibri"/>
                </a:rPr>
                <a:t>Structure, *fastStructure, *PCA</a:t>
              </a:r>
            </a:p>
          </p:txBody>
        </p:sp>
        <p:sp>
          <p:nvSpPr>
            <p:cNvPr id="453" name="Shape 453"/>
            <p:cNvSpPr/>
            <p:nvPr/>
          </p:nvSpPr>
          <p:spPr>
            <a:xfrm>
              <a:off x="2434967" y="3650937"/>
              <a:ext cx="2988899" cy="91110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54" name="Shape 454"/>
            <p:cNvSpPr txBox="1"/>
            <p:nvPr/>
          </p:nvSpPr>
          <p:spPr>
            <a:xfrm>
              <a:off x="2434967" y="3650937"/>
              <a:ext cx="2988899" cy="911100"/>
            </a:xfrm>
            <a:prstGeom prst="rect">
              <a:avLst/>
            </a:prstGeom>
            <a:solidFill>
              <a:srgbClr val="E2E2E2"/>
            </a:solidFill>
            <a:ln w="9525" cap="flat" cmpd="sng">
              <a:solidFill>
                <a:srgbClr val="142248"/>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b="1">
                  <a:solidFill>
                    <a:srgbClr val="000000"/>
                  </a:solidFill>
                  <a:latin typeface="Calibri"/>
                  <a:ea typeface="Calibri"/>
                  <a:cs typeface="Calibri"/>
                  <a:sym typeface="Calibri"/>
                </a:rPr>
                <a:t>Association</a:t>
              </a:r>
            </a:p>
            <a:p>
              <a:pPr algn="ctr">
                <a:lnSpc>
                  <a:spcPct val="90000"/>
                </a:lnSpc>
                <a:spcBef>
                  <a:spcPts val="630"/>
                </a:spcBef>
                <a:buClr>
                  <a:srgbClr val="000000"/>
                </a:buClr>
                <a:buSzPct val="25000"/>
              </a:pPr>
              <a:r>
                <a:rPr lang="en-US">
                  <a:solidFill>
                    <a:srgbClr val="000000"/>
                  </a:solidFill>
                  <a:latin typeface="Calibri"/>
                  <a:ea typeface="Calibri"/>
                  <a:cs typeface="Calibri"/>
                  <a:sym typeface="Calibri"/>
                </a:rPr>
                <a:t>GLM, MLM, *EMMAX, *MLMM, FastLMM, P</a:t>
              </a:r>
              <a:r>
                <a:rPr lang="en-US">
                  <a:latin typeface="Calibri"/>
                  <a:ea typeface="Calibri"/>
                  <a:cs typeface="Calibri"/>
                  <a:sym typeface="Calibri"/>
                </a:rPr>
                <a:t>LINK, GEMMA, BayesR (Agave apps)</a:t>
              </a:r>
            </a:p>
          </p:txBody>
        </p:sp>
      </p:grpSp>
      <p:sp>
        <p:nvSpPr>
          <p:cNvPr id="455" name="Shape 455"/>
          <p:cNvSpPr txBox="1"/>
          <p:nvPr/>
        </p:nvSpPr>
        <p:spPr>
          <a:xfrm>
            <a:off x="1524000" y="294265"/>
            <a:ext cx="9144000" cy="953998"/>
          </a:xfrm>
          <a:prstGeom prst="rect">
            <a:avLst/>
          </a:prstGeom>
          <a:noFill/>
          <a:ln>
            <a:noFill/>
          </a:ln>
        </p:spPr>
        <p:txBody>
          <a:bodyPr lIns="91425" tIns="45700" rIns="91425" bIns="45700" anchor="t" anchorCtr="0">
            <a:noAutofit/>
          </a:bodyPr>
          <a:lstStyle/>
          <a:p>
            <a:pPr algn="ctr">
              <a:buClr>
                <a:srgbClr val="000000"/>
              </a:buClr>
            </a:pPr>
            <a:endParaRPr sz="1400">
              <a:solidFill>
                <a:srgbClr val="000000"/>
              </a:solidFill>
              <a:latin typeface="Arial"/>
              <a:ea typeface="Arial"/>
              <a:cs typeface="Arial"/>
              <a:sym typeface="Arial"/>
            </a:endParaRPr>
          </a:p>
          <a:p>
            <a:pPr algn="ctr">
              <a:buClr>
                <a:schemeClr val="lt1"/>
              </a:buClr>
              <a:buSzPct val="25000"/>
            </a:pPr>
            <a:r>
              <a:rPr lang="en-US" sz="3600" b="1">
                <a:latin typeface="Calibri"/>
                <a:ea typeface="Calibri"/>
                <a:cs typeface="Calibri"/>
                <a:sym typeface="Calibri"/>
              </a:rPr>
              <a:t>Association Analysis</a:t>
            </a:r>
            <a:r>
              <a:rPr lang="en-US" sz="4400">
                <a:latin typeface="Calibri"/>
                <a:ea typeface="Calibri"/>
                <a:cs typeface="Calibri"/>
                <a:sym typeface="Calibri"/>
              </a:rPr>
              <a:t> </a:t>
            </a:r>
          </a:p>
        </p:txBody>
      </p:sp>
    </p:spTree>
    <p:extLst>
      <p:ext uri="{BB962C8B-B14F-4D97-AF65-F5344CB8AC3E}">
        <p14:creationId xmlns:p14="http://schemas.microsoft.com/office/powerpoint/2010/main" val="96088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p:nvPr/>
        </p:nvSpPr>
        <p:spPr>
          <a:xfrm>
            <a:off x="3901574" y="3807795"/>
            <a:ext cx="511344" cy="997913"/>
          </a:xfrm>
          <a:custGeom>
            <a:avLst/>
            <a:gdLst/>
            <a:ahLst/>
            <a:cxnLst/>
            <a:rect l="0" t="0" r="0" b="0"/>
            <a:pathLst>
              <a:path w="120000" h="120000" extrusionOk="0">
                <a:moveTo>
                  <a:pt x="0" y="0"/>
                </a:moveTo>
                <a:lnTo>
                  <a:pt x="59999" y="0"/>
                </a:lnTo>
                <a:lnTo>
                  <a:pt x="59999" y="120000"/>
                </a:lnTo>
                <a:lnTo>
                  <a:pt x="120000" y="12000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64" name="Shape 464"/>
          <p:cNvSpPr txBox="1"/>
          <p:nvPr/>
        </p:nvSpPr>
        <p:spPr>
          <a:xfrm>
            <a:off x="4121263" y="4278716"/>
            <a:ext cx="56064" cy="56064"/>
          </a:xfrm>
          <a:prstGeom prst="rect">
            <a:avLst/>
          </a:prstGeom>
          <a:noFill/>
          <a:ln>
            <a:noFill/>
          </a:ln>
        </p:spPr>
        <p:txBody>
          <a:bodyPr lIns="12700" tIns="0" rIns="12700" bIns="0" anchor="ctr" anchorCtr="0">
            <a:noAutofit/>
          </a:bodyPr>
          <a:lstStyle/>
          <a:p>
            <a:pPr algn="ctr">
              <a:lnSpc>
                <a:spcPct val="90000"/>
              </a:lnSpc>
              <a:buClr>
                <a:srgbClr val="000000"/>
              </a:buClr>
            </a:pPr>
            <a:endParaRPr sz="500">
              <a:solidFill>
                <a:schemeClr val="dk1"/>
              </a:solidFill>
              <a:latin typeface="Calibri"/>
              <a:ea typeface="Calibri"/>
              <a:cs typeface="Calibri"/>
              <a:sym typeface="Calibri"/>
            </a:endParaRPr>
          </a:p>
        </p:txBody>
      </p:sp>
      <p:sp>
        <p:nvSpPr>
          <p:cNvPr id="465" name="Shape 465"/>
          <p:cNvSpPr/>
          <p:nvPr/>
        </p:nvSpPr>
        <p:spPr>
          <a:xfrm>
            <a:off x="3893624" y="3436106"/>
            <a:ext cx="523703" cy="371684"/>
          </a:xfrm>
          <a:custGeom>
            <a:avLst/>
            <a:gdLst/>
            <a:ahLst/>
            <a:cxnLst/>
            <a:rect l="0" t="0" r="0" b="0"/>
            <a:pathLst>
              <a:path w="120000" h="120000" extrusionOk="0">
                <a:moveTo>
                  <a:pt x="0" y="120000"/>
                </a:moveTo>
                <a:lnTo>
                  <a:pt x="60000" y="120000"/>
                </a:lnTo>
                <a:lnTo>
                  <a:pt x="60000" y="0"/>
                </a:lnTo>
                <a:lnTo>
                  <a:pt x="120000" y="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66" name="Shape 466"/>
          <p:cNvSpPr txBox="1"/>
          <p:nvPr/>
        </p:nvSpPr>
        <p:spPr>
          <a:xfrm>
            <a:off x="4139419" y="3605897"/>
            <a:ext cx="32109" cy="32109"/>
          </a:xfrm>
          <a:prstGeom prst="rect">
            <a:avLst/>
          </a:prstGeom>
          <a:noFill/>
          <a:ln>
            <a:noFill/>
          </a:ln>
        </p:spPr>
        <p:txBody>
          <a:bodyPr lIns="12700" tIns="0" rIns="12700" bIns="0" anchor="ctr" anchorCtr="0">
            <a:noAutofit/>
          </a:bodyPr>
          <a:lstStyle/>
          <a:p>
            <a:pPr algn="ctr">
              <a:lnSpc>
                <a:spcPct val="90000"/>
              </a:lnSpc>
              <a:buClr>
                <a:srgbClr val="000000"/>
              </a:buClr>
            </a:pPr>
            <a:endParaRPr sz="500">
              <a:solidFill>
                <a:schemeClr val="dk1"/>
              </a:solidFill>
              <a:latin typeface="Calibri"/>
              <a:ea typeface="Calibri"/>
              <a:cs typeface="Calibri"/>
              <a:sym typeface="Calibri"/>
            </a:endParaRPr>
          </a:p>
        </p:txBody>
      </p:sp>
      <p:sp>
        <p:nvSpPr>
          <p:cNvPr id="467" name="Shape 467"/>
          <p:cNvSpPr/>
          <p:nvPr/>
        </p:nvSpPr>
        <p:spPr>
          <a:xfrm>
            <a:off x="3893624" y="2438194"/>
            <a:ext cx="523703" cy="1369599"/>
          </a:xfrm>
          <a:custGeom>
            <a:avLst/>
            <a:gdLst/>
            <a:ahLst/>
            <a:cxnLst/>
            <a:rect l="0" t="0" r="0" b="0"/>
            <a:pathLst>
              <a:path w="120000" h="120000" extrusionOk="0">
                <a:moveTo>
                  <a:pt x="0" y="120000"/>
                </a:moveTo>
                <a:lnTo>
                  <a:pt x="60000" y="120000"/>
                </a:lnTo>
                <a:lnTo>
                  <a:pt x="60000" y="0"/>
                </a:lnTo>
                <a:lnTo>
                  <a:pt x="120000" y="0"/>
                </a:lnTo>
              </a:path>
            </a:pathLst>
          </a:custGeom>
          <a:noFill/>
          <a:ln w="25400" cap="flat" cmpd="sng">
            <a:solidFill>
              <a:srgbClr val="000000"/>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68" name="Shape 468"/>
          <p:cNvSpPr txBox="1"/>
          <p:nvPr/>
        </p:nvSpPr>
        <p:spPr>
          <a:xfrm>
            <a:off x="4118817" y="3086336"/>
            <a:ext cx="73313" cy="73313"/>
          </a:xfrm>
          <a:prstGeom prst="rect">
            <a:avLst/>
          </a:prstGeom>
          <a:noFill/>
          <a:ln>
            <a:noFill/>
          </a:ln>
        </p:spPr>
        <p:txBody>
          <a:bodyPr lIns="12700" tIns="0" rIns="12700" bIns="0" anchor="ctr" anchorCtr="0">
            <a:noAutofit/>
          </a:bodyPr>
          <a:lstStyle/>
          <a:p>
            <a:pPr algn="ctr">
              <a:lnSpc>
                <a:spcPct val="90000"/>
              </a:lnSpc>
              <a:buClr>
                <a:srgbClr val="000000"/>
              </a:buClr>
            </a:pPr>
            <a:endParaRPr sz="500">
              <a:solidFill>
                <a:schemeClr val="dk1"/>
              </a:solidFill>
              <a:latin typeface="Calibri"/>
              <a:ea typeface="Calibri"/>
              <a:cs typeface="Calibri"/>
              <a:sym typeface="Calibri"/>
            </a:endParaRPr>
          </a:p>
        </p:txBody>
      </p:sp>
      <p:sp>
        <p:nvSpPr>
          <p:cNvPr id="469" name="Shape 469"/>
          <p:cNvSpPr/>
          <p:nvPr/>
        </p:nvSpPr>
        <p:spPr>
          <a:xfrm rot="-5400000">
            <a:off x="1067478" y="3377291"/>
            <a:ext cx="4791285" cy="861005"/>
          </a:xfrm>
          <a:prstGeom prst="rect">
            <a:avLst/>
          </a:prstGeom>
          <a:solidFill>
            <a:schemeClr val="accent2"/>
          </a:solidFill>
          <a:ln w="9525" cap="flat" cmpd="sng">
            <a:solidFill>
              <a:schemeClr val="lt1"/>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70" name="Shape 470"/>
          <p:cNvSpPr txBox="1"/>
          <p:nvPr/>
        </p:nvSpPr>
        <p:spPr>
          <a:xfrm rot="-5400000">
            <a:off x="1067478" y="3377291"/>
            <a:ext cx="4791285" cy="861005"/>
          </a:xfrm>
          <a:prstGeom prst="rect">
            <a:avLst/>
          </a:prstGeom>
          <a:solidFill>
            <a:srgbClr val="F19E1F"/>
          </a:solidFill>
          <a:ln>
            <a:noFill/>
          </a:ln>
        </p:spPr>
        <p:txBody>
          <a:bodyPr lIns="24125" tIns="24125" rIns="24125" bIns="24125" anchor="ctr" anchorCtr="0">
            <a:noAutofit/>
          </a:bodyPr>
          <a:lstStyle/>
          <a:p>
            <a:pPr algn="ctr">
              <a:lnSpc>
                <a:spcPct val="90000"/>
              </a:lnSpc>
              <a:buClr>
                <a:schemeClr val="dk1"/>
              </a:buClr>
              <a:buSzPct val="25000"/>
            </a:pPr>
            <a:r>
              <a:rPr lang="en-US" sz="3600">
                <a:solidFill>
                  <a:schemeClr val="dk1"/>
                </a:solidFill>
                <a:latin typeface="Calibri"/>
                <a:ea typeface="Calibri"/>
                <a:cs typeface="Calibri"/>
                <a:sym typeface="Calibri"/>
              </a:rPr>
              <a:t>Discovery Environment </a:t>
            </a:r>
          </a:p>
        </p:txBody>
      </p:sp>
      <p:sp>
        <p:nvSpPr>
          <p:cNvPr id="471" name="Shape 471"/>
          <p:cNvSpPr/>
          <p:nvPr/>
        </p:nvSpPr>
        <p:spPr>
          <a:xfrm>
            <a:off x="4417326" y="2039027"/>
            <a:ext cx="2618524" cy="79833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72" name="Shape 472"/>
          <p:cNvSpPr txBox="1"/>
          <p:nvPr/>
        </p:nvSpPr>
        <p:spPr>
          <a:xfrm>
            <a:off x="4417326" y="2039027"/>
            <a:ext cx="2618524" cy="798330"/>
          </a:xfrm>
          <a:prstGeom prst="rect">
            <a:avLst/>
          </a:prstGeom>
          <a:solidFill>
            <a:srgbClr val="E2E2E2"/>
          </a:solidFill>
          <a:ln w="9525" cap="flat" cmpd="sng">
            <a:solidFill>
              <a:srgbClr val="142248"/>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Aligners</a:t>
            </a:r>
          </a:p>
          <a:p>
            <a:pPr algn="ctr">
              <a:lnSpc>
                <a:spcPct val="90000"/>
              </a:lnSpc>
              <a:spcBef>
                <a:spcPts val="630"/>
              </a:spcBef>
              <a:buClr>
                <a:srgbClr val="142248"/>
              </a:buClr>
              <a:buSzPct val="25000"/>
            </a:pPr>
            <a:r>
              <a:rPr lang="en-US">
                <a:solidFill>
                  <a:srgbClr val="142248"/>
                </a:solidFill>
                <a:latin typeface="Calibri"/>
                <a:ea typeface="Calibri"/>
                <a:cs typeface="Calibri"/>
                <a:sym typeface="Calibri"/>
              </a:rPr>
              <a:t>bwa mem</a:t>
            </a:r>
            <a:r>
              <a:rPr lang="en-US">
                <a:solidFill>
                  <a:schemeClr val="dk1"/>
                </a:solidFill>
                <a:latin typeface="Calibri"/>
                <a:ea typeface="Calibri"/>
                <a:cs typeface="Calibri"/>
                <a:sym typeface="Calibri"/>
              </a:rPr>
              <a:t>,</a:t>
            </a:r>
            <a:r>
              <a:rPr lang="en-US">
                <a:solidFill>
                  <a:srgbClr val="142248"/>
                </a:solidFill>
                <a:latin typeface="Calibri"/>
                <a:ea typeface="Calibri"/>
                <a:cs typeface="Calibri"/>
                <a:sym typeface="Calibri"/>
              </a:rPr>
              <a:t> bwa aln</a:t>
            </a:r>
          </a:p>
        </p:txBody>
      </p:sp>
      <p:sp>
        <p:nvSpPr>
          <p:cNvPr id="473" name="Shape 473"/>
          <p:cNvSpPr/>
          <p:nvPr/>
        </p:nvSpPr>
        <p:spPr>
          <a:xfrm>
            <a:off x="4417326" y="3036942"/>
            <a:ext cx="2618524" cy="79833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74" name="Shape 474"/>
          <p:cNvSpPr txBox="1"/>
          <p:nvPr/>
        </p:nvSpPr>
        <p:spPr>
          <a:xfrm>
            <a:off x="4417326" y="3036942"/>
            <a:ext cx="2618524" cy="798330"/>
          </a:xfrm>
          <a:prstGeom prst="rect">
            <a:avLst/>
          </a:prstGeom>
          <a:solidFill>
            <a:srgbClr val="E2E2E2"/>
          </a:solidFill>
          <a:ln w="9525" cap="flat" cmpd="sng">
            <a:solidFill>
              <a:srgbClr val="142248"/>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Reference prep</a:t>
            </a:r>
          </a:p>
          <a:p>
            <a:pPr algn="ctr">
              <a:lnSpc>
                <a:spcPct val="90000"/>
              </a:lnSpc>
              <a:spcBef>
                <a:spcPts val="630"/>
              </a:spcBef>
              <a:buClr>
                <a:srgbClr val="142248"/>
              </a:buClr>
              <a:buSzPct val="25000"/>
            </a:pPr>
            <a:r>
              <a:rPr lang="en-US">
                <a:solidFill>
                  <a:srgbClr val="142248"/>
                </a:solidFill>
                <a:latin typeface="Calibri"/>
                <a:ea typeface="Calibri"/>
                <a:cs typeface="Calibri"/>
                <a:sym typeface="Calibri"/>
              </a:rPr>
              <a:t>picard</a:t>
            </a:r>
            <a:r>
              <a:rPr lang="en-US">
                <a:solidFill>
                  <a:schemeClr val="dk1"/>
                </a:solidFill>
                <a:latin typeface="Calibri"/>
                <a:ea typeface="Calibri"/>
                <a:cs typeface="Calibri"/>
                <a:sym typeface="Calibri"/>
              </a:rPr>
              <a:t>,</a:t>
            </a:r>
            <a:r>
              <a:rPr lang="en-US">
                <a:solidFill>
                  <a:srgbClr val="142248"/>
                </a:solidFill>
                <a:latin typeface="Calibri"/>
                <a:ea typeface="Calibri"/>
                <a:cs typeface="Calibri"/>
                <a:sym typeface="Calibri"/>
              </a:rPr>
              <a:t> samtools</a:t>
            </a:r>
          </a:p>
        </p:txBody>
      </p:sp>
      <p:sp>
        <p:nvSpPr>
          <p:cNvPr id="475" name="Shape 475"/>
          <p:cNvSpPr/>
          <p:nvPr/>
        </p:nvSpPr>
        <p:spPr>
          <a:xfrm>
            <a:off x="4404966" y="4034855"/>
            <a:ext cx="2618524" cy="1541704"/>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76" name="Shape 476"/>
          <p:cNvSpPr txBox="1"/>
          <p:nvPr/>
        </p:nvSpPr>
        <p:spPr>
          <a:xfrm>
            <a:off x="4404966" y="4034855"/>
            <a:ext cx="2618524" cy="1541704"/>
          </a:xfrm>
          <a:prstGeom prst="rect">
            <a:avLst/>
          </a:prstGeom>
          <a:solidFill>
            <a:srgbClr val="E2E2E2"/>
          </a:solidFill>
          <a:ln w="9525" cap="flat" cmpd="sng">
            <a:solidFill>
              <a:srgbClr val="142248"/>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Variant callers</a:t>
            </a:r>
          </a:p>
          <a:p>
            <a:pPr algn="ctr">
              <a:lnSpc>
                <a:spcPct val="90000"/>
              </a:lnSpc>
              <a:spcBef>
                <a:spcPts val="630"/>
              </a:spcBef>
              <a:buClr>
                <a:srgbClr val="142248"/>
              </a:buClr>
              <a:buSzPct val="25000"/>
            </a:pPr>
            <a:r>
              <a:rPr lang="en-US">
                <a:solidFill>
                  <a:srgbClr val="142248"/>
                </a:solidFill>
                <a:latin typeface="Calibri"/>
                <a:ea typeface="Calibri"/>
                <a:cs typeface="Calibri"/>
                <a:sym typeface="Calibri"/>
              </a:rPr>
              <a:t>GATK UnifiedGenotyper</a:t>
            </a:r>
            <a:r>
              <a:rPr lang="en-US">
                <a:solidFill>
                  <a:schemeClr val="dk1"/>
                </a:solidFill>
                <a:latin typeface="Calibri"/>
                <a:ea typeface="Calibri"/>
                <a:cs typeface="Calibri"/>
                <a:sym typeface="Calibri"/>
              </a:rPr>
              <a:t>,</a:t>
            </a:r>
            <a:r>
              <a:rPr lang="en-US">
                <a:solidFill>
                  <a:srgbClr val="142248"/>
                </a:solidFill>
                <a:latin typeface="Calibri"/>
                <a:ea typeface="Calibri"/>
                <a:cs typeface="Calibri"/>
                <a:sym typeface="Calibri"/>
              </a:rPr>
              <a:t> platypus</a:t>
            </a:r>
            <a:r>
              <a:rPr lang="en-US">
                <a:solidFill>
                  <a:schemeClr val="dk1"/>
                </a:solidFill>
                <a:latin typeface="Calibri"/>
                <a:ea typeface="Calibri"/>
                <a:cs typeface="Calibri"/>
                <a:sym typeface="Calibri"/>
              </a:rPr>
              <a:t>,</a:t>
            </a:r>
            <a:r>
              <a:rPr lang="en-US">
                <a:solidFill>
                  <a:srgbClr val="142248"/>
                </a:solidFill>
                <a:latin typeface="Calibri"/>
                <a:ea typeface="Calibri"/>
                <a:cs typeface="Calibri"/>
                <a:sym typeface="Calibri"/>
              </a:rPr>
              <a:t> callVariants</a:t>
            </a:r>
            <a:r>
              <a:rPr lang="en-US">
                <a:solidFill>
                  <a:schemeClr val="dk1"/>
                </a:solidFill>
                <a:latin typeface="Calibri"/>
                <a:ea typeface="Calibri"/>
                <a:cs typeface="Calibri"/>
                <a:sym typeface="Calibri"/>
              </a:rPr>
              <a:t>,</a:t>
            </a:r>
            <a:r>
              <a:rPr lang="en-US">
                <a:solidFill>
                  <a:srgbClr val="142248"/>
                </a:solidFill>
                <a:latin typeface="Calibri"/>
                <a:ea typeface="Calibri"/>
                <a:cs typeface="Calibri"/>
                <a:sym typeface="Calibri"/>
              </a:rPr>
              <a:t> samtools mpileup</a:t>
            </a:r>
          </a:p>
        </p:txBody>
      </p:sp>
      <p:sp>
        <p:nvSpPr>
          <p:cNvPr id="477" name="Shape 477"/>
          <p:cNvSpPr txBox="1"/>
          <p:nvPr/>
        </p:nvSpPr>
        <p:spPr>
          <a:xfrm>
            <a:off x="1597155" y="480900"/>
            <a:ext cx="9144000" cy="1000620"/>
          </a:xfrm>
          <a:prstGeom prst="rect">
            <a:avLst/>
          </a:prstGeom>
          <a:noFill/>
          <a:ln>
            <a:noFill/>
          </a:ln>
        </p:spPr>
        <p:txBody>
          <a:bodyPr lIns="91425" tIns="45700" rIns="91425" bIns="45700" anchor="t" anchorCtr="0">
            <a:noAutofit/>
          </a:bodyPr>
          <a:lstStyle/>
          <a:p>
            <a:pPr algn="ctr">
              <a:buClr>
                <a:schemeClr val="lt1"/>
              </a:buClr>
              <a:buSzPct val="25000"/>
            </a:pPr>
            <a:r>
              <a:rPr lang="en-US" sz="3600" b="1">
                <a:latin typeface="Calibri"/>
                <a:ea typeface="Calibri"/>
                <a:cs typeface="Calibri"/>
                <a:sym typeface="Calibri"/>
              </a:rPr>
              <a:t>Variant Caller Pipeline</a:t>
            </a:r>
            <a:r>
              <a:rPr lang="en-US" sz="4400">
                <a:latin typeface="Calibri"/>
                <a:ea typeface="Calibri"/>
                <a:cs typeface="Calibri"/>
                <a:sym typeface="Calibri"/>
              </a:rPr>
              <a:t> </a:t>
            </a:r>
          </a:p>
        </p:txBody>
      </p:sp>
      <p:sp>
        <p:nvSpPr>
          <p:cNvPr id="478" name="Shape 478"/>
          <p:cNvSpPr/>
          <p:nvPr/>
        </p:nvSpPr>
        <p:spPr>
          <a:xfrm>
            <a:off x="6949144" y="6659682"/>
            <a:ext cx="90600" cy="90600"/>
          </a:xfrm>
          <a:prstGeom prst="rect">
            <a:avLst/>
          </a:prstGeom>
          <a:noFill/>
          <a:ln>
            <a:noFill/>
          </a:ln>
        </p:spPr>
        <p:txBody>
          <a:bodyPr lIns="12700" tIns="0" rIns="12700" bIns="0" anchor="ctr" anchorCtr="0">
            <a:noAutofit/>
          </a:bodyPr>
          <a:lstStyle/>
          <a:p>
            <a:pPr algn="ctr">
              <a:lnSpc>
                <a:spcPct val="90000"/>
              </a:lnSpc>
              <a:buClr>
                <a:srgbClr val="000000"/>
              </a:buClr>
            </a:pPr>
            <a:endParaRPr sz="600">
              <a:solidFill>
                <a:schemeClr val="dk1"/>
              </a:solidFill>
              <a:latin typeface="Calibri"/>
              <a:ea typeface="Calibri"/>
              <a:cs typeface="Calibri"/>
              <a:sym typeface="Calibri"/>
            </a:endParaRPr>
          </a:p>
        </p:txBody>
      </p:sp>
      <p:grpSp>
        <p:nvGrpSpPr>
          <p:cNvPr id="479" name="Shape 479"/>
          <p:cNvGrpSpPr/>
          <p:nvPr/>
        </p:nvGrpSpPr>
        <p:grpSpPr>
          <a:xfrm>
            <a:off x="7963113" y="1409806"/>
            <a:ext cx="911235" cy="4795977"/>
            <a:chOff x="925963" y="0"/>
            <a:chExt cx="911235" cy="4795977"/>
          </a:xfrm>
        </p:grpSpPr>
        <p:sp>
          <p:nvSpPr>
            <p:cNvPr id="480" name="Shape 480"/>
            <p:cNvSpPr/>
            <p:nvPr/>
          </p:nvSpPr>
          <p:spPr>
            <a:xfrm rot="-5400000">
              <a:off x="-1016407" y="1942370"/>
              <a:ext cx="4795977" cy="911235"/>
            </a:xfrm>
            <a:prstGeom prst="rect">
              <a:avLst/>
            </a:prstGeom>
            <a:solidFill>
              <a:srgbClr val="97AF3C"/>
            </a:solidFill>
            <a:ln w="9525" cap="flat" cmpd="sng">
              <a:solidFill>
                <a:schemeClr val="lt1"/>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81" name="Shape 481"/>
            <p:cNvSpPr/>
            <p:nvPr/>
          </p:nvSpPr>
          <p:spPr>
            <a:xfrm rot="-5400000">
              <a:off x="-1016407" y="1942370"/>
              <a:ext cx="4795977" cy="911235"/>
            </a:xfrm>
            <a:prstGeom prst="rect">
              <a:avLst/>
            </a:prstGeom>
            <a:solidFill>
              <a:srgbClr val="97AF3C"/>
            </a:solidFill>
            <a:ln>
              <a:noFill/>
            </a:ln>
          </p:spPr>
          <p:txBody>
            <a:bodyPr lIns="24750" tIns="24750" rIns="24750" bIns="24750" anchor="ctr" anchorCtr="0">
              <a:noAutofit/>
            </a:bodyPr>
            <a:lstStyle/>
            <a:p>
              <a:pPr algn="ctr">
                <a:lnSpc>
                  <a:spcPct val="90000"/>
                </a:lnSpc>
                <a:buClr>
                  <a:schemeClr val="dk1"/>
                </a:buClr>
                <a:buSzPct val="25000"/>
              </a:pPr>
              <a:r>
                <a:rPr lang="en-US" sz="3600">
                  <a:solidFill>
                    <a:schemeClr val="dk1"/>
                  </a:solidFill>
                  <a:latin typeface="Calibri"/>
                  <a:ea typeface="Calibri"/>
                  <a:cs typeface="Calibri"/>
                  <a:sym typeface="Calibri"/>
                </a:rPr>
                <a:t>Agave API</a:t>
              </a:r>
            </a:p>
          </p:txBody>
        </p:sp>
      </p:grpSp>
      <p:cxnSp>
        <p:nvCxnSpPr>
          <p:cNvPr id="482" name="Shape 482"/>
          <p:cNvCxnSpPr/>
          <p:nvPr/>
        </p:nvCxnSpPr>
        <p:spPr>
          <a:xfrm flipH="1">
            <a:off x="7258271" y="2450300"/>
            <a:ext cx="13800" cy="2338800"/>
          </a:xfrm>
          <a:prstGeom prst="straightConnector1">
            <a:avLst/>
          </a:prstGeom>
          <a:noFill/>
          <a:ln w="25400" cap="flat" cmpd="sng">
            <a:solidFill>
              <a:srgbClr val="142248"/>
            </a:solidFill>
            <a:prstDash val="solid"/>
            <a:round/>
            <a:headEnd type="none" w="med" len="med"/>
            <a:tailEnd type="none" w="med" len="med"/>
          </a:ln>
        </p:spPr>
      </p:cxnSp>
      <p:cxnSp>
        <p:nvCxnSpPr>
          <p:cNvPr id="483" name="Shape 483"/>
          <p:cNvCxnSpPr/>
          <p:nvPr/>
        </p:nvCxnSpPr>
        <p:spPr>
          <a:xfrm>
            <a:off x="7039650" y="2461277"/>
            <a:ext cx="232500" cy="0"/>
          </a:xfrm>
          <a:prstGeom prst="straightConnector1">
            <a:avLst/>
          </a:prstGeom>
          <a:noFill/>
          <a:ln w="25400" cap="flat" cmpd="sng">
            <a:solidFill>
              <a:srgbClr val="142248"/>
            </a:solidFill>
            <a:prstDash val="solid"/>
            <a:round/>
            <a:headEnd type="none" w="med" len="med"/>
            <a:tailEnd type="none" w="med" len="med"/>
          </a:ln>
        </p:spPr>
      </p:cxnSp>
      <p:cxnSp>
        <p:nvCxnSpPr>
          <p:cNvPr id="484" name="Shape 484"/>
          <p:cNvCxnSpPr/>
          <p:nvPr/>
        </p:nvCxnSpPr>
        <p:spPr>
          <a:xfrm>
            <a:off x="7025719" y="4788975"/>
            <a:ext cx="232500" cy="0"/>
          </a:xfrm>
          <a:prstGeom prst="straightConnector1">
            <a:avLst/>
          </a:prstGeom>
          <a:noFill/>
          <a:ln w="25400" cap="flat" cmpd="sng">
            <a:solidFill>
              <a:srgbClr val="142248"/>
            </a:solidFill>
            <a:prstDash val="solid"/>
            <a:round/>
            <a:headEnd type="none" w="med" len="med"/>
            <a:tailEnd type="none" w="med" len="med"/>
          </a:ln>
        </p:spPr>
      </p:cxnSp>
      <p:cxnSp>
        <p:nvCxnSpPr>
          <p:cNvPr id="485" name="Shape 485"/>
          <p:cNvCxnSpPr>
            <a:stCxn id="474" idx="3"/>
          </p:cNvCxnSpPr>
          <p:nvPr/>
        </p:nvCxnSpPr>
        <p:spPr>
          <a:xfrm>
            <a:off x="7035851" y="3436107"/>
            <a:ext cx="927000" cy="1800"/>
          </a:xfrm>
          <a:prstGeom prst="straightConnector1">
            <a:avLst/>
          </a:prstGeom>
          <a:noFill/>
          <a:ln w="25400" cap="flat" cmpd="sng">
            <a:solidFill>
              <a:srgbClr val="142248"/>
            </a:solidFill>
            <a:prstDash val="solid"/>
            <a:round/>
            <a:headEnd type="none" w="med" len="med"/>
            <a:tailEnd type="none" w="med" len="med"/>
          </a:ln>
        </p:spPr>
      </p:cxnSp>
      <p:sp>
        <p:nvSpPr>
          <p:cNvPr id="486" name="Shape 486"/>
          <p:cNvSpPr txBox="1"/>
          <p:nvPr/>
        </p:nvSpPr>
        <p:spPr>
          <a:xfrm>
            <a:off x="3825375" y="6431682"/>
            <a:ext cx="2117399" cy="318600"/>
          </a:xfrm>
          <a:prstGeom prst="rect">
            <a:avLst/>
          </a:prstGeom>
          <a:noFill/>
          <a:ln>
            <a:noFill/>
          </a:ln>
        </p:spPr>
        <p:txBody>
          <a:bodyPr lIns="91425" tIns="91425" rIns="91425" bIns="91425" anchor="t" anchorCtr="0">
            <a:noAutofit/>
          </a:bodyPr>
          <a:lstStyle/>
          <a:p>
            <a:pPr>
              <a:buClr>
                <a:srgbClr val="000000"/>
              </a:buClr>
              <a:buSzPct val="25000"/>
            </a:pPr>
            <a:r>
              <a:rPr lang="en-US" sz="1200" b="1">
                <a:solidFill>
                  <a:srgbClr val="000000"/>
                </a:solidFill>
                <a:latin typeface="Arial"/>
                <a:ea typeface="Arial"/>
                <a:cs typeface="Arial"/>
                <a:sym typeface="Arial"/>
              </a:rPr>
              <a:t>Discovery Environment</a:t>
            </a:r>
          </a:p>
        </p:txBody>
      </p:sp>
      <p:sp>
        <p:nvSpPr>
          <p:cNvPr id="487" name="Shape 487"/>
          <p:cNvSpPr txBox="1"/>
          <p:nvPr/>
        </p:nvSpPr>
        <p:spPr>
          <a:xfrm>
            <a:off x="5639883" y="6433750"/>
            <a:ext cx="1078891" cy="318600"/>
          </a:xfrm>
          <a:prstGeom prst="rect">
            <a:avLst/>
          </a:prstGeom>
          <a:noFill/>
          <a:ln>
            <a:noFill/>
          </a:ln>
        </p:spPr>
        <p:txBody>
          <a:bodyPr lIns="91425" tIns="91425" rIns="91425" bIns="91425" anchor="t" anchorCtr="0">
            <a:noAutofit/>
          </a:bodyPr>
          <a:lstStyle/>
          <a:p>
            <a:pPr algn="ctr">
              <a:buClr>
                <a:srgbClr val="000000"/>
              </a:buClr>
              <a:buSzPct val="25000"/>
            </a:pPr>
            <a:r>
              <a:rPr lang="en-US" sz="1200" b="1">
                <a:solidFill>
                  <a:srgbClr val="000000"/>
                </a:solidFill>
                <a:latin typeface="Arial"/>
                <a:ea typeface="Arial"/>
                <a:cs typeface="Arial"/>
                <a:sym typeface="Arial"/>
              </a:rPr>
              <a:t>Agave API</a:t>
            </a:r>
          </a:p>
        </p:txBody>
      </p:sp>
      <p:sp>
        <p:nvSpPr>
          <p:cNvPr id="488" name="Shape 488"/>
          <p:cNvSpPr/>
          <p:nvPr/>
        </p:nvSpPr>
        <p:spPr>
          <a:xfrm>
            <a:off x="4427709" y="6371549"/>
            <a:ext cx="582300" cy="101399"/>
          </a:xfrm>
          <a:prstGeom prst="rect">
            <a:avLst/>
          </a:prstGeom>
          <a:solidFill>
            <a:srgbClr val="F19E1F"/>
          </a:solidFill>
          <a:ln>
            <a:noFill/>
          </a:ln>
        </p:spPr>
        <p:txBody>
          <a:bodyPr lIns="91425" tIns="45700" rIns="91425" bIns="45700" anchor="ctr" anchorCtr="0">
            <a:noAutofit/>
          </a:bodyPr>
          <a:lstStyle/>
          <a:p>
            <a:pPr algn="ctr">
              <a:buClr>
                <a:srgbClr val="000000"/>
              </a:buClr>
            </a:pPr>
            <a:endParaRPr sz="1400">
              <a:solidFill>
                <a:srgbClr val="F19E1F"/>
              </a:solidFill>
              <a:latin typeface="Arial"/>
              <a:ea typeface="Arial"/>
              <a:cs typeface="Arial"/>
              <a:sym typeface="Arial"/>
            </a:endParaRPr>
          </a:p>
        </p:txBody>
      </p:sp>
      <p:sp>
        <p:nvSpPr>
          <p:cNvPr id="489" name="Shape 489"/>
          <p:cNvSpPr/>
          <p:nvPr/>
        </p:nvSpPr>
        <p:spPr>
          <a:xfrm>
            <a:off x="5881786" y="6374312"/>
            <a:ext cx="574739" cy="101296"/>
          </a:xfrm>
          <a:prstGeom prst="rect">
            <a:avLst/>
          </a:prstGeom>
          <a:solidFill>
            <a:srgbClr val="97AF3C"/>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490" name="Shape 490"/>
          <p:cNvSpPr txBox="1"/>
          <p:nvPr/>
        </p:nvSpPr>
        <p:spPr>
          <a:xfrm>
            <a:off x="6526849" y="6428100"/>
            <a:ext cx="1078891" cy="318600"/>
          </a:xfrm>
          <a:prstGeom prst="rect">
            <a:avLst/>
          </a:prstGeom>
          <a:noFill/>
          <a:ln>
            <a:noFill/>
          </a:ln>
        </p:spPr>
        <p:txBody>
          <a:bodyPr lIns="91425" tIns="91425" rIns="91425" bIns="91425" anchor="t" anchorCtr="0">
            <a:noAutofit/>
          </a:bodyPr>
          <a:lstStyle/>
          <a:p>
            <a:pPr algn="ctr">
              <a:buClr>
                <a:srgbClr val="000000"/>
              </a:buClr>
              <a:buSzPct val="25000"/>
            </a:pPr>
            <a:r>
              <a:rPr lang="en-US" sz="1200" b="1">
                <a:solidFill>
                  <a:srgbClr val="000000"/>
                </a:solidFill>
                <a:latin typeface="Arial"/>
                <a:ea typeface="Arial"/>
                <a:cs typeface="Arial"/>
                <a:sym typeface="Arial"/>
              </a:rPr>
              <a:t>Both</a:t>
            </a:r>
          </a:p>
        </p:txBody>
      </p:sp>
      <p:sp>
        <p:nvSpPr>
          <p:cNvPr id="491" name="Shape 491"/>
          <p:cNvSpPr/>
          <p:nvPr/>
        </p:nvSpPr>
        <p:spPr>
          <a:xfrm>
            <a:off x="6768752" y="6368662"/>
            <a:ext cx="574739" cy="101296"/>
          </a:xfrm>
          <a:prstGeom prst="rect">
            <a:avLst/>
          </a:prstGeom>
          <a:solidFill>
            <a:srgbClr val="142248"/>
          </a:solidFill>
          <a:ln>
            <a:noFill/>
          </a:ln>
        </p:spPr>
        <p:txBody>
          <a:bodyPr lIns="91425" tIns="45700" rIns="91425" bIns="45700" anchor="ctr" anchorCtr="0">
            <a:noAutofit/>
          </a:bodyPr>
          <a:lstStyle/>
          <a:p>
            <a:pPr algn="ctr">
              <a:buClr>
                <a:srgbClr val="000000"/>
              </a:buClr>
            </a:pPr>
            <a:endParaRPr sz="1400">
              <a:solidFill>
                <a:srgbClr val="142248"/>
              </a:solidFill>
              <a:latin typeface="Arial"/>
              <a:ea typeface="Arial"/>
              <a:cs typeface="Arial"/>
              <a:sym typeface="Arial"/>
            </a:endParaRPr>
          </a:p>
        </p:txBody>
      </p:sp>
    </p:spTree>
    <p:extLst>
      <p:ext uri="{BB962C8B-B14F-4D97-AF65-F5344CB8AC3E}">
        <p14:creationId xmlns:p14="http://schemas.microsoft.com/office/powerpoint/2010/main" val="34127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p:nvPr/>
        </p:nvSpPr>
        <p:spPr>
          <a:xfrm rot="-5398923">
            <a:off x="-354345" y="4098873"/>
            <a:ext cx="4786500" cy="651600"/>
          </a:xfrm>
          <a:prstGeom prst="rect">
            <a:avLst/>
          </a:prstGeom>
          <a:solidFill>
            <a:srgbClr val="97AF3C"/>
          </a:solidFill>
          <a:ln>
            <a:noFill/>
          </a:ln>
        </p:spPr>
        <p:txBody>
          <a:bodyPr lIns="13950" tIns="13950" rIns="13950" bIns="13950" anchor="ctr" anchorCtr="0">
            <a:noAutofit/>
          </a:bodyPr>
          <a:lstStyle/>
          <a:p>
            <a:pPr algn="ctr">
              <a:lnSpc>
                <a:spcPct val="90000"/>
              </a:lnSpc>
              <a:buClr>
                <a:schemeClr val="dk1"/>
              </a:buClr>
              <a:buSzPct val="25000"/>
            </a:pPr>
            <a:r>
              <a:rPr lang="en-US" sz="2200">
                <a:solidFill>
                  <a:schemeClr val="dk1"/>
                </a:solidFill>
                <a:latin typeface="Calibri"/>
                <a:ea typeface="Calibri"/>
                <a:cs typeface="Calibri"/>
                <a:sym typeface="Calibri"/>
              </a:rPr>
              <a:t>Agave API and HPC Discovery Environment</a:t>
            </a:r>
          </a:p>
        </p:txBody>
      </p:sp>
      <p:sp>
        <p:nvSpPr>
          <p:cNvPr id="498" name="Shape 498"/>
          <p:cNvSpPr/>
          <p:nvPr/>
        </p:nvSpPr>
        <p:spPr>
          <a:xfrm>
            <a:off x="2365361" y="4024726"/>
            <a:ext cx="669028" cy="1700548"/>
          </a:xfrm>
          <a:custGeom>
            <a:avLst/>
            <a:gdLst/>
            <a:ahLst/>
            <a:cxnLst/>
            <a:rect l="0" t="0" r="0" b="0"/>
            <a:pathLst>
              <a:path w="120000" h="120000" extrusionOk="0">
                <a:moveTo>
                  <a:pt x="0" y="0"/>
                </a:moveTo>
                <a:lnTo>
                  <a:pt x="60000" y="0"/>
                </a:lnTo>
                <a:lnTo>
                  <a:pt x="60000" y="120000"/>
                </a:lnTo>
                <a:lnTo>
                  <a:pt x="120000" y="12000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499" name="Shape 499"/>
          <p:cNvSpPr txBox="1"/>
          <p:nvPr/>
        </p:nvSpPr>
        <p:spPr>
          <a:xfrm>
            <a:off x="2654192" y="4829318"/>
            <a:ext cx="91369" cy="91369"/>
          </a:xfrm>
          <a:prstGeom prst="rect">
            <a:avLst/>
          </a:prstGeom>
          <a:noFill/>
          <a:ln>
            <a:noFill/>
          </a:ln>
        </p:spPr>
        <p:txBody>
          <a:bodyPr lIns="12700" tIns="0" rIns="12700" bIns="0" anchor="ctr" anchorCtr="0">
            <a:noAutofit/>
          </a:bodyPr>
          <a:lstStyle/>
          <a:p>
            <a:pPr algn="ctr">
              <a:lnSpc>
                <a:spcPct val="90000"/>
              </a:lnSpc>
              <a:buClr>
                <a:srgbClr val="000000"/>
              </a:buClr>
            </a:pPr>
            <a:endParaRPr sz="600">
              <a:solidFill>
                <a:schemeClr val="dk1"/>
              </a:solidFill>
              <a:latin typeface="Calibri"/>
              <a:ea typeface="Calibri"/>
              <a:cs typeface="Calibri"/>
              <a:sym typeface="Calibri"/>
            </a:endParaRPr>
          </a:p>
        </p:txBody>
      </p:sp>
      <p:sp>
        <p:nvSpPr>
          <p:cNvPr id="500" name="Shape 500"/>
          <p:cNvSpPr/>
          <p:nvPr/>
        </p:nvSpPr>
        <p:spPr>
          <a:xfrm>
            <a:off x="2365361" y="4024726"/>
            <a:ext cx="669028" cy="563728"/>
          </a:xfrm>
          <a:custGeom>
            <a:avLst/>
            <a:gdLst/>
            <a:ahLst/>
            <a:cxnLst/>
            <a:rect l="0" t="0" r="0" b="0"/>
            <a:pathLst>
              <a:path w="120000" h="120000" extrusionOk="0">
                <a:moveTo>
                  <a:pt x="0" y="0"/>
                </a:moveTo>
                <a:lnTo>
                  <a:pt x="60000" y="0"/>
                </a:lnTo>
                <a:lnTo>
                  <a:pt x="60000" y="120000"/>
                </a:lnTo>
                <a:lnTo>
                  <a:pt x="120000" y="12000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501" name="Shape 501"/>
          <p:cNvSpPr txBox="1"/>
          <p:nvPr/>
        </p:nvSpPr>
        <p:spPr>
          <a:xfrm>
            <a:off x="2678004" y="4284720"/>
            <a:ext cx="43743" cy="43743"/>
          </a:xfrm>
          <a:prstGeom prst="rect">
            <a:avLst/>
          </a:prstGeom>
          <a:noFill/>
          <a:ln>
            <a:noFill/>
          </a:ln>
        </p:spPr>
        <p:txBody>
          <a:bodyPr lIns="12700" tIns="0" rIns="12700" bIns="0" anchor="ctr" anchorCtr="0">
            <a:noAutofit/>
          </a:bodyPr>
          <a:lstStyle/>
          <a:p>
            <a:pPr algn="ctr">
              <a:lnSpc>
                <a:spcPct val="90000"/>
              </a:lnSpc>
              <a:buClr>
                <a:srgbClr val="000000"/>
              </a:buClr>
            </a:pPr>
            <a:endParaRPr sz="500">
              <a:solidFill>
                <a:schemeClr val="dk1"/>
              </a:solidFill>
              <a:latin typeface="Calibri"/>
              <a:ea typeface="Calibri"/>
              <a:cs typeface="Calibri"/>
              <a:sym typeface="Calibri"/>
            </a:endParaRPr>
          </a:p>
        </p:txBody>
      </p:sp>
      <p:sp>
        <p:nvSpPr>
          <p:cNvPr id="502" name="Shape 502"/>
          <p:cNvSpPr/>
          <p:nvPr/>
        </p:nvSpPr>
        <p:spPr>
          <a:xfrm>
            <a:off x="2365361" y="3451637"/>
            <a:ext cx="669028" cy="573089"/>
          </a:xfrm>
          <a:custGeom>
            <a:avLst/>
            <a:gdLst/>
            <a:ahLst/>
            <a:cxnLst/>
            <a:rect l="0" t="0" r="0" b="0"/>
            <a:pathLst>
              <a:path w="120000" h="120000" extrusionOk="0">
                <a:moveTo>
                  <a:pt x="0" y="120000"/>
                </a:moveTo>
                <a:lnTo>
                  <a:pt x="60000" y="120000"/>
                </a:lnTo>
                <a:lnTo>
                  <a:pt x="60000" y="0"/>
                </a:lnTo>
                <a:lnTo>
                  <a:pt x="120000" y="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503" name="Shape 503"/>
          <p:cNvSpPr txBox="1"/>
          <p:nvPr/>
        </p:nvSpPr>
        <p:spPr>
          <a:xfrm>
            <a:off x="2677854" y="3716159"/>
            <a:ext cx="44045" cy="44045"/>
          </a:xfrm>
          <a:prstGeom prst="rect">
            <a:avLst/>
          </a:prstGeom>
          <a:noFill/>
          <a:ln>
            <a:noFill/>
          </a:ln>
        </p:spPr>
        <p:txBody>
          <a:bodyPr lIns="12700" tIns="0" rIns="12700" bIns="0" anchor="ctr" anchorCtr="0">
            <a:noAutofit/>
          </a:bodyPr>
          <a:lstStyle/>
          <a:p>
            <a:pPr algn="ctr">
              <a:lnSpc>
                <a:spcPct val="90000"/>
              </a:lnSpc>
              <a:buClr>
                <a:srgbClr val="000000"/>
              </a:buClr>
            </a:pPr>
            <a:endParaRPr sz="500">
              <a:solidFill>
                <a:schemeClr val="dk1"/>
              </a:solidFill>
              <a:latin typeface="Calibri"/>
              <a:ea typeface="Calibri"/>
              <a:cs typeface="Calibri"/>
              <a:sym typeface="Calibri"/>
            </a:endParaRPr>
          </a:p>
        </p:txBody>
      </p:sp>
      <p:sp>
        <p:nvSpPr>
          <p:cNvPr id="504" name="Shape 504"/>
          <p:cNvSpPr/>
          <p:nvPr/>
        </p:nvSpPr>
        <p:spPr>
          <a:xfrm>
            <a:off x="2365361" y="2314814"/>
            <a:ext cx="669028" cy="1709910"/>
          </a:xfrm>
          <a:custGeom>
            <a:avLst/>
            <a:gdLst/>
            <a:ahLst/>
            <a:cxnLst/>
            <a:rect l="0" t="0" r="0" b="0"/>
            <a:pathLst>
              <a:path w="120000" h="120000" extrusionOk="0">
                <a:moveTo>
                  <a:pt x="0" y="120000"/>
                </a:moveTo>
                <a:lnTo>
                  <a:pt x="60000" y="120000"/>
                </a:lnTo>
                <a:lnTo>
                  <a:pt x="60000" y="0"/>
                </a:lnTo>
                <a:lnTo>
                  <a:pt x="120000" y="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505" name="Shape 505"/>
          <p:cNvSpPr txBox="1"/>
          <p:nvPr/>
        </p:nvSpPr>
        <p:spPr>
          <a:xfrm>
            <a:off x="2653971" y="3123866"/>
            <a:ext cx="91806" cy="91806"/>
          </a:xfrm>
          <a:prstGeom prst="rect">
            <a:avLst/>
          </a:prstGeom>
          <a:noFill/>
          <a:ln>
            <a:noFill/>
          </a:ln>
        </p:spPr>
        <p:txBody>
          <a:bodyPr lIns="12700" tIns="0" rIns="12700" bIns="0" anchor="ctr" anchorCtr="0">
            <a:noAutofit/>
          </a:bodyPr>
          <a:lstStyle/>
          <a:p>
            <a:pPr algn="ctr">
              <a:lnSpc>
                <a:spcPct val="90000"/>
              </a:lnSpc>
              <a:buClr>
                <a:srgbClr val="000000"/>
              </a:buClr>
            </a:pPr>
            <a:endParaRPr sz="600">
              <a:solidFill>
                <a:schemeClr val="dk1"/>
              </a:solidFill>
              <a:latin typeface="Calibri"/>
              <a:ea typeface="Calibri"/>
              <a:cs typeface="Calibri"/>
              <a:sym typeface="Calibri"/>
            </a:endParaRPr>
          </a:p>
        </p:txBody>
      </p:sp>
      <p:sp>
        <p:nvSpPr>
          <p:cNvPr id="506" name="Shape 506"/>
          <p:cNvSpPr/>
          <p:nvPr/>
        </p:nvSpPr>
        <p:spPr>
          <a:xfrm>
            <a:off x="3034390" y="1860087"/>
            <a:ext cx="6947776" cy="909455"/>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507" name="Shape 507"/>
          <p:cNvSpPr txBox="1"/>
          <p:nvPr/>
        </p:nvSpPr>
        <p:spPr>
          <a:xfrm>
            <a:off x="3034390" y="1860087"/>
            <a:ext cx="6947776" cy="909455"/>
          </a:xfrm>
          <a:prstGeom prst="rect">
            <a:avLst/>
          </a:prstGeom>
          <a:solidFill>
            <a:srgbClr val="E2E2E2"/>
          </a:solidFill>
          <a:ln w="9525" cap="flat" cmpd="sng">
            <a:solidFill>
              <a:srgbClr val="142248"/>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b="1">
                <a:solidFill>
                  <a:srgbClr val="000000"/>
                </a:solidFill>
                <a:latin typeface="Calibri"/>
                <a:ea typeface="Calibri"/>
                <a:cs typeface="Calibri"/>
                <a:sym typeface="Calibri"/>
              </a:rPr>
              <a:t>Simulate Apps</a:t>
            </a:r>
          </a:p>
          <a:p>
            <a:pPr algn="ctr">
              <a:lnSpc>
                <a:spcPct val="90000"/>
              </a:lnSpc>
              <a:spcBef>
                <a:spcPts val="630"/>
              </a:spcBef>
              <a:buClr>
                <a:srgbClr val="205867"/>
              </a:buClr>
              <a:buSzPct val="25000"/>
            </a:pPr>
            <a:r>
              <a:rPr lang="en-US" sz="1400" i="1">
                <a:solidFill>
                  <a:srgbClr val="205867"/>
                </a:solidFill>
                <a:latin typeface="Calibri"/>
                <a:ea typeface="Calibri"/>
                <a:cs typeface="Calibri"/>
                <a:sym typeface="Calibri"/>
              </a:rPr>
              <a:t>Industrial scale GWAS simulation files from Syngenta, </a:t>
            </a:r>
            <a:r>
              <a:rPr lang="en-US" sz="1400" i="1">
                <a:solidFill>
                  <a:srgbClr val="004471"/>
                </a:solidFill>
                <a:latin typeface="Calibri"/>
                <a:ea typeface="Calibri"/>
                <a:cs typeface="Calibri"/>
                <a:sym typeface="Calibri"/>
              </a:rPr>
              <a:t> AlphaSim</a:t>
            </a:r>
          </a:p>
        </p:txBody>
      </p:sp>
      <p:sp>
        <p:nvSpPr>
          <p:cNvPr id="508" name="Shape 508"/>
          <p:cNvSpPr/>
          <p:nvPr/>
        </p:nvSpPr>
        <p:spPr>
          <a:xfrm>
            <a:off x="3034390" y="2996908"/>
            <a:ext cx="6947776" cy="909455"/>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509" name="Shape 509"/>
          <p:cNvSpPr txBox="1"/>
          <p:nvPr/>
        </p:nvSpPr>
        <p:spPr>
          <a:xfrm>
            <a:off x="3034390" y="2996908"/>
            <a:ext cx="6947776" cy="909455"/>
          </a:xfrm>
          <a:prstGeom prst="rect">
            <a:avLst/>
          </a:prstGeom>
          <a:solidFill>
            <a:srgbClr val="E2E2E2"/>
          </a:solidFill>
          <a:ln w="9525" cap="flat" cmpd="sng">
            <a:solidFill>
              <a:srgbClr val="142248"/>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b="1">
                <a:solidFill>
                  <a:srgbClr val="000000"/>
                </a:solidFill>
                <a:latin typeface="Calibri"/>
                <a:ea typeface="Calibri"/>
                <a:cs typeface="Calibri"/>
                <a:sym typeface="Calibri"/>
              </a:rPr>
              <a:t>Associate Apps</a:t>
            </a:r>
          </a:p>
          <a:p>
            <a:pPr algn="ctr">
              <a:lnSpc>
                <a:spcPct val="90000"/>
              </a:lnSpc>
              <a:spcBef>
                <a:spcPts val="630"/>
              </a:spcBef>
              <a:buClr>
                <a:srgbClr val="205867"/>
              </a:buClr>
              <a:buSzPct val="25000"/>
            </a:pPr>
            <a:r>
              <a:rPr lang="en-US" sz="1600">
                <a:solidFill>
                  <a:srgbClr val="205867"/>
                </a:solidFill>
                <a:latin typeface="Calibri"/>
                <a:ea typeface="Calibri"/>
                <a:cs typeface="Calibri"/>
                <a:sym typeface="Calibri"/>
              </a:rPr>
              <a:t>FaST-LMM, GEMMA, Plink, QxPak,</a:t>
            </a:r>
            <a:r>
              <a:rPr lang="en-US" sz="1600">
                <a:solidFill>
                  <a:srgbClr val="974806"/>
                </a:solidFill>
                <a:latin typeface="Calibri"/>
                <a:ea typeface="Calibri"/>
                <a:cs typeface="Calibri"/>
                <a:sym typeface="Calibri"/>
              </a:rPr>
              <a:t> </a:t>
            </a:r>
            <a:r>
              <a:rPr lang="en-US" sz="1600">
                <a:solidFill>
                  <a:srgbClr val="004471"/>
                </a:solidFill>
                <a:latin typeface="Calibri"/>
                <a:ea typeface="Calibri"/>
                <a:cs typeface="Calibri"/>
                <a:sym typeface="Calibri"/>
              </a:rPr>
              <a:t>BayesR, GenSel</a:t>
            </a:r>
          </a:p>
        </p:txBody>
      </p:sp>
      <p:sp>
        <p:nvSpPr>
          <p:cNvPr id="510" name="Shape 510"/>
          <p:cNvSpPr/>
          <p:nvPr/>
        </p:nvSpPr>
        <p:spPr>
          <a:xfrm>
            <a:off x="3034390" y="4133729"/>
            <a:ext cx="6947776" cy="909455"/>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511" name="Shape 511"/>
          <p:cNvSpPr txBox="1"/>
          <p:nvPr/>
        </p:nvSpPr>
        <p:spPr>
          <a:xfrm>
            <a:off x="3034390" y="4133729"/>
            <a:ext cx="6947776" cy="909455"/>
          </a:xfrm>
          <a:prstGeom prst="rect">
            <a:avLst/>
          </a:prstGeom>
          <a:solidFill>
            <a:srgbClr val="E2E2E2"/>
          </a:solidFill>
          <a:ln w="9525" cap="flat" cmpd="sng">
            <a:solidFill>
              <a:srgbClr val="142248"/>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b="1">
                <a:solidFill>
                  <a:srgbClr val="000000"/>
                </a:solidFill>
                <a:latin typeface="Calibri"/>
                <a:ea typeface="Calibri"/>
                <a:cs typeface="Calibri"/>
                <a:sym typeface="Calibri"/>
              </a:rPr>
              <a:t>Winnow App </a:t>
            </a:r>
            <a:r>
              <a:rPr lang="en-US" sz="1600" b="1">
                <a:solidFill>
                  <a:srgbClr val="000000"/>
                </a:solidFill>
                <a:latin typeface="Calibri"/>
                <a:ea typeface="Calibri"/>
                <a:cs typeface="Calibri"/>
                <a:sym typeface="Calibri"/>
              </a:rPr>
              <a:t>(calculate signal/noise)</a:t>
            </a:r>
          </a:p>
          <a:p>
            <a:pPr algn="ctr">
              <a:lnSpc>
                <a:spcPct val="90000"/>
              </a:lnSpc>
              <a:spcBef>
                <a:spcPts val="630"/>
              </a:spcBef>
              <a:buClr>
                <a:srgbClr val="205867"/>
              </a:buClr>
              <a:buSzPct val="25000"/>
            </a:pPr>
            <a:r>
              <a:rPr lang="en-US" sz="1600">
                <a:solidFill>
                  <a:srgbClr val="205867"/>
                </a:solidFill>
                <a:latin typeface="Calibri"/>
                <a:ea typeface="Calibri"/>
                <a:cs typeface="Calibri"/>
                <a:sym typeface="Calibri"/>
              </a:rPr>
              <a:t>our python code, stats libraries</a:t>
            </a:r>
            <a:r>
              <a:rPr lang="en-US" sz="1600">
                <a:solidFill>
                  <a:srgbClr val="004471"/>
                </a:solidFill>
                <a:latin typeface="Calibri"/>
                <a:ea typeface="Calibri"/>
                <a:cs typeface="Calibri"/>
                <a:sym typeface="Calibri"/>
              </a:rPr>
              <a:t>, D. Hand’s metrics</a:t>
            </a:r>
          </a:p>
        </p:txBody>
      </p:sp>
      <p:sp>
        <p:nvSpPr>
          <p:cNvPr id="512" name="Shape 512"/>
          <p:cNvSpPr/>
          <p:nvPr/>
        </p:nvSpPr>
        <p:spPr>
          <a:xfrm>
            <a:off x="3034390" y="5270550"/>
            <a:ext cx="6947746" cy="909455"/>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513" name="Shape 513"/>
          <p:cNvSpPr txBox="1"/>
          <p:nvPr/>
        </p:nvSpPr>
        <p:spPr>
          <a:xfrm>
            <a:off x="3034390" y="5270550"/>
            <a:ext cx="6947746" cy="909455"/>
          </a:xfrm>
          <a:prstGeom prst="rect">
            <a:avLst/>
          </a:prstGeom>
          <a:solidFill>
            <a:srgbClr val="E2E2E2"/>
          </a:solidFill>
          <a:ln w="9525" cap="flat" cmpd="sng">
            <a:solidFill>
              <a:srgbClr val="004471"/>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b="1">
                <a:solidFill>
                  <a:srgbClr val="000000"/>
                </a:solidFill>
                <a:latin typeface="Calibri"/>
                <a:ea typeface="Calibri"/>
                <a:cs typeface="Calibri"/>
                <a:sym typeface="Calibri"/>
              </a:rPr>
              <a:t>Demonstrate Apps </a:t>
            </a:r>
            <a:r>
              <a:rPr lang="en-US" sz="1600" b="1">
                <a:solidFill>
                  <a:srgbClr val="000000"/>
                </a:solidFill>
                <a:latin typeface="Calibri"/>
                <a:ea typeface="Calibri"/>
                <a:cs typeface="Calibri"/>
                <a:sym typeface="Calibri"/>
              </a:rPr>
              <a:t>(human-readable graphics and tables)</a:t>
            </a:r>
          </a:p>
          <a:p>
            <a:pPr algn="ctr">
              <a:lnSpc>
                <a:spcPct val="90000"/>
              </a:lnSpc>
              <a:spcBef>
                <a:spcPts val="630"/>
              </a:spcBef>
              <a:buClr>
                <a:srgbClr val="215968"/>
              </a:buClr>
              <a:buSzPct val="25000"/>
            </a:pPr>
            <a:r>
              <a:rPr lang="en-US" sz="1600">
                <a:solidFill>
                  <a:srgbClr val="215968"/>
                </a:solidFill>
                <a:latin typeface="Calibri"/>
                <a:ea typeface="Calibri"/>
                <a:cs typeface="Calibri"/>
                <a:sym typeface="Calibri"/>
              </a:rPr>
              <a:t>Our python and R code, R ggplot2</a:t>
            </a:r>
          </a:p>
        </p:txBody>
      </p:sp>
      <p:sp>
        <p:nvSpPr>
          <p:cNvPr id="514" name="Shape 514"/>
          <p:cNvSpPr txBox="1"/>
          <p:nvPr/>
        </p:nvSpPr>
        <p:spPr>
          <a:xfrm>
            <a:off x="1681951" y="431799"/>
            <a:ext cx="8828099" cy="953999"/>
          </a:xfrm>
          <a:prstGeom prst="rect">
            <a:avLst/>
          </a:prstGeom>
          <a:noFill/>
          <a:ln>
            <a:noFill/>
          </a:ln>
        </p:spPr>
        <p:txBody>
          <a:bodyPr lIns="91425" tIns="45700" rIns="91425" bIns="45700" anchor="t" anchorCtr="0">
            <a:noAutofit/>
          </a:bodyPr>
          <a:lstStyle/>
          <a:p>
            <a:pPr algn="ctr">
              <a:buClr>
                <a:schemeClr val="lt1"/>
              </a:buClr>
              <a:buSzPct val="25000"/>
            </a:pPr>
            <a:r>
              <a:rPr lang="en-US" sz="3300" b="1">
                <a:latin typeface="Calibri"/>
                <a:ea typeface="Calibri"/>
                <a:cs typeface="Calibri"/>
                <a:sym typeface="Calibri"/>
              </a:rPr>
              <a:t>Validate Pipeline</a:t>
            </a:r>
          </a:p>
          <a:p>
            <a:pPr algn="ctr">
              <a:buClr>
                <a:schemeClr val="lt1"/>
              </a:buClr>
              <a:buSzPct val="25000"/>
            </a:pPr>
            <a:r>
              <a:rPr lang="en-US" sz="2800">
                <a:latin typeface="Calibri"/>
                <a:ea typeface="Calibri"/>
                <a:cs typeface="Calibri"/>
                <a:sym typeface="Calibri"/>
              </a:rPr>
              <a:t>-extensible, scalable testing of tool accuracy and precision</a:t>
            </a:r>
          </a:p>
        </p:txBody>
      </p:sp>
      <p:sp>
        <p:nvSpPr>
          <p:cNvPr id="515" name="Shape 515"/>
          <p:cNvSpPr/>
          <p:nvPr/>
        </p:nvSpPr>
        <p:spPr>
          <a:xfrm>
            <a:off x="7711145" y="6727413"/>
            <a:ext cx="90505" cy="90505"/>
          </a:xfrm>
          <a:prstGeom prst="rect">
            <a:avLst/>
          </a:prstGeom>
          <a:noFill/>
          <a:ln>
            <a:noFill/>
          </a:ln>
        </p:spPr>
        <p:txBody>
          <a:bodyPr lIns="12700" tIns="0" rIns="12700" bIns="0" anchor="ctr" anchorCtr="0">
            <a:noAutofit/>
          </a:bodyPr>
          <a:lstStyle/>
          <a:p>
            <a:pPr algn="ctr">
              <a:lnSpc>
                <a:spcPct val="90000"/>
              </a:lnSpc>
              <a:buClr>
                <a:srgbClr val="000000"/>
              </a:buClr>
            </a:pPr>
            <a:endParaRPr sz="6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464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2025650" y="443774"/>
            <a:ext cx="8229600" cy="1143000"/>
          </a:xfrm>
          <a:prstGeom prst="rect">
            <a:avLst/>
          </a:prstGeom>
          <a:noFill/>
          <a:ln>
            <a:noFill/>
          </a:ln>
        </p:spPr>
        <p:txBody>
          <a:bodyPr lIns="91425" tIns="45700" rIns="91425" bIns="45700" anchor="ctr" anchorCtr="0">
            <a:noAutofit/>
          </a:bodyPr>
          <a:lstStyle/>
          <a:p>
            <a:pPr>
              <a:buClr>
                <a:srgbClr val="FF0000"/>
              </a:buClr>
              <a:buSzPct val="25000"/>
            </a:pPr>
            <a:r>
              <a:rPr lang="en-US" sz="3959" b="1">
                <a:solidFill>
                  <a:srgbClr val="000000"/>
                </a:solidFill>
              </a:rPr>
              <a:t>G</a:t>
            </a:r>
            <a:r>
              <a:rPr lang="en-US" sz="3600" b="1">
                <a:solidFill>
                  <a:srgbClr val="000000"/>
                </a:solidFill>
              </a:rPr>
              <a:t>enomic</a:t>
            </a:r>
            <a:r>
              <a:rPr lang="en-US" sz="3959" b="1">
                <a:solidFill>
                  <a:srgbClr val="000000"/>
                </a:solidFill>
              </a:rPr>
              <a:t>s Workflows</a:t>
            </a:r>
            <a:r>
              <a:rPr lang="en-US" sz="3959">
                <a:solidFill>
                  <a:srgbClr val="000000"/>
                </a:solidFill>
              </a:rPr>
              <a:t> </a:t>
            </a:r>
          </a:p>
          <a:p>
            <a:pPr>
              <a:buClr>
                <a:srgbClr val="FF0000"/>
              </a:buClr>
              <a:buSzPct val="25000"/>
            </a:pPr>
            <a:r>
              <a:rPr lang="en-US" sz="3000">
                <a:solidFill>
                  <a:srgbClr val="000000"/>
                </a:solidFill>
              </a:rPr>
              <a:t>Quick Reference Guide</a:t>
            </a:r>
          </a:p>
        </p:txBody>
      </p:sp>
      <p:graphicFrame>
        <p:nvGraphicFramePr>
          <p:cNvPr id="523" name="Shape 523"/>
          <p:cNvGraphicFramePr/>
          <p:nvPr/>
        </p:nvGraphicFramePr>
        <p:xfrm>
          <a:off x="1835725" y="1627250"/>
          <a:ext cx="8609450" cy="4079350"/>
        </p:xfrm>
        <a:graphic>
          <a:graphicData uri="http://schemas.openxmlformats.org/drawingml/2006/table">
            <a:tbl>
              <a:tblPr firstRow="1" bandRow="1">
                <a:noFill/>
              </a:tblPr>
              <a:tblGrid>
                <a:gridCol w="3982950"/>
                <a:gridCol w="2099650"/>
                <a:gridCol w="2526850"/>
              </a:tblGrid>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Workflow</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Platform</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Limits</a:t>
                      </a: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Genome Assembly</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DE, Agave</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n-US" sz="1800" u="none" strike="noStrike" cap="none"/>
                        <a:t>--</a:t>
                      </a: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Transcriptome Assembly</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DE, Agave</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n-US" sz="1800" u="none" strike="noStrike" cap="none"/>
                        <a:t>48 hrs run time max</a:t>
                      </a: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Genome Annotation</a:t>
                      </a:r>
                      <a:r>
                        <a:rPr lang="en-US" sz="1800"/>
                        <a:t> </a:t>
                      </a:r>
                      <a:r>
                        <a:rPr lang="en-US" sz="1800" u="none" strike="noStrike" cap="none"/>
                        <a:t>WQ-MAKER</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Atmo</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a:t>
                      </a: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RNA Seq</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DE, Atmo</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a:t>
                      </a: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HT Process</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DE, Agave</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150 GB input data max</a:t>
                      </a: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Methylation Analysis</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DE, Agave</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a:t>
                      </a: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Association Analysis</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DE, Agave</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a:t>
                      </a: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Variant Caller</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DE, Agave</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n-US" sz="1800" u="none" strike="noStrike" cap="none"/>
                        <a:t>48 hrs run time max</a:t>
                      </a: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Validate</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Atmo, Agave</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a:t>
                      </a: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SRA Submission</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DE</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a:t>
                      </a:r>
                    </a:p>
                  </a:txBody>
                  <a:tcPr marL="91450" marR="91450" marT="45725" marB="45725"/>
                </a:tc>
              </a:tr>
            </a:tbl>
          </a:graphicData>
        </a:graphic>
      </p:graphicFrame>
      <p:sp>
        <p:nvSpPr>
          <p:cNvPr id="524" name="Shape 524"/>
          <p:cNvSpPr txBox="1"/>
          <p:nvPr/>
        </p:nvSpPr>
        <p:spPr>
          <a:xfrm>
            <a:off x="4617126" y="6002726"/>
            <a:ext cx="2485499" cy="614699"/>
          </a:xfrm>
          <a:prstGeom prst="rect">
            <a:avLst/>
          </a:prstGeom>
          <a:noFill/>
          <a:ln>
            <a:noFill/>
          </a:ln>
        </p:spPr>
        <p:txBody>
          <a:bodyPr lIns="91425" tIns="91425" rIns="91425" bIns="91425" anchor="t" anchorCtr="0">
            <a:noAutofit/>
          </a:bodyPr>
          <a:lstStyle/>
          <a:p>
            <a:pPr>
              <a:buClr>
                <a:srgbClr val="000000"/>
              </a:buClr>
              <a:buSzPct val="25000"/>
            </a:pPr>
            <a:r>
              <a:rPr lang="en-US" sz="1400">
                <a:solidFill>
                  <a:srgbClr val="000000"/>
                </a:solidFill>
                <a:latin typeface="Arial"/>
                <a:ea typeface="Arial"/>
                <a:cs typeface="Arial"/>
                <a:sym typeface="Arial"/>
              </a:rPr>
              <a:t>DE - Discovery Environment</a:t>
            </a:r>
          </a:p>
          <a:p>
            <a:pPr>
              <a:buClr>
                <a:srgbClr val="000000"/>
              </a:buClr>
              <a:buSzPct val="25000"/>
            </a:pPr>
            <a:r>
              <a:rPr lang="en-US" sz="1400">
                <a:solidFill>
                  <a:srgbClr val="000000"/>
                </a:solidFill>
                <a:latin typeface="Arial"/>
                <a:ea typeface="Arial"/>
                <a:cs typeface="Arial"/>
                <a:sym typeface="Arial"/>
              </a:rPr>
              <a:t>Atmo - Atmosphere</a:t>
            </a:r>
          </a:p>
          <a:p>
            <a:pPr>
              <a:buClr>
                <a:srgbClr val="000000"/>
              </a:buClr>
              <a:buSzPct val="25000"/>
            </a:pPr>
            <a:r>
              <a:rPr lang="en-US" sz="1400">
                <a:solidFill>
                  <a:srgbClr val="000000"/>
                </a:solidFill>
                <a:latin typeface="Arial"/>
                <a:ea typeface="Arial"/>
                <a:cs typeface="Arial"/>
                <a:sym typeface="Arial"/>
              </a:rPr>
              <a:t>Agave - Agave API</a:t>
            </a:r>
          </a:p>
        </p:txBody>
      </p:sp>
    </p:spTree>
    <p:extLst>
      <p:ext uri="{BB962C8B-B14F-4D97-AF65-F5344CB8AC3E}">
        <p14:creationId xmlns:p14="http://schemas.microsoft.com/office/powerpoint/2010/main" val="52206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7" name="Shape 57"/>
          <p:cNvSpPr txBox="1"/>
          <p:nvPr/>
        </p:nvSpPr>
        <p:spPr>
          <a:xfrm>
            <a:off x="1747237" y="2351350"/>
            <a:ext cx="3920098" cy="1325100"/>
          </a:xfrm>
          <a:prstGeom prst="rect">
            <a:avLst/>
          </a:prstGeom>
          <a:solidFill>
            <a:srgbClr val="E2E2E2"/>
          </a:solidFill>
          <a:ln w="19050" cap="flat" cmpd="sng">
            <a:solidFill>
              <a:srgbClr val="142248"/>
            </a:solidFill>
            <a:prstDash val="solid"/>
            <a:bevel/>
            <a:headEnd type="none" w="med" len="med"/>
            <a:tailEnd type="none" w="med" len="med"/>
          </a:ln>
        </p:spPr>
        <p:txBody>
          <a:bodyPr lIns="11425" tIns="11425" rIns="11425" bIns="11425" anchor="ctr" anchorCtr="0">
            <a:noAutofit/>
          </a:bodyPr>
          <a:lstStyle/>
          <a:p>
            <a:pPr marL="1371600">
              <a:lnSpc>
                <a:spcPct val="90000"/>
              </a:lnSpc>
              <a:buClr>
                <a:srgbClr val="000000"/>
              </a:buClr>
              <a:buSzPct val="25000"/>
            </a:pPr>
            <a:r>
              <a:rPr lang="en-US">
                <a:solidFill>
                  <a:srgbClr val="000000"/>
                </a:solidFill>
                <a:latin typeface="Calibri"/>
                <a:ea typeface="Calibri"/>
                <a:cs typeface="Calibri"/>
                <a:sym typeface="Calibri"/>
              </a:rPr>
              <a:t> </a:t>
            </a:r>
          </a:p>
          <a:p>
            <a:pPr algn="ctr">
              <a:lnSpc>
                <a:spcPct val="90000"/>
              </a:lnSpc>
              <a:spcBef>
                <a:spcPts val="1260"/>
              </a:spcBef>
              <a:buClr>
                <a:srgbClr val="000000"/>
              </a:buClr>
            </a:pPr>
            <a:endParaRPr>
              <a:solidFill>
                <a:srgbClr val="000000"/>
              </a:solidFill>
              <a:latin typeface="Calibri"/>
              <a:ea typeface="Calibri"/>
              <a:cs typeface="Calibri"/>
              <a:sym typeface="Calibri"/>
            </a:endParaRPr>
          </a:p>
          <a:p>
            <a:pPr algn="ctr">
              <a:lnSpc>
                <a:spcPct val="90000"/>
              </a:lnSpc>
              <a:spcBef>
                <a:spcPts val="1260"/>
              </a:spcBef>
              <a:buClr>
                <a:srgbClr val="000000"/>
              </a:buClr>
            </a:pPr>
            <a:endParaRPr>
              <a:solidFill>
                <a:srgbClr val="000000"/>
              </a:solidFill>
              <a:latin typeface="Calibri"/>
              <a:ea typeface="Calibri"/>
              <a:cs typeface="Calibri"/>
              <a:sym typeface="Calibri"/>
            </a:endParaRPr>
          </a:p>
        </p:txBody>
      </p:sp>
      <p:sp>
        <p:nvSpPr>
          <p:cNvPr id="58" name="Shape 58"/>
          <p:cNvSpPr txBox="1">
            <a:spLocks noGrp="1"/>
          </p:cNvSpPr>
          <p:nvPr>
            <p:ph type="title"/>
          </p:nvPr>
        </p:nvSpPr>
        <p:spPr>
          <a:xfrm>
            <a:off x="1981200" y="-30162"/>
            <a:ext cx="8229600" cy="1420369"/>
          </a:xfrm>
          <a:prstGeom prst="rect">
            <a:avLst/>
          </a:prstGeom>
          <a:noFill/>
          <a:ln>
            <a:noFill/>
          </a:ln>
        </p:spPr>
        <p:txBody>
          <a:bodyPr lIns="91425" tIns="45700" rIns="91425" bIns="45700" anchor="ctr" anchorCtr="0">
            <a:noAutofit/>
          </a:bodyPr>
          <a:lstStyle/>
          <a:p>
            <a:pPr>
              <a:buClr>
                <a:srgbClr val="FF0000"/>
              </a:buClr>
              <a:buSzPct val="25000"/>
            </a:pPr>
            <a:r>
              <a:rPr lang="en-US" sz="3959" b="1">
                <a:solidFill>
                  <a:srgbClr val="000000"/>
                </a:solidFill>
              </a:rPr>
              <a:t>Overview of Genomics Workflows</a:t>
            </a:r>
          </a:p>
        </p:txBody>
      </p:sp>
      <p:grpSp>
        <p:nvGrpSpPr>
          <p:cNvPr id="59" name="Shape 59"/>
          <p:cNvGrpSpPr/>
          <p:nvPr/>
        </p:nvGrpSpPr>
        <p:grpSpPr>
          <a:xfrm>
            <a:off x="6095999" y="5315214"/>
            <a:ext cx="3917406" cy="930910"/>
            <a:chOff x="6772343" y="4795564"/>
            <a:chExt cx="3917406" cy="930910"/>
          </a:xfrm>
        </p:grpSpPr>
        <p:sp>
          <p:nvSpPr>
            <p:cNvPr id="60" name="Shape 60"/>
            <p:cNvSpPr txBox="1"/>
            <p:nvPr/>
          </p:nvSpPr>
          <p:spPr>
            <a:xfrm>
              <a:off x="6772343" y="4820194"/>
              <a:ext cx="2117398" cy="318600"/>
            </a:xfrm>
            <a:prstGeom prst="rect">
              <a:avLst/>
            </a:prstGeom>
            <a:noFill/>
            <a:ln>
              <a:noFill/>
            </a:ln>
          </p:spPr>
          <p:txBody>
            <a:bodyPr lIns="91425" tIns="91425" rIns="91425" bIns="91425" anchor="t" anchorCtr="0">
              <a:noAutofit/>
            </a:bodyPr>
            <a:lstStyle/>
            <a:p>
              <a:pPr>
                <a:buClr>
                  <a:srgbClr val="000000"/>
                </a:buClr>
                <a:buSzPct val="25000"/>
              </a:pPr>
              <a:r>
                <a:rPr lang="en-US" sz="1200" b="1">
                  <a:solidFill>
                    <a:srgbClr val="000000"/>
                  </a:solidFill>
                  <a:latin typeface="Arial"/>
                  <a:ea typeface="Arial"/>
                  <a:cs typeface="Arial"/>
                  <a:sym typeface="Arial"/>
                </a:rPr>
                <a:t>Discovery Environment</a:t>
              </a:r>
            </a:p>
          </p:txBody>
        </p:sp>
        <p:sp>
          <p:nvSpPr>
            <p:cNvPr id="61" name="Shape 61"/>
            <p:cNvSpPr txBox="1"/>
            <p:nvPr/>
          </p:nvSpPr>
          <p:spPr>
            <a:xfrm>
              <a:off x="7613167" y="5407875"/>
              <a:ext cx="2969399" cy="318600"/>
            </a:xfrm>
            <a:prstGeom prst="rect">
              <a:avLst/>
            </a:prstGeom>
            <a:noFill/>
            <a:ln>
              <a:noFill/>
            </a:ln>
          </p:spPr>
          <p:txBody>
            <a:bodyPr lIns="91425" tIns="91425" rIns="91425" bIns="91425" anchor="t" anchorCtr="0">
              <a:noAutofit/>
            </a:bodyPr>
            <a:lstStyle/>
            <a:p>
              <a:pPr>
                <a:buClr>
                  <a:srgbClr val="000000"/>
                </a:buClr>
                <a:buSzPct val="25000"/>
              </a:pPr>
              <a:r>
                <a:rPr lang="en-US" sz="1200" b="1">
                  <a:solidFill>
                    <a:srgbClr val="000000"/>
                  </a:solidFill>
                  <a:latin typeface="Arial"/>
                  <a:ea typeface="Arial"/>
                  <a:cs typeface="Arial"/>
                  <a:sym typeface="Arial"/>
                </a:rPr>
                <a:t>Discovery Environment, Agave API</a:t>
              </a:r>
            </a:p>
          </p:txBody>
        </p:sp>
        <p:sp>
          <p:nvSpPr>
            <p:cNvPr id="62" name="Shape 62"/>
            <p:cNvSpPr txBox="1"/>
            <p:nvPr/>
          </p:nvSpPr>
          <p:spPr>
            <a:xfrm>
              <a:off x="9430350" y="4795564"/>
              <a:ext cx="1259400" cy="318600"/>
            </a:xfrm>
            <a:prstGeom prst="rect">
              <a:avLst/>
            </a:prstGeom>
            <a:noFill/>
            <a:ln>
              <a:noFill/>
            </a:ln>
          </p:spPr>
          <p:txBody>
            <a:bodyPr lIns="91425" tIns="91425" rIns="91425" bIns="91425" anchor="t" anchorCtr="0">
              <a:noAutofit/>
            </a:bodyPr>
            <a:lstStyle/>
            <a:p>
              <a:pPr>
                <a:buClr>
                  <a:srgbClr val="000000"/>
                </a:buClr>
                <a:buSzPct val="25000"/>
              </a:pPr>
              <a:r>
                <a:rPr lang="en-US" sz="1200" b="1">
                  <a:solidFill>
                    <a:srgbClr val="000000"/>
                  </a:solidFill>
                  <a:latin typeface="Arial"/>
                  <a:ea typeface="Arial"/>
                  <a:cs typeface="Arial"/>
                  <a:sym typeface="Arial"/>
                </a:rPr>
                <a:t>Atmosphere</a:t>
              </a:r>
            </a:p>
          </p:txBody>
        </p:sp>
      </p:grpSp>
      <p:sp>
        <p:nvSpPr>
          <p:cNvPr id="63" name="Shape 63"/>
          <p:cNvSpPr txBox="1"/>
          <p:nvPr/>
        </p:nvSpPr>
        <p:spPr>
          <a:xfrm>
            <a:off x="1786788" y="1112625"/>
            <a:ext cx="3880499" cy="911100"/>
          </a:xfrm>
          <a:prstGeom prst="rect">
            <a:avLst/>
          </a:prstGeom>
          <a:solidFill>
            <a:srgbClr val="E2E2E2"/>
          </a:solidFill>
          <a:ln w="19050" cap="flat" cmpd="sng">
            <a:solidFill>
              <a:srgbClr val="142248"/>
            </a:solidFill>
            <a:prstDash val="solid"/>
            <a:bevel/>
            <a:headEnd type="none" w="med" len="med"/>
            <a:tailEnd type="none" w="med" len="med"/>
          </a:ln>
        </p:spPr>
        <p:txBody>
          <a:bodyPr lIns="11425" tIns="11425" rIns="11425" bIns="11425" anchor="ctr" anchorCtr="0">
            <a:noAutofit/>
          </a:bodyPr>
          <a:lstStyle/>
          <a:p>
            <a:pPr algn="ctr">
              <a:buClr>
                <a:srgbClr val="000000"/>
              </a:buClr>
            </a:pPr>
            <a:endParaRPr>
              <a:solidFill>
                <a:srgbClr val="000000"/>
              </a:solidFill>
              <a:latin typeface="Calibri"/>
              <a:ea typeface="Calibri"/>
              <a:cs typeface="Calibri"/>
              <a:sym typeface="Calibri"/>
            </a:endParaRPr>
          </a:p>
          <a:p>
            <a:pPr algn="ctr">
              <a:buClr>
                <a:srgbClr val="000000"/>
              </a:buClr>
              <a:buSzPct val="25000"/>
            </a:pPr>
            <a:r>
              <a:rPr lang="en-US">
                <a:solidFill>
                  <a:srgbClr val="000000"/>
                </a:solidFill>
                <a:latin typeface="Calibri"/>
                <a:ea typeface="Calibri"/>
                <a:cs typeface="Calibri"/>
                <a:sym typeface="Calibri"/>
              </a:rPr>
              <a:t>Sequence Read Processing</a:t>
            </a:r>
          </a:p>
          <a:p>
            <a:pPr algn="ctr">
              <a:lnSpc>
                <a:spcPct val="90000"/>
              </a:lnSpc>
              <a:spcBef>
                <a:spcPts val="630"/>
              </a:spcBef>
              <a:buClr>
                <a:srgbClr val="000000"/>
              </a:buClr>
            </a:pPr>
            <a:endParaRPr>
              <a:solidFill>
                <a:srgbClr val="000000"/>
              </a:solidFill>
              <a:latin typeface="Calibri"/>
              <a:ea typeface="Calibri"/>
              <a:cs typeface="Calibri"/>
              <a:sym typeface="Calibri"/>
            </a:endParaRPr>
          </a:p>
          <a:p>
            <a:pPr algn="ctr">
              <a:lnSpc>
                <a:spcPct val="90000"/>
              </a:lnSpc>
              <a:spcBef>
                <a:spcPts val="1260"/>
              </a:spcBef>
              <a:buClr>
                <a:srgbClr val="000000"/>
              </a:buClr>
            </a:pPr>
            <a:endParaRPr>
              <a:solidFill>
                <a:srgbClr val="000000"/>
              </a:solidFill>
              <a:latin typeface="Calibri"/>
              <a:ea typeface="Calibri"/>
              <a:cs typeface="Calibri"/>
              <a:sym typeface="Calibri"/>
            </a:endParaRPr>
          </a:p>
        </p:txBody>
      </p:sp>
      <p:sp>
        <p:nvSpPr>
          <p:cNvPr id="64" name="Shape 64"/>
          <p:cNvSpPr txBox="1"/>
          <p:nvPr/>
        </p:nvSpPr>
        <p:spPr>
          <a:xfrm>
            <a:off x="2594537" y="4031900"/>
            <a:ext cx="2256600" cy="911100"/>
          </a:xfrm>
          <a:prstGeom prst="rect">
            <a:avLst/>
          </a:prstGeom>
          <a:solidFill>
            <a:srgbClr val="E2E2E2"/>
          </a:solidFill>
          <a:ln w="19050" cap="flat" cmpd="sng">
            <a:solidFill>
              <a:srgbClr val="142248"/>
            </a:solidFill>
            <a:prstDash val="solid"/>
            <a:bevel/>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Genome Annotation</a:t>
            </a:r>
          </a:p>
        </p:txBody>
      </p:sp>
      <p:sp>
        <p:nvSpPr>
          <p:cNvPr id="65" name="Shape 65"/>
          <p:cNvSpPr txBox="1"/>
          <p:nvPr/>
        </p:nvSpPr>
        <p:spPr>
          <a:xfrm>
            <a:off x="2671388" y="3028025"/>
            <a:ext cx="2071799" cy="370200"/>
          </a:xfrm>
          <a:prstGeom prst="rect">
            <a:avLst/>
          </a:prstGeom>
          <a:noFill/>
          <a:ln w="9525" cap="flat" cmpd="sng">
            <a:solidFill>
              <a:srgbClr val="000000"/>
            </a:solidFill>
            <a:prstDash val="dot"/>
            <a:bevel/>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Assembly Analysis</a:t>
            </a:r>
          </a:p>
        </p:txBody>
      </p:sp>
      <p:sp>
        <p:nvSpPr>
          <p:cNvPr id="66" name="Shape 66"/>
          <p:cNvSpPr txBox="1"/>
          <p:nvPr/>
        </p:nvSpPr>
        <p:spPr>
          <a:xfrm>
            <a:off x="7130051" y="3679600"/>
            <a:ext cx="2071799" cy="1143000"/>
          </a:xfrm>
          <a:prstGeom prst="rect">
            <a:avLst/>
          </a:prstGeom>
          <a:solidFill>
            <a:srgbClr val="E2E2E2"/>
          </a:solidFill>
          <a:ln w="19050" cap="flat" cmpd="sng">
            <a:solidFill>
              <a:srgbClr val="142248"/>
            </a:solidFill>
            <a:prstDash val="solid"/>
            <a:bevel/>
            <a:headEnd type="none" w="med" len="med"/>
            <a:tailEnd type="none" w="med" len="med"/>
          </a:ln>
        </p:spPr>
        <p:txBody>
          <a:bodyPr lIns="11425" tIns="11425" rIns="11425" bIns="11425" anchor="ctr" anchorCtr="0">
            <a:noAutofit/>
          </a:bodyPr>
          <a:lstStyle/>
          <a:p>
            <a:pPr>
              <a:lnSpc>
                <a:spcPct val="90000"/>
              </a:lnSpc>
              <a:buClr>
                <a:srgbClr val="000000"/>
              </a:buClr>
            </a:pPr>
            <a:endParaRPr>
              <a:solidFill>
                <a:srgbClr val="000000"/>
              </a:solidFill>
              <a:latin typeface="Calibri"/>
              <a:ea typeface="Calibri"/>
              <a:cs typeface="Calibri"/>
              <a:sym typeface="Calibri"/>
            </a:endParaRPr>
          </a:p>
          <a:p>
            <a:pPr algn="ctr">
              <a:lnSpc>
                <a:spcPct val="90000"/>
              </a:lnSpc>
              <a:spcBef>
                <a:spcPts val="1260"/>
              </a:spcBef>
              <a:buClr>
                <a:srgbClr val="000000"/>
              </a:buClr>
            </a:pPr>
            <a:endParaRPr>
              <a:solidFill>
                <a:srgbClr val="000000"/>
              </a:solidFill>
              <a:latin typeface="Calibri"/>
              <a:ea typeface="Calibri"/>
              <a:cs typeface="Calibri"/>
              <a:sym typeface="Calibri"/>
            </a:endParaRPr>
          </a:p>
        </p:txBody>
      </p:sp>
      <p:sp>
        <p:nvSpPr>
          <p:cNvPr id="67" name="Shape 67"/>
          <p:cNvSpPr txBox="1"/>
          <p:nvPr/>
        </p:nvSpPr>
        <p:spPr>
          <a:xfrm>
            <a:off x="1830887" y="2641409"/>
            <a:ext cx="1157098" cy="370200"/>
          </a:xfrm>
          <a:prstGeom prst="rect">
            <a:avLst/>
          </a:prstGeom>
          <a:noFill/>
          <a:ln w="9525" cap="flat" cmpd="sng">
            <a:solidFill>
              <a:srgbClr val="000000"/>
            </a:solidFill>
            <a:prstDash val="dot"/>
            <a:bevel/>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Genome</a:t>
            </a:r>
          </a:p>
        </p:txBody>
      </p:sp>
      <p:sp>
        <p:nvSpPr>
          <p:cNvPr id="68" name="Shape 68"/>
          <p:cNvSpPr txBox="1"/>
          <p:nvPr/>
        </p:nvSpPr>
        <p:spPr>
          <a:xfrm>
            <a:off x="4145274" y="2641409"/>
            <a:ext cx="1437898" cy="370200"/>
          </a:xfrm>
          <a:prstGeom prst="rect">
            <a:avLst/>
          </a:prstGeom>
          <a:noFill/>
          <a:ln w="9525" cap="flat" cmpd="sng">
            <a:solidFill>
              <a:srgbClr val="000000"/>
            </a:solidFill>
            <a:prstDash val="dot"/>
            <a:bevel/>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Transcriptome</a:t>
            </a:r>
          </a:p>
        </p:txBody>
      </p:sp>
      <p:sp>
        <p:nvSpPr>
          <p:cNvPr id="69" name="Shape 69"/>
          <p:cNvSpPr txBox="1"/>
          <p:nvPr/>
        </p:nvSpPr>
        <p:spPr>
          <a:xfrm>
            <a:off x="1735346" y="5314625"/>
            <a:ext cx="2477700" cy="911100"/>
          </a:xfrm>
          <a:prstGeom prst="rect">
            <a:avLst/>
          </a:prstGeom>
          <a:solidFill>
            <a:srgbClr val="E2E2E2"/>
          </a:solidFill>
          <a:ln w="19050" cap="flat" cmpd="sng">
            <a:solidFill>
              <a:srgbClr val="142248"/>
            </a:solidFill>
            <a:prstDash val="solid"/>
            <a:bevel/>
            <a:headEnd type="none" w="med" len="med"/>
            <a:tailEnd type="none" w="med" len="med"/>
          </a:ln>
        </p:spPr>
        <p:txBody>
          <a:bodyPr lIns="11425" tIns="11425" rIns="11425" bIns="11425" anchor="ctr" anchorCtr="0">
            <a:noAutofit/>
          </a:bodyPr>
          <a:lstStyle/>
          <a:p>
            <a:pPr algn="ctr">
              <a:lnSpc>
                <a:spcPct val="90000"/>
              </a:lnSpc>
              <a:buClr>
                <a:srgbClr val="000000"/>
              </a:buClr>
            </a:pPr>
            <a:endParaRPr>
              <a:solidFill>
                <a:srgbClr val="000000"/>
              </a:solidFill>
              <a:latin typeface="Calibri"/>
              <a:ea typeface="Calibri"/>
              <a:cs typeface="Calibri"/>
              <a:sym typeface="Calibri"/>
            </a:endParaRPr>
          </a:p>
          <a:p>
            <a:pPr algn="ctr">
              <a:lnSpc>
                <a:spcPct val="90000"/>
              </a:lnSpc>
              <a:spcBef>
                <a:spcPts val="1260"/>
              </a:spcBef>
              <a:buClr>
                <a:srgbClr val="000000"/>
              </a:buClr>
              <a:buSzPct val="25000"/>
            </a:pPr>
            <a:r>
              <a:rPr lang="en-US">
                <a:solidFill>
                  <a:srgbClr val="000000"/>
                </a:solidFill>
                <a:latin typeface="Calibri"/>
                <a:ea typeface="Calibri"/>
                <a:cs typeface="Calibri"/>
                <a:sym typeface="Calibri"/>
              </a:rPr>
              <a:t>RNASeq</a:t>
            </a:r>
          </a:p>
          <a:p>
            <a:pPr algn="ctr">
              <a:lnSpc>
                <a:spcPct val="90000"/>
              </a:lnSpc>
              <a:spcBef>
                <a:spcPts val="1260"/>
              </a:spcBef>
              <a:buClr>
                <a:srgbClr val="000000"/>
              </a:buClr>
            </a:pPr>
            <a:endParaRPr>
              <a:solidFill>
                <a:srgbClr val="000000"/>
              </a:solidFill>
              <a:latin typeface="Calibri"/>
              <a:ea typeface="Calibri"/>
              <a:cs typeface="Calibri"/>
              <a:sym typeface="Calibri"/>
            </a:endParaRPr>
          </a:p>
          <a:p>
            <a:pPr algn="ctr">
              <a:lnSpc>
                <a:spcPct val="90000"/>
              </a:lnSpc>
              <a:spcBef>
                <a:spcPts val="1260"/>
              </a:spcBef>
              <a:buClr>
                <a:srgbClr val="000000"/>
              </a:buClr>
            </a:pPr>
            <a:endParaRPr>
              <a:solidFill>
                <a:srgbClr val="000000"/>
              </a:solidFill>
              <a:latin typeface="Calibri"/>
              <a:ea typeface="Calibri"/>
              <a:cs typeface="Calibri"/>
              <a:sym typeface="Calibri"/>
            </a:endParaRPr>
          </a:p>
        </p:txBody>
      </p:sp>
      <p:sp>
        <p:nvSpPr>
          <p:cNvPr id="70" name="Shape 70"/>
          <p:cNvSpPr txBox="1"/>
          <p:nvPr/>
        </p:nvSpPr>
        <p:spPr>
          <a:xfrm>
            <a:off x="4318001" y="5314625"/>
            <a:ext cx="1553100" cy="911100"/>
          </a:xfrm>
          <a:prstGeom prst="rect">
            <a:avLst/>
          </a:prstGeom>
          <a:solidFill>
            <a:srgbClr val="E2E2E2"/>
          </a:solidFill>
          <a:ln w="19050" cap="flat" cmpd="sng">
            <a:solidFill>
              <a:srgbClr val="142248"/>
            </a:solidFill>
            <a:prstDash val="solid"/>
            <a:bevel/>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Methylation</a:t>
            </a:r>
          </a:p>
        </p:txBody>
      </p:sp>
      <p:sp>
        <p:nvSpPr>
          <p:cNvPr id="71" name="Shape 71"/>
          <p:cNvSpPr txBox="1"/>
          <p:nvPr/>
        </p:nvSpPr>
        <p:spPr>
          <a:xfrm>
            <a:off x="6084980" y="1112625"/>
            <a:ext cx="4181400" cy="911100"/>
          </a:xfrm>
          <a:prstGeom prst="rect">
            <a:avLst/>
          </a:prstGeom>
          <a:solidFill>
            <a:srgbClr val="E2E2E2"/>
          </a:solidFill>
          <a:ln w="19050" cap="flat" cmpd="sng">
            <a:solidFill>
              <a:srgbClr val="142248"/>
            </a:solidFill>
            <a:prstDash val="solid"/>
            <a:bevel/>
            <a:headEnd type="none" w="med" len="med"/>
            <a:tailEnd type="none" w="med" len="med"/>
          </a:ln>
        </p:spPr>
        <p:txBody>
          <a:bodyPr lIns="11425" tIns="11425" rIns="11425" bIns="11425" anchor="ctr" anchorCtr="0">
            <a:noAutofit/>
          </a:bodyPr>
          <a:lstStyle/>
          <a:p>
            <a:pPr algn="ctr">
              <a:lnSpc>
                <a:spcPct val="90000"/>
              </a:lnSpc>
              <a:buClr>
                <a:srgbClr val="000000"/>
              </a:buClr>
            </a:pPr>
            <a:endParaRPr>
              <a:solidFill>
                <a:srgbClr val="000000"/>
              </a:solidFill>
              <a:latin typeface="Calibri"/>
              <a:ea typeface="Calibri"/>
              <a:cs typeface="Calibri"/>
              <a:sym typeface="Calibri"/>
            </a:endParaRPr>
          </a:p>
          <a:p>
            <a:pPr algn="ctr">
              <a:lnSpc>
                <a:spcPct val="90000"/>
              </a:lnSpc>
              <a:spcBef>
                <a:spcPts val="1260"/>
              </a:spcBef>
              <a:buClr>
                <a:srgbClr val="000000"/>
              </a:buClr>
            </a:pPr>
            <a:endParaRPr>
              <a:solidFill>
                <a:srgbClr val="000000"/>
              </a:solidFill>
              <a:latin typeface="Calibri"/>
              <a:ea typeface="Calibri"/>
              <a:cs typeface="Calibri"/>
              <a:sym typeface="Calibri"/>
            </a:endParaRPr>
          </a:p>
        </p:txBody>
      </p:sp>
      <p:sp>
        <p:nvSpPr>
          <p:cNvPr id="72" name="Shape 72"/>
          <p:cNvSpPr txBox="1"/>
          <p:nvPr/>
        </p:nvSpPr>
        <p:spPr>
          <a:xfrm>
            <a:off x="1780062" y="5651689"/>
            <a:ext cx="1157098" cy="370200"/>
          </a:xfrm>
          <a:prstGeom prst="rect">
            <a:avLst/>
          </a:prstGeom>
          <a:noFill/>
          <a:ln w="9525" cap="flat" cmpd="sng">
            <a:solidFill>
              <a:srgbClr val="000000"/>
            </a:solidFill>
            <a:prstDash val="dot"/>
            <a:bevel/>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HTProcess</a:t>
            </a:r>
          </a:p>
        </p:txBody>
      </p:sp>
      <p:sp>
        <p:nvSpPr>
          <p:cNvPr id="73" name="Shape 73"/>
          <p:cNvSpPr txBox="1"/>
          <p:nvPr/>
        </p:nvSpPr>
        <p:spPr>
          <a:xfrm>
            <a:off x="3128737" y="1489754"/>
            <a:ext cx="1157098" cy="370200"/>
          </a:xfrm>
          <a:prstGeom prst="rect">
            <a:avLst/>
          </a:prstGeom>
          <a:noFill/>
          <a:ln w="9525" cap="flat" cmpd="sng">
            <a:solidFill>
              <a:srgbClr val="000000"/>
            </a:solidFill>
            <a:prstDash val="dot"/>
            <a:bevel/>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HTProcess</a:t>
            </a:r>
          </a:p>
        </p:txBody>
      </p:sp>
      <p:sp>
        <p:nvSpPr>
          <p:cNvPr id="74" name="Shape 74"/>
          <p:cNvSpPr txBox="1"/>
          <p:nvPr/>
        </p:nvSpPr>
        <p:spPr>
          <a:xfrm>
            <a:off x="6191126" y="1482134"/>
            <a:ext cx="2071799" cy="370200"/>
          </a:xfrm>
          <a:prstGeom prst="rect">
            <a:avLst/>
          </a:prstGeom>
          <a:noFill/>
          <a:ln w="9525" cap="flat" cmpd="sng">
            <a:solidFill>
              <a:srgbClr val="000000"/>
            </a:solidFill>
            <a:prstDash val="dot"/>
            <a:bevel/>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Association Pipeline</a:t>
            </a:r>
          </a:p>
        </p:txBody>
      </p:sp>
      <p:sp>
        <p:nvSpPr>
          <p:cNvPr id="75" name="Shape 75"/>
          <p:cNvSpPr txBox="1"/>
          <p:nvPr/>
        </p:nvSpPr>
        <p:spPr>
          <a:xfrm>
            <a:off x="8420700" y="1466895"/>
            <a:ext cx="1714800" cy="370200"/>
          </a:xfrm>
          <a:prstGeom prst="rect">
            <a:avLst/>
          </a:prstGeom>
          <a:noFill/>
          <a:ln w="9525" cap="flat" cmpd="sng">
            <a:solidFill>
              <a:srgbClr val="000000"/>
            </a:solidFill>
            <a:prstDash val="dot"/>
            <a:bevel/>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Validate Pipeline</a:t>
            </a:r>
          </a:p>
        </p:txBody>
      </p:sp>
      <p:sp>
        <p:nvSpPr>
          <p:cNvPr id="76" name="Shape 76"/>
          <p:cNvSpPr txBox="1"/>
          <p:nvPr/>
        </p:nvSpPr>
        <p:spPr>
          <a:xfrm>
            <a:off x="7403787" y="4162900"/>
            <a:ext cx="1553100" cy="370200"/>
          </a:xfrm>
          <a:prstGeom prst="rect">
            <a:avLst/>
          </a:prstGeom>
          <a:noFill/>
          <a:ln w="9525" cap="flat" cmpd="sng">
            <a:solidFill>
              <a:srgbClr val="000000"/>
            </a:solidFill>
            <a:prstDash val="dot"/>
            <a:bevel/>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SRA Submission</a:t>
            </a:r>
          </a:p>
        </p:txBody>
      </p:sp>
      <p:sp>
        <p:nvSpPr>
          <p:cNvPr id="77" name="Shape 77"/>
          <p:cNvSpPr/>
          <p:nvPr/>
        </p:nvSpPr>
        <p:spPr>
          <a:xfrm>
            <a:off x="3612036" y="2055731"/>
            <a:ext cx="190500" cy="255000"/>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78" name="Shape 78"/>
          <p:cNvSpPr/>
          <p:nvPr/>
        </p:nvSpPr>
        <p:spPr>
          <a:xfrm>
            <a:off x="3612036" y="3730491"/>
            <a:ext cx="190500" cy="255000"/>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79" name="Shape 79"/>
          <p:cNvSpPr/>
          <p:nvPr/>
        </p:nvSpPr>
        <p:spPr>
          <a:xfrm>
            <a:off x="3113062" y="5008735"/>
            <a:ext cx="190500" cy="255000"/>
          </a:xfrm>
          <a:prstGeom prst="up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80" name="Shape 80"/>
          <p:cNvSpPr/>
          <p:nvPr/>
        </p:nvSpPr>
        <p:spPr>
          <a:xfrm rot="-1880500">
            <a:off x="5689396" y="2346824"/>
            <a:ext cx="1190826" cy="254988"/>
          </a:xfrm>
          <a:prstGeom prst="lef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81" name="Shape 81"/>
          <p:cNvSpPr/>
          <p:nvPr/>
        </p:nvSpPr>
        <p:spPr>
          <a:xfrm>
            <a:off x="5732151" y="2958075"/>
            <a:ext cx="1311899" cy="255000"/>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82" name="Shape 82"/>
          <p:cNvSpPr/>
          <p:nvPr/>
        </p:nvSpPr>
        <p:spPr>
          <a:xfrm>
            <a:off x="5095799" y="3802380"/>
            <a:ext cx="252063" cy="1423152"/>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83" name="Shape 83"/>
          <p:cNvSpPr txBox="1"/>
          <p:nvPr/>
        </p:nvSpPr>
        <p:spPr>
          <a:xfrm>
            <a:off x="7130052" y="2729213"/>
            <a:ext cx="2071799" cy="762000"/>
          </a:xfrm>
          <a:prstGeom prst="rect">
            <a:avLst/>
          </a:prstGeom>
          <a:solidFill>
            <a:srgbClr val="E2E2E2"/>
          </a:solidFill>
          <a:ln w="19050" cap="flat" cmpd="sng">
            <a:solidFill>
              <a:srgbClr val="142248"/>
            </a:solidFill>
            <a:prstDash val="solid"/>
            <a:bevel/>
            <a:headEnd type="none" w="med" len="med"/>
            <a:tailEnd type="none" w="med" len="med"/>
          </a:ln>
        </p:spPr>
        <p:txBody>
          <a:bodyPr lIns="11425" tIns="11425" rIns="11425" bIns="11425" anchor="ctr" anchorCtr="0">
            <a:noAutofit/>
          </a:bodyPr>
          <a:lstStyle/>
          <a:p>
            <a:pPr algn="ctr">
              <a:lnSpc>
                <a:spcPct val="90000"/>
              </a:lnSpc>
              <a:buClr>
                <a:srgbClr val="000000"/>
              </a:buClr>
            </a:pPr>
            <a:endParaRPr>
              <a:solidFill>
                <a:srgbClr val="000000"/>
              </a:solidFill>
              <a:latin typeface="Calibri"/>
              <a:ea typeface="Calibri"/>
              <a:cs typeface="Calibri"/>
              <a:sym typeface="Calibri"/>
            </a:endParaRPr>
          </a:p>
        </p:txBody>
      </p:sp>
      <p:sp>
        <p:nvSpPr>
          <p:cNvPr id="84" name="Shape 84"/>
          <p:cNvSpPr/>
          <p:nvPr/>
        </p:nvSpPr>
        <p:spPr>
          <a:xfrm rot="1817932">
            <a:off x="5721378" y="3642965"/>
            <a:ext cx="1409976" cy="255052"/>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85" name="Shape 85"/>
          <p:cNvSpPr/>
          <p:nvPr/>
        </p:nvSpPr>
        <p:spPr>
          <a:xfrm rot="10800000">
            <a:off x="8075628" y="2098811"/>
            <a:ext cx="268270" cy="570578"/>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86" name="Shape 86"/>
          <p:cNvSpPr txBox="1"/>
          <p:nvPr/>
        </p:nvSpPr>
        <p:spPr>
          <a:xfrm>
            <a:off x="2999262" y="5659310"/>
            <a:ext cx="1157098" cy="370200"/>
          </a:xfrm>
          <a:prstGeom prst="rect">
            <a:avLst/>
          </a:prstGeom>
          <a:noFill/>
          <a:ln w="9525" cap="flat" cmpd="sng">
            <a:solidFill>
              <a:srgbClr val="000000"/>
            </a:solidFill>
            <a:prstDash val="dot"/>
            <a:bevel/>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DE Pipeline</a:t>
            </a:r>
          </a:p>
        </p:txBody>
      </p:sp>
      <p:sp>
        <p:nvSpPr>
          <p:cNvPr id="87" name="Shape 87"/>
          <p:cNvSpPr/>
          <p:nvPr/>
        </p:nvSpPr>
        <p:spPr>
          <a:xfrm>
            <a:off x="3128737" y="1868609"/>
            <a:ext cx="582360" cy="101296"/>
          </a:xfrm>
          <a:prstGeom prst="rect">
            <a:avLst/>
          </a:prstGeom>
          <a:solidFill>
            <a:srgbClr val="F19E1F"/>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88" name="Shape 88"/>
          <p:cNvSpPr/>
          <p:nvPr/>
        </p:nvSpPr>
        <p:spPr>
          <a:xfrm>
            <a:off x="3711098" y="1868610"/>
            <a:ext cx="574739" cy="101296"/>
          </a:xfrm>
          <a:prstGeom prst="rect">
            <a:avLst/>
          </a:prstGeom>
          <a:solidFill>
            <a:schemeClr val="accent3"/>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89" name="Shape 89"/>
          <p:cNvSpPr/>
          <p:nvPr/>
        </p:nvSpPr>
        <p:spPr>
          <a:xfrm>
            <a:off x="3117069" y="3491212"/>
            <a:ext cx="582360" cy="101296"/>
          </a:xfrm>
          <a:prstGeom prst="rect">
            <a:avLst/>
          </a:prstGeom>
          <a:solidFill>
            <a:srgbClr val="F19E1F"/>
          </a:solidFill>
          <a:ln>
            <a:noFill/>
          </a:ln>
        </p:spPr>
        <p:txBody>
          <a:bodyPr lIns="91425" tIns="45700" rIns="91425" bIns="45700" anchor="ctr" anchorCtr="0">
            <a:noAutofit/>
          </a:bodyPr>
          <a:lstStyle/>
          <a:p>
            <a:pPr algn="ctr">
              <a:buClr>
                <a:srgbClr val="000000"/>
              </a:buClr>
            </a:pPr>
            <a:endParaRPr sz="1400">
              <a:solidFill>
                <a:srgbClr val="F19E1F"/>
              </a:solidFill>
              <a:latin typeface="Arial"/>
              <a:ea typeface="Arial"/>
              <a:cs typeface="Arial"/>
              <a:sym typeface="Arial"/>
            </a:endParaRPr>
          </a:p>
        </p:txBody>
      </p:sp>
      <p:sp>
        <p:nvSpPr>
          <p:cNvPr id="90" name="Shape 90"/>
          <p:cNvSpPr/>
          <p:nvPr/>
        </p:nvSpPr>
        <p:spPr>
          <a:xfrm>
            <a:off x="3699429" y="3491212"/>
            <a:ext cx="574739" cy="101296"/>
          </a:xfrm>
          <a:prstGeom prst="rect">
            <a:avLst/>
          </a:prstGeom>
          <a:solidFill>
            <a:schemeClr val="accent3"/>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91" name="Shape 91"/>
          <p:cNvSpPr/>
          <p:nvPr/>
        </p:nvSpPr>
        <p:spPr>
          <a:xfrm>
            <a:off x="3091262" y="4765017"/>
            <a:ext cx="582360" cy="101296"/>
          </a:xfrm>
          <a:prstGeom prst="rect">
            <a:avLst/>
          </a:prstGeom>
          <a:solidFill>
            <a:srgbClr val="F19E1F"/>
          </a:solidFill>
          <a:ln>
            <a:noFill/>
          </a:ln>
        </p:spPr>
        <p:txBody>
          <a:bodyPr lIns="91425" tIns="45700" rIns="91425" bIns="45700" anchor="ctr" anchorCtr="0">
            <a:noAutofit/>
          </a:bodyPr>
          <a:lstStyle/>
          <a:p>
            <a:pPr algn="ctr">
              <a:buClr>
                <a:srgbClr val="000000"/>
              </a:buClr>
            </a:pPr>
            <a:endParaRPr sz="1400">
              <a:solidFill>
                <a:srgbClr val="F19E1F"/>
              </a:solidFill>
              <a:latin typeface="Arial"/>
              <a:ea typeface="Arial"/>
              <a:cs typeface="Arial"/>
              <a:sym typeface="Arial"/>
            </a:endParaRPr>
          </a:p>
        </p:txBody>
      </p:sp>
      <p:sp>
        <p:nvSpPr>
          <p:cNvPr id="92" name="Shape 92"/>
          <p:cNvSpPr/>
          <p:nvPr/>
        </p:nvSpPr>
        <p:spPr>
          <a:xfrm>
            <a:off x="3673624" y="4765019"/>
            <a:ext cx="574739" cy="101296"/>
          </a:xfrm>
          <a:prstGeom prst="rect">
            <a:avLst/>
          </a:prstGeom>
          <a:solidFill>
            <a:schemeClr val="accent3"/>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93" name="Shape 93"/>
          <p:cNvSpPr/>
          <p:nvPr/>
        </p:nvSpPr>
        <p:spPr>
          <a:xfrm>
            <a:off x="6752869" y="5279464"/>
            <a:ext cx="582360" cy="101296"/>
          </a:xfrm>
          <a:prstGeom prst="rect">
            <a:avLst/>
          </a:prstGeom>
          <a:solidFill>
            <a:srgbClr val="F19E1F"/>
          </a:solidFill>
          <a:ln>
            <a:noFill/>
          </a:ln>
        </p:spPr>
        <p:txBody>
          <a:bodyPr lIns="91425" tIns="45700" rIns="91425" bIns="45700" anchor="ctr" anchorCtr="0">
            <a:noAutofit/>
          </a:bodyPr>
          <a:lstStyle/>
          <a:p>
            <a:pPr algn="ctr">
              <a:buClr>
                <a:srgbClr val="000000"/>
              </a:buClr>
            </a:pPr>
            <a:endParaRPr sz="1400">
              <a:solidFill>
                <a:srgbClr val="F19E1F"/>
              </a:solidFill>
              <a:latin typeface="Arial"/>
              <a:ea typeface="Arial"/>
              <a:cs typeface="Arial"/>
              <a:sym typeface="Arial"/>
            </a:endParaRPr>
          </a:p>
        </p:txBody>
      </p:sp>
      <p:sp>
        <p:nvSpPr>
          <p:cNvPr id="94" name="Shape 94"/>
          <p:cNvSpPr/>
          <p:nvPr/>
        </p:nvSpPr>
        <p:spPr>
          <a:xfrm>
            <a:off x="2970234" y="6086821"/>
            <a:ext cx="574739" cy="101296"/>
          </a:xfrm>
          <a:prstGeom prst="rect">
            <a:avLst/>
          </a:prstGeom>
          <a:solidFill>
            <a:srgbClr val="004471"/>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95" name="Shape 95"/>
          <p:cNvSpPr/>
          <p:nvPr/>
        </p:nvSpPr>
        <p:spPr>
          <a:xfrm>
            <a:off x="8096785" y="5880758"/>
            <a:ext cx="574799" cy="101399"/>
          </a:xfrm>
          <a:prstGeom prst="rect">
            <a:avLst/>
          </a:prstGeom>
          <a:solidFill>
            <a:schemeClr val="accent3"/>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96" name="Shape 96"/>
          <p:cNvSpPr/>
          <p:nvPr/>
        </p:nvSpPr>
        <p:spPr>
          <a:xfrm>
            <a:off x="2390565" y="6086821"/>
            <a:ext cx="582360" cy="101296"/>
          </a:xfrm>
          <a:prstGeom prst="rect">
            <a:avLst/>
          </a:prstGeom>
          <a:solidFill>
            <a:srgbClr val="F19E1F"/>
          </a:solidFill>
          <a:ln>
            <a:noFill/>
          </a:ln>
        </p:spPr>
        <p:txBody>
          <a:bodyPr lIns="91425" tIns="45700" rIns="91425" bIns="45700" anchor="ctr" anchorCtr="0">
            <a:noAutofit/>
          </a:bodyPr>
          <a:lstStyle/>
          <a:p>
            <a:pPr algn="ctr">
              <a:buClr>
                <a:srgbClr val="000000"/>
              </a:buClr>
            </a:pPr>
            <a:endParaRPr sz="1400">
              <a:solidFill>
                <a:srgbClr val="F19E1F"/>
              </a:solidFill>
              <a:latin typeface="Arial"/>
              <a:ea typeface="Arial"/>
              <a:cs typeface="Arial"/>
              <a:sym typeface="Arial"/>
            </a:endParaRPr>
          </a:p>
        </p:txBody>
      </p:sp>
      <p:sp>
        <p:nvSpPr>
          <p:cNvPr id="97" name="Shape 97"/>
          <p:cNvSpPr/>
          <p:nvPr/>
        </p:nvSpPr>
        <p:spPr>
          <a:xfrm>
            <a:off x="9042612" y="5286689"/>
            <a:ext cx="574739" cy="101296"/>
          </a:xfrm>
          <a:prstGeom prst="rect">
            <a:avLst/>
          </a:prstGeom>
          <a:solidFill>
            <a:srgbClr val="004471"/>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98" name="Shape 98"/>
          <p:cNvSpPr/>
          <p:nvPr/>
        </p:nvSpPr>
        <p:spPr>
          <a:xfrm>
            <a:off x="4822924" y="6051371"/>
            <a:ext cx="574739" cy="101296"/>
          </a:xfrm>
          <a:prstGeom prst="rect">
            <a:avLst/>
          </a:prstGeom>
          <a:solidFill>
            <a:schemeClr val="accent3"/>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99" name="Shape 99"/>
          <p:cNvSpPr/>
          <p:nvPr/>
        </p:nvSpPr>
        <p:spPr>
          <a:xfrm>
            <a:off x="8179268" y="3311523"/>
            <a:ext cx="574739" cy="101296"/>
          </a:xfrm>
          <a:prstGeom prst="rect">
            <a:avLst/>
          </a:prstGeom>
          <a:solidFill>
            <a:srgbClr val="004471"/>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100" name="Shape 100"/>
          <p:cNvSpPr/>
          <p:nvPr/>
        </p:nvSpPr>
        <p:spPr>
          <a:xfrm>
            <a:off x="7599598" y="3311523"/>
            <a:ext cx="582360" cy="101296"/>
          </a:xfrm>
          <a:prstGeom prst="rect">
            <a:avLst/>
          </a:prstGeom>
          <a:solidFill>
            <a:srgbClr val="F19E1F"/>
          </a:solidFill>
          <a:ln>
            <a:noFill/>
          </a:ln>
        </p:spPr>
        <p:txBody>
          <a:bodyPr lIns="91425" tIns="45700" rIns="91425" bIns="45700" anchor="ctr" anchorCtr="0">
            <a:noAutofit/>
          </a:bodyPr>
          <a:lstStyle/>
          <a:p>
            <a:pPr algn="ctr">
              <a:buClr>
                <a:srgbClr val="000000"/>
              </a:buClr>
            </a:pPr>
            <a:endParaRPr sz="1400">
              <a:solidFill>
                <a:srgbClr val="F19E1F"/>
              </a:solidFill>
              <a:latin typeface="Arial"/>
              <a:ea typeface="Arial"/>
              <a:cs typeface="Arial"/>
              <a:sym typeface="Arial"/>
            </a:endParaRPr>
          </a:p>
        </p:txBody>
      </p:sp>
      <p:sp>
        <p:nvSpPr>
          <p:cNvPr id="101" name="Shape 101"/>
          <p:cNvSpPr/>
          <p:nvPr/>
        </p:nvSpPr>
        <p:spPr>
          <a:xfrm>
            <a:off x="7936762" y="4663814"/>
            <a:ext cx="582360" cy="101296"/>
          </a:xfrm>
          <a:prstGeom prst="rect">
            <a:avLst/>
          </a:prstGeom>
          <a:solidFill>
            <a:srgbClr val="F19E1F"/>
          </a:solidFill>
          <a:ln>
            <a:noFill/>
          </a:ln>
        </p:spPr>
        <p:txBody>
          <a:bodyPr lIns="91425" tIns="45700" rIns="91425" bIns="45700" anchor="ctr" anchorCtr="0">
            <a:noAutofit/>
          </a:bodyPr>
          <a:lstStyle/>
          <a:p>
            <a:pPr algn="ctr">
              <a:buClr>
                <a:srgbClr val="000000"/>
              </a:buClr>
            </a:pPr>
            <a:endParaRPr sz="1400">
              <a:solidFill>
                <a:srgbClr val="F19E1F"/>
              </a:solidFill>
              <a:latin typeface="Arial"/>
              <a:ea typeface="Arial"/>
              <a:cs typeface="Arial"/>
              <a:sym typeface="Arial"/>
            </a:endParaRPr>
          </a:p>
        </p:txBody>
      </p:sp>
      <p:sp>
        <p:nvSpPr>
          <p:cNvPr id="102" name="Shape 102"/>
          <p:cNvSpPr/>
          <p:nvPr/>
        </p:nvSpPr>
        <p:spPr>
          <a:xfrm>
            <a:off x="7880947" y="1848641"/>
            <a:ext cx="574739" cy="101296"/>
          </a:xfrm>
          <a:prstGeom prst="rect">
            <a:avLst/>
          </a:prstGeom>
          <a:solidFill>
            <a:srgbClr val="004471"/>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103" name="Shape 103"/>
          <p:cNvSpPr/>
          <p:nvPr/>
        </p:nvSpPr>
        <p:spPr>
          <a:xfrm>
            <a:off x="7301276" y="1848641"/>
            <a:ext cx="582360" cy="101296"/>
          </a:xfrm>
          <a:prstGeom prst="rect">
            <a:avLst/>
          </a:prstGeom>
          <a:solidFill>
            <a:srgbClr val="F19E1F"/>
          </a:solidFill>
          <a:ln>
            <a:noFill/>
          </a:ln>
        </p:spPr>
        <p:txBody>
          <a:bodyPr lIns="91425" tIns="45700" rIns="91425" bIns="45700" anchor="ctr" anchorCtr="0">
            <a:noAutofit/>
          </a:bodyPr>
          <a:lstStyle/>
          <a:p>
            <a:pPr algn="ctr">
              <a:buClr>
                <a:srgbClr val="000000"/>
              </a:buClr>
            </a:pPr>
            <a:endParaRPr sz="1400">
              <a:solidFill>
                <a:srgbClr val="F19E1F"/>
              </a:solidFill>
              <a:latin typeface="Arial"/>
              <a:ea typeface="Arial"/>
              <a:cs typeface="Arial"/>
              <a:sym typeface="Arial"/>
            </a:endParaRPr>
          </a:p>
        </p:txBody>
      </p:sp>
      <p:sp>
        <p:nvSpPr>
          <p:cNvPr id="104" name="Shape 104"/>
          <p:cNvSpPr/>
          <p:nvPr/>
        </p:nvSpPr>
        <p:spPr>
          <a:xfrm>
            <a:off x="8452286" y="1852997"/>
            <a:ext cx="574739" cy="101296"/>
          </a:xfrm>
          <a:prstGeom prst="rect">
            <a:avLst/>
          </a:prstGeom>
          <a:solidFill>
            <a:schemeClr val="accent3"/>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105" name="Shape 105"/>
          <p:cNvSpPr txBox="1"/>
          <p:nvPr/>
        </p:nvSpPr>
        <p:spPr>
          <a:xfrm>
            <a:off x="3071637" y="2351349"/>
            <a:ext cx="1221599" cy="370200"/>
          </a:xfrm>
          <a:prstGeom prst="rect">
            <a:avLst/>
          </a:prstGeom>
          <a:noFill/>
          <a:ln>
            <a:noFill/>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Assembly</a:t>
            </a:r>
          </a:p>
        </p:txBody>
      </p:sp>
      <p:sp>
        <p:nvSpPr>
          <p:cNvPr id="106" name="Shape 106"/>
          <p:cNvSpPr txBox="1"/>
          <p:nvPr/>
        </p:nvSpPr>
        <p:spPr>
          <a:xfrm>
            <a:off x="7406640" y="1127759"/>
            <a:ext cx="1559425" cy="584774"/>
          </a:xfrm>
          <a:prstGeom prst="rect">
            <a:avLst/>
          </a:prstGeom>
          <a:noFill/>
          <a:ln>
            <a:noFill/>
          </a:ln>
        </p:spPr>
        <p:txBody>
          <a:bodyPr lIns="91425" tIns="45700" rIns="91425" bIns="45700" anchor="t" anchorCtr="0">
            <a:noAutofit/>
          </a:bodyPr>
          <a:lstStyle/>
          <a:p>
            <a:pPr>
              <a:buClr>
                <a:srgbClr val="000000"/>
              </a:buClr>
              <a:buSzPct val="25000"/>
            </a:pPr>
            <a:r>
              <a:rPr lang="en-US">
                <a:solidFill>
                  <a:srgbClr val="000000"/>
                </a:solidFill>
                <a:latin typeface="Calibri"/>
                <a:ea typeface="Calibri"/>
                <a:cs typeface="Calibri"/>
                <a:sym typeface="Calibri"/>
              </a:rPr>
              <a:t>Association</a:t>
            </a:r>
          </a:p>
          <a:p>
            <a:pPr>
              <a:buClr>
                <a:srgbClr val="000000"/>
              </a:buClr>
            </a:pPr>
            <a:endParaRPr sz="1400">
              <a:solidFill>
                <a:srgbClr val="000000"/>
              </a:solidFill>
              <a:latin typeface="Arial"/>
              <a:ea typeface="Arial"/>
              <a:cs typeface="Arial"/>
              <a:sym typeface="Arial"/>
            </a:endParaRPr>
          </a:p>
        </p:txBody>
      </p:sp>
      <p:sp>
        <p:nvSpPr>
          <p:cNvPr id="107" name="Shape 107"/>
          <p:cNvSpPr txBox="1"/>
          <p:nvPr/>
        </p:nvSpPr>
        <p:spPr>
          <a:xfrm>
            <a:off x="7292339" y="3692412"/>
            <a:ext cx="1795210" cy="584774"/>
          </a:xfrm>
          <a:prstGeom prst="rect">
            <a:avLst/>
          </a:prstGeom>
          <a:noFill/>
          <a:ln>
            <a:noFill/>
          </a:ln>
        </p:spPr>
        <p:txBody>
          <a:bodyPr lIns="91425" tIns="45700" rIns="91425" bIns="45700" anchor="t" anchorCtr="0">
            <a:noAutofit/>
          </a:bodyPr>
          <a:lstStyle/>
          <a:p>
            <a:pPr>
              <a:buClr>
                <a:srgbClr val="000000"/>
              </a:buClr>
              <a:buSzPct val="25000"/>
            </a:pPr>
            <a:r>
              <a:rPr lang="en-US">
                <a:solidFill>
                  <a:srgbClr val="000000"/>
                </a:solidFill>
                <a:latin typeface="Calibri"/>
                <a:ea typeface="Calibri"/>
                <a:cs typeface="Calibri"/>
                <a:sym typeface="Calibri"/>
              </a:rPr>
              <a:t>Data Publication</a:t>
            </a:r>
          </a:p>
          <a:p>
            <a:pPr>
              <a:buClr>
                <a:srgbClr val="000000"/>
              </a:buClr>
            </a:pPr>
            <a:endParaRPr sz="1400">
              <a:solidFill>
                <a:srgbClr val="000000"/>
              </a:solidFill>
              <a:latin typeface="Arial"/>
              <a:ea typeface="Arial"/>
              <a:cs typeface="Arial"/>
              <a:sym typeface="Arial"/>
            </a:endParaRPr>
          </a:p>
        </p:txBody>
      </p:sp>
      <p:sp>
        <p:nvSpPr>
          <p:cNvPr id="108" name="Shape 108"/>
          <p:cNvSpPr txBox="1"/>
          <p:nvPr/>
        </p:nvSpPr>
        <p:spPr>
          <a:xfrm>
            <a:off x="7308866" y="2850996"/>
            <a:ext cx="1762322" cy="370200"/>
          </a:xfrm>
          <a:prstGeom prst="rect">
            <a:avLst/>
          </a:prstGeom>
          <a:noFill/>
          <a:ln>
            <a:noFill/>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Variation Analysis</a:t>
            </a:r>
          </a:p>
        </p:txBody>
      </p:sp>
    </p:spTree>
    <p:extLst>
      <p:ext uri="{BB962C8B-B14F-4D97-AF65-F5344CB8AC3E}">
        <p14:creationId xmlns:p14="http://schemas.microsoft.com/office/powerpoint/2010/main" val="31026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p:nvPr/>
        </p:nvSpPr>
        <p:spPr>
          <a:xfrm>
            <a:off x="1524000" y="538665"/>
            <a:ext cx="9144000" cy="542698"/>
          </a:xfrm>
          <a:prstGeom prst="rect">
            <a:avLst/>
          </a:prstGeom>
          <a:noFill/>
          <a:ln>
            <a:noFill/>
          </a:ln>
        </p:spPr>
        <p:txBody>
          <a:bodyPr lIns="91425" tIns="45700" rIns="91425" bIns="45700" anchor="t" anchorCtr="0">
            <a:noAutofit/>
          </a:bodyPr>
          <a:lstStyle/>
          <a:p>
            <a:pPr algn="ctr">
              <a:buClr>
                <a:schemeClr val="lt1"/>
              </a:buClr>
              <a:buSzPct val="25000"/>
            </a:pPr>
            <a:r>
              <a:rPr lang="en-US" sz="3000" b="1" dirty="0">
                <a:latin typeface="Calibri"/>
                <a:ea typeface="Calibri"/>
                <a:cs typeface="Calibri"/>
                <a:sym typeface="Calibri"/>
              </a:rPr>
              <a:t>Data Dissemination: NCBI SRA Submission Pipeline </a:t>
            </a:r>
          </a:p>
        </p:txBody>
      </p:sp>
      <p:grpSp>
        <p:nvGrpSpPr>
          <p:cNvPr id="114" name="Shape 114"/>
          <p:cNvGrpSpPr/>
          <p:nvPr/>
        </p:nvGrpSpPr>
        <p:grpSpPr>
          <a:xfrm>
            <a:off x="2524320" y="1317467"/>
            <a:ext cx="7143360" cy="4775006"/>
            <a:chOff x="2028580" y="548025"/>
            <a:chExt cx="6196444" cy="5914388"/>
          </a:xfrm>
        </p:grpSpPr>
        <p:sp>
          <p:nvSpPr>
            <p:cNvPr id="115" name="Shape 115"/>
            <p:cNvSpPr txBox="1"/>
            <p:nvPr/>
          </p:nvSpPr>
          <p:spPr>
            <a:xfrm>
              <a:off x="3893287" y="5874698"/>
              <a:ext cx="4331099" cy="569398"/>
            </a:xfrm>
            <a:prstGeom prst="rect">
              <a:avLst/>
            </a:prstGeom>
            <a:solidFill>
              <a:srgbClr val="E2E2E2"/>
            </a:solidFill>
            <a:ln w="9525" cap="flat" cmpd="sng">
              <a:solidFill>
                <a:schemeClr val="dk1"/>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pPr>
              <a:endParaRPr>
                <a:solidFill>
                  <a:srgbClr val="000000"/>
                </a:solidFill>
                <a:latin typeface="Calibri"/>
                <a:ea typeface="Calibri"/>
                <a:cs typeface="Calibri"/>
                <a:sym typeface="Calibri"/>
              </a:endParaRPr>
            </a:p>
            <a:p>
              <a:pPr algn="ctr">
                <a:lnSpc>
                  <a:spcPct val="90000"/>
                </a:lnSpc>
                <a:buClr>
                  <a:srgbClr val="000000"/>
                </a:buClr>
                <a:buSzPct val="25000"/>
              </a:pPr>
              <a:r>
                <a:rPr lang="en-US">
                  <a:solidFill>
                    <a:srgbClr val="000000"/>
                  </a:solidFill>
                  <a:latin typeface="Calibri"/>
                  <a:ea typeface="Calibri"/>
                  <a:cs typeface="Calibri"/>
                  <a:sym typeface="Calibri"/>
                </a:rPr>
                <a:t>Can Retrieve SRA Report, Correct, Resubmit</a:t>
              </a:r>
            </a:p>
            <a:p>
              <a:pPr algn="ctr">
                <a:lnSpc>
                  <a:spcPct val="90000"/>
                </a:lnSpc>
                <a:buClr>
                  <a:srgbClr val="000000"/>
                </a:buClr>
                <a:buSzPct val="25000"/>
              </a:pPr>
              <a:r>
                <a:rPr lang="en-US">
                  <a:solidFill>
                    <a:srgbClr val="000000"/>
                  </a:solidFill>
                  <a:latin typeface="Calibri"/>
                  <a:ea typeface="Calibri"/>
                  <a:cs typeface="Calibri"/>
                  <a:sym typeface="Calibri"/>
                </a:rPr>
                <a:t>-report retrieval app</a:t>
              </a:r>
            </a:p>
            <a:p>
              <a:pPr algn="ctr">
                <a:lnSpc>
                  <a:spcPct val="90000"/>
                </a:lnSpc>
                <a:buClr>
                  <a:srgbClr val="000000"/>
                </a:buClr>
              </a:pPr>
              <a:endParaRPr>
                <a:solidFill>
                  <a:srgbClr val="000000"/>
                </a:solidFill>
                <a:latin typeface="Calibri"/>
                <a:ea typeface="Calibri"/>
                <a:cs typeface="Calibri"/>
                <a:sym typeface="Calibri"/>
              </a:endParaRPr>
            </a:p>
          </p:txBody>
        </p:sp>
        <p:sp>
          <p:nvSpPr>
            <p:cNvPr id="116" name="Shape 116"/>
            <p:cNvSpPr/>
            <p:nvPr/>
          </p:nvSpPr>
          <p:spPr>
            <a:xfrm>
              <a:off x="3026950" y="3519925"/>
              <a:ext cx="866766" cy="2667464"/>
            </a:xfrm>
            <a:custGeom>
              <a:avLst/>
              <a:gdLst/>
              <a:ahLst/>
              <a:cxnLst/>
              <a:rect l="0" t="0" r="0" b="0"/>
              <a:pathLst>
                <a:path w="120000" h="120000" extrusionOk="0">
                  <a:moveTo>
                    <a:pt x="0" y="0"/>
                  </a:moveTo>
                  <a:lnTo>
                    <a:pt x="60000" y="0"/>
                  </a:lnTo>
                  <a:lnTo>
                    <a:pt x="60000" y="120000"/>
                  </a:lnTo>
                  <a:lnTo>
                    <a:pt x="120000" y="12000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17" name="Shape 117"/>
            <p:cNvSpPr txBox="1"/>
            <p:nvPr/>
          </p:nvSpPr>
          <p:spPr>
            <a:xfrm>
              <a:off x="3394476" y="4328953"/>
              <a:ext cx="131287" cy="90600"/>
            </a:xfrm>
            <a:prstGeom prst="rect">
              <a:avLst/>
            </a:prstGeom>
            <a:noFill/>
            <a:ln>
              <a:noFill/>
            </a:ln>
          </p:spPr>
          <p:txBody>
            <a:bodyPr lIns="12700" tIns="0" rIns="12700" bIns="0" anchor="ctr" anchorCtr="0">
              <a:noAutofit/>
            </a:bodyPr>
            <a:lstStyle/>
            <a:p>
              <a:pPr algn="ctr">
                <a:lnSpc>
                  <a:spcPct val="90000"/>
                </a:lnSpc>
                <a:buClr>
                  <a:srgbClr val="000000"/>
                </a:buClr>
              </a:pPr>
              <a:endParaRPr sz="600">
                <a:solidFill>
                  <a:schemeClr val="dk1"/>
                </a:solidFill>
                <a:latin typeface="Calibri"/>
                <a:ea typeface="Calibri"/>
                <a:cs typeface="Calibri"/>
                <a:sym typeface="Calibri"/>
              </a:endParaRPr>
            </a:p>
          </p:txBody>
        </p:sp>
        <p:sp>
          <p:nvSpPr>
            <p:cNvPr id="118" name="Shape 118"/>
            <p:cNvSpPr txBox="1"/>
            <p:nvPr/>
          </p:nvSpPr>
          <p:spPr>
            <a:xfrm>
              <a:off x="3430141" y="3784044"/>
              <a:ext cx="59992" cy="41398"/>
            </a:xfrm>
            <a:prstGeom prst="rect">
              <a:avLst/>
            </a:prstGeom>
            <a:noFill/>
            <a:ln>
              <a:noFill/>
            </a:ln>
          </p:spPr>
          <p:txBody>
            <a:bodyPr lIns="12700" tIns="0" rIns="12700" bIns="0" anchor="ctr" anchorCtr="0">
              <a:noAutofit/>
            </a:bodyPr>
            <a:lstStyle/>
            <a:p>
              <a:pPr algn="ctr">
                <a:lnSpc>
                  <a:spcPct val="90000"/>
                </a:lnSpc>
                <a:buClr>
                  <a:srgbClr val="000000"/>
                </a:buClr>
              </a:pPr>
              <a:endParaRPr sz="500">
                <a:solidFill>
                  <a:schemeClr val="dk1"/>
                </a:solidFill>
                <a:latin typeface="Calibri"/>
                <a:ea typeface="Calibri"/>
                <a:cs typeface="Calibri"/>
                <a:sym typeface="Calibri"/>
              </a:endParaRPr>
            </a:p>
          </p:txBody>
        </p:sp>
        <p:sp>
          <p:nvSpPr>
            <p:cNvPr id="119" name="Shape 119"/>
            <p:cNvSpPr txBox="1"/>
            <p:nvPr/>
          </p:nvSpPr>
          <p:spPr>
            <a:xfrm>
              <a:off x="3430141" y="3214522"/>
              <a:ext cx="59992" cy="41398"/>
            </a:xfrm>
            <a:prstGeom prst="rect">
              <a:avLst/>
            </a:prstGeom>
            <a:noFill/>
            <a:ln>
              <a:noFill/>
            </a:ln>
          </p:spPr>
          <p:txBody>
            <a:bodyPr lIns="12700" tIns="0" rIns="12700" bIns="0" anchor="ctr" anchorCtr="0">
              <a:noAutofit/>
            </a:bodyPr>
            <a:lstStyle/>
            <a:p>
              <a:pPr algn="ctr">
                <a:lnSpc>
                  <a:spcPct val="90000"/>
                </a:lnSpc>
                <a:buClr>
                  <a:srgbClr val="000000"/>
                </a:buClr>
              </a:pPr>
              <a:endParaRPr sz="500">
                <a:solidFill>
                  <a:schemeClr val="dk1"/>
                </a:solidFill>
                <a:latin typeface="Calibri"/>
                <a:ea typeface="Calibri"/>
                <a:cs typeface="Calibri"/>
                <a:sym typeface="Calibri"/>
              </a:endParaRPr>
            </a:p>
          </p:txBody>
        </p:sp>
        <p:sp>
          <p:nvSpPr>
            <p:cNvPr id="120" name="Shape 120"/>
            <p:cNvSpPr/>
            <p:nvPr/>
          </p:nvSpPr>
          <p:spPr>
            <a:xfrm>
              <a:off x="3026950" y="818337"/>
              <a:ext cx="866766" cy="2703805"/>
            </a:xfrm>
            <a:custGeom>
              <a:avLst/>
              <a:gdLst/>
              <a:ahLst/>
              <a:cxnLst/>
              <a:rect l="0" t="0" r="0" b="0"/>
              <a:pathLst>
                <a:path w="120000" h="120000" extrusionOk="0">
                  <a:moveTo>
                    <a:pt x="0" y="120000"/>
                  </a:moveTo>
                  <a:lnTo>
                    <a:pt x="60000" y="120000"/>
                  </a:lnTo>
                  <a:lnTo>
                    <a:pt x="60000" y="0"/>
                  </a:lnTo>
                  <a:lnTo>
                    <a:pt x="120000" y="0"/>
                  </a:lnTo>
                </a:path>
              </a:pathLst>
            </a:custGeom>
            <a:noFill/>
            <a:ln w="25400"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21" name="Shape 121"/>
            <p:cNvSpPr txBox="1"/>
            <p:nvPr/>
          </p:nvSpPr>
          <p:spPr>
            <a:xfrm>
              <a:off x="3394476" y="2620388"/>
              <a:ext cx="131287" cy="90600"/>
            </a:xfrm>
            <a:prstGeom prst="rect">
              <a:avLst/>
            </a:prstGeom>
            <a:noFill/>
            <a:ln>
              <a:noFill/>
            </a:ln>
          </p:spPr>
          <p:txBody>
            <a:bodyPr lIns="12700" tIns="0" rIns="12700" bIns="0" anchor="ctr" anchorCtr="0">
              <a:noAutofit/>
            </a:bodyPr>
            <a:lstStyle/>
            <a:p>
              <a:pPr algn="ctr">
                <a:lnSpc>
                  <a:spcPct val="90000"/>
                </a:lnSpc>
                <a:buClr>
                  <a:srgbClr val="000000"/>
                </a:buClr>
              </a:pPr>
              <a:endParaRPr sz="600">
                <a:solidFill>
                  <a:schemeClr val="dk1"/>
                </a:solidFill>
                <a:latin typeface="Calibri"/>
                <a:ea typeface="Calibri"/>
                <a:cs typeface="Calibri"/>
                <a:sym typeface="Calibri"/>
              </a:endParaRPr>
            </a:p>
          </p:txBody>
        </p:sp>
        <p:sp>
          <p:nvSpPr>
            <p:cNvPr id="122" name="Shape 122"/>
            <p:cNvSpPr txBox="1"/>
            <p:nvPr/>
          </p:nvSpPr>
          <p:spPr>
            <a:xfrm rot="-5400000">
              <a:off x="129611" y="3020780"/>
              <a:ext cx="4796100" cy="998163"/>
            </a:xfrm>
            <a:prstGeom prst="rect">
              <a:avLst/>
            </a:prstGeom>
            <a:solidFill>
              <a:srgbClr val="F19E1F"/>
            </a:solidFill>
            <a:ln>
              <a:noFill/>
            </a:ln>
          </p:spPr>
          <p:txBody>
            <a:bodyPr lIns="24750" tIns="24750" rIns="24750" bIns="24750" anchor="ctr" anchorCtr="0">
              <a:noAutofit/>
            </a:bodyPr>
            <a:lstStyle/>
            <a:p>
              <a:pPr algn="ctr">
                <a:lnSpc>
                  <a:spcPct val="90000"/>
                </a:lnSpc>
                <a:buClr>
                  <a:schemeClr val="dk1"/>
                </a:buClr>
                <a:buSzPct val="25000"/>
              </a:pPr>
              <a:r>
                <a:rPr lang="en-US" sz="3600">
                  <a:solidFill>
                    <a:schemeClr val="dk1"/>
                  </a:solidFill>
                  <a:latin typeface="Calibri"/>
                  <a:ea typeface="Calibri"/>
                  <a:cs typeface="Calibri"/>
                  <a:sym typeface="Calibri"/>
                </a:rPr>
                <a:t>Discovery Environment </a:t>
              </a:r>
            </a:p>
          </p:txBody>
        </p:sp>
        <p:sp>
          <p:nvSpPr>
            <p:cNvPr id="123" name="Shape 123"/>
            <p:cNvSpPr/>
            <p:nvPr/>
          </p:nvSpPr>
          <p:spPr>
            <a:xfrm>
              <a:off x="5870314" y="6371814"/>
              <a:ext cx="90600" cy="90600"/>
            </a:xfrm>
            <a:prstGeom prst="rect">
              <a:avLst/>
            </a:prstGeom>
            <a:noFill/>
            <a:ln>
              <a:noFill/>
            </a:ln>
          </p:spPr>
          <p:txBody>
            <a:bodyPr lIns="12700" tIns="0" rIns="12700" bIns="0" anchor="ctr" anchorCtr="0">
              <a:noAutofit/>
            </a:bodyPr>
            <a:lstStyle/>
            <a:p>
              <a:pPr algn="ctr">
                <a:lnSpc>
                  <a:spcPct val="90000"/>
                </a:lnSpc>
                <a:buClr>
                  <a:srgbClr val="000000"/>
                </a:buClr>
              </a:pPr>
              <a:endParaRPr sz="600">
                <a:solidFill>
                  <a:schemeClr val="dk1"/>
                </a:solidFill>
                <a:latin typeface="Calibri"/>
                <a:ea typeface="Calibri"/>
                <a:cs typeface="Calibri"/>
                <a:sym typeface="Calibri"/>
              </a:endParaRPr>
            </a:p>
          </p:txBody>
        </p:sp>
        <p:sp>
          <p:nvSpPr>
            <p:cNvPr id="124" name="Shape 124"/>
            <p:cNvSpPr txBox="1"/>
            <p:nvPr/>
          </p:nvSpPr>
          <p:spPr>
            <a:xfrm>
              <a:off x="3893716" y="1200796"/>
              <a:ext cx="4331099" cy="569398"/>
            </a:xfrm>
            <a:prstGeom prst="rect">
              <a:avLst/>
            </a:prstGeom>
            <a:solidFill>
              <a:srgbClr val="E2E2E2"/>
            </a:solidFill>
            <a:ln w="9525" cap="flat" cmpd="sng">
              <a:solidFill>
                <a:schemeClr val="dk1"/>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FASTQ file import and compression</a:t>
              </a:r>
            </a:p>
          </p:txBody>
        </p:sp>
        <p:sp>
          <p:nvSpPr>
            <p:cNvPr id="125" name="Shape 125"/>
            <p:cNvSpPr txBox="1"/>
            <p:nvPr/>
          </p:nvSpPr>
          <p:spPr>
            <a:xfrm>
              <a:off x="3893714" y="1869813"/>
              <a:ext cx="4331099" cy="569398"/>
            </a:xfrm>
            <a:prstGeom prst="rect">
              <a:avLst/>
            </a:prstGeom>
            <a:solidFill>
              <a:srgbClr val="E2E2E2"/>
            </a:solidFill>
            <a:ln w="9525" cap="flat" cmpd="sng">
              <a:solidFill>
                <a:schemeClr val="dk1"/>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Create SRA Submission Packages</a:t>
              </a:r>
            </a:p>
            <a:p>
              <a:pPr algn="ctr">
                <a:lnSpc>
                  <a:spcPct val="90000"/>
                </a:lnSpc>
                <a:buClr>
                  <a:srgbClr val="000000"/>
                </a:buClr>
                <a:buSzPct val="25000"/>
              </a:pPr>
              <a:r>
                <a:rPr lang="en-US">
                  <a:solidFill>
                    <a:srgbClr val="000000"/>
                  </a:solidFill>
                  <a:latin typeface="Calibri"/>
                  <a:ea typeface="Calibri"/>
                  <a:cs typeface="Calibri"/>
                  <a:sym typeface="Calibri"/>
                </a:rPr>
                <a:t>-from DE file menu</a:t>
              </a:r>
            </a:p>
          </p:txBody>
        </p:sp>
        <p:sp>
          <p:nvSpPr>
            <p:cNvPr id="126" name="Shape 126"/>
            <p:cNvSpPr txBox="1"/>
            <p:nvPr/>
          </p:nvSpPr>
          <p:spPr>
            <a:xfrm>
              <a:off x="3893714" y="2554000"/>
              <a:ext cx="4331099" cy="569398"/>
            </a:xfrm>
            <a:prstGeom prst="rect">
              <a:avLst/>
            </a:prstGeom>
            <a:solidFill>
              <a:srgbClr val="E2E2E2"/>
            </a:solidFill>
            <a:ln w="9525" cap="flat" cmpd="sng">
              <a:solidFill>
                <a:schemeClr val="dk1"/>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Create / Update NCBI BioProjects</a:t>
              </a:r>
            </a:p>
            <a:p>
              <a:pPr algn="ctr">
                <a:lnSpc>
                  <a:spcPct val="90000"/>
                </a:lnSpc>
                <a:buClr>
                  <a:srgbClr val="000000"/>
                </a:buClr>
                <a:buSzPct val="25000"/>
              </a:pPr>
              <a:r>
                <a:rPr lang="en-US">
                  <a:solidFill>
                    <a:srgbClr val="000000"/>
                  </a:solidFill>
                  <a:latin typeface="Calibri"/>
                  <a:ea typeface="Calibri"/>
                  <a:cs typeface="Calibri"/>
                  <a:sym typeface="Calibri"/>
                </a:rPr>
                <a:t>-2 metadata templates</a:t>
              </a:r>
            </a:p>
          </p:txBody>
        </p:sp>
        <p:sp>
          <p:nvSpPr>
            <p:cNvPr id="127" name="Shape 127"/>
            <p:cNvSpPr txBox="1"/>
            <p:nvPr/>
          </p:nvSpPr>
          <p:spPr>
            <a:xfrm>
              <a:off x="3893323" y="3223369"/>
              <a:ext cx="4331099" cy="569398"/>
            </a:xfrm>
            <a:prstGeom prst="rect">
              <a:avLst/>
            </a:prstGeom>
            <a:solidFill>
              <a:srgbClr val="E2E2E2"/>
            </a:solidFill>
            <a:ln w="9525" cap="flat" cmpd="sng">
              <a:solidFill>
                <a:schemeClr val="dk1"/>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Create NCBI BioSamples</a:t>
              </a:r>
            </a:p>
            <a:p>
              <a:pPr algn="ctr">
                <a:lnSpc>
                  <a:spcPct val="90000"/>
                </a:lnSpc>
                <a:buClr>
                  <a:srgbClr val="000000"/>
                </a:buClr>
                <a:buSzPct val="25000"/>
              </a:pPr>
              <a:r>
                <a:rPr lang="en-US">
                  <a:solidFill>
                    <a:srgbClr val="000000"/>
                  </a:solidFill>
                  <a:latin typeface="Calibri"/>
                  <a:ea typeface="Calibri"/>
                  <a:cs typeface="Calibri"/>
                  <a:sym typeface="Calibri"/>
                </a:rPr>
                <a:t>-10 metadata templates</a:t>
              </a:r>
            </a:p>
          </p:txBody>
        </p:sp>
        <p:sp>
          <p:nvSpPr>
            <p:cNvPr id="128" name="Shape 128"/>
            <p:cNvSpPr txBox="1"/>
            <p:nvPr/>
          </p:nvSpPr>
          <p:spPr>
            <a:xfrm>
              <a:off x="3893289" y="3880319"/>
              <a:ext cx="4331099" cy="569398"/>
            </a:xfrm>
            <a:prstGeom prst="rect">
              <a:avLst/>
            </a:prstGeom>
            <a:solidFill>
              <a:srgbClr val="E2E2E2"/>
            </a:solidFill>
            <a:ln w="9525" cap="flat" cmpd="sng">
              <a:solidFill>
                <a:schemeClr val="dk1"/>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Enter SRA Library Metadata</a:t>
              </a:r>
            </a:p>
            <a:p>
              <a:pPr algn="ctr">
                <a:lnSpc>
                  <a:spcPct val="90000"/>
                </a:lnSpc>
                <a:buClr>
                  <a:srgbClr val="000000"/>
                </a:buClr>
                <a:buSzPct val="25000"/>
              </a:pPr>
              <a:r>
                <a:rPr lang="en-US">
                  <a:solidFill>
                    <a:srgbClr val="000000"/>
                  </a:solidFill>
                  <a:latin typeface="Calibri"/>
                  <a:ea typeface="Calibri"/>
                  <a:cs typeface="Calibri"/>
                  <a:sym typeface="Calibri"/>
                </a:rPr>
                <a:t>-1 metadata template</a:t>
              </a:r>
            </a:p>
          </p:txBody>
        </p:sp>
        <p:grpSp>
          <p:nvGrpSpPr>
            <p:cNvPr id="129" name="Shape 129"/>
            <p:cNvGrpSpPr/>
            <p:nvPr/>
          </p:nvGrpSpPr>
          <p:grpSpPr>
            <a:xfrm>
              <a:off x="3893289" y="4534503"/>
              <a:ext cx="4331099" cy="572428"/>
              <a:chOff x="3893289" y="4648803"/>
              <a:chExt cx="4331099" cy="572428"/>
            </a:xfrm>
          </p:grpSpPr>
          <p:sp>
            <p:nvSpPr>
              <p:cNvPr id="130" name="Shape 130"/>
              <p:cNvSpPr/>
              <p:nvPr/>
            </p:nvSpPr>
            <p:spPr>
              <a:xfrm>
                <a:off x="3893289" y="4651832"/>
                <a:ext cx="4331099" cy="569398"/>
              </a:xfrm>
              <a:prstGeom prst="rect">
                <a:avLst/>
              </a:prstGeom>
              <a:solidFill>
                <a:srgbClr val="E2E2E2"/>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31" name="Shape 131"/>
              <p:cNvSpPr txBox="1"/>
              <p:nvPr/>
            </p:nvSpPr>
            <p:spPr>
              <a:xfrm>
                <a:off x="4228303" y="4648803"/>
                <a:ext cx="3696498" cy="569398"/>
              </a:xfrm>
              <a:prstGeom prst="rect">
                <a:avLst/>
              </a:prstGeom>
              <a:noFill/>
              <a:ln>
                <a:noFill/>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Validate Package and Transfer to SRA</a:t>
                </a:r>
              </a:p>
              <a:p>
                <a:pPr algn="ctr">
                  <a:lnSpc>
                    <a:spcPct val="90000"/>
                  </a:lnSpc>
                  <a:buClr>
                    <a:srgbClr val="000000"/>
                  </a:buClr>
                  <a:buSzPct val="25000"/>
                </a:pPr>
                <a:r>
                  <a:rPr lang="en-US">
                    <a:solidFill>
                      <a:srgbClr val="000000"/>
                    </a:solidFill>
                    <a:latin typeface="Calibri"/>
                    <a:ea typeface="Calibri"/>
                    <a:cs typeface="Calibri"/>
                    <a:sym typeface="Calibri"/>
                  </a:rPr>
                  <a:t>-submission apps (Aspera Connect)</a:t>
                </a:r>
              </a:p>
            </p:txBody>
          </p:sp>
        </p:grpSp>
        <p:sp>
          <p:nvSpPr>
            <p:cNvPr id="132" name="Shape 132"/>
            <p:cNvSpPr txBox="1"/>
            <p:nvPr/>
          </p:nvSpPr>
          <p:spPr>
            <a:xfrm>
              <a:off x="3893289" y="5198860"/>
              <a:ext cx="4331099" cy="569398"/>
            </a:xfrm>
            <a:prstGeom prst="rect">
              <a:avLst/>
            </a:prstGeom>
            <a:solidFill>
              <a:srgbClr val="E2E2E2"/>
            </a:solidFill>
            <a:ln w="9525" cap="flat" cmpd="sng">
              <a:solidFill>
                <a:schemeClr val="dk1"/>
              </a:solidFill>
              <a:prstDash val="solid"/>
              <a:round/>
              <a:headEnd type="none" w="med" len="med"/>
              <a:tailEnd type="none" w="med" len="med"/>
            </a:ln>
          </p:spPr>
          <p:txBody>
            <a:bodyPr lIns="11425" tIns="11425" rIns="11425" bIns="11425" anchor="ctr" anchorCtr="0">
              <a:noAutofit/>
            </a:bodyPr>
            <a:lstStyle/>
            <a:p>
              <a:pPr algn="ctr">
                <a:lnSpc>
                  <a:spcPct val="90000"/>
                </a:lnSpc>
                <a:buClr>
                  <a:srgbClr val="000000"/>
                </a:buClr>
                <a:buSzPct val="25000"/>
              </a:pPr>
              <a:r>
                <a:rPr lang="en-US">
                  <a:solidFill>
                    <a:srgbClr val="000000"/>
                  </a:solidFill>
                  <a:latin typeface="Calibri"/>
                  <a:ea typeface="Calibri"/>
                  <a:cs typeface="Calibri"/>
                  <a:sym typeface="Calibri"/>
                </a:rPr>
                <a:t>User Receives Notification from SRA</a:t>
              </a:r>
            </a:p>
          </p:txBody>
        </p:sp>
        <p:sp>
          <p:nvSpPr>
            <p:cNvPr id="133" name="Shape 133"/>
            <p:cNvSpPr txBox="1"/>
            <p:nvPr/>
          </p:nvSpPr>
          <p:spPr>
            <a:xfrm>
              <a:off x="3893925" y="548025"/>
              <a:ext cx="4331099" cy="569398"/>
            </a:xfrm>
            <a:prstGeom prst="rect">
              <a:avLst/>
            </a:prstGeom>
            <a:solidFill>
              <a:srgbClr val="E2E2E2"/>
            </a:solidFill>
            <a:ln w="9525" cap="flat" cmpd="sng">
              <a:solidFill>
                <a:schemeClr val="dk1"/>
              </a:solidFill>
              <a:prstDash val="solid"/>
              <a:round/>
              <a:headEnd type="none" w="med" len="med"/>
              <a:tailEnd type="none" w="med" len="med"/>
            </a:ln>
          </p:spPr>
          <p:txBody>
            <a:bodyPr lIns="11425" tIns="11425" rIns="11425" bIns="11425" anchor="ctr" anchorCtr="0">
              <a:noAutofit/>
            </a:bodyPr>
            <a:lstStyle/>
            <a:p>
              <a:pPr algn="ctr">
                <a:lnSpc>
                  <a:spcPct val="90000"/>
                </a:lnSpc>
                <a:buClr>
                  <a:schemeClr val="hlink"/>
                </a:buClr>
                <a:buSzPct val="25000"/>
              </a:pPr>
              <a:r>
                <a:rPr lang="en-US" u="sng" dirty="0">
                  <a:solidFill>
                    <a:schemeClr val="hlink"/>
                  </a:solidFill>
                  <a:latin typeface="Calibri"/>
                  <a:ea typeface="Calibri"/>
                  <a:cs typeface="Calibri"/>
                  <a:sym typeface="Calibri"/>
                  <a:hlinkClick r:id="rId3"/>
                </a:rPr>
                <a:t>Pipeline Documentation and Tutorial</a:t>
              </a:r>
            </a:p>
          </p:txBody>
        </p:sp>
        <p:sp>
          <p:nvSpPr>
            <p:cNvPr id="134" name="Shape 134"/>
            <p:cNvSpPr/>
            <p:nvPr/>
          </p:nvSpPr>
          <p:spPr>
            <a:xfrm>
              <a:off x="3932698" y="1732738"/>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35" name="Shape 135"/>
            <p:cNvSpPr/>
            <p:nvPr/>
          </p:nvSpPr>
          <p:spPr>
            <a:xfrm>
              <a:off x="3932698" y="2402583"/>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36" name="Shape 136"/>
            <p:cNvSpPr/>
            <p:nvPr/>
          </p:nvSpPr>
          <p:spPr>
            <a:xfrm>
              <a:off x="3932698" y="3076943"/>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37" name="Shape 137"/>
            <p:cNvSpPr/>
            <p:nvPr/>
          </p:nvSpPr>
          <p:spPr>
            <a:xfrm>
              <a:off x="3932698" y="3737898"/>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38" name="Shape 138"/>
            <p:cNvSpPr/>
            <p:nvPr/>
          </p:nvSpPr>
          <p:spPr>
            <a:xfrm>
              <a:off x="3931121" y="4390419"/>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39" name="Shape 139"/>
            <p:cNvSpPr/>
            <p:nvPr/>
          </p:nvSpPr>
          <p:spPr>
            <a:xfrm>
              <a:off x="3931121" y="5058182"/>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40" name="Shape 140"/>
            <p:cNvSpPr/>
            <p:nvPr/>
          </p:nvSpPr>
          <p:spPr>
            <a:xfrm>
              <a:off x="3937166" y="5716689"/>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41" name="Shape 141"/>
            <p:cNvSpPr/>
            <p:nvPr/>
          </p:nvSpPr>
          <p:spPr>
            <a:xfrm>
              <a:off x="3914305" y="1065033"/>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grpSp>
      <p:pic>
        <p:nvPicPr>
          <p:cNvPr id="142" name="Shape 142"/>
          <p:cNvPicPr preferRelativeResize="0"/>
          <p:nvPr/>
        </p:nvPicPr>
        <p:blipFill rotWithShape="1">
          <a:blip r:embed="rId4">
            <a:alphaModFix/>
          </a:blip>
          <a:srcRect/>
          <a:stretch/>
        </p:blipFill>
        <p:spPr>
          <a:xfrm>
            <a:off x="1676018" y="6328577"/>
            <a:ext cx="8839965" cy="438949"/>
          </a:xfrm>
          <a:prstGeom prst="rect">
            <a:avLst/>
          </a:prstGeom>
          <a:noFill/>
          <a:ln>
            <a:noFill/>
          </a:ln>
        </p:spPr>
      </p:pic>
    </p:spTree>
    <p:extLst>
      <p:ext uri="{BB962C8B-B14F-4D97-AF65-F5344CB8AC3E}">
        <p14:creationId xmlns:p14="http://schemas.microsoft.com/office/powerpoint/2010/main" val="130790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cxnSp>
        <p:nvCxnSpPr>
          <p:cNvPr id="148" name="Shape 148"/>
          <p:cNvCxnSpPr/>
          <p:nvPr/>
        </p:nvCxnSpPr>
        <p:spPr>
          <a:xfrm rot="10800000">
            <a:off x="8668938" y="3711934"/>
            <a:ext cx="825583" cy="23840"/>
          </a:xfrm>
          <a:prstGeom prst="straightConnector1">
            <a:avLst/>
          </a:prstGeom>
          <a:noFill/>
          <a:ln w="25400" cap="flat" cmpd="sng">
            <a:solidFill>
              <a:srgbClr val="142248"/>
            </a:solidFill>
            <a:prstDash val="solid"/>
            <a:round/>
            <a:headEnd type="none" w="med" len="med"/>
            <a:tailEnd type="none" w="med" len="med"/>
          </a:ln>
        </p:spPr>
      </p:cxnSp>
      <p:sp>
        <p:nvSpPr>
          <p:cNvPr id="149" name="Shape 149"/>
          <p:cNvSpPr txBox="1">
            <a:spLocks noGrp="1"/>
          </p:cNvSpPr>
          <p:nvPr>
            <p:ph type="title"/>
          </p:nvPr>
        </p:nvSpPr>
        <p:spPr>
          <a:xfrm>
            <a:off x="1981200" y="562498"/>
            <a:ext cx="8229600" cy="1143000"/>
          </a:xfrm>
          <a:prstGeom prst="rect">
            <a:avLst/>
          </a:prstGeom>
          <a:noFill/>
          <a:ln>
            <a:noFill/>
          </a:ln>
        </p:spPr>
        <p:txBody>
          <a:bodyPr lIns="91425" tIns="91425" rIns="91425" bIns="91425" anchor="ctr" anchorCtr="0">
            <a:noAutofit/>
          </a:bodyPr>
          <a:lstStyle/>
          <a:p>
            <a:pPr>
              <a:buClr>
                <a:srgbClr val="FF0000"/>
              </a:buClr>
              <a:buSzPct val="25000"/>
            </a:pPr>
            <a:r>
              <a:rPr lang="en-US" sz="3959" b="1">
                <a:solidFill>
                  <a:srgbClr val="000000"/>
                </a:solidFill>
              </a:rPr>
              <a:t>RNA Seq 1 for Differential Expression </a:t>
            </a:r>
          </a:p>
          <a:p>
            <a:pPr>
              <a:buSzPct val="25000"/>
            </a:pPr>
            <a:endParaRPr/>
          </a:p>
        </p:txBody>
      </p:sp>
      <p:sp>
        <p:nvSpPr>
          <p:cNvPr id="150" name="Shape 150"/>
          <p:cNvSpPr txBox="1"/>
          <p:nvPr/>
        </p:nvSpPr>
        <p:spPr>
          <a:xfrm rot="-5400000">
            <a:off x="80852" y="3399586"/>
            <a:ext cx="5311799" cy="861600"/>
          </a:xfrm>
          <a:prstGeom prst="rect">
            <a:avLst/>
          </a:prstGeom>
          <a:solidFill>
            <a:srgbClr val="F19E1F"/>
          </a:solidFill>
          <a:ln>
            <a:noFill/>
          </a:ln>
        </p:spPr>
        <p:txBody>
          <a:bodyPr lIns="24750" tIns="24750" rIns="24750" bIns="24750" anchor="ctr" anchorCtr="0">
            <a:noAutofit/>
          </a:bodyPr>
          <a:lstStyle/>
          <a:p>
            <a:pPr algn="ctr">
              <a:lnSpc>
                <a:spcPct val="90000"/>
              </a:lnSpc>
              <a:buClr>
                <a:schemeClr val="dk1"/>
              </a:buClr>
              <a:buSzPct val="25000"/>
            </a:pPr>
            <a:r>
              <a:rPr lang="en-US" sz="3900">
                <a:solidFill>
                  <a:schemeClr val="dk1"/>
                </a:solidFill>
                <a:latin typeface="Calibri"/>
                <a:ea typeface="Calibri"/>
                <a:cs typeface="Calibri"/>
                <a:sym typeface="Calibri"/>
              </a:rPr>
              <a:t>Discovery Environment </a:t>
            </a:r>
          </a:p>
        </p:txBody>
      </p:sp>
      <p:sp>
        <p:nvSpPr>
          <p:cNvPr id="151" name="Shape 151"/>
          <p:cNvSpPr/>
          <p:nvPr/>
        </p:nvSpPr>
        <p:spPr>
          <a:xfrm rot="-5400000">
            <a:off x="7185549" y="3373334"/>
            <a:ext cx="5308800" cy="911100"/>
          </a:xfrm>
          <a:prstGeom prst="rect">
            <a:avLst/>
          </a:prstGeom>
          <a:solidFill>
            <a:srgbClr val="004471"/>
          </a:solidFill>
          <a:ln>
            <a:noFill/>
          </a:ln>
        </p:spPr>
        <p:txBody>
          <a:bodyPr lIns="24750" tIns="24750" rIns="24750" bIns="24750" anchor="ctr" anchorCtr="0">
            <a:noAutofit/>
          </a:bodyPr>
          <a:lstStyle/>
          <a:p>
            <a:pPr algn="ctr">
              <a:lnSpc>
                <a:spcPct val="90000"/>
              </a:lnSpc>
              <a:buClr>
                <a:schemeClr val="lt1"/>
              </a:buClr>
              <a:buSzPct val="25000"/>
            </a:pPr>
            <a:r>
              <a:rPr lang="en-US" sz="3900">
                <a:solidFill>
                  <a:schemeClr val="lt1"/>
                </a:solidFill>
                <a:latin typeface="Calibri"/>
                <a:ea typeface="Calibri"/>
                <a:cs typeface="Calibri"/>
                <a:sym typeface="Calibri"/>
              </a:rPr>
              <a:t>Atmosphere images</a:t>
            </a:r>
          </a:p>
        </p:txBody>
      </p:sp>
      <p:sp>
        <p:nvSpPr>
          <p:cNvPr id="152" name="Shape 152"/>
          <p:cNvSpPr txBox="1"/>
          <p:nvPr/>
        </p:nvSpPr>
        <p:spPr>
          <a:xfrm>
            <a:off x="3869836" y="1353911"/>
            <a:ext cx="4812298" cy="639600"/>
          </a:xfrm>
          <a:prstGeom prst="rect">
            <a:avLst/>
          </a:prstGeom>
          <a:solidFill>
            <a:srgbClr val="E2E2E2"/>
          </a:solidFill>
          <a:ln w="19050" cap="flat" cmpd="sng">
            <a:solidFill>
              <a:srgbClr val="142248"/>
            </a:solidFill>
            <a:prstDash val="solid"/>
            <a:round/>
            <a:headEnd type="none" w="med" len="med"/>
            <a:tailEnd type="none" w="med" len="med"/>
          </a:ln>
        </p:spPr>
        <p:txBody>
          <a:bodyPr lIns="156450" tIns="156450" rIns="156450" bIns="156450" anchor="ctr" anchorCtr="0">
            <a:noAutofit/>
          </a:bodyPr>
          <a:lstStyle/>
          <a:p>
            <a:pPr algn="ctr">
              <a:lnSpc>
                <a:spcPct val="90000"/>
              </a:lnSpc>
              <a:buClr>
                <a:schemeClr val="dk1"/>
              </a:buClr>
              <a:buSzPct val="25000"/>
            </a:pPr>
            <a:r>
              <a:rPr lang="en-US" sz="1400" b="1">
                <a:solidFill>
                  <a:srgbClr val="000000"/>
                </a:solidFill>
                <a:latin typeface="Arial"/>
                <a:ea typeface="Arial"/>
                <a:cs typeface="Arial"/>
                <a:sym typeface="Arial"/>
              </a:rPr>
              <a:t>Aligners-</a:t>
            </a:r>
          </a:p>
          <a:p>
            <a:pPr algn="ctr">
              <a:lnSpc>
                <a:spcPct val="90000"/>
              </a:lnSpc>
              <a:spcBef>
                <a:spcPts val="770"/>
              </a:spcBef>
              <a:buClr>
                <a:schemeClr val="dk1"/>
              </a:buClr>
              <a:buSzPct val="25000"/>
            </a:pPr>
            <a:r>
              <a:rPr lang="en-US" sz="1400" b="1">
                <a:solidFill>
                  <a:srgbClr val="142248"/>
                </a:solidFill>
                <a:latin typeface="Arial"/>
                <a:ea typeface="Arial"/>
                <a:cs typeface="Arial"/>
                <a:sym typeface="Arial"/>
              </a:rPr>
              <a:t>Tophat2</a:t>
            </a:r>
            <a:r>
              <a:rPr lang="en-US" sz="1400" b="1">
                <a:solidFill>
                  <a:srgbClr val="000000"/>
                </a:solidFill>
                <a:latin typeface="Arial"/>
                <a:ea typeface="Arial"/>
                <a:cs typeface="Arial"/>
                <a:sym typeface="Arial"/>
              </a:rPr>
              <a:t>, </a:t>
            </a:r>
            <a:r>
              <a:rPr lang="en-US" sz="1400" b="1">
                <a:solidFill>
                  <a:srgbClr val="F19E1F"/>
                </a:solidFill>
                <a:latin typeface="Arial"/>
                <a:ea typeface="Arial"/>
                <a:cs typeface="Arial"/>
                <a:sym typeface="Arial"/>
              </a:rPr>
              <a:t>STAR*</a:t>
            </a:r>
          </a:p>
        </p:txBody>
      </p:sp>
      <p:sp>
        <p:nvSpPr>
          <p:cNvPr id="153" name="Shape 153"/>
          <p:cNvSpPr txBox="1"/>
          <p:nvPr/>
        </p:nvSpPr>
        <p:spPr>
          <a:xfrm>
            <a:off x="3874636" y="2334211"/>
            <a:ext cx="4812298" cy="639600"/>
          </a:xfrm>
          <a:prstGeom prst="rect">
            <a:avLst/>
          </a:prstGeom>
          <a:solidFill>
            <a:srgbClr val="E2E2E2"/>
          </a:solidFill>
          <a:ln w="19050" cap="flat" cmpd="sng">
            <a:solidFill>
              <a:srgbClr val="142248"/>
            </a:solidFill>
            <a:prstDash val="solid"/>
            <a:round/>
            <a:headEnd type="none" w="med" len="med"/>
            <a:tailEnd type="none" w="med" len="med"/>
          </a:ln>
        </p:spPr>
        <p:txBody>
          <a:bodyPr lIns="156450" tIns="156450" rIns="156450" bIns="156450" anchor="ctr" anchorCtr="0">
            <a:noAutofit/>
          </a:bodyPr>
          <a:lstStyle/>
          <a:p>
            <a:pPr algn="ctr">
              <a:lnSpc>
                <a:spcPct val="90000"/>
              </a:lnSpc>
              <a:buClr>
                <a:schemeClr val="dk1"/>
              </a:buClr>
              <a:buSzPct val="25000"/>
            </a:pPr>
            <a:r>
              <a:rPr lang="en-US" sz="1400" b="1">
                <a:solidFill>
                  <a:srgbClr val="000000"/>
                </a:solidFill>
                <a:latin typeface="Arial"/>
                <a:ea typeface="Arial"/>
                <a:cs typeface="Arial"/>
                <a:sym typeface="Arial"/>
              </a:rPr>
              <a:t>Assembly-</a:t>
            </a:r>
          </a:p>
          <a:p>
            <a:pPr algn="ctr">
              <a:lnSpc>
                <a:spcPct val="90000"/>
              </a:lnSpc>
              <a:spcBef>
                <a:spcPts val="770"/>
              </a:spcBef>
              <a:buClr>
                <a:schemeClr val="dk1"/>
              </a:buClr>
              <a:buSzPct val="25000"/>
            </a:pPr>
            <a:r>
              <a:rPr lang="en-US" sz="1400" b="1">
                <a:solidFill>
                  <a:srgbClr val="142248"/>
                </a:solidFill>
                <a:latin typeface="Arial"/>
                <a:ea typeface="Arial"/>
                <a:cs typeface="Arial"/>
                <a:sym typeface="Arial"/>
              </a:rPr>
              <a:t>Cufflinks2</a:t>
            </a:r>
            <a:r>
              <a:rPr lang="en-US" sz="1400" b="1">
                <a:solidFill>
                  <a:srgbClr val="000000"/>
                </a:solidFill>
                <a:latin typeface="Arial"/>
                <a:ea typeface="Arial"/>
                <a:cs typeface="Arial"/>
                <a:sym typeface="Arial"/>
              </a:rPr>
              <a:t>, </a:t>
            </a:r>
            <a:r>
              <a:rPr lang="en-US" sz="1400" b="1">
                <a:solidFill>
                  <a:srgbClr val="F19E1F"/>
                </a:solidFill>
                <a:latin typeface="Arial"/>
                <a:ea typeface="Arial"/>
                <a:cs typeface="Arial"/>
                <a:sym typeface="Arial"/>
              </a:rPr>
              <a:t>StringTie*</a:t>
            </a:r>
          </a:p>
        </p:txBody>
      </p:sp>
      <p:sp>
        <p:nvSpPr>
          <p:cNvPr id="154" name="Shape 154"/>
          <p:cNvSpPr txBox="1"/>
          <p:nvPr/>
        </p:nvSpPr>
        <p:spPr>
          <a:xfrm>
            <a:off x="3869836" y="3369747"/>
            <a:ext cx="4812298" cy="639600"/>
          </a:xfrm>
          <a:prstGeom prst="rect">
            <a:avLst/>
          </a:prstGeom>
          <a:solidFill>
            <a:srgbClr val="E2E2E2"/>
          </a:solidFill>
          <a:ln w="19050" cap="flat" cmpd="sng">
            <a:solidFill>
              <a:srgbClr val="142248"/>
            </a:solidFill>
            <a:prstDash val="solid"/>
            <a:round/>
            <a:headEnd type="none" w="med" len="med"/>
            <a:tailEnd type="none" w="med" len="med"/>
          </a:ln>
        </p:spPr>
        <p:txBody>
          <a:bodyPr lIns="156450" tIns="156450" rIns="156450" bIns="156450" anchor="ctr" anchorCtr="0">
            <a:noAutofit/>
          </a:bodyPr>
          <a:lstStyle/>
          <a:p>
            <a:pPr algn="ctr">
              <a:lnSpc>
                <a:spcPct val="90000"/>
              </a:lnSpc>
              <a:buClr>
                <a:schemeClr val="dk1"/>
              </a:buClr>
              <a:buSzPct val="25000"/>
            </a:pPr>
            <a:r>
              <a:rPr lang="en-US" sz="1400" b="1">
                <a:solidFill>
                  <a:srgbClr val="000000"/>
                </a:solidFill>
                <a:latin typeface="Arial"/>
                <a:ea typeface="Arial"/>
                <a:cs typeface="Arial"/>
                <a:sym typeface="Arial"/>
              </a:rPr>
              <a:t>Differential expression-</a:t>
            </a:r>
          </a:p>
          <a:p>
            <a:pPr algn="ctr">
              <a:lnSpc>
                <a:spcPct val="90000"/>
              </a:lnSpc>
              <a:spcBef>
                <a:spcPts val="770"/>
              </a:spcBef>
              <a:buClr>
                <a:schemeClr val="dk1"/>
              </a:buClr>
              <a:buSzPct val="25000"/>
            </a:pPr>
            <a:r>
              <a:rPr lang="en-US" sz="1400" b="1">
                <a:solidFill>
                  <a:srgbClr val="142248"/>
                </a:solidFill>
                <a:latin typeface="Arial"/>
                <a:ea typeface="Arial"/>
                <a:cs typeface="Arial"/>
                <a:sym typeface="Arial"/>
              </a:rPr>
              <a:t>Cuffdiff2</a:t>
            </a:r>
            <a:r>
              <a:rPr lang="en-US" sz="1400" b="1">
                <a:solidFill>
                  <a:srgbClr val="000000"/>
                </a:solidFill>
                <a:latin typeface="Arial"/>
                <a:ea typeface="Arial"/>
                <a:cs typeface="Arial"/>
                <a:sym typeface="Arial"/>
              </a:rPr>
              <a:t>, </a:t>
            </a:r>
            <a:r>
              <a:rPr lang="en-US" sz="1400" b="1">
                <a:solidFill>
                  <a:srgbClr val="F19E1F"/>
                </a:solidFill>
                <a:latin typeface="Arial"/>
                <a:ea typeface="Arial"/>
                <a:cs typeface="Arial"/>
                <a:sym typeface="Arial"/>
              </a:rPr>
              <a:t>DESeq2*</a:t>
            </a:r>
            <a:r>
              <a:rPr lang="en-US" sz="1400" b="1">
                <a:solidFill>
                  <a:schemeClr val="dk1"/>
                </a:solidFill>
                <a:latin typeface="Arial"/>
                <a:ea typeface="Arial"/>
                <a:cs typeface="Arial"/>
                <a:sym typeface="Arial"/>
              </a:rPr>
              <a:t>, </a:t>
            </a:r>
            <a:r>
              <a:rPr lang="en-US" sz="1400" b="1">
                <a:solidFill>
                  <a:schemeClr val="dk2"/>
                </a:solidFill>
                <a:latin typeface="Arial"/>
                <a:ea typeface="Arial"/>
                <a:cs typeface="Arial"/>
                <a:sym typeface="Arial"/>
              </a:rPr>
              <a:t>Ballgown</a:t>
            </a:r>
            <a:r>
              <a:rPr lang="en-US" sz="1400" b="1">
                <a:solidFill>
                  <a:schemeClr val="dk1"/>
                </a:solidFill>
                <a:latin typeface="Arial"/>
                <a:ea typeface="Arial"/>
                <a:cs typeface="Arial"/>
                <a:sym typeface="Arial"/>
              </a:rPr>
              <a:t>, </a:t>
            </a:r>
            <a:r>
              <a:rPr lang="en-US" sz="1400" b="1">
                <a:solidFill>
                  <a:srgbClr val="F19E1F"/>
                </a:solidFill>
                <a:latin typeface="Arial"/>
                <a:ea typeface="Arial"/>
                <a:cs typeface="Arial"/>
                <a:sym typeface="Arial"/>
              </a:rPr>
              <a:t>edgeR</a:t>
            </a:r>
            <a:r>
              <a:rPr lang="en-US" sz="1400" b="1">
                <a:solidFill>
                  <a:schemeClr val="dk1"/>
                </a:solidFill>
                <a:latin typeface="Arial"/>
                <a:ea typeface="Arial"/>
                <a:cs typeface="Arial"/>
                <a:sym typeface="Arial"/>
              </a:rPr>
              <a:t>, </a:t>
            </a:r>
            <a:r>
              <a:rPr lang="en-US" sz="1400" b="1">
                <a:solidFill>
                  <a:srgbClr val="F19E1F"/>
                </a:solidFill>
                <a:latin typeface="Arial"/>
                <a:ea typeface="Arial"/>
                <a:cs typeface="Arial"/>
                <a:sym typeface="Arial"/>
              </a:rPr>
              <a:t>GFold</a:t>
            </a:r>
          </a:p>
        </p:txBody>
      </p:sp>
      <p:sp>
        <p:nvSpPr>
          <p:cNvPr id="155" name="Shape 155"/>
          <p:cNvSpPr txBox="1"/>
          <p:nvPr/>
        </p:nvSpPr>
        <p:spPr>
          <a:xfrm>
            <a:off x="3869825" y="4285686"/>
            <a:ext cx="4812298" cy="835498"/>
          </a:xfrm>
          <a:prstGeom prst="rect">
            <a:avLst/>
          </a:prstGeom>
          <a:solidFill>
            <a:srgbClr val="E2E2E2"/>
          </a:solidFill>
          <a:ln w="19050" cap="flat" cmpd="sng">
            <a:solidFill>
              <a:srgbClr val="142248"/>
            </a:solidFill>
            <a:prstDash val="solid"/>
            <a:round/>
            <a:headEnd type="none" w="med" len="med"/>
            <a:tailEnd type="none" w="med" len="med"/>
          </a:ln>
        </p:spPr>
        <p:txBody>
          <a:bodyPr lIns="156450" tIns="156450" rIns="156450" bIns="156450" anchor="ctr" anchorCtr="0">
            <a:noAutofit/>
          </a:bodyPr>
          <a:lstStyle/>
          <a:p>
            <a:pPr algn="ctr">
              <a:lnSpc>
                <a:spcPct val="90000"/>
              </a:lnSpc>
              <a:buClr>
                <a:schemeClr val="dk1"/>
              </a:buClr>
              <a:buSzPct val="25000"/>
            </a:pPr>
            <a:r>
              <a:rPr lang="en-US" sz="1400" b="1">
                <a:solidFill>
                  <a:srgbClr val="000000"/>
                </a:solidFill>
                <a:latin typeface="Arial"/>
                <a:ea typeface="Arial"/>
                <a:cs typeface="Arial"/>
                <a:sym typeface="Arial"/>
              </a:rPr>
              <a:t>Quantification-</a:t>
            </a:r>
          </a:p>
          <a:p>
            <a:pPr algn="ctr">
              <a:lnSpc>
                <a:spcPct val="90000"/>
              </a:lnSpc>
              <a:spcBef>
                <a:spcPts val="770"/>
              </a:spcBef>
              <a:buClr>
                <a:schemeClr val="dk1"/>
              </a:buClr>
              <a:buSzPct val="25000"/>
            </a:pPr>
            <a:r>
              <a:rPr lang="en-US" sz="1400" b="1">
                <a:solidFill>
                  <a:srgbClr val="F19E1F"/>
                </a:solidFill>
                <a:latin typeface="Arial"/>
                <a:ea typeface="Arial"/>
                <a:cs typeface="Arial"/>
                <a:sym typeface="Arial"/>
              </a:rPr>
              <a:t>RSEM</a:t>
            </a:r>
            <a:r>
              <a:rPr lang="en-US" sz="1400" b="1">
                <a:solidFill>
                  <a:schemeClr val="dk1"/>
                </a:solidFill>
                <a:latin typeface="Arial"/>
                <a:ea typeface="Arial"/>
                <a:cs typeface="Arial"/>
                <a:sym typeface="Arial"/>
              </a:rPr>
              <a:t>, </a:t>
            </a:r>
            <a:r>
              <a:rPr lang="en-US" sz="1400" b="1">
                <a:solidFill>
                  <a:srgbClr val="F19E1F"/>
                </a:solidFill>
                <a:latin typeface="Arial"/>
                <a:ea typeface="Arial"/>
                <a:cs typeface="Arial"/>
                <a:sym typeface="Arial"/>
              </a:rPr>
              <a:t>Htseq</a:t>
            </a:r>
            <a:r>
              <a:rPr lang="en-US" sz="1400" b="1">
                <a:solidFill>
                  <a:schemeClr val="dk1"/>
                </a:solidFill>
                <a:latin typeface="Arial"/>
                <a:ea typeface="Arial"/>
                <a:cs typeface="Arial"/>
                <a:sym typeface="Arial"/>
              </a:rPr>
              <a:t>, </a:t>
            </a:r>
            <a:r>
              <a:rPr lang="en-US" sz="1400" b="1">
                <a:solidFill>
                  <a:srgbClr val="F19E1F"/>
                </a:solidFill>
                <a:latin typeface="Arial"/>
                <a:ea typeface="Arial"/>
                <a:cs typeface="Arial"/>
                <a:sym typeface="Arial"/>
              </a:rPr>
              <a:t>Bam_to_counts</a:t>
            </a:r>
            <a:r>
              <a:rPr lang="en-US" sz="1400" b="1">
                <a:solidFill>
                  <a:srgbClr val="000000"/>
                </a:solidFill>
                <a:latin typeface="Arial"/>
                <a:ea typeface="Arial"/>
                <a:cs typeface="Arial"/>
                <a:sym typeface="Arial"/>
              </a:rPr>
              <a:t>, </a:t>
            </a:r>
            <a:r>
              <a:rPr lang="en-US" sz="1400" b="1">
                <a:latin typeface="Arial"/>
                <a:ea typeface="Arial"/>
                <a:cs typeface="Arial"/>
                <a:sym typeface="Arial"/>
              </a:rPr>
              <a:t>Kallisto</a:t>
            </a:r>
            <a:r>
              <a:rPr lang="en-US" sz="1400" b="1">
                <a:solidFill>
                  <a:schemeClr val="dk1"/>
                </a:solidFill>
                <a:latin typeface="Arial"/>
                <a:ea typeface="Arial"/>
                <a:cs typeface="Arial"/>
                <a:sym typeface="Arial"/>
              </a:rPr>
              <a:t>, </a:t>
            </a:r>
            <a:r>
              <a:rPr lang="en-US" sz="1400" b="1">
                <a:latin typeface="Arial"/>
                <a:ea typeface="Arial"/>
                <a:cs typeface="Arial"/>
                <a:sym typeface="Arial"/>
              </a:rPr>
              <a:t>Salmon</a:t>
            </a:r>
            <a:r>
              <a:rPr lang="en-US" sz="1400" b="1">
                <a:solidFill>
                  <a:schemeClr val="dk1"/>
                </a:solidFill>
                <a:latin typeface="Arial"/>
                <a:ea typeface="Arial"/>
                <a:cs typeface="Arial"/>
                <a:sym typeface="Arial"/>
              </a:rPr>
              <a:t>,</a:t>
            </a:r>
          </a:p>
          <a:p>
            <a:pPr algn="ctr">
              <a:lnSpc>
                <a:spcPct val="90000"/>
              </a:lnSpc>
              <a:spcBef>
                <a:spcPts val="770"/>
              </a:spcBef>
              <a:buClr>
                <a:schemeClr val="dk1"/>
              </a:buClr>
              <a:buSzPct val="25000"/>
            </a:pPr>
            <a:r>
              <a:rPr lang="en-US" sz="1400" b="1">
                <a:latin typeface="Arial"/>
                <a:ea typeface="Arial"/>
                <a:cs typeface="Arial"/>
                <a:sym typeface="Arial"/>
              </a:rPr>
              <a:t>Sailfish</a:t>
            </a:r>
            <a:r>
              <a:rPr lang="en-US" sz="1400" b="1">
                <a:solidFill>
                  <a:schemeClr val="dk1"/>
                </a:solidFill>
                <a:latin typeface="Arial"/>
                <a:ea typeface="Arial"/>
                <a:cs typeface="Arial"/>
                <a:sym typeface="Arial"/>
              </a:rPr>
              <a:t>, </a:t>
            </a:r>
            <a:r>
              <a:rPr lang="en-US" sz="1400" b="1">
                <a:solidFill>
                  <a:srgbClr val="004471"/>
                </a:solidFill>
                <a:latin typeface="Arial"/>
                <a:ea typeface="Arial"/>
                <a:cs typeface="Arial"/>
                <a:sym typeface="Arial"/>
              </a:rPr>
              <a:t>eXpress</a:t>
            </a:r>
          </a:p>
        </p:txBody>
      </p:sp>
      <p:sp>
        <p:nvSpPr>
          <p:cNvPr id="156" name="Shape 156"/>
          <p:cNvSpPr txBox="1"/>
          <p:nvPr/>
        </p:nvSpPr>
        <p:spPr>
          <a:xfrm>
            <a:off x="3869836" y="5440861"/>
            <a:ext cx="4812298" cy="639600"/>
          </a:xfrm>
          <a:prstGeom prst="rect">
            <a:avLst/>
          </a:prstGeom>
          <a:solidFill>
            <a:srgbClr val="E2E2E2"/>
          </a:solidFill>
          <a:ln w="19050" cap="flat" cmpd="sng">
            <a:solidFill>
              <a:srgbClr val="142248"/>
            </a:solidFill>
            <a:prstDash val="solid"/>
            <a:round/>
            <a:headEnd type="none" w="med" len="med"/>
            <a:tailEnd type="none" w="med" len="med"/>
          </a:ln>
        </p:spPr>
        <p:txBody>
          <a:bodyPr lIns="156450" tIns="156450" rIns="156450" bIns="156450" anchor="ctr" anchorCtr="0">
            <a:noAutofit/>
          </a:bodyPr>
          <a:lstStyle/>
          <a:p>
            <a:pPr algn="ctr">
              <a:lnSpc>
                <a:spcPct val="90000"/>
              </a:lnSpc>
              <a:buClr>
                <a:schemeClr val="dk1"/>
              </a:buClr>
              <a:buSzPct val="25000"/>
            </a:pPr>
            <a:r>
              <a:rPr lang="en-US" sz="1400" b="1">
                <a:solidFill>
                  <a:srgbClr val="000000"/>
                </a:solidFill>
                <a:latin typeface="Arial"/>
                <a:ea typeface="Arial"/>
                <a:cs typeface="Arial"/>
                <a:sym typeface="Arial"/>
              </a:rPr>
              <a:t>Annotation-</a:t>
            </a:r>
          </a:p>
          <a:p>
            <a:pPr algn="ctr">
              <a:lnSpc>
                <a:spcPct val="90000"/>
              </a:lnSpc>
              <a:spcBef>
                <a:spcPts val="770"/>
              </a:spcBef>
              <a:buClr>
                <a:schemeClr val="dk1"/>
              </a:buClr>
              <a:buSzPct val="25000"/>
            </a:pPr>
            <a:r>
              <a:rPr lang="en-US" sz="1400" b="1">
                <a:solidFill>
                  <a:srgbClr val="F19E1F"/>
                </a:solidFill>
                <a:latin typeface="Arial"/>
                <a:ea typeface="Arial"/>
                <a:cs typeface="Arial"/>
                <a:sym typeface="Arial"/>
              </a:rPr>
              <a:t>Trinotate*</a:t>
            </a:r>
          </a:p>
        </p:txBody>
      </p:sp>
      <p:sp>
        <p:nvSpPr>
          <p:cNvPr id="157" name="Shape 157"/>
          <p:cNvSpPr txBox="1"/>
          <p:nvPr/>
        </p:nvSpPr>
        <p:spPr>
          <a:xfrm>
            <a:off x="4126267" y="6375811"/>
            <a:ext cx="2117398" cy="318600"/>
          </a:xfrm>
          <a:prstGeom prst="rect">
            <a:avLst/>
          </a:prstGeom>
          <a:noFill/>
          <a:ln>
            <a:noFill/>
          </a:ln>
        </p:spPr>
        <p:txBody>
          <a:bodyPr lIns="91425" tIns="91425" rIns="91425" bIns="91425" anchor="t" anchorCtr="0">
            <a:noAutofit/>
          </a:bodyPr>
          <a:lstStyle/>
          <a:p>
            <a:pPr>
              <a:buClr>
                <a:srgbClr val="000000"/>
              </a:buClr>
              <a:buSzPct val="25000"/>
            </a:pPr>
            <a:r>
              <a:rPr lang="en-US" sz="1200" b="1">
                <a:solidFill>
                  <a:srgbClr val="000000"/>
                </a:solidFill>
                <a:latin typeface="Arial"/>
                <a:ea typeface="Arial"/>
                <a:cs typeface="Arial"/>
                <a:sym typeface="Arial"/>
              </a:rPr>
              <a:t>Discovery Environment</a:t>
            </a:r>
          </a:p>
        </p:txBody>
      </p:sp>
      <p:sp>
        <p:nvSpPr>
          <p:cNvPr id="158" name="Shape 158"/>
          <p:cNvSpPr txBox="1"/>
          <p:nvPr/>
        </p:nvSpPr>
        <p:spPr>
          <a:xfrm>
            <a:off x="6060790" y="6374155"/>
            <a:ext cx="1117783" cy="318600"/>
          </a:xfrm>
          <a:prstGeom prst="rect">
            <a:avLst/>
          </a:prstGeom>
          <a:noFill/>
          <a:ln>
            <a:noFill/>
          </a:ln>
        </p:spPr>
        <p:txBody>
          <a:bodyPr lIns="91425" tIns="91425" rIns="91425" bIns="91425" anchor="t" anchorCtr="0">
            <a:noAutofit/>
          </a:bodyPr>
          <a:lstStyle/>
          <a:p>
            <a:pPr>
              <a:buClr>
                <a:srgbClr val="000000"/>
              </a:buClr>
              <a:buSzPct val="25000"/>
            </a:pPr>
            <a:r>
              <a:rPr lang="en-US" sz="1200" b="1">
                <a:solidFill>
                  <a:srgbClr val="000000"/>
                </a:solidFill>
                <a:latin typeface="Arial"/>
                <a:ea typeface="Arial"/>
                <a:cs typeface="Arial"/>
                <a:sym typeface="Arial"/>
              </a:rPr>
              <a:t>Atmosphere</a:t>
            </a:r>
          </a:p>
        </p:txBody>
      </p:sp>
      <p:cxnSp>
        <p:nvCxnSpPr>
          <p:cNvPr id="159" name="Shape 159"/>
          <p:cNvCxnSpPr/>
          <p:nvPr/>
        </p:nvCxnSpPr>
        <p:spPr>
          <a:xfrm>
            <a:off x="3471000" y="1670511"/>
            <a:ext cx="0" cy="3146098"/>
          </a:xfrm>
          <a:prstGeom prst="straightConnector1">
            <a:avLst/>
          </a:prstGeom>
          <a:noFill/>
          <a:ln w="25400" cap="flat" cmpd="sng">
            <a:solidFill>
              <a:srgbClr val="142248"/>
            </a:solidFill>
            <a:prstDash val="solid"/>
            <a:round/>
            <a:headEnd type="none" w="med" len="med"/>
            <a:tailEnd type="none" w="med" len="med"/>
          </a:ln>
        </p:spPr>
      </p:cxnSp>
      <p:cxnSp>
        <p:nvCxnSpPr>
          <p:cNvPr id="160" name="Shape 160"/>
          <p:cNvCxnSpPr/>
          <p:nvPr/>
        </p:nvCxnSpPr>
        <p:spPr>
          <a:xfrm>
            <a:off x="9032525" y="1670511"/>
            <a:ext cx="0" cy="4194900"/>
          </a:xfrm>
          <a:prstGeom prst="straightConnector1">
            <a:avLst/>
          </a:prstGeom>
          <a:noFill/>
          <a:ln w="25400" cap="flat" cmpd="sng">
            <a:solidFill>
              <a:srgbClr val="142248"/>
            </a:solidFill>
            <a:prstDash val="solid"/>
            <a:round/>
            <a:headEnd type="none" w="med" len="med"/>
            <a:tailEnd type="none" w="med" len="med"/>
          </a:ln>
        </p:spPr>
      </p:cxnSp>
      <p:cxnSp>
        <p:nvCxnSpPr>
          <p:cNvPr id="161" name="Shape 161"/>
          <p:cNvCxnSpPr/>
          <p:nvPr/>
        </p:nvCxnSpPr>
        <p:spPr>
          <a:xfrm rot="10800000" flipH="1">
            <a:off x="3471137" y="1666090"/>
            <a:ext cx="398699" cy="10500"/>
          </a:xfrm>
          <a:prstGeom prst="straightConnector1">
            <a:avLst/>
          </a:prstGeom>
          <a:noFill/>
          <a:ln w="25400" cap="flat" cmpd="sng">
            <a:solidFill>
              <a:srgbClr val="142248"/>
            </a:solidFill>
            <a:prstDash val="solid"/>
            <a:round/>
            <a:headEnd type="none" w="med" len="med"/>
            <a:tailEnd type="none" w="med" len="med"/>
          </a:ln>
        </p:spPr>
      </p:cxnSp>
      <p:cxnSp>
        <p:nvCxnSpPr>
          <p:cNvPr id="162" name="Shape 162"/>
          <p:cNvCxnSpPr/>
          <p:nvPr/>
        </p:nvCxnSpPr>
        <p:spPr>
          <a:xfrm rot="10800000" flipH="1">
            <a:off x="3471012" y="2648760"/>
            <a:ext cx="384899" cy="10500"/>
          </a:xfrm>
          <a:prstGeom prst="straightConnector1">
            <a:avLst/>
          </a:prstGeom>
          <a:noFill/>
          <a:ln w="25400" cap="flat" cmpd="sng">
            <a:solidFill>
              <a:srgbClr val="142248"/>
            </a:solidFill>
            <a:prstDash val="solid"/>
            <a:round/>
            <a:headEnd type="none" w="med" len="med"/>
            <a:tailEnd type="none" w="med" len="med"/>
          </a:ln>
        </p:spPr>
      </p:cxnSp>
      <p:cxnSp>
        <p:nvCxnSpPr>
          <p:cNvPr id="163" name="Shape 163"/>
          <p:cNvCxnSpPr/>
          <p:nvPr/>
        </p:nvCxnSpPr>
        <p:spPr>
          <a:xfrm rot="10800000" flipH="1">
            <a:off x="3471012" y="3711609"/>
            <a:ext cx="384899" cy="10500"/>
          </a:xfrm>
          <a:prstGeom prst="straightConnector1">
            <a:avLst/>
          </a:prstGeom>
          <a:noFill/>
          <a:ln w="25400" cap="flat" cmpd="sng">
            <a:solidFill>
              <a:srgbClr val="142248"/>
            </a:solidFill>
            <a:prstDash val="solid"/>
            <a:round/>
            <a:headEnd type="none" w="med" len="med"/>
            <a:tailEnd type="none" w="med" len="med"/>
          </a:ln>
        </p:spPr>
      </p:cxnSp>
      <p:cxnSp>
        <p:nvCxnSpPr>
          <p:cNvPr id="164" name="Shape 164"/>
          <p:cNvCxnSpPr/>
          <p:nvPr/>
        </p:nvCxnSpPr>
        <p:spPr>
          <a:xfrm rot="10800000" flipH="1">
            <a:off x="3471012" y="4801369"/>
            <a:ext cx="384899" cy="10500"/>
          </a:xfrm>
          <a:prstGeom prst="straightConnector1">
            <a:avLst/>
          </a:prstGeom>
          <a:noFill/>
          <a:ln w="25400" cap="flat" cmpd="sng">
            <a:solidFill>
              <a:srgbClr val="142248"/>
            </a:solidFill>
            <a:prstDash val="solid"/>
            <a:round/>
            <a:headEnd type="none" w="med" len="med"/>
            <a:tailEnd type="none" w="med" len="med"/>
          </a:ln>
        </p:spPr>
      </p:cxnSp>
      <p:sp>
        <p:nvSpPr>
          <p:cNvPr id="165" name="Shape 165"/>
          <p:cNvSpPr/>
          <p:nvPr/>
        </p:nvSpPr>
        <p:spPr>
          <a:xfrm>
            <a:off x="5997288" y="2071562"/>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66" name="Shape 166"/>
          <p:cNvSpPr/>
          <p:nvPr/>
        </p:nvSpPr>
        <p:spPr>
          <a:xfrm>
            <a:off x="5997288" y="3069037"/>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67" name="Shape 167"/>
          <p:cNvSpPr/>
          <p:nvPr/>
        </p:nvSpPr>
        <p:spPr>
          <a:xfrm>
            <a:off x="5997288" y="4044774"/>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168" name="Shape 168"/>
          <p:cNvSpPr/>
          <p:nvPr/>
        </p:nvSpPr>
        <p:spPr>
          <a:xfrm>
            <a:off x="5997301" y="5178274"/>
            <a:ext cx="205499" cy="205499"/>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cxnSp>
        <p:nvCxnSpPr>
          <p:cNvPr id="169" name="Shape 169"/>
          <p:cNvCxnSpPr>
            <a:endCxn id="152" idx="3"/>
          </p:cNvCxnSpPr>
          <p:nvPr/>
        </p:nvCxnSpPr>
        <p:spPr>
          <a:xfrm rot="10800000">
            <a:off x="8682135" y="1673711"/>
            <a:ext cx="363600" cy="10500"/>
          </a:xfrm>
          <a:prstGeom prst="straightConnector1">
            <a:avLst/>
          </a:prstGeom>
          <a:noFill/>
          <a:ln w="25400" cap="flat" cmpd="sng">
            <a:solidFill>
              <a:srgbClr val="142248"/>
            </a:solidFill>
            <a:prstDash val="solid"/>
            <a:round/>
            <a:headEnd type="none" w="med" len="med"/>
            <a:tailEnd type="none" w="med" len="med"/>
          </a:ln>
        </p:spPr>
      </p:cxnSp>
      <p:cxnSp>
        <p:nvCxnSpPr>
          <p:cNvPr id="170" name="Shape 170"/>
          <p:cNvCxnSpPr/>
          <p:nvPr/>
        </p:nvCxnSpPr>
        <p:spPr>
          <a:xfrm rot="10800000">
            <a:off x="8682136" y="2676385"/>
            <a:ext cx="363600" cy="10500"/>
          </a:xfrm>
          <a:prstGeom prst="straightConnector1">
            <a:avLst/>
          </a:prstGeom>
          <a:noFill/>
          <a:ln w="25400" cap="flat" cmpd="sng">
            <a:solidFill>
              <a:srgbClr val="142248"/>
            </a:solidFill>
            <a:prstDash val="solid"/>
            <a:round/>
            <a:headEnd type="none" w="med" len="med"/>
            <a:tailEnd type="none" w="med" len="med"/>
          </a:ln>
        </p:spPr>
      </p:cxnSp>
      <p:cxnSp>
        <p:nvCxnSpPr>
          <p:cNvPr id="171" name="Shape 171"/>
          <p:cNvCxnSpPr/>
          <p:nvPr/>
        </p:nvCxnSpPr>
        <p:spPr>
          <a:xfrm rot="10800000">
            <a:off x="8668936" y="4719859"/>
            <a:ext cx="363600" cy="10500"/>
          </a:xfrm>
          <a:prstGeom prst="straightConnector1">
            <a:avLst/>
          </a:prstGeom>
          <a:noFill/>
          <a:ln w="25400" cap="flat" cmpd="sng">
            <a:solidFill>
              <a:srgbClr val="142248"/>
            </a:solidFill>
            <a:prstDash val="solid"/>
            <a:round/>
            <a:headEnd type="none" w="med" len="med"/>
            <a:tailEnd type="none" w="med" len="med"/>
          </a:ln>
        </p:spPr>
      </p:cxnSp>
      <p:cxnSp>
        <p:nvCxnSpPr>
          <p:cNvPr id="172" name="Shape 172"/>
          <p:cNvCxnSpPr/>
          <p:nvPr/>
        </p:nvCxnSpPr>
        <p:spPr>
          <a:xfrm rot="10800000">
            <a:off x="8682136" y="5865409"/>
            <a:ext cx="363600" cy="10500"/>
          </a:xfrm>
          <a:prstGeom prst="straightConnector1">
            <a:avLst/>
          </a:prstGeom>
          <a:noFill/>
          <a:ln w="25400" cap="flat" cmpd="sng">
            <a:solidFill>
              <a:srgbClr val="142248"/>
            </a:solidFill>
            <a:prstDash val="solid"/>
            <a:round/>
            <a:headEnd type="none" w="med" len="med"/>
            <a:tailEnd type="none" w="med" len="med"/>
          </a:ln>
        </p:spPr>
      </p:cxnSp>
      <p:cxnSp>
        <p:nvCxnSpPr>
          <p:cNvPr id="173" name="Shape 173"/>
          <p:cNvCxnSpPr/>
          <p:nvPr/>
        </p:nvCxnSpPr>
        <p:spPr>
          <a:xfrm>
            <a:off x="3153650" y="3353961"/>
            <a:ext cx="317400" cy="0"/>
          </a:xfrm>
          <a:prstGeom prst="straightConnector1">
            <a:avLst/>
          </a:prstGeom>
          <a:noFill/>
          <a:ln w="25400" cap="flat" cmpd="sng">
            <a:solidFill>
              <a:srgbClr val="142248"/>
            </a:solidFill>
            <a:prstDash val="solid"/>
            <a:round/>
            <a:headEnd type="none" w="med" len="med"/>
            <a:tailEnd type="none" w="med" len="med"/>
          </a:ln>
        </p:spPr>
      </p:cxnSp>
      <p:sp>
        <p:nvSpPr>
          <p:cNvPr id="175" name="Shape 175"/>
          <p:cNvSpPr/>
          <p:nvPr/>
        </p:nvSpPr>
        <p:spPr>
          <a:xfrm>
            <a:off x="4728603" y="6315678"/>
            <a:ext cx="582360" cy="101296"/>
          </a:xfrm>
          <a:prstGeom prst="rect">
            <a:avLst/>
          </a:prstGeom>
          <a:solidFill>
            <a:srgbClr val="F19E1F"/>
          </a:solidFill>
          <a:ln>
            <a:noFill/>
          </a:ln>
        </p:spPr>
        <p:txBody>
          <a:bodyPr lIns="91425" tIns="45700" rIns="91425" bIns="45700" anchor="ctr" anchorCtr="0">
            <a:noAutofit/>
          </a:bodyPr>
          <a:lstStyle/>
          <a:p>
            <a:pPr algn="ctr">
              <a:buClr>
                <a:srgbClr val="000000"/>
              </a:buClr>
            </a:pPr>
            <a:endParaRPr sz="1400">
              <a:solidFill>
                <a:srgbClr val="F19E1F"/>
              </a:solidFill>
              <a:latin typeface="Arial"/>
              <a:ea typeface="Arial"/>
              <a:cs typeface="Arial"/>
              <a:sym typeface="Arial"/>
            </a:endParaRPr>
          </a:p>
        </p:txBody>
      </p:sp>
      <p:sp>
        <p:nvSpPr>
          <p:cNvPr id="176" name="Shape 176"/>
          <p:cNvSpPr/>
          <p:nvPr/>
        </p:nvSpPr>
        <p:spPr>
          <a:xfrm>
            <a:off x="6302693" y="6314716"/>
            <a:ext cx="574739" cy="101296"/>
          </a:xfrm>
          <a:prstGeom prst="rect">
            <a:avLst/>
          </a:prstGeom>
          <a:solidFill>
            <a:srgbClr val="004471"/>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177" name="Shape 177"/>
          <p:cNvSpPr txBox="1"/>
          <p:nvPr/>
        </p:nvSpPr>
        <p:spPr>
          <a:xfrm>
            <a:off x="7139595" y="6374155"/>
            <a:ext cx="1117783" cy="318600"/>
          </a:xfrm>
          <a:prstGeom prst="rect">
            <a:avLst/>
          </a:prstGeom>
          <a:noFill/>
          <a:ln>
            <a:noFill/>
          </a:ln>
        </p:spPr>
        <p:txBody>
          <a:bodyPr lIns="91425" tIns="91425" rIns="91425" bIns="91425" anchor="t" anchorCtr="0">
            <a:noAutofit/>
          </a:bodyPr>
          <a:lstStyle/>
          <a:p>
            <a:pPr algn="ctr">
              <a:buClr>
                <a:srgbClr val="000000"/>
              </a:buClr>
              <a:buSzPct val="25000"/>
            </a:pPr>
            <a:r>
              <a:rPr lang="en-US" sz="1200" b="1">
                <a:solidFill>
                  <a:srgbClr val="000000"/>
                </a:solidFill>
                <a:latin typeface="Arial"/>
                <a:ea typeface="Arial"/>
                <a:cs typeface="Arial"/>
                <a:sym typeface="Arial"/>
              </a:rPr>
              <a:t>Both</a:t>
            </a:r>
          </a:p>
        </p:txBody>
      </p:sp>
      <p:sp>
        <p:nvSpPr>
          <p:cNvPr id="178" name="Shape 178"/>
          <p:cNvSpPr/>
          <p:nvPr/>
        </p:nvSpPr>
        <p:spPr>
          <a:xfrm>
            <a:off x="7381497" y="6314716"/>
            <a:ext cx="574739" cy="101296"/>
          </a:xfrm>
          <a:prstGeom prst="rect">
            <a:avLst/>
          </a:prstGeom>
          <a:solidFill>
            <a:srgbClr val="142248"/>
          </a:solidFill>
          <a:ln>
            <a:noFill/>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Tree>
    <p:extLst>
      <p:ext uri="{BB962C8B-B14F-4D97-AF65-F5344CB8AC3E}">
        <p14:creationId xmlns:p14="http://schemas.microsoft.com/office/powerpoint/2010/main" val="104329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cxnSp>
        <p:nvCxnSpPr>
          <p:cNvPr id="185" name="Shape 185"/>
          <p:cNvCxnSpPr/>
          <p:nvPr/>
        </p:nvCxnSpPr>
        <p:spPr>
          <a:xfrm>
            <a:off x="2607720" y="4340542"/>
            <a:ext cx="392100" cy="0"/>
          </a:xfrm>
          <a:prstGeom prst="straightConnector1">
            <a:avLst/>
          </a:prstGeom>
          <a:noFill/>
          <a:ln w="25400" cap="flat" cmpd="sng">
            <a:solidFill>
              <a:srgbClr val="142248"/>
            </a:solidFill>
            <a:prstDash val="solid"/>
            <a:round/>
            <a:headEnd type="none" w="med" len="med"/>
            <a:tailEnd type="none" w="med" len="med"/>
          </a:ln>
        </p:spPr>
      </p:cxnSp>
      <p:cxnSp>
        <p:nvCxnSpPr>
          <p:cNvPr id="186" name="Shape 186"/>
          <p:cNvCxnSpPr/>
          <p:nvPr/>
        </p:nvCxnSpPr>
        <p:spPr>
          <a:xfrm>
            <a:off x="2997849" y="3157782"/>
            <a:ext cx="233099" cy="0"/>
          </a:xfrm>
          <a:prstGeom prst="straightConnector1">
            <a:avLst/>
          </a:prstGeom>
          <a:noFill/>
          <a:ln w="25400" cap="flat" cmpd="sng">
            <a:solidFill>
              <a:srgbClr val="142248"/>
            </a:solidFill>
            <a:prstDash val="solid"/>
            <a:round/>
            <a:headEnd type="none" w="med" len="med"/>
            <a:tailEnd type="none" w="med" len="med"/>
          </a:ln>
        </p:spPr>
      </p:cxnSp>
      <p:cxnSp>
        <p:nvCxnSpPr>
          <p:cNvPr id="187" name="Shape 187"/>
          <p:cNvCxnSpPr/>
          <p:nvPr/>
        </p:nvCxnSpPr>
        <p:spPr>
          <a:xfrm>
            <a:off x="3001574" y="5723370"/>
            <a:ext cx="233099" cy="0"/>
          </a:xfrm>
          <a:prstGeom prst="straightConnector1">
            <a:avLst/>
          </a:prstGeom>
          <a:noFill/>
          <a:ln w="25400" cap="flat" cmpd="sng">
            <a:solidFill>
              <a:srgbClr val="142248"/>
            </a:solidFill>
            <a:prstDash val="solid"/>
            <a:round/>
            <a:headEnd type="none" w="med" len="med"/>
            <a:tailEnd type="none" w="med" len="med"/>
          </a:ln>
        </p:spPr>
      </p:cxnSp>
      <p:cxnSp>
        <p:nvCxnSpPr>
          <p:cNvPr id="188" name="Shape 188"/>
          <p:cNvCxnSpPr/>
          <p:nvPr/>
        </p:nvCxnSpPr>
        <p:spPr>
          <a:xfrm>
            <a:off x="2994375" y="3141613"/>
            <a:ext cx="0" cy="2597100"/>
          </a:xfrm>
          <a:prstGeom prst="straightConnector1">
            <a:avLst/>
          </a:prstGeom>
          <a:noFill/>
          <a:ln w="25400" cap="flat" cmpd="sng">
            <a:solidFill>
              <a:srgbClr val="142248"/>
            </a:solidFill>
            <a:prstDash val="solid"/>
            <a:round/>
            <a:headEnd type="none" w="med" len="med"/>
            <a:tailEnd type="none" w="med" len="med"/>
          </a:ln>
        </p:spPr>
      </p:cxnSp>
      <p:sp>
        <p:nvSpPr>
          <p:cNvPr id="189" name="Shape 189"/>
          <p:cNvSpPr txBox="1"/>
          <p:nvPr/>
        </p:nvSpPr>
        <p:spPr>
          <a:xfrm>
            <a:off x="3230940" y="2502011"/>
            <a:ext cx="7348500" cy="639600"/>
          </a:xfrm>
          <a:prstGeom prst="rect">
            <a:avLst/>
          </a:prstGeom>
          <a:solidFill>
            <a:srgbClr val="E2E2E2"/>
          </a:solidFill>
          <a:ln>
            <a:noFill/>
          </a:ln>
        </p:spPr>
        <p:txBody>
          <a:bodyPr lIns="156450" tIns="156450" rIns="156450" bIns="156450" anchor="ctr" anchorCtr="0">
            <a:noAutofit/>
          </a:bodyPr>
          <a:lstStyle/>
          <a:p>
            <a:pPr algn="ctr">
              <a:lnSpc>
                <a:spcPct val="90000"/>
              </a:lnSpc>
              <a:buClr>
                <a:schemeClr val="dk1"/>
              </a:buClr>
              <a:buSzPct val="25000"/>
            </a:pPr>
            <a:r>
              <a:rPr lang="en-US" sz="2200">
                <a:solidFill>
                  <a:srgbClr val="000000"/>
                </a:solidFill>
                <a:latin typeface="Calibri"/>
                <a:ea typeface="Calibri"/>
                <a:cs typeface="Calibri"/>
                <a:sym typeface="Calibri"/>
              </a:rPr>
              <a:t>HTProcess Read Cleanup Pipeline</a:t>
            </a:r>
          </a:p>
        </p:txBody>
      </p:sp>
      <p:sp>
        <p:nvSpPr>
          <p:cNvPr id="190" name="Shape 190"/>
          <p:cNvSpPr/>
          <p:nvPr/>
        </p:nvSpPr>
        <p:spPr>
          <a:xfrm>
            <a:off x="3231835" y="3142527"/>
            <a:ext cx="1469400" cy="544800"/>
          </a:xfrm>
          <a:prstGeom prst="rect">
            <a:avLst/>
          </a:prstGeom>
          <a:solidFill>
            <a:srgbClr val="CFD7E7">
              <a:alpha val="89019"/>
            </a:srgbClr>
          </a:solidFill>
          <a:ln w="9525" cap="flat" cmpd="sng">
            <a:solidFill>
              <a:srgbClr val="CFD7E7">
                <a:alpha val="89019"/>
              </a:srgbClr>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chemeClr val="dk1"/>
              </a:solidFill>
              <a:latin typeface="Calibri"/>
              <a:ea typeface="Calibri"/>
              <a:cs typeface="Calibri"/>
              <a:sym typeface="Calibri"/>
            </a:endParaRPr>
          </a:p>
        </p:txBody>
      </p:sp>
      <p:sp>
        <p:nvSpPr>
          <p:cNvPr id="191" name="Shape 191"/>
          <p:cNvSpPr txBox="1"/>
          <p:nvPr/>
        </p:nvSpPr>
        <p:spPr>
          <a:xfrm>
            <a:off x="3231835" y="3142527"/>
            <a:ext cx="1469400"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a:solidFill>
                  <a:schemeClr val="dk1"/>
                </a:solidFill>
                <a:latin typeface="Calibri"/>
                <a:ea typeface="Calibri"/>
                <a:cs typeface="Calibri"/>
                <a:sym typeface="Calibri"/>
              </a:rPr>
              <a:t>FastQC</a:t>
            </a:r>
          </a:p>
        </p:txBody>
      </p:sp>
      <p:sp>
        <p:nvSpPr>
          <p:cNvPr id="192" name="Shape 192"/>
          <p:cNvSpPr/>
          <p:nvPr/>
        </p:nvSpPr>
        <p:spPr>
          <a:xfrm>
            <a:off x="4701175" y="3142527"/>
            <a:ext cx="1469400" cy="544800"/>
          </a:xfrm>
          <a:prstGeom prst="rect">
            <a:avLst/>
          </a:prstGeom>
          <a:solidFill>
            <a:srgbClr val="CFD7E7">
              <a:alpha val="89019"/>
            </a:srgbClr>
          </a:solidFill>
          <a:ln w="9525" cap="flat" cmpd="sng">
            <a:solidFill>
              <a:srgbClr val="CFD7E7">
                <a:alpha val="89019"/>
              </a:srgbClr>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chemeClr val="dk1"/>
              </a:solidFill>
              <a:latin typeface="Calibri"/>
              <a:ea typeface="Calibri"/>
              <a:cs typeface="Calibri"/>
              <a:sym typeface="Calibri"/>
            </a:endParaRPr>
          </a:p>
        </p:txBody>
      </p:sp>
      <p:sp>
        <p:nvSpPr>
          <p:cNvPr id="193" name="Shape 193"/>
          <p:cNvSpPr txBox="1"/>
          <p:nvPr/>
        </p:nvSpPr>
        <p:spPr>
          <a:xfrm>
            <a:off x="4701175" y="3142527"/>
            <a:ext cx="1469400" cy="544800"/>
          </a:xfrm>
          <a:prstGeom prst="rect">
            <a:avLst/>
          </a:prstGeom>
          <a:solidFill>
            <a:srgbClr val="E2E2E2"/>
          </a:solidFill>
          <a:ln>
            <a:noFill/>
          </a:ln>
        </p:spPr>
        <p:txBody>
          <a:bodyPr lIns="142225" tIns="25400" rIns="142225" bIns="25400" anchor="ctr" anchorCtr="0">
            <a:noAutofit/>
          </a:bodyPr>
          <a:lstStyle/>
          <a:p>
            <a:pPr algn="ctr">
              <a:lnSpc>
                <a:spcPct val="90000"/>
              </a:lnSpc>
              <a:buClr>
                <a:srgbClr val="000000"/>
              </a:buClr>
            </a:pPr>
            <a:endParaRPr sz="2000">
              <a:solidFill>
                <a:schemeClr val="dk1"/>
              </a:solidFill>
              <a:latin typeface="Calibri"/>
              <a:ea typeface="Calibri"/>
              <a:cs typeface="Calibri"/>
              <a:sym typeface="Calibri"/>
            </a:endParaRPr>
          </a:p>
        </p:txBody>
      </p:sp>
      <p:sp>
        <p:nvSpPr>
          <p:cNvPr id="194" name="Shape 194"/>
          <p:cNvSpPr/>
          <p:nvPr/>
        </p:nvSpPr>
        <p:spPr>
          <a:xfrm>
            <a:off x="6170514" y="3142527"/>
            <a:ext cx="1469400" cy="544800"/>
          </a:xfrm>
          <a:prstGeom prst="rect">
            <a:avLst/>
          </a:prstGeom>
          <a:solidFill>
            <a:srgbClr val="CFD7E7">
              <a:alpha val="89019"/>
            </a:srgbClr>
          </a:solidFill>
          <a:ln w="9525" cap="flat" cmpd="sng">
            <a:solidFill>
              <a:srgbClr val="CFD7E7">
                <a:alpha val="89019"/>
              </a:srgbClr>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chemeClr val="dk1"/>
              </a:solidFill>
              <a:latin typeface="Calibri"/>
              <a:ea typeface="Calibri"/>
              <a:cs typeface="Calibri"/>
              <a:sym typeface="Calibri"/>
            </a:endParaRPr>
          </a:p>
        </p:txBody>
      </p:sp>
      <p:sp>
        <p:nvSpPr>
          <p:cNvPr id="195" name="Shape 195"/>
          <p:cNvSpPr txBox="1"/>
          <p:nvPr/>
        </p:nvSpPr>
        <p:spPr>
          <a:xfrm>
            <a:off x="6170514" y="3142527"/>
            <a:ext cx="1469400"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a:solidFill>
                  <a:schemeClr val="dk1"/>
                </a:solidFill>
                <a:latin typeface="Calibri"/>
                <a:ea typeface="Calibri"/>
                <a:cs typeface="Calibri"/>
                <a:sym typeface="Calibri"/>
              </a:rPr>
              <a:t>Trimmomatic</a:t>
            </a:r>
          </a:p>
        </p:txBody>
      </p:sp>
      <p:sp>
        <p:nvSpPr>
          <p:cNvPr id="196" name="Shape 196"/>
          <p:cNvSpPr/>
          <p:nvPr/>
        </p:nvSpPr>
        <p:spPr>
          <a:xfrm>
            <a:off x="7639853" y="3142527"/>
            <a:ext cx="1469400" cy="544800"/>
          </a:xfrm>
          <a:prstGeom prst="rect">
            <a:avLst/>
          </a:prstGeom>
          <a:solidFill>
            <a:srgbClr val="CFD7E7">
              <a:alpha val="89019"/>
            </a:srgbClr>
          </a:solidFill>
          <a:ln w="9525" cap="flat" cmpd="sng">
            <a:solidFill>
              <a:srgbClr val="CFD7E7">
                <a:alpha val="89019"/>
              </a:srgbClr>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chemeClr val="dk1"/>
              </a:solidFill>
              <a:latin typeface="Calibri"/>
              <a:ea typeface="Calibri"/>
              <a:cs typeface="Calibri"/>
              <a:sym typeface="Calibri"/>
            </a:endParaRPr>
          </a:p>
        </p:txBody>
      </p:sp>
      <p:sp>
        <p:nvSpPr>
          <p:cNvPr id="197" name="Shape 197"/>
          <p:cNvSpPr txBox="1"/>
          <p:nvPr/>
        </p:nvSpPr>
        <p:spPr>
          <a:xfrm>
            <a:off x="7639853" y="3142527"/>
            <a:ext cx="1469400" cy="544800"/>
          </a:xfrm>
          <a:prstGeom prst="rect">
            <a:avLst/>
          </a:prstGeom>
          <a:solidFill>
            <a:srgbClr val="E2E2E2"/>
          </a:solidFill>
          <a:ln>
            <a:noFill/>
          </a:ln>
        </p:spPr>
        <p:txBody>
          <a:bodyPr lIns="142225" tIns="25400" rIns="142225" bIns="25400" anchor="ctr" anchorCtr="0">
            <a:noAutofit/>
          </a:bodyPr>
          <a:lstStyle/>
          <a:p>
            <a:pPr algn="ctr">
              <a:lnSpc>
                <a:spcPct val="90000"/>
              </a:lnSpc>
              <a:buClr>
                <a:schemeClr val="dk1"/>
              </a:buClr>
            </a:pPr>
            <a:endParaRPr sz="2000">
              <a:solidFill>
                <a:schemeClr val="dk1"/>
              </a:solidFill>
              <a:latin typeface="Calibri"/>
              <a:ea typeface="Calibri"/>
              <a:cs typeface="Calibri"/>
              <a:sym typeface="Calibri"/>
            </a:endParaRPr>
          </a:p>
        </p:txBody>
      </p:sp>
      <p:sp>
        <p:nvSpPr>
          <p:cNvPr id="198" name="Shape 198"/>
          <p:cNvSpPr/>
          <p:nvPr/>
        </p:nvSpPr>
        <p:spPr>
          <a:xfrm>
            <a:off x="9109192" y="3142527"/>
            <a:ext cx="1469400" cy="544800"/>
          </a:xfrm>
          <a:prstGeom prst="rect">
            <a:avLst/>
          </a:prstGeom>
          <a:solidFill>
            <a:srgbClr val="CFD7E7">
              <a:alpha val="89019"/>
            </a:srgbClr>
          </a:solidFill>
          <a:ln w="9525" cap="flat" cmpd="sng">
            <a:solidFill>
              <a:srgbClr val="CFD7E7">
                <a:alpha val="89019"/>
              </a:srgbClr>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chemeClr val="dk1"/>
              </a:solidFill>
              <a:latin typeface="Calibri"/>
              <a:ea typeface="Calibri"/>
              <a:cs typeface="Calibri"/>
              <a:sym typeface="Calibri"/>
            </a:endParaRPr>
          </a:p>
        </p:txBody>
      </p:sp>
      <p:sp>
        <p:nvSpPr>
          <p:cNvPr id="199" name="Shape 199"/>
          <p:cNvSpPr txBox="1"/>
          <p:nvPr/>
        </p:nvSpPr>
        <p:spPr>
          <a:xfrm>
            <a:off x="9109192" y="3142527"/>
            <a:ext cx="1469400"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a:solidFill>
                  <a:schemeClr val="dk1"/>
                </a:solidFill>
                <a:latin typeface="Calibri"/>
                <a:ea typeface="Calibri"/>
                <a:cs typeface="Calibri"/>
                <a:sym typeface="Calibri"/>
              </a:rPr>
              <a:t>FastQC</a:t>
            </a:r>
          </a:p>
        </p:txBody>
      </p:sp>
      <p:sp>
        <p:nvSpPr>
          <p:cNvPr id="200" name="Shape 200"/>
          <p:cNvSpPr txBox="1"/>
          <p:nvPr/>
        </p:nvSpPr>
        <p:spPr>
          <a:xfrm>
            <a:off x="1597666" y="598564"/>
            <a:ext cx="9144000" cy="1200298"/>
          </a:xfrm>
          <a:prstGeom prst="rect">
            <a:avLst/>
          </a:prstGeom>
          <a:noFill/>
          <a:ln>
            <a:noFill/>
          </a:ln>
        </p:spPr>
        <p:txBody>
          <a:bodyPr lIns="91425" tIns="45700" rIns="91425" bIns="45700" anchor="t" anchorCtr="0">
            <a:noAutofit/>
          </a:bodyPr>
          <a:lstStyle/>
          <a:p>
            <a:pPr algn="ctr">
              <a:buClr>
                <a:srgbClr val="0098AA"/>
              </a:buClr>
              <a:buSzPct val="25000"/>
            </a:pPr>
            <a:r>
              <a:rPr lang="en-US" sz="3000" b="1">
                <a:latin typeface="Calibri"/>
                <a:ea typeface="Calibri"/>
                <a:cs typeface="Calibri"/>
                <a:sym typeface="Calibri"/>
              </a:rPr>
              <a:t>RNA seq 2: High Throughput Process Apps</a:t>
            </a:r>
            <a:r>
              <a:rPr lang="en-US" sz="3000">
                <a:latin typeface="Calibri"/>
                <a:ea typeface="Calibri"/>
                <a:cs typeface="Calibri"/>
                <a:sym typeface="Calibri"/>
              </a:rPr>
              <a:t> </a:t>
            </a:r>
          </a:p>
          <a:p>
            <a:pPr algn="ctr">
              <a:buClr>
                <a:srgbClr val="0098AA"/>
              </a:buClr>
              <a:buSzPct val="25000"/>
            </a:pPr>
            <a:r>
              <a:rPr lang="en-US" sz="2400">
                <a:latin typeface="Calibri"/>
                <a:ea typeface="Calibri"/>
                <a:cs typeface="Calibri"/>
                <a:sym typeface="Calibri"/>
              </a:rPr>
              <a:t>For handling large groups of data and easier workflow management. Files are managed as a group or library contained in a single directory.</a:t>
            </a:r>
          </a:p>
        </p:txBody>
      </p:sp>
      <p:sp>
        <p:nvSpPr>
          <p:cNvPr id="201" name="Shape 201"/>
          <p:cNvSpPr/>
          <p:nvPr/>
        </p:nvSpPr>
        <p:spPr>
          <a:xfrm>
            <a:off x="7711145" y="6913682"/>
            <a:ext cx="90505" cy="90505"/>
          </a:xfrm>
          <a:prstGeom prst="rect">
            <a:avLst/>
          </a:prstGeom>
          <a:noFill/>
          <a:ln>
            <a:noFill/>
          </a:ln>
        </p:spPr>
        <p:txBody>
          <a:bodyPr lIns="12700" tIns="0" rIns="12700" bIns="0" anchor="ctr" anchorCtr="0">
            <a:noAutofit/>
          </a:bodyPr>
          <a:lstStyle/>
          <a:p>
            <a:pPr algn="ctr">
              <a:lnSpc>
                <a:spcPct val="90000"/>
              </a:lnSpc>
              <a:buClr>
                <a:schemeClr val="dk1"/>
              </a:buClr>
            </a:pPr>
            <a:endParaRPr sz="600">
              <a:solidFill>
                <a:schemeClr val="dk1"/>
              </a:solidFill>
              <a:latin typeface="Calibri"/>
              <a:ea typeface="Calibri"/>
              <a:cs typeface="Calibri"/>
              <a:sym typeface="Calibri"/>
            </a:endParaRPr>
          </a:p>
        </p:txBody>
      </p:sp>
      <p:sp>
        <p:nvSpPr>
          <p:cNvPr id="202" name="Shape 202"/>
          <p:cNvSpPr/>
          <p:nvPr/>
        </p:nvSpPr>
        <p:spPr>
          <a:xfrm>
            <a:off x="6660683" y="3980188"/>
            <a:ext cx="424199" cy="619200"/>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chemeClr val="dk1"/>
              </a:solidFill>
              <a:latin typeface="Calibri"/>
              <a:ea typeface="Calibri"/>
              <a:cs typeface="Calibri"/>
              <a:sym typeface="Calibri"/>
            </a:endParaRPr>
          </a:p>
        </p:txBody>
      </p:sp>
      <p:sp>
        <p:nvSpPr>
          <p:cNvPr id="203" name="Shape 203"/>
          <p:cNvSpPr/>
          <p:nvPr/>
        </p:nvSpPr>
        <p:spPr>
          <a:xfrm>
            <a:off x="4526281" y="3306792"/>
            <a:ext cx="1546859" cy="216298"/>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chemeClr val="dk1"/>
              </a:solidFill>
              <a:latin typeface="Calibri"/>
              <a:ea typeface="Calibri"/>
              <a:cs typeface="Calibri"/>
              <a:sym typeface="Calibri"/>
            </a:endParaRPr>
          </a:p>
        </p:txBody>
      </p:sp>
      <p:sp>
        <p:nvSpPr>
          <p:cNvPr id="204" name="Shape 204"/>
          <p:cNvSpPr/>
          <p:nvPr/>
        </p:nvSpPr>
        <p:spPr>
          <a:xfrm>
            <a:off x="7737288" y="3310402"/>
            <a:ext cx="1604209" cy="216298"/>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chemeClr val="dk1"/>
              </a:solidFill>
              <a:latin typeface="Calibri"/>
              <a:ea typeface="Calibri"/>
              <a:cs typeface="Calibri"/>
              <a:sym typeface="Calibri"/>
            </a:endParaRPr>
          </a:p>
        </p:txBody>
      </p:sp>
      <p:sp>
        <p:nvSpPr>
          <p:cNvPr id="205" name="Shape 205"/>
          <p:cNvSpPr txBox="1"/>
          <p:nvPr/>
        </p:nvSpPr>
        <p:spPr>
          <a:xfrm rot="-5400000">
            <a:off x="-194427" y="3835304"/>
            <a:ext cx="4796100" cy="998697"/>
          </a:xfrm>
          <a:prstGeom prst="rect">
            <a:avLst/>
          </a:prstGeom>
          <a:solidFill>
            <a:srgbClr val="F19E1F"/>
          </a:solidFill>
          <a:ln>
            <a:noFill/>
          </a:ln>
        </p:spPr>
        <p:txBody>
          <a:bodyPr lIns="24750" tIns="24750" rIns="24750" bIns="24750" anchor="ctr" anchorCtr="0">
            <a:noAutofit/>
          </a:bodyPr>
          <a:lstStyle/>
          <a:p>
            <a:pPr algn="ctr">
              <a:lnSpc>
                <a:spcPct val="90000"/>
              </a:lnSpc>
              <a:buClr>
                <a:schemeClr val="dk1"/>
              </a:buClr>
              <a:buSzPct val="25000"/>
            </a:pPr>
            <a:r>
              <a:rPr lang="en-US" sz="3600">
                <a:solidFill>
                  <a:schemeClr val="dk1"/>
                </a:solidFill>
                <a:latin typeface="Calibri"/>
                <a:ea typeface="Calibri"/>
                <a:cs typeface="Calibri"/>
                <a:sym typeface="Calibri"/>
              </a:rPr>
              <a:t>Discovery Environment </a:t>
            </a:r>
          </a:p>
        </p:txBody>
      </p:sp>
      <p:grpSp>
        <p:nvGrpSpPr>
          <p:cNvPr id="206" name="Shape 206"/>
          <p:cNvGrpSpPr/>
          <p:nvPr/>
        </p:nvGrpSpPr>
        <p:grpSpPr>
          <a:xfrm>
            <a:off x="3230091" y="4950142"/>
            <a:ext cx="7348500" cy="1188614"/>
            <a:chOff x="1706091" y="3570075"/>
            <a:chExt cx="7348500" cy="1188614"/>
          </a:xfrm>
        </p:grpSpPr>
        <p:sp>
          <p:nvSpPr>
            <p:cNvPr id="207" name="Shape 207"/>
            <p:cNvSpPr txBox="1"/>
            <p:nvPr/>
          </p:nvSpPr>
          <p:spPr>
            <a:xfrm>
              <a:off x="1706091" y="3570075"/>
              <a:ext cx="7348500" cy="639600"/>
            </a:xfrm>
            <a:prstGeom prst="rect">
              <a:avLst/>
            </a:prstGeom>
            <a:solidFill>
              <a:srgbClr val="E2E2E2"/>
            </a:solidFill>
            <a:ln>
              <a:noFill/>
            </a:ln>
          </p:spPr>
          <p:txBody>
            <a:bodyPr lIns="156450" tIns="156450" rIns="156450" bIns="156450" anchor="ctr" anchorCtr="0">
              <a:noAutofit/>
            </a:bodyPr>
            <a:lstStyle/>
            <a:p>
              <a:pPr algn="ctr">
                <a:lnSpc>
                  <a:spcPct val="90000"/>
                </a:lnSpc>
                <a:buClr>
                  <a:schemeClr val="dk1"/>
                </a:buClr>
                <a:buSzPct val="25000"/>
              </a:pPr>
              <a:r>
                <a:rPr lang="en-US" sz="2200">
                  <a:solidFill>
                    <a:srgbClr val="000000"/>
                  </a:solidFill>
                  <a:latin typeface="Calibri"/>
                  <a:ea typeface="Calibri"/>
                  <a:cs typeface="Calibri"/>
                  <a:sym typeface="Calibri"/>
                </a:rPr>
                <a:t>HTProcess Tuxedo Pipeline</a:t>
              </a:r>
            </a:p>
          </p:txBody>
        </p:sp>
        <p:sp>
          <p:nvSpPr>
            <p:cNvPr id="208" name="Shape 208"/>
            <p:cNvSpPr/>
            <p:nvPr/>
          </p:nvSpPr>
          <p:spPr>
            <a:xfrm>
              <a:off x="1706990" y="4209753"/>
              <a:ext cx="1469400" cy="544800"/>
            </a:xfrm>
            <a:prstGeom prst="rect">
              <a:avLst/>
            </a:prstGeom>
            <a:solidFill>
              <a:srgbClr val="CFD7E7">
                <a:alpha val="89019"/>
              </a:srgbClr>
            </a:solidFill>
            <a:ln w="9525" cap="flat" cmpd="sng">
              <a:solidFill>
                <a:srgbClr val="CFD7E7">
                  <a:alpha val="89019"/>
                </a:srgbClr>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rgbClr val="000000"/>
                </a:solidFill>
                <a:latin typeface="Calibri"/>
                <a:ea typeface="Calibri"/>
                <a:cs typeface="Calibri"/>
                <a:sym typeface="Calibri"/>
              </a:endParaRPr>
            </a:p>
          </p:txBody>
        </p:sp>
        <p:sp>
          <p:nvSpPr>
            <p:cNvPr id="209" name="Shape 209"/>
            <p:cNvSpPr txBox="1"/>
            <p:nvPr/>
          </p:nvSpPr>
          <p:spPr>
            <a:xfrm>
              <a:off x="1706990" y="4209753"/>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rgbClr val="000000"/>
                  </a:solidFill>
                  <a:latin typeface="Calibri"/>
                  <a:ea typeface="Calibri"/>
                  <a:cs typeface="Calibri"/>
                  <a:sym typeface="Calibri"/>
                </a:rPr>
                <a:t>HTProcess Tophat 2</a:t>
              </a:r>
            </a:p>
          </p:txBody>
        </p:sp>
        <p:sp>
          <p:nvSpPr>
            <p:cNvPr id="210" name="Shape 210"/>
            <p:cNvSpPr/>
            <p:nvPr/>
          </p:nvSpPr>
          <p:spPr>
            <a:xfrm>
              <a:off x="3176327" y="4209753"/>
              <a:ext cx="1469400" cy="544800"/>
            </a:xfrm>
            <a:prstGeom prst="rect">
              <a:avLst/>
            </a:prstGeom>
            <a:solidFill>
              <a:srgbClr val="CFD7E7">
                <a:alpha val="89019"/>
              </a:srgbClr>
            </a:solidFill>
            <a:ln w="9525" cap="flat" cmpd="sng">
              <a:solidFill>
                <a:srgbClr val="CFD7E7">
                  <a:alpha val="89019"/>
                </a:srgbClr>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rgbClr val="000000"/>
                </a:solidFill>
                <a:latin typeface="Calibri"/>
                <a:ea typeface="Calibri"/>
                <a:cs typeface="Calibri"/>
                <a:sym typeface="Calibri"/>
              </a:endParaRPr>
            </a:p>
          </p:txBody>
        </p:sp>
        <p:sp>
          <p:nvSpPr>
            <p:cNvPr id="211" name="Shape 211"/>
            <p:cNvSpPr/>
            <p:nvPr/>
          </p:nvSpPr>
          <p:spPr>
            <a:xfrm>
              <a:off x="4645667" y="4209753"/>
              <a:ext cx="1469400" cy="544800"/>
            </a:xfrm>
            <a:prstGeom prst="rect">
              <a:avLst/>
            </a:prstGeom>
            <a:solidFill>
              <a:srgbClr val="CFD7E7">
                <a:alpha val="89019"/>
              </a:srgbClr>
            </a:solidFill>
            <a:ln w="9525" cap="flat" cmpd="sng">
              <a:solidFill>
                <a:srgbClr val="CFD7E7">
                  <a:alpha val="89019"/>
                </a:srgbClr>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rgbClr val="000000"/>
                </a:solidFill>
                <a:latin typeface="Calibri"/>
                <a:ea typeface="Calibri"/>
                <a:cs typeface="Calibri"/>
                <a:sym typeface="Calibri"/>
              </a:endParaRPr>
            </a:p>
          </p:txBody>
        </p:sp>
        <p:sp>
          <p:nvSpPr>
            <p:cNvPr id="212" name="Shape 212"/>
            <p:cNvSpPr txBox="1"/>
            <p:nvPr/>
          </p:nvSpPr>
          <p:spPr>
            <a:xfrm>
              <a:off x="5745121" y="4213889"/>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rgbClr val="000000"/>
                </a:buClr>
                <a:buSzPct val="25000"/>
              </a:pPr>
              <a:r>
                <a:rPr lang="en-US" sz="1600">
                  <a:solidFill>
                    <a:srgbClr val="000000"/>
                  </a:solidFill>
                  <a:latin typeface="Calibri"/>
                  <a:ea typeface="Calibri"/>
                  <a:cs typeface="Calibri"/>
                  <a:sym typeface="Calibri"/>
                </a:rPr>
                <a:t>HTProcess CuffMerge</a:t>
              </a:r>
            </a:p>
          </p:txBody>
        </p:sp>
        <p:sp>
          <p:nvSpPr>
            <p:cNvPr id="213" name="Shape 213"/>
            <p:cNvSpPr/>
            <p:nvPr/>
          </p:nvSpPr>
          <p:spPr>
            <a:xfrm>
              <a:off x="6977132" y="4214921"/>
              <a:ext cx="378565" cy="542574"/>
            </a:xfrm>
            <a:prstGeom prst="rect">
              <a:avLst/>
            </a:prstGeom>
            <a:solidFill>
              <a:srgbClr val="E2E2E2"/>
            </a:solidFill>
            <a:ln>
              <a:noFill/>
            </a:ln>
          </p:spPr>
          <p:txBody>
            <a:bodyPr lIns="91425" tIns="91425" rIns="91425" bIns="91425" anchor="ctr" anchorCtr="0">
              <a:noAutofit/>
            </a:bodyPr>
            <a:lstStyle/>
            <a:p>
              <a:pPr>
                <a:buClr>
                  <a:schemeClr val="dk1"/>
                </a:buClr>
              </a:pPr>
              <a:endParaRPr>
                <a:solidFill>
                  <a:srgbClr val="000000"/>
                </a:solidFill>
                <a:latin typeface="Calibri"/>
                <a:ea typeface="Calibri"/>
                <a:cs typeface="Calibri"/>
                <a:sym typeface="Calibri"/>
              </a:endParaRPr>
            </a:p>
          </p:txBody>
        </p:sp>
        <p:sp>
          <p:nvSpPr>
            <p:cNvPr id="214" name="Shape 214"/>
            <p:cNvSpPr txBox="1"/>
            <p:nvPr/>
          </p:nvSpPr>
          <p:spPr>
            <a:xfrm>
              <a:off x="7355700" y="4212696"/>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rgbClr val="000000"/>
                  </a:solidFill>
                  <a:latin typeface="Calibri"/>
                  <a:ea typeface="Calibri"/>
                  <a:cs typeface="Calibri"/>
                  <a:sym typeface="Calibri"/>
                </a:rPr>
                <a:t>HTProcess</a:t>
              </a:r>
            </a:p>
            <a:p>
              <a:pPr algn="ctr">
                <a:lnSpc>
                  <a:spcPct val="90000"/>
                </a:lnSpc>
                <a:spcBef>
                  <a:spcPts val="560"/>
                </a:spcBef>
                <a:buClr>
                  <a:schemeClr val="dk1"/>
                </a:buClr>
                <a:buSzPct val="25000"/>
              </a:pPr>
              <a:r>
                <a:rPr lang="en-US" sz="1600">
                  <a:solidFill>
                    <a:srgbClr val="000000"/>
                  </a:solidFill>
                  <a:latin typeface="Calibri"/>
                  <a:ea typeface="Calibri"/>
                  <a:cs typeface="Calibri"/>
                  <a:sym typeface="Calibri"/>
                </a:rPr>
                <a:t>CuffDiff</a:t>
              </a:r>
            </a:p>
          </p:txBody>
        </p:sp>
        <p:sp>
          <p:nvSpPr>
            <p:cNvPr id="215" name="Shape 215"/>
            <p:cNvSpPr/>
            <p:nvPr/>
          </p:nvSpPr>
          <p:spPr>
            <a:xfrm>
              <a:off x="8546446" y="4213889"/>
              <a:ext cx="508144" cy="543604"/>
            </a:xfrm>
            <a:prstGeom prst="rect">
              <a:avLst/>
            </a:prstGeom>
            <a:solidFill>
              <a:srgbClr val="E2E2E2"/>
            </a:solidFill>
            <a:ln>
              <a:noFill/>
            </a:ln>
          </p:spPr>
          <p:txBody>
            <a:bodyPr lIns="91425" tIns="91425" rIns="91425" bIns="91425" anchor="ctr" anchorCtr="0">
              <a:noAutofit/>
            </a:bodyPr>
            <a:lstStyle/>
            <a:p>
              <a:pPr>
                <a:buClr>
                  <a:schemeClr val="dk1"/>
                </a:buClr>
              </a:pPr>
              <a:endParaRPr>
                <a:solidFill>
                  <a:srgbClr val="000000"/>
                </a:solidFill>
                <a:latin typeface="Calibri"/>
                <a:ea typeface="Calibri"/>
                <a:cs typeface="Calibri"/>
                <a:sym typeface="Calibri"/>
              </a:endParaRPr>
            </a:p>
          </p:txBody>
        </p:sp>
        <p:sp>
          <p:nvSpPr>
            <p:cNvPr id="216" name="Shape 216"/>
            <p:cNvSpPr/>
            <p:nvPr/>
          </p:nvSpPr>
          <p:spPr>
            <a:xfrm>
              <a:off x="5093953" y="4214921"/>
              <a:ext cx="335539" cy="539552"/>
            </a:xfrm>
            <a:prstGeom prst="rect">
              <a:avLst/>
            </a:prstGeom>
            <a:solidFill>
              <a:srgbClr val="EAF1DD">
                <a:alpha val="89019"/>
              </a:srgbClr>
            </a:solidFill>
            <a:ln w="9525" cap="flat" cmpd="sng">
              <a:solidFill>
                <a:srgbClr val="CFD7E7">
                  <a:alpha val="89019"/>
                </a:srgbClr>
              </a:solidFill>
              <a:prstDash val="solid"/>
              <a:round/>
              <a:headEnd type="none" w="med" len="med"/>
              <a:tailEnd type="none" w="med" len="med"/>
            </a:ln>
          </p:spPr>
          <p:txBody>
            <a:bodyPr lIns="91425" tIns="91425" rIns="91425" bIns="91425" anchor="ctr" anchorCtr="0">
              <a:noAutofit/>
            </a:bodyPr>
            <a:lstStyle/>
            <a:p>
              <a:pPr>
                <a:buClr>
                  <a:schemeClr val="dk1"/>
                </a:buClr>
              </a:pPr>
              <a:endParaRPr>
                <a:solidFill>
                  <a:srgbClr val="000000"/>
                </a:solidFill>
                <a:latin typeface="Calibri"/>
                <a:ea typeface="Calibri"/>
                <a:cs typeface="Calibri"/>
                <a:sym typeface="Calibri"/>
              </a:endParaRPr>
            </a:p>
          </p:txBody>
        </p:sp>
        <p:sp>
          <p:nvSpPr>
            <p:cNvPr id="217" name="Shape 217"/>
            <p:cNvSpPr/>
            <p:nvPr/>
          </p:nvSpPr>
          <p:spPr>
            <a:xfrm>
              <a:off x="2947300" y="4203575"/>
              <a:ext cx="1958400" cy="543899"/>
            </a:xfrm>
            <a:prstGeom prst="rect">
              <a:avLst/>
            </a:prstGeom>
            <a:solidFill>
              <a:srgbClr val="E2E2E2"/>
            </a:solidFill>
            <a:ln>
              <a:noFill/>
            </a:ln>
          </p:spPr>
          <p:txBody>
            <a:bodyPr lIns="91425" tIns="91425" rIns="91425" bIns="91425" anchor="ctr" anchorCtr="0">
              <a:noAutofit/>
            </a:bodyPr>
            <a:lstStyle/>
            <a:p>
              <a:pPr algn="ctr">
                <a:lnSpc>
                  <a:spcPct val="90000"/>
                </a:lnSpc>
                <a:buClr>
                  <a:srgbClr val="000000"/>
                </a:buClr>
                <a:buSzPct val="25000"/>
              </a:pPr>
              <a:r>
                <a:rPr lang="en-US" sz="1600">
                  <a:solidFill>
                    <a:srgbClr val="000000"/>
                  </a:solidFill>
                  <a:latin typeface="Calibri"/>
                  <a:ea typeface="Calibri"/>
                  <a:cs typeface="Calibri"/>
                  <a:sym typeface="Calibri"/>
                </a:rPr>
                <a:t>HTProcess Tophat-2 (HPC-Agave)</a:t>
              </a:r>
            </a:p>
          </p:txBody>
        </p:sp>
        <p:sp>
          <p:nvSpPr>
            <p:cNvPr id="218" name="Shape 218"/>
            <p:cNvSpPr txBox="1"/>
            <p:nvPr/>
          </p:nvSpPr>
          <p:spPr>
            <a:xfrm>
              <a:off x="4627676" y="4209308"/>
              <a:ext cx="1276798" cy="532499"/>
            </a:xfrm>
            <a:prstGeom prst="rect">
              <a:avLst/>
            </a:prstGeom>
            <a:solidFill>
              <a:srgbClr val="E2E2E2"/>
            </a:solidFill>
            <a:ln>
              <a:noFill/>
            </a:ln>
          </p:spPr>
          <p:txBody>
            <a:bodyPr lIns="113775" tIns="20300" rIns="113775" bIns="20300" anchor="ctr" anchorCtr="0">
              <a:noAutofit/>
            </a:bodyPr>
            <a:lstStyle/>
            <a:p>
              <a:pPr algn="ctr">
                <a:lnSpc>
                  <a:spcPct val="90000"/>
                </a:lnSpc>
                <a:buClr>
                  <a:srgbClr val="000000"/>
                </a:buClr>
                <a:buSzPct val="25000"/>
              </a:pPr>
              <a:r>
                <a:rPr lang="en-US" sz="1600">
                  <a:solidFill>
                    <a:srgbClr val="000000"/>
                  </a:solidFill>
                  <a:latin typeface="Calibri"/>
                  <a:ea typeface="Calibri"/>
                  <a:cs typeface="Calibri"/>
                  <a:sym typeface="Calibri"/>
                </a:rPr>
                <a:t>HTProcess Cufflinks</a:t>
              </a:r>
            </a:p>
          </p:txBody>
        </p:sp>
      </p:grpSp>
      <p:sp>
        <p:nvSpPr>
          <p:cNvPr id="219" name="Shape 219"/>
          <p:cNvSpPr/>
          <p:nvPr/>
        </p:nvSpPr>
        <p:spPr>
          <a:xfrm>
            <a:off x="3230091" y="2502012"/>
            <a:ext cx="7348498" cy="1185315"/>
          </a:xfrm>
          <a:prstGeom prst="rect">
            <a:avLst/>
          </a:prstGeom>
          <a:noFill/>
          <a:ln w="25400" cap="flat" cmpd="sng">
            <a:solidFill>
              <a:srgbClr val="142248"/>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220" name="Shape 220"/>
          <p:cNvSpPr/>
          <p:nvPr/>
        </p:nvSpPr>
        <p:spPr>
          <a:xfrm>
            <a:off x="3230091" y="4950143"/>
            <a:ext cx="7348498" cy="1171733"/>
          </a:xfrm>
          <a:prstGeom prst="rect">
            <a:avLst/>
          </a:prstGeom>
          <a:noFill/>
          <a:ln w="25400" cap="flat" cmpd="sng">
            <a:solidFill>
              <a:srgbClr val="142248"/>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Tree>
    <p:extLst>
      <p:ext uri="{BB962C8B-B14F-4D97-AF65-F5344CB8AC3E}">
        <p14:creationId xmlns:p14="http://schemas.microsoft.com/office/powerpoint/2010/main" val="57654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cxnSp>
        <p:nvCxnSpPr>
          <p:cNvPr id="227" name="Shape 227"/>
          <p:cNvCxnSpPr/>
          <p:nvPr/>
        </p:nvCxnSpPr>
        <p:spPr>
          <a:xfrm>
            <a:off x="2806500" y="4038320"/>
            <a:ext cx="859376" cy="12389"/>
          </a:xfrm>
          <a:prstGeom prst="straightConnector1">
            <a:avLst/>
          </a:prstGeom>
          <a:noFill/>
          <a:ln w="25400" cap="flat" cmpd="sng">
            <a:solidFill>
              <a:srgbClr val="142248"/>
            </a:solidFill>
            <a:prstDash val="solid"/>
            <a:round/>
            <a:headEnd type="none" w="med" len="med"/>
            <a:tailEnd type="none" w="med" len="med"/>
          </a:ln>
        </p:spPr>
      </p:cxnSp>
      <p:cxnSp>
        <p:nvCxnSpPr>
          <p:cNvPr id="228" name="Shape 228"/>
          <p:cNvCxnSpPr/>
          <p:nvPr/>
        </p:nvCxnSpPr>
        <p:spPr>
          <a:xfrm>
            <a:off x="2997849" y="2244226"/>
            <a:ext cx="233099" cy="0"/>
          </a:xfrm>
          <a:prstGeom prst="straightConnector1">
            <a:avLst/>
          </a:prstGeom>
          <a:noFill/>
          <a:ln w="25400" cap="flat" cmpd="sng">
            <a:solidFill>
              <a:srgbClr val="142248"/>
            </a:solidFill>
            <a:prstDash val="solid"/>
            <a:round/>
            <a:headEnd type="none" w="med" len="med"/>
            <a:tailEnd type="none" w="med" len="med"/>
          </a:ln>
        </p:spPr>
      </p:cxnSp>
      <p:cxnSp>
        <p:nvCxnSpPr>
          <p:cNvPr id="229" name="Shape 229"/>
          <p:cNvCxnSpPr/>
          <p:nvPr/>
        </p:nvCxnSpPr>
        <p:spPr>
          <a:xfrm>
            <a:off x="3001574" y="5846157"/>
            <a:ext cx="233099" cy="0"/>
          </a:xfrm>
          <a:prstGeom prst="straightConnector1">
            <a:avLst/>
          </a:prstGeom>
          <a:noFill/>
          <a:ln w="25400" cap="flat" cmpd="sng">
            <a:solidFill>
              <a:srgbClr val="142248"/>
            </a:solidFill>
            <a:prstDash val="solid"/>
            <a:round/>
            <a:headEnd type="none" w="med" len="med"/>
            <a:tailEnd type="none" w="med" len="med"/>
          </a:ln>
        </p:spPr>
      </p:cxnSp>
      <p:cxnSp>
        <p:nvCxnSpPr>
          <p:cNvPr id="230" name="Shape 230"/>
          <p:cNvCxnSpPr/>
          <p:nvPr/>
        </p:nvCxnSpPr>
        <p:spPr>
          <a:xfrm>
            <a:off x="2994375" y="2241657"/>
            <a:ext cx="0" cy="3614700"/>
          </a:xfrm>
          <a:prstGeom prst="straightConnector1">
            <a:avLst/>
          </a:prstGeom>
          <a:noFill/>
          <a:ln w="25400" cap="flat" cmpd="sng">
            <a:solidFill>
              <a:srgbClr val="142248"/>
            </a:solidFill>
            <a:prstDash val="solid"/>
            <a:round/>
            <a:headEnd type="none" w="med" len="med"/>
            <a:tailEnd type="none" w="med" len="med"/>
          </a:ln>
        </p:spPr>
      </p:cxnSp>
      <p:sp>
        <p:nvSpPr>
          <p:cNvPr id="231" name="Shape 231"/>
          <p:cNvSpPr txBox="1"/>
          <p:nvPr/>
        </p:nvSpPr>
        <p:spPr>
          <a:xfrm>
            <a:off x="3230940" y="5206255"/>
            <a:ext cx="7348500" cy="639900"/>
          </a:xfrm>
          <a:prstGeom prst="rect">
            <a:avLst/>
          </a:prstGeom>
          <a:solidFill>
            <a:srgbClr val="E2E2E2"/>
          </a:solidFill>
          <a:ln>
            <a:noFill/>
          </a:ln>
        </p:spPr>
        <p:txBody>
          <a:bodyPr lIns="156450" tIns="156450" rIns="156450" bIns="156450" anchor="ctr" anchorCtr="0">
            <a:noAutofit/>
          </a:bodyPr>
          <a:lstStyle/>
          <a:p>
            <a:pPr algn="ctr">
              <a:lnSpc>
                <a:spcPct val="90000"/>
              </a:lnSpc>
              <a:buClr>
                <a:srgbClr val="000000"/>
              </a:buClr>
              <a:buSzPct val="25000"/>
            </a:pPr>
            <a:r>
              <a:rPr lang="en-US" sz="2200">
                <a:solidFill>
                  <a:srgbClr val="000000"/>
                </a:solidFill>
                <a:latin typeface="Calibri"/>
                <a:ea typeface="Calibri"/>
                <a:cs typeface="Calibri"/>
                <a:sym typeface="Calibri"/>
              </a:rPr>
              <a:t>Genome Assembly Analysis</a:t>
            </a:r>
          </a:p>
        </p:txBody>
      </p:sp>
      <p:sp>
        <p:nvSpPr>
          <p:cNvPr id="232" name="Shape 232"/>
          <p:cNvSpPr/>
          <p:nvPr/>
        </p:nvSpPr>
        <p:spPr>
          <a:xfrm>
            <a:off x="4701175" y="5822424"/>
            <a:ext cx="1469400" cy="5451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33" name="Shape 233"/>
          <p:cNvSpPr txBox="1"/>
          <p:nvPr/>
        </p:nvSpPr>
        <p:spPr>
          <a:xfrm>
            <a:off x="4701175" y="5822424"/>
            <a:ext cx="1469400" cy="5451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Gage – get correctness</a:t>
            </a:r>
          </a:p>
        </p:txBody>
      </p:sp>
      <p:sp>
        <p:nvSpPr>
          <p:cNvPr id="234" name="Shape 234"/>
          <p:cNvSpPr/>
          <p:nvPr/>
        </p:nvSpPr>
        <p:spPr>
          <a:xfrm>
            <a:off x="6170514" y="5822424"/>
            <a:ext cx="1469400" cy="5451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35" name="Shape 235"/>
          <p:cNvSpPr txBox="1"/>
          <p:nvPr/>
        </p:nvSpPr>
        <p:spPr>
          <a:xfrm>
            <a:off x="6170514" y="5822424"/>
            <a:ext cx="1469400" cy="5451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Compute contig stats</a:t>
            </a:r>
          </a:p>
        </p:txBody>
      </p:sp>
      <p:sp>
        <p:nvSpPr>
          <p:cNvPr id="236" name="Shape 236"/>
          <p:cNvSpPr/>
          <p:nvPr/>
        </p:nvSpPr>
        <p:spPr>
          <a:xfrm>
            <a:off x="7639853" y="5822424"/>
            <a:ext cx="1469400" cy="5451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37" name="Shape 237"/>
          <p:cNvSpPr txBox="1"/>
          <p:nvPr/>
        </p:nvSpPr>
        <p:spPr>
          <a:xfrm>
            <a:off x="7639853" y="5822424"/>
            <a:ext cx="1469400" cy="5451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Snap-gene prediction</a:t>
            </a:r>
          </a:p>
        </p:txBody>
      </p:sp>
      <p:sp>
        <p:nvSpPr>
          <p:cNvPr id="238" name="Shape 238"/>
          <p:cNvSpPr/>
          <p:nvPr/>
        </p:nvSpPr>
        <p:spPr>
          <a:xfrm>
            <a:off x="9109192" y="5822424"/>
            <a:ext cx="1469400" cy="5451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39" name="Shape 239"/>
          <p:cNvSpPr txBox="1"/>
          <p:nvPr/>
        </p:nvSpPr>
        <p:spPr>
          <a:xfrm>
            <a:off x="9109192" y="5822424"/>
            <a:ext cx="1469400" cy="5451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CEGMA</a:t>
            </a:r>
          </a:p>
        </p:txBody>
      </p:sp>
      <p:sp>
        <p:nvSpPr>
          <p:cNvPr id="240" name="Shape 240"/>
          <p:cNvSpPr txBox="1"/>
          <p:nvPr/>
        </p:nvSpPr>
        <p:spPr>
          <a:xfrm>
            <a:off x="3230940" y="3411109"/>
            <a:ext cx="7348500" cy="639600"/>
          </a:xfrm>
          <a:prstGeom prst="rect">
            <a:avLst/>
          </a:prstGeom>
          <a:solidFill>
            <a:srgbClr val="E2E2E2"/>
          </a:solidFill>
          <a:ln>
            <a:noFill/>
          </a:ln>
        </p:spPr>
        <p:txBody>
          <a:bodyPr lIns="156450" tIns="156450" rIns="156450" bIns="156450" anchor="ctr" anchorCtr="0">
            <a:noAutofit/>
          </a:bodyPr>
          <a:lstStyle/>
          <a:p>
            <a:pPr algn="ctr">
              <a:lnSpc>
                <a:spcPct val="90000"/>
              </a:lnSpc>
              <a:buClr>
                <a:srgbClr val="000000"/>
              </a:buClr>
              <a:buSzPct val="25000"/>
            </a:pPr>
            <a:r>
              <a:rPr lang="en-US" sz="2200">
                <a:solidFill>
                  <a:srgbClr val="000000"/>
                </a:solidFill>
                <a:latin typeface="Calibri"/>
                <a:ea typeface="Calibri"/>
                <a:cs typeface="Calibri"/>
                <a:sym typeface="Calibri"/>
              </a:rPr>
              <a:t>Whole Genome Assembly</a:t>
            </a:r>
          </a:p>
        </p:txBody>
      </p:sp>
      <p:sp>
        <p:nvSpPr>
          <p:cNvPr id="241" name="Shape 241"/>
          <p:cNvSpPr/>
          <p:nvPr/>
        </p:nvSpPr>
        <p:spPr>
          <a:xfrm>
            <a:off x="3231836" y="4041264"/>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42" name="Shape 242"/>
          <p:cNvSpPr txBox="1"/>
          <p:nvPr/>
        </p:nvSpPr>
        <p:spPr>
          <a:xfrm>
            <a:off x="3231836" y="4041264"/>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AllPathsLG</a:t>
            </a:r>
          </a:p>
        </p:txBody>
      </p:sp>
      <p:sp>
        <p:nvSpPr>
          <p:cNvPr id="243" name="Shape 243"/>
          <p:cNvSpPr/>
          <p:nvPr/>
        </p:nvSpPr>
        <p:spPr>
          <a:xfrm>
            <a:off x="4701175" y="4041264"/>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44" name="Shape 244"/>
          <p:cNvSpPr txBox="1"/>
          <p:nvPr/>
        </p:nvSpPr>
        <p:spPr>
          <a:xfrm>
            <a:off x="4701175" y="4041264"/>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rgbClr val="000000"/>
              </a:buClr>
              <a:buSzPct val="25000"/>
            </a:pPr>
            <a:r>
              <a:rPr lang="en-US" sz="1600">
                <a:solidFill>
                  <a:srgbClr val="000000"/>
                </a:solidFill>
                <a:latin typeface="Calibri"/>
                <a:ea typeface="Calibri"/>
                <a:cs typeface="Calibri"/>
                <a:sym typeface="Calibri"/>
              </a:rPr>
              <a:t>SOAPdenovo-2</a:t>
            </a:r>
          </a:p>
        </p:txBody>
      </p:sp>
      <p:sp>
        <p:nvSpPr>
          <p:cNvPr id="245" name="Shape 245"/>
          <p:cNvSpPr/>
          <p:nvPr/>
        </p:nvSpPr>
        <p:spPr>
          <a:xfrm>
            <a:off x="6170514" y="4041264"/>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46" name="Shape 246"/>
          <p:cNvSpPr txBox="1"/>
          <p:nvPr/>
        </p:nvSpPr>
        <p:spPr>
          <a:xfrm>
            <a:off x="6170514" y="4041264"/>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Velvet</a:t>
            </a:r>
          </a:p>
        </p:txBody>
      </p:sp>
      <p:sp>
        <p:nvSpPr>
          <p:cNvPr id="247" name="Shape 247"/>
          <p:cNvSpPr/>
          <p:nvPr/>
        </p:nvSpPr>
        <p:spPr>
          <a:xfrm>
            <a:off x="7639853" y="4041264"/>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48" name="Shape 248"/>
          <p:cNvSpPr txBox="1"/>
          <p:nvPr/>
        </p:nvSpPr>
        <p:spPr>
          <a:xfrm>
            <a:off x="7639853" y="4041264"/>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rgbClr val="000000"/>
              </a:buClr>
              <a:buSzPct val="25000"/>
            </a:pPr>
            <a:r>
              <a:rPr lang="en-US" sz="1600">
                <a:solidFill>
                  <a:srgbClr val="000000"/>
                </a:solidFill>
                <a:latin typeface="Calibri"/>
                <a:ea typeface="Calibri"/>
                <a:cs typeface="Calibri"/>
                <a:sym typeface="Calibri"/>
              </a:rPr>
              <a:t>Ray</a:t>
            </a:r>
          </a:p>
        </p:txBody>
      </p:sp>
      <p:sp>
        <p:nvSpPr>
          <p:cNvPr id="249" name="Shape 249"/>
          <p:cNvSpPr/>
          <p:nvPr/>
        </p:nvSpPr>
        <p:spPr>
          <a:xfrm>
            <a:off x="9109192" y="4041264"/>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50" name="Shape 250"/>
          <p:cNvSpPr txBox="1"/>
          <p:nvPr/>
        </p:nvSpPr>
        <p:spPr>
          <a:xfrm>
            <a:off x="9109192" y="4041264"/>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Newbler</a:t>
            </a:r>
          </a:p>
        </p:txBody>
      </p:sp>
      <p:sp>
        <p:nvSpPr>
          <p:cNvPr id="251" name="Shape 251"/>
          <p:cNvSpPr txBox="1"/>
          <p:nvPr/>
        </p:nvSpPr>
        <p:spPr>
          <a:xfrm>
            <a:off x="3230940" y="1596077"/>
            <a:ext cx="7348500" cy="639600"/>
          </a:xfrm>
          <a:prstGeom prst="rect">
            <a:avLst/>
          </a:prstGeom>
          <a:solidFill>
            <a:srgbClr val="E2E2E2"/>
          </a:solidFill>
          <a:ln>
            <a:noFill/>
          </a:ln>
        </p:spPr>
        <p:txBody>
          <a:bodyPr lIns="156450" tIns="156450" rIns="156450" bIns="156450" anchor="ctr" anchorCtr="0">
            <a:noAutofit/>
          </a:bodyPr>
          <a:lstStyle/>
          <a:p>
            <a:pPr algn="ctr">
              <a:lnSpc>
                <a:spcPct val="90000"/>
              </a:lnSpc>
              <a:buClr>
                <a:srgbClr val="000000"/>
              </a:buClr>
              <a:buSzPct val="25000"/>
            </a:pPr>
            <a:r>
              <a:rPr lang="en-US" sz="2200">
                <a:solidFill>
                  <a:srgbClr val="000000"/>
                </a:solidFill>
                <a:latin typeface="Calibri"/>
                <a:ea typeface="Calibri"/>
                <a:cs typeface="Calibri"/>
                <a:sym typeface="Calibri"/>
              </a:rPr>
              <a:t>HTProcess Read Cleanup Pipeline</a:t>
            </a:r>
          </a:p>
        </p:txBody>
      </p:sp>
      <p:sp>
        <p:nvSpPr>
          <p:cNvPr id="252" name="Shape 252"/>
          <p:cNvSpPr/>
          <p:nvPr/>
        </p:nvSpPr>
        <p:spPr>
          <a:xfrm>
            <a:off x="3231836" y="2236593"/>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53" name="Shape 253"/>
          <p:cNvSpPr txBox="1"/>
          <p:nvPr/>
        </p:nvSpPr>
        <p:spPr>
          <a:xfrm>
            <a:off x="3231836" y="2236593"/>
            <a:ext cx="1469400"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a:solidFill>
                  <a:schemeClr val="dk1"/>
                </a:solidFill>
                <a:latin typeface="Calibri"/>
                <a:ea typeface="Calibri"/>
                <a:cs typeface="Calibri"/>
                <a:sym typeface="Calibri"/>
              </a:rPr>
              <a:t>FastQC</a:t>
            </a:r>
          </a:p>
        </p:txBody>
      </p:sp>
      <p:sp>
        <p:nvSpPr>
          <p:cNvPr id="254" name="Shape 254"/>
          <p:cNvSpPr/>
          <p:nvPr/>
        </p:nvSpPr>
        <p:spPr>
          <a:xfrm>
            <a:off x="6170514" y="2236593"/>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55" name="Shape 255"/>
          <p:cNvSpPr/>
          <p:nvPr/>
        </p:nvSpPr>
        <p:spPr>
          <a:xfrm>
            <a:off x="9109192" y="2236593"/>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56" name="Shape 256"/>
          <p:cNvSpPr txBox="1"/>
          <p:nvPr/>
        </p:nvSpPr>
        <p:spPr>
          <a:xfrm>
            <a:off x="9101572" y="2236593"/>
            <a:ext cx="1469400"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a:solidFill>
                  <a:schemeClr val="dk1"/>
                </a:solidFill>
                <a:latin typeface="Calibri"/>
                <a:ea typeface="Calibri"/>
                <a:cs typeface="Calibri"/>
                <a:sym typeface="Calibri"/>
              </a:rPr>
              <a:t>FastQC</a:t>
            </a:r>
          </a:p>
        </p:txBody>
      </p:sp>
      <p:sp>
        <p:nvSpPr>
          <p:cNvPr id="257" name="Shape 257"/>
          <p:cNvSpPr txBox="1"/>
          <p:nvPr/>
        </p:nvSpPr>
        <p:spPr>
          <a:xfrm>
            <a:off x="1524000" y="658807"/>
            <a:ext cx="9144000" cy="1200298"/>
          </a:xfrm>
          <a:prstGeom prst="rect">
            <a:avLst/>
          </a:prstGeom>
          <a:noFill/>
          <a:ln>
            <a:noFill/>
          </a:ln>
        </p:spPr>
        <p:txBody>
          <a:bodyPr lIns="91425" tIns="45700" rIns="91425" bIns="45700" anchor="t" anchorCtr="0">
            <a:noAutofit/>
          </a:bodyPr>
          <a:lstStyle/>
          <a:p>
            <a:pPr algn="ctr">
              <a:buClr>
                <a:schemeClr val="lt1"/>
              </a:buClr>
              <a:buSzPct val="25000"/>
            </a:pPr>
            <a:r>
              <a:rPr lang="en-US" sz="3200" b="1">
                <a:latin typeface="Calibri"/>
                <a:ea typeface="Calibri"/>
                <a:cs typeface="Calibri"/>
                <a:sym typeface="Calibri"/>
              </a:rPr>
              <a:t>Genome Assembly</a:t>
            </a:r>
            <a:r>
              <a:rPr lang="en-US" sz="2400">
                <a:latin typeface="Calibri"/>
                <a:ea typeface="Calibri"/>
                <a:cs typeface="Calibri"/>
                <a:sym typeface="Calibri"/>
              </a:rPr>
              <a:t> </a:t>
            </a:r>
          </a:p>
        </p:txBody>
      </p:sp>
      <p:sp>
        <p:nvSpPr>
          <p:cNvPr id="258" name="Shape 258"/>
          <p:cNvSpPr/>
          <p:nvPr/>
        </p:nvSpPr>
        <p:spPr>
          <a:xfrm>
            <a:off x="7787344" y="6845946"/>
            <a:ext cx="90600" cy="90600"/>
          </a:xfrm>
          <a:prstGeom prst="rect">
            <a:avLst/>
          </a:prstGeom>
          <a:noFill/>
          <a:ln>
            <a:noFill/>
          </a:ln>
        </p:spPr>
        <p:txBody>
          <a:bodyPr lIns="12700" tIns="0" rIns="12700" bIns="0" anchor="ctr" anchorCtr="0">
            <a:noAutofit/>
          </a:bodyPr>
          <a:lstStyle/>
          <a:p>
            <a:pPr algn="ctr">
              <a:lnSpc>
                <a:spcPct val="90000"/>
              </a:lnSpc>
              <a:buClr>
                <a:srgbClr val="000000"/>
              </a:buClr>
            </a:pPr>
            <a:endParaRPr sz="600">
              <a:solidFill>
                <a:schemeClr val="dk1"/>
              </a:solidFill>
              <a:latin typeface="Calibri"/>
              <a:ea typeface="Calibri"/>
              <a:cs typeface="Calibri"/>
              <a:sym typeface="Calibri"/>
            </a:endParaRPr>
          </a:p>
        </p:txBody>
      </p:sp>
      <p:sp>
        <p:nvSpPr>
          <p:cNvPr id="259" name="Shape 259"/>
          <p:cNvSpPr txBox="1"/>
          <p:nvPr/>
        </p:nvSpPr>
        <p:spPr>
          <a:xfrm>
            <a:off x="3231836" y="5822424"/>
            <a:ext cx="1469400" cy="5451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Assess assembly</a:t>
            </a:r>
          </a:p>
        </p:txBody>
      </p:sp>
      <p:sp>
        <p:nvSpPr>
          <p:cNvPr id="260" name="Shape 260"/>
          <p:cNvSpPr txBox="1"/>
          <p:nvPr/>
        </p:nvSpPr>
        <p:spPr>
          <a:xfrm>
            <a:off x="8012251" y="2236593"/>
            <a:ext cx="1469400" cy="544800"/>
          </a:xfrm>
          <a:prstGeom prst="rect">
            <a:avLst/>
          </a:prstGeom>
          <a:solidFill>
            <a:srgbClr val="E2E2E2"/>
          </a:solidFill>
          <a:ln>
            <a:noFill/>
          </a:ln>
        </p:spPr>
        <p:txBody>
          <a:bodyPr lIns="142225" tIns="25400" rIns="142225" bIns="25400" anchor="ctr" anchorCtr="0">
            <a:noAutofit/>
          </a:bodyPr>
          <a:lstStyle/>
          <a:p>
            <a:pPr algn="ctr">
              <a:lnSpc>
                <a:spcPct val="90000"/>
              </a:lnSpc>
              <a:buClr>
                <a:srgbClr val="000000"/>
              </a:buClr>
            </a:pPr>
            <a:endParaRPr sz="2000">
              <a:solidFill>
                <a:schemeClr val="dk1"/>
              </a:solidFill>
              <a:latin typeface="Arial"/>
              <a:ea typeface="Arial"/>
              <a:cs typeface="Arial"/>
              <a:sym typeface="Arial"/>
            </a:endParaRPr>
          </a:p>
        </p:txBody>
      </p:sp>
      <p:sp>
        <p:nvSpPr>
          <p:cNvPr id="261" name="Shape 261"/>
          <p:cNvSpPr/>
          <p:nvPr/>
        </p:nvSpPr>
        <p:spPr>
          <a:xfrm>
            <a:off x="4701175" y="2236593"/>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62" name="Shape 262"/>
          <p:cNvSpPr txBox="1"/>
          <p:nvPr/>
        </p:nvSpPr>
        <p:spPr>
          <a:xfrm>
            <a:off x="6406500" y="2236732"/>
            <a:ext cx="881100" cy="544800"/>
          </a:xfrm>
          <a:prstGeom prst="rect">
            <a:avLst/>
          </a:prstGeom>
          <a:solidFill>
            <a:srgbClr val="E2E2E2"/>
          </a:solidFill>
          <a:ln>
            <a:noFill/>
          </a:ln>
        </p:spPr>
        <p:txBody>
          <a:bodyPr lIns="142225" tIns="25400" rIns="142225" bIns="25400" anchor="ctr" anchorCtr="0">
            <a:noAutofit/>
          </a:bodyPr>
          <a:lstStyle/>
          <a:p>
            <a:pPr algn="ctr">
              <a:lnSpc>
                <a:spcPct val="90000"/>
              </a:lnSpc>
              <a:buClr>
                <a:srgbClr val="000000"/>
              </a:buClr>
            </a:pPr>
            <a:endParaRPr sz="2000">
              <a:solidFill>
                <a:schemeClr val="dk1"/>
              </a:solidFill>
              <a:latin typeface="Arial"/>
              <a:ea typeface="Arial"/>
              <a:cs typeface="Arial"/>
              <a:sym typeface="Arial"/>
            </a:endParaRPr>
          </a:p>
        </p:txBody>
      </p:sp>
      <p:sp>
        <p:nvSpPr>
          <p:cNvPr id="263" name="Shape 263"/>
          <p:cNvSpPr/>
          <p:nvPr/>
        </p:nvSpPr>
        <p:spPr>
          <a:xfrm>
            <a:off x="6693088" y="2842115"/>
            <a:ext cx="424199" cy="511404"/>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64" name="Shape 264"/>
          <p:cNvSpPr/>
          <p:nvPr/>
        </p:nvSpPr>
        <p:spPr>
          <a:xfrm>
            <a:off x="6712326" y="4651712"/>
            <a:ext cx="424199" cy="525094"/>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65" name="Shape 265"/>
          <p:cNvSpPr/>
          <p:nvPr/>
        </p:nvSpPr>
        <p:spPr>
          <a:xfrm>
            <a:off x="4908474" y="2336957"/>
            <a:ext cx="466499" cy="216298"/>
          </a:xfrm>
          <a:prstGeom prst="rightArrow">
            <a:avLst>
              <a:gd name="adj1" fmla="val 50000"/>
              <a:gd name="adj2" fmla="val 50000"/>
            </a:avLst>
          </a:prstGeom>
          <a:solidFill>
            <a:srgbClr val="4A86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66" name="Shape 266"/>
          <p:cNvSpPr txBox="1"/>
          <p:nvPr/>
        </p:nvSpPr>
        <p:spPr>
          <a:xfrm rot="-5400000">
            <a:off x="-90899" y="3538969"/>
            <a:ext cx="4796100" cy="998698"/>
          </a:xfrm>
          <a:prstGeom prst="rect">
            <a:avLst/>
          </a:prstGeom>
          <a:solidFill>
            <a:srgbClr val="F19E1F"/>
          </a:solidFill>
          <a:ln>
            <a:noFill/>
          </a:ln>
        </p:spPr>
        <p:txBody>
          <a:bodyPr lIns="24750" tIns="24750" rIns="24750" bIns="24750" anchor="ctr" anchorCtr="0">
            <a:noAutofit/>
          </a:bodyPr>
          <a:lstStyle/>
          <a:p>
            <a:pPr algn="ctr">
              <a:lnSpc>
                <a:spcPct val="90000"/>
              </a:lnSpc>
              <a:buClr>
                <a:schemeClr val="dk1"/>
              </a:buClr>
              <a:buSzPct val="25000"/>
            </a:pPr>
            <a:r>
              <a:rPr lang="en-US" sz="3600">
                <a:solidFill>
                  <a:schemeClr val="dk1"/>
                </a:solidFill>
                <a:latin typeface="Calibri"/>
                <a:ea typeface="Calibri"/>
                <a:cs typeface="Calibri"/>
                <a:sym typeface="Calibri"/>
              </a:rPr>
              <a:t>Discovery Environment </a:t>
            </a:r>
          </a:p>
        </p:txBody>
      </p:sp>
      <p:sp>
        <p:nvSpPr>
          <p:cNvPr id="267" name="Shape 267"/>
          <p:cNvSpPr txBox="1"/>
          <p:nvPr/>
        </p:nvSpPr>
        <p:spPr>
          <a:xfrm>
            <a:off x="4701175" y="2224757"/>
            <a:ext cx="881100" cy="544800"/>
          </a:xfrm>
          <a:prstGeom prst="rect">
            <a:avLst/>
          </a:prstGeom>
          <a:solidFill>
            <a:srgbClr val="E2E2E2"/>
          </a:solidFill>
          <a:ln>
            <a:noFill/>
          </a:ln>
        </p:spPr>
        <p:txBody>
          <a:bodyPr lIns="142225" tIns="25400" rIns="142225" bIns="25400" anchor="ctr" anchorCtr="0">
            <a:noAutofit/>
          </a:bodyPr>
          <a:lstStyle/>
          <a:p>
            <a:pPr algn="ctr">
              <a:lnSpc>
                <a:spcPct val="90000"/>
              </a:lnSpc>
              <a:buClr>
                <a:srgbClr val="000000"/>
              </a:buClr>
            </a:pPr>
            <a:endParaRPr sz="2000">
              <a:solidFill>
                <a:schemeClr val="dk1"/>
              </a:solidFill>
              <a:latin typeface="Arial"/>
              <a:ea typeface="Arial"/>
              <a:cs typeface="Arial"/>
              <a:sym typeface="Arial"/>
            </a:endParaRPr>
          </a:p>
        </p:txBody>
      </p:sp>
      <p:sp>
        <p:nvSpPr>
          <p:cNvPr id="268" name="Shape 268"/>
          <p:cNvSpPr txBox="1"/>
          <p:nvPr/>
        </p:nvSpPr>
        <p:spPr>
          <a:xfrm>
            <a:off x="7287600" y="2236432"/>
            <a:ext cx="1507800"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a:solidFill>
                  <a:schemeClr val="dk1"/>
                </a:solidFill>
                <a:latin typeface="Calibri"/>
                <a:ea typeface="Calibri"/>
                <a:cs typeface="Calibri"/>
                <a:sym typeface="Calibri"/>
              </a:rPr>
              <a:t>Trimmomatic</a:t>
            </a:r>
          </a:p>
        </p:txBody>
      </p:sp>
      <p:sp>
        <p:nvSpPr>
          <p:cNvPr id="269" name="Shape 269"/>
          <p:cNvSpPr txBox="1"/>
          <p:nvPr/>
        </p:nvSpPr>
        <p:spPr>
          <a:xfrm>
            <a:off x="5357375" y="2224757"/>
            <a:ext cx="1262698" cy="544800"/>
          </a:xfrm>
          <a:prstGeom prst="rect">
            <a:avLst/>
          </a:prstGeom>
          <a:solidFill>
            <a:srgbClr val="E2E2E2"/>
          </a:solidFill>
          <a:ln>
            <a:noFill/>
          </a:ln>
        </p:spPr>
        <p:txBody>
          <a:bodyPr lIns="142225" tIns="25400" rIns="142225" bIns="25400" anchor="ctr" anchorCtr="0">
            <a:noAutofit/>
          </a:bodyPr>
          <a:lstStyle/>
          <a:p>
            <a:pPr algn="ctr">
              <a:lnSpc>
                <a:spcPct val="90000"/>
              </a:lnSpc>
              <a:buClr>
                <a:schemeClr val="dk1"/>
              </a:buClr>
              <a:buSzPct val="25000"/>
            </a:pPr>
            <a:r>
              <a:rPr lang="en-US">
                <a:solidFill>
                  <a:srgbClr val="000000"/>
                </a:solidFill>
                <a:latin typeface="Calibri"/>
                <a:ea typeface="Calibri"/>
                <a:cs typeface="Calibri"/>
                <a:sym typeface="Calibri"/>
              </a:rPr>
              <a:t>Jellyfish</a:t>
            </a:r>
          </a:p>
        </p:txBody>
      </p:sp>
      <p:sp>
        <p:nvSpPr>
          <p:cNvPr id="270" name="Shape 270"/>
          <p:cNvSpPr/>
          <p:nvPr/>
        </p:nvSpPr>
        <p:spPr>
          <a:xfrm>
            <a:off x="4524713" y="2374957"/>
            <a:ext cx="813576" cy="242810"/>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71" name="Shape 271"/>
          <p:cNvSpPr/>
          <p:nvPr/>
        </p:nvSpPr>
        <p:spPr>
          <a:xfrm>
            <a:off x="6475036" y="2370212"/>
            <a:ext cx="816375" cy="250030"/>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72" name="Shape 272"/>
          <p:cNvSpPr/>
          <p:nvPr/>
        </p:nvSpPr>
        <p:spPr>
          <a:xfrm>
            <a:off x="8747565" y="2391332"/>
            <a:ext cx="682975" cy="233710"/>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73" name="Shape 273"/>
          <p:cNvSpPr/>
          <p:nvPr/>
        </p:nvSpPr>
        <p:spPr>
          <a:xfrm>
            <a:off x="3230093" y="3410181"/>
            <a:ext cx="7348498" cy="1171733"/>
          </a:xfrm>
          <a:prstGeom prst="rect">
            <a:avLst/>
          </a:prstGeom>
          <a:noFill/>
          <a:ln w="25400" cap="flat" cmpd="sng">
            <a:solidFill>
              <a:srgbClr val="142248"/>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274" name="Shape 274"/>
          <p:cNvSpPr/>
          <p:nvPr/>
        </p:nvSpPr>
        <p:spPr>
          <a:xfrm>
            <a:off x="3230092" y="5218561"/>
            <a:ext cx="7348498" cy="1171733"/>
          </a:xfrm>
          <a:prstGeom prst="rect">
            <a:avLst/>
          </a:prstGeom>
          <a:noFill/>
          <a:ln w="25400" cap="flat" cmpd="sng">
            <a:solidFill>
              <a:srgbClr val="142248"/>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275" name="Shape 275"/>
          <p:cNvSpPr/>
          <p:nvPr/>
        </p:nvSpPr>
        <p:spPr>
          <a:xfrm>
            <a:off x="3212752" y="1605445"/>
            <a:ext cx="7348498" cy="1171733"/>
          </a:xfrm>
          <a:prstGeom prst="rect">
            <a:avLst/>
          </a:prstGeom>
          <a:noFill/>
          <a:ln w="25400" cap="flat" cmpd="sng">
            <a:solidFill>
              <a:srgbClr val="142248"/>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Tree>
    <p:extLst>
      <p:ext uri="{BB962C8B-B14F-4D97-AF65-F5344CB8AC3E}">
        <p14:creationId xmlns:p14="http://schemas.microsoft.com/office/powerpoint/2010/main" val="81235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cxnSp>
        <p:nvCxnSpPr>
          <p:cNvPr id="282" name="Shape 282"/>
          <p:cNvCxnSpPr/>
          <p:nvPr/>
        </p:nvCxnSpPr>
        <p:spPr>
          <a:xfrm>
            <a:off x="2997849" y="2151937"/>
            <a:ext cx="233099" cy="0"/>
          </a:xfrm>
          <a:prstGeom prst="straightConnector1">
            <a:avLst/>
          </a:prstGeom>
          <a:noFill/>
          <a:ln w="25400" cap="flat" cmpd="sng">
            <a:solidFill>
              <a:srgbClr val="142248"/>
            </a:solidFill>
            <a:prstDash val="solid"/>
            <a:round/>
            <a:headEnd type="none" w="med" len="med"/>
            <a:tailEnd type="none" w="med" len="med"/>
          </a:ln>
        </p:spPr>
      </p:cxnSp>
      <p:cxnSp>
        <p:nvCxnSpPr>
          <p:cNvPr id="283" name="Shape 283"/>
          <p:cNvCxnSpPr/>
          <p:nvPr/>
        </p:nvCxnSpPr>
        <p:spPr>
          <a:xfrm rot="10800000" flipH="1">
            <a:off x="2607721" y="3956516"/>
            <a:ext cx="699358" cy="3021"/>
          </a:xfrm>
          <a:prstGeom prst="straightConnector1">
            <a:avLst/>
          </a:prstGeom>
          <a:noFill/>
          <a:ln w="25400" cap="flat" cmpd="sng">
            <a:solidFill>
              <a:srgbClr val="142248"/>
            </a:solidFill>
            <a:prstDash val="solid"/>
            <a:round/>
            <a:headEnd type="none" w="med" len="med"/>
            <a:tailEnd type="none" w="med" len="med"/>
          </a:ln>
        </p:spPr>
      </p:cxnSp>
      <p:cxnSp>
        <p:nvCxnSpPr>
          <p:cNvPr id="284" name="Shape 284"/>
          <p:cNvCxnSpPr/>
          <p:nvPr/>
        </p:nvCxnSpPr>
        <p:spPr>
          <a:xfrm>
            <a:off x="2994375" y="2156987"/>
            <a:ext cx="0" cy="3614700"/>
          </a:xfrm>
          <a:prstGeom prst="straightConnector1">
            <a:avLst/>
          </a:prstGeom>
          <a:noFill/>
          <a:ln w="25400" cap="flat" cmpd="sng">
            <a:solidFill>
              <a:srgbClr val="142248"/>
            </a:solidFill>
            <a:prstDash val="solid"/>
            <a:round/>
            <a:headEnd type="none" w="med" len="med"/>
            <a:tailEnd type="none" w="med" len="med"/>
          </a:ln>
        </p:spPr>
      </p:cxnSp>
      <p:sp>
        <p:nvSpPr>
          <p:cNvPr id="285" name="Shape 285"/>
          <p:cNvSpPr txBox="1"/>
          <p:nvPr/>
        </p:nvSpPr>
        <p:spPr>
          <a:xfrm>
            <a:off x="3230940" y="5121585"/>
            <a:ext cx="7348500" cy="639900"/>
          </a:xfrm>
          <a:prstGeom prst="rect">
            <a:avLst/>
          </a:prstGeom>
          <a:solidFill>
            <a:srgbClr val="E2E2E2"/>
          </a:solidFill>
          <a:ln>
            <a:noFill/>
          </a:ln>
        </p:spPr>
        <p:txBody>
          <a:bodyPr lIns="156450" tIns="156450" rIns="156450" bIns="156450" anchor="ctr" anchorCtr="0">
            <a:noAutofit/>
          </a:bodyPr>
          <a:lstStyle/>
          <a:p>
            <a:pPr algn="ctr">
              <a:lnSpc>
                <a:spcPct val="90000"/>
              </a:lnSpc>
              <a:buClr>
                <a:srgbClr val="000000"/>
              </a:buClr>
              <a:buSzPct val="25000"/>
            </a:pPr>
            <a:r>
              <a:rPr lang="en-US" sz="2200">
                <a:solidFill>
                  <a:srgbClr val="000000"/>
                </a:solidFill>
                <a:latin typeface="Calibri"/>
                <a:ea typeface="Calibri"/>
                <a:cs typeface="Calibri"/>
                <a:sym typeface="Calibri"/>
              </a:rPr>
              <a:t>Transcriptome Assembly Analysis</a:t>
            </a:r>
          </a:p>
        </p:txBody>
      </p:sp>
      <p:sp>
        <p:nvSpPr>
          <p:cNvPr id="286" name="Shape 286"/>
          <p:cNvSpPr/>
          <p:nvPr/>
        </p:nvSpPr>
        <p:spPr>
          <a:xfrm>
            <a:off x="4458080" y="5737754"/>
            <a:ext cx="1223700" cy="5451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87" name="Shape 287"/>
          <p:cNvSpPr txBox="1"/>
          <p:nvPr/>
        </p:nvSpPr>
        <p:spPr>
          <a:xfrm>
            <a:off x="4458080" y="5737754"/>
            <a:ext cx="1223700" cy="5451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Gage – get correctness</a:t>
            </a:r>
          </a:p>
        </p:txBody>
      </p:sp>
      <p:sp>
        <p:nvSpPr>
          <p:cNvPr id="288" name="Shape 288"/>
          <p:cNvSpPr/>
          <p:nvPr/>
        </p:nvSpPr>
        <p:spPr>
          <a:xfrm>
            <a:off x="5681632" y="5737754"/>
            <a:ext cx="1223700" cy="5451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89" name="Shape 289"/>
          <p:cNvSpPr txBox="1"/>
          <p:nvPr/>
        </p:nvSpPr>
        <p:spPr>
          <a:xfrm>
            <a:off x="5681632" y="5737754"/>
            <a:ext cx="1223700" cy="5451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Compute contig stats</a:t>
            </a:r>
          </a:p>
        </p:txBody>
      </p:sp>
      <p:sp>
        <p:nvSpPr>
          <p:cNvPr id="290" name="Shape 290"/>
          <p:cNvSpPr/>
          <p:nvPr/>
        </p:nvSpPr>
        <p:spPr>
          <a:xfrm>
            <a:off x="6905185" y="5737754"/>
            <a:ext cx="1223700" cy="5451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91" name="Shape 291"/>
          <p:cNvSpPr txBox="1"/>
          <p:nvPr/>
        </p:nvSpPr>
        <p:spPr>
          <a:xfrm>
            <a:off x="6905185" y="5737754"/>
            <a:ext cx="1223700" cy="5451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CD-HIT-est</a:t>
            </a:r>
          </a:p>
        </p:txBody>
      </p:sp>
      <p:sp>
        <p:nvSpPr>
          <p:cNvPr id="292" name="Shape 292"/>
          <p:cNvSpPr/>
          <p:nvPr/>
        </p:nvSpPr>
        <p:spPr>
          <a:xfrm>
            <a:off x="8128735" y="5737754"/>
            <a:ext cx="1223700" cy="5451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93" name="Shape 293"/>
          <p:cNvSpPr txBox="1"/>
          <p:nvPr/>
        </p:nvSpPr>
        <p:spPr>
          <a:xfrm>
            <a:off x="8128735" y="5737754"/>
            <a:ext cx="1223700" cy="5451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Annotate transcripts</a:t>
            </a:r>
          </a:p>
        </p:txBody>
      </p:sp>
      <p:sp>
        <p:nvSpPr>
          <p:cNvPr id="294" name="Shape 294"/>
          <p:cNvSpPr/>
          <p:nvPr/>
        </p:nvSpPr>
        <p:spPr>
          <a:xfrm>
            <a:off x="9352289" y="5737754"/>
            <a:ext cx="1223700" cy="5451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95" name="Shape 295"/>
          <p:cNvSpPr txBox="1"/>
          <p:nvPr/>
        </p:nvSpPr>
        <p:spPr>
          <a:xfrm>
            <a:off x="9352289" y="5737754"/>
            <a:ext cx="1223700" cy="5451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Transcript decoder</a:t>
            </a:r>
          </a:p>
        </p:txBody>
      </p:sp>
      <p:sp>
        <p:nvSpPr>
          <p:cNvPr id="296" name="Shape 296"/>
          <p:cNvSpPr txBox="1"/>
          <p:nvPr/>
        </p:nvSpPr>
        <p:spPr>
          <a:xfrm>
            <a:off x="3230940" y="3316914"/>
            <a:ext cx="7348500" cy="639600"/>
          </a:xfrm>
          <a:prstGeom prst="rect">
            <a:avLst/>
          </a:prstGeom>
          <a:solidFill>
            <a:srgbClr val="E2E2E2"/>
          </a:solidFill>
          <a:ln>
            <a:noFill/>
          </a:ln>
        </p:spPr>
        <p:txBody>
          <a:bodyPr lIns="156450" tIns="156450" rIns="156450" bIns="156450" anchor="ctr" anchorCtr="0">
            <a:noAutofit/>
          </a:bodyPr>
          <a:lstStyle/>
          <a:p>
            <a:pPr algn="ctr">
              <a:lnSpc>
                <a:spcPct val="90000"/>
              </a:lnSpc>
              <a:buClr>
                <a:srgbClr val="000000"/>
              </a:buClr>
              <a:buSzPct val="25000"/>
            </a:pPr>
            <a:r>
              <a:rPr lang="en-US" sz="2200">
                <a:solidFill>
                  <a:srgbClr val="000000"/>
                </a:solidFill>
                <a:latin typeface="Calibri"/>
                <a:ea typeface="Calibri"/>
                <a:cs typeface="Calibri"/>
                <a:sym typeface="Calibri"/>
              </a:rPr>
              <a:t>Transcriptome Assembly</a:t>
            </a:r>
          </a:p>
        </p:txBody>
      </p:sp>
      <p:sp>
        <p:nvSpPr>
          <p:cNvPr id="297" name="Shape 297"/>
          <p:cNvSpPr/>
          <p:nvPr/>
        </p:nvSpPr>
        <p:spPr>
          <a:xfrm>
            <a:off x="3231836" y="3956594"/>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298" name="Shape 298"/>
          <p:cNvSpPr txBox="1"/>
          <p:nvPr/>
        </p:nvSpPr>
        <p:spPr>
          <a:xfrm>
            <a:off x="3231836" y="3956594"/>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rgbClr val="000000"/>
              </a:buClr>
              <a:buSzPct val="25000"/>
            </a:pPr>
            <a:r>
              <a:rPr lang="en-US" sz="1600">
                <a:solidFill>
                  <a:srgbClr val="000000"/>
                </a:solidFill>
                <a:latin typeface="Calibri"/>
                <a:ea typeface="Calibri"/>
                <a:cs typeface="Calibri"/>
                <a:sym typeface="Calibri"/>
              </a:rPr>
              <a:t>Trinity</a:t>
            </a:r>
          </a:p>
        </p:txBody>
      </p:sp>
      <p:sp>
        <p:nvSpPr>
          <p:cNvPr id="299" name="Shape 299"/>
          <p:cNvSpPr/>
          <p:nvPr/>
        </p:nvSpPr>
        <p:spPr>
          <a:xfrm>
            <a:off x="4701175" y="3956594"/>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00" name="Shape 300"/>
          <p:cNvSpPr txBox="1"/>
          <p:nvPr/>
        </p:nvSpPr>
        <p:spPr>
          <a:xfrm>
            <a:off x="4701175" y="3956594"/>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SOAPdenovo- trans</a:t>
            </a:r>
          </a:p>
        </p:txBody>
      </p:sp>
      <p:sp>
        <p:nvSpPr>
          <p:cNvPr id="301" name="Shape 301"/>
          <p:cNvSpPr/>
          <p:nvPr/>
        </p:nvSpPr>
        <p:spPr>
          <a:xfrm>
            <a:off x="6170514" y="3956594"/>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02" name="Shape 302"/>
          <p:cNvSpPr txBox="1"/>
          <p:nvPr/>
        </p:nvSpPr>
        <p:spPr>
          <a:xfrm>
            <a:off x="6170514" y="3956594"/>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rgbClr val="000000"/>
              </a:buClr>
              <a:buSzPct val="25000"/>
            </a:pPr>
            <a:r>
              <a:rPr lang="en-US" sz="1600">
                <a:solidFill>
                  <a:srgbClr val="000000"/>
                </a:solidFill>
                <a:latin typeface="Calibri"/>
                <a:ea typeface="Calibri"/>
                <a:cs typeface="Calibri"/>
                <a:sym typeface="Calibri"/>
              </a:rPr>
              <a:t>Oases</a:t>
            </a:r>
          </a:p>
        </p:txBody>
      </p:sp>
      <p:sp>
        <p:nvSpPr>
          <p:cNvPr id="303" name="Shape 303"/>
          <p:cNvSpPr/>
          <p:nvPr/>
        </p:nvSpPr>
        <p:spPr>
          <a:xfrm>
            <a:off x="7639853" y="3956594"/>
            <a:ext cx="1469400" cy="544800"/>
          </a:xfrm>
          <a:prstGeom prst="rect">
            <a:avLst/>
          </a:prstGeom>
          <a:solidFill>
            <a:srgbClr val="E2E2E2"/>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04" name="Shape 304"/>
          <p:cNvSpPr txBox="1"/>
          <p:nvPr/>
        </p:nvSpPr>
        <p:spPr>
          <a:xfrm>
            <a:off x="7639853" y="3956594"/>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rgbClr val="000000"/>
              </a:buClr>
              <a:buSzPct val="25000"/>
            </a:pPr>
            <a:r>
              <a:rPr lang="en-US" sz="1600">
                <a:solidFill>
                  <a:srgbClr val="000000"/>
                </a:solidFill>
                <a:latin typeface="Calibri"/>
                <a:ea typeface="Calibri"/>
                <a:cs typeface="Calibri"/>
                <a:sym typeface="Calibri"/>
              </a:rPr>
              <a:t>Bayesembler</a:t>
            </a:r>
          </a:p>
        </p:txBody>
      </p:sp>
      <p:sp>
        <p:nvSpPr>
          <p:cNvPr id="305" name="Shape 305"/>
          <p:cNvSpPr/>
          <p:nvPr/>
        </p:nvSpPr>
        <p:spPr>
          <a:xfrm>
            <a:off x="9109192" y="3956594"/>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06" name="Shape 306"/>
          <p:cNvSpPr txBox="1"/>
          <p:nvPr/>
        </p:nvSpPr>
        <p:spPr>
          <a:xfrm>
            <a:off x="9109192" y="3956594"/>
            <a:ext cx="1469400" cy="5448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Cufflinks</a:t>
            </a:r>
          </a:p>
        </p:txBody>
      </p:sp>
      <p:sp>
        <p:nvSpPr>
          <p:cNvPr id="307" name="Shape 307"/>
          <p:cNvSpPr txBox="1"/>
          <p:nvPr/>
        </p:nvSpPr>
        <p:spPr>
          <a:xfrm>
            <a:off x="3230940" y="1511407"/>
            <a:ext cx="7348500" cy="639600"/>
          </a:xfrm>
          <a:prstGeom prst="rect">
            <a:avLst/>
          </a:prstGeom>
          <a:solidFill>
            <a:srgbClr val="E2E2E2"/>
          </a:solidFill>
          <a:ln>
            <a:noFill/>
          </a:ln>
        </p:spPr>
        <p:txBody>
          <a:bodyPr lIns="156450" tIns="156450" rIns="156450" bIns="156450" anchor="ctr" anchorCtr="0">
            <a:noAutofit/>
          </a:bodyPr>
          <a:lstStyle/>
          <a:p>
            <a:pPr algn="ctr">
              <a:lnSpc>
                <a:spcPct val="90000"/>
              </a:lnSpc>
              <a:buClr>
                <a:srgbClr val="000000"/>
              </a:buClr>
              <a:buSzPct val="25000"/>
            </a:pPr>
            <a:r>
              <a:rPr lang="en-US" sz="2200">
                <a:solidFill>
                  <a:srgbClr val="000000"/>
                </a:solidFill>
                <a:latin typeface="Calibri"/>
                <a:ea typeface="Calibri"/>
                <a:cs typeface="Calibri"/>
                <a:sym typeface="Calibri"/>
              </a:rPr>
              <a:t>HTProcess Read Cleanup Pipeline</a:t>
            </a:r>
          </a:p>
        </p:txBody>
      </p:sp>
      <p:sp>
        <p:nvSpPr>
          <p:cNvPr id="308" name="Shape 308"/>
          <p:cNvSpPr/>
          <p:nvPr/>
        </p:nvSpPr>
        <p:spPr>
          <a:xfrm>
            <a:off x="3231836" y="2151923"/>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09" name="Shape 309"/>
          <p:cNvSpPr txBox="1"/>
          <p:nvPr/>
        </p:nvSpPr>
        <p:spPr>
          <a:xfrm>
            <a:off x="3231836" y="2151923"/>
            <a:ext cx="1469400"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sz="1400">
                <a:solidFill>
                  <a:schemeClr val="dk1"/>
                </a:solidFill>
                <a:latin typeface="Calibri"/>
                <a:ea typeface="Calibri"/>
                <a:cs typeface="Calibri"/>
                <a:sym typeface="Calibri"/>
              </a:rPr>
              <a:t>FastQC</a:t>
            </a:r>
          </a:p>
        </p:txBody>
      </p:sp>
      <p:sp>
        <p:nvSpPr>
          <p:cNvPr id="310" name="Shape 310"/>
          <p:cNvSpPr/>
          <p:nvPr/>
        </p:nvSpPr>
        <p:spPr>
          <a:xfrm>
            <a:off x="4701175" y="2151923"/>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11" name="Shape 311"/>
          <p:cNvSpPr txBox="1"/>
          <p:nvPr/>
        </p:nvSpPr>
        <p:spPr>
          <a:xfrm>
            <a:off x="4701175" y="2151923"/>
            <a:ext cx="1469400" cy="544800"/>
          </a:xfrm>
          <a:prstGeom prst="rect">
            <a:avLst/>
          </a:prstGeom>
          <a:solidFill>
            <a:srgbClr val="E2E2E2"/>
          </a:solidFill>
          <a:ln>
            <a:noFill/>
          </a:ln>
        </p:spPr>
        <p:txBody>
          <a:bodyPr lIns="142225" tIns="25400" rIns="142225" bIns="25400" anchor="ctr" anchorCtr="0">
            <a:noAutofit/>
          </a:bodyPr>
          <a:lstStyle/>
          <a:p>
            <a:pPr algn="ctr">
              <a:lnSpc>
                <a:spcPct val="90000"/>
              </a:lnSpc>
              <a:buClr>
                <a:srgbClr val="000000"/>
              </a:buClr>
            </a:pPr>
            <a:endParaRPr sz="2000">
              <a:solidFill>
                <a:schemeClr val="dk1"/>
              </a:solidFill>
              <a:latin typeface="Arial"/>
              <a:ea typeface="Arial"/>
              <a:cs typeface="Arial"/>
              <a:sym typeface="Arial"/>
            </a:endParaRPr>
          </a:p>
        </p:txBody>
      </p:sp>
      <p:sp>
        <p:nvSpPr>
          <p:cNvPr id="312" name="Shape 312"/>
          <p:cNvSpPr/>
          <p:nvPr/>
        </p:nvSpPr>
        <p:spPr>
          <a:xfrm>
            <a:off x="6170514" y="2151923"/>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13" name="Shape 313"/>
          <p:cNvSpPr txBox="1"/>
          <p:nvPr/>
        </p:nvSpPr>
        <p:spPr>
          <a:xfrm>
            <a:off x="6170514" y="2151923"/>
            <a:ext cx="1469400"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sz="1400">
                <a:solidFill>
                  <a:schemeClr val="dk1"/>
                </a:solidFill>
                <a:latin typeface="Calibri"/>
                <a:ea typeface="Calibri"/>
                <a:cs typeface="Calibri"/>
                <a:sym typeface="Calibri"/>
              </a:rPr>
              <a:t>Trimmomatic</a:t>
            </a:r>
          </a:p>
        </p:txBody>
      </p:sp>
      <p:sp>
        <p:nvSpPr>
          <p:cNvPr id="314" name="Shape 314"/>
          <p:cNvSpPr/>
          <p:nvPr/>
        </p:nvSpPr>
        <p:spPr>
          <a:xfrm>
            <a:off x="7639853" y="2151923"/>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15" name="Shape 315"/>
          <p:cNvSpPr txBox="1"/>
          <p:nvPr/>
        </p:nvSpPr>
        <p:spPr>
          <a:xfrm>
            <a:off x="7639853" y="2151923"/>
            <a:ext cx="1469400" cy="544800"/>
          </a:xfrm>
          <a:prstGeom prst="rect">
            <a:avLst/>
          </a:prstGeom>
          <a:solidFill>
            <a:srgbClr val="E2E2E2"/>
          </a:solidFill>
          <a:ln>
            <a:noFill/>
          </a:ln>
        </p:spPr>
        <p:txBody>
          <a:bodyPr lIns="142225" tIns="25400" rIns="142225" bIns="25400" anchor="ctr" anchorCtr="0">
            <a:noAutofit/>
          </a:bodyPr>
          <a:lstStyle/>
          <a:p>
            <a:pPr algn="ctr">
              <a:lnSpc>
                <a:spcPct val="90000"/>
              </a:lnSpc>
              <a:buClr>
                <a:srgbClr val="000000"/>
              </a:buClr>
            </a:pPr>
            <a:endParaRPr sz="2000">
              <a:solidFill>
                <a:schemeClr val="dk1"/>
              </a:solidFill>
              <a:latin typeface="Arial"/>
              <a:ea typeface="Arial"/>
              <a:cs typeface="Arial"/>
              <a:sym typeface="Arial"/>
            </a:endParaRPr>
          </a:p>
        </p:txBody>
      </p:sp>
      <p:sp>
        <p:nvSpPr>
          <p:cNvPr id="316" name="Shape 316"/>
          <p:cNvSpPr txBox="1"/>
          <p:nvPr/>
        </p:nvSpPr>
        <p:spPr>
          <a:xfrm>
            <a:off x="9109192" y="2151923"/>
            <a:ext cx="1469400"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sz="1400">
                <a:solidFill>
                  <a:schemeClr val="dk1"/>
                </a:solidFill>
                <a:latin typeface="Calibri"/>
                <a:ea typeface="Calibri"/>
                <a:cs typeface="Calibri"/>
                <a:sym typeface="Calibri"/>
              </a:rPr>
              <a:t>FastQC</a:t>
            </a:r>
          </a:p>
        </p:txBody>
      </p:sp>
      <p:sp>
        <p:nvSpPr>
          <p:cNvPr id="317" name="Shape 317"/>
          <p:cNvSpPr txBox="1"/>
          <p:nvPr/>
        </p:nvSpPr>
        <p:spPr>
          <a:xfrm>
            <a:off x="1524000" y="541862"/>
            <a:ext cx="9144000" cy="1024800"/>
          </a:xfrm>
          <a:prstGeom prst="rect">
            <a:avLst/>
          </a:prstGeom>
          <a:noFill/>
          <a:ln>
            <a:noFill/>
          </a:ln>
        </p:spPr>
        <p:txBody>
          <a:bodyPr lIns="91425" tIns="45700" rIns="91425" bIns="45700" anchor="t" anchorCtr="0">
            <a:noAutofit/>
          </a:bodyPr>
          <a:lstStyle/>
          <a:p>
            <a:pPr algn="ctr">
              <a:buClr>
                <a:schemeClr val="lt1"/>
              </a:buClr>
              <a:buSzPct val="25000"/>
            </a:pPr>
            <a:r>
              <a:rPr lang="en-US" sz="3200" b="1">
                <a:latin typeface="Calibri"/>
                <a:ea typeface="Calibri"/>
                <a:cs typeface="Calibri"/>
                <a:sym typeface="Calibri"/>
              </a:rPr>
              <a:t>Transcriptome Assembly</a:t>
            </a:r>
          </a:p>
        </p:txBody>
      </p:sp>
      <p:sp>
        <p:nvSpPr>
          <p:cNvPr id="318" name="Shape 318"/>
          <p:cNvSpPr/>
          <p:nvPr/>
        </p:nvSpPr>
        <p:spPr>
          <a:xfrm>
            <a:off x="7711145" y="6761277"/>
            <a:ext cx="90505" cy="90505"/>
          </a:xfrm>
          <a:prstGeom prst="rect">
            <a:avLst/>
          </a:prstGeom>
          <a:noFill/>
          <a:ln>
            <a:noFill/>
          </a:ln>
        </p:spPr>
        <p:txBody>
          <a:bodyPr lIns="12700" tIns="0" rIns="12700" bIns="0" anchor="ctr" anchorCtr="0">
            <a:noAutofit/>
          </a:bodyPr>
          <a:lstStyle/>
          <a:p>
            <a:pPr algn="ctr">
              <a:lnSpc>
                <a:spcPct val="90000"/>
              </a:lnSpc>
              <a:buClr>
                <a:srgbClr val="000000"/>
              </a:buClr>
            </a:pPr>
            <a:endParaRPr sz="600">
              <a:solidFill>
                <a:schemeClr val="dk1"/>
              </a:solidFill>
              <a:latin typeface="Calibri"/>
              <a:ea typeface="Calibri"/>
              <a:cs typeface="Calibri"/>
              <a:sym typeface="Calibri"/>
            </a:endParaRPr>
          </a:p>
        </p:txBody>
      </p:sp>
      <p:sp>
        <p:nvSpPr>
          <p:cNvPr id="319" name="Shape 319"/>
          <p:cNvSpPr txBox="1"/>
          <p:nvPr/>
        </p:nvSpPr>
        <p:spPr>
          <a:xfrm>
            <a:off x="3234527" y="5737754"/>
            <a:ext cx="1223700" cy="545100"/>
          </a:xfrm>
          <a:prstGeom prst="rect">
            <a:avLst/>
          </a:prstGeom>
          <a:solidFill>
            <a:srgbClr val="E2E2E2"/>
          </a:solidFill>
          <a:ln>
            <a:noFill/>
          </a:ln>
        </p:spPr>
        <p:txBody>
          <a:bodyPr lIns="113775" tIns="20300" rIns="113775" bIns="20300" anchor="ctr" anchorCtr="0">
            <a:noAutofit/>
          </a:bodyPr>
          <a:lstStyle/>
          <a:p>
            <a:pPr algn="ctr">
              <a:lnSpc>
                <a:spcPct val="90000"/>
              </a:lnSpc>
              <a:buClr>
                <a:schemeClr val="dk1"/>
              </a:buClr>
              <a:buSzPct val="25000"/>
            </a:pPr>
            <a:r>
              <a:rPr lang="en-US" sz="1600">
                <a:solidFill>
                  <a:schemeClr val="dk1"/>
                </a:solidFill>
                <a:latin typeface="Calibri"/>
                <a:ea typeface="Calibri"/>
                <a:cs typeface="Calibri"/>
                <a:sym typeface="Calibri"/>
              </a:rPr>
              <a:t>Assess assembly</a:t>
            </a:r>
          </a:p>
        </p:txBody>
      </p:sp>
      <p:sp>
        <p:nvSpPr>
          <p:cNvPr id="320" name="Shape 320"/>
          <p:cNvSpPr/>
          <p:nvPr/>
        </p:nvSpPr>
        <p:spPr>
          <a:xfrm>
            <a:off x="6693088" y="4431004"/>
            <a:ext cx="424199" cy="619200"/>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21" name="Shape 321"/>
          <p:cNvSpPr/>
          <p:nvPr/>
        </p:nvSpPr>
        <p:spPr>
          <a:xfrm>
            <a:off x="4340783" y="2316187"/>
            <a:ext cx="1430916" cy="216298"/>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22" name="Shape 322"/>
          <p:cNvSpPr/>
          <p:nvPr/>
        </p:nvSpPr>
        <p:spPr>
          <a:xfrm>
            <a:off x="8077101" y="2319798"/>
            <a:ext cx="671700" cy="216298"/>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23" name="Shape 323"/>
          <p:cNvSpPr txBox="1"/>
          <p:nvPr/>
        </p:nvSpPr>
        <p:spPr>
          <a:xfrm rot="-5400000">
            <a:off x="-82942" y="3454299"/>
            <a:ext cx="4796100" cy="998698"/>
          </a:xfrm>
          <a:prstGeom prst="rect">
            <a:avLst/>
          </a:prstGeom>
          <a:solidFill>
            <a:srgbClr val="F19E1F"/>
          </a:solidFill>
          <a:ln>
            <a:noFill/>
          </a:ln>
        </p:spPr>
        <p:txBody>
          <a:bodyPr lIns="24750" tIns="24750" rIns="24750" bIns="24750" anchor="ctr" anchorCtr="0">
            <a:noAutofit/>
          </a:bodyPr>
          <a:lstStyle/>
          <a:p>
            <a:pPr algn="ctr">
              <a:lnSpc>
                <a:spcPct val="90000"/>
              </a:lnSpc>
              <a:buClr>
                <a:schemeClr val="dk1"/>
              </a:buClr>
              <a:buSzPct val="25000"/>
            </a:pPr>
            <a:r>
              <a:rPr lang="en-US" sz="3600">
                <a:solidFill>
                  <a:schemeClr val="dk1"/>
                </a:solidFill>
                <a:latin typeface="Calibri"/>
                <a:ea typeface="Calibri"/>
                <a:cs typeface="Calibri"/>
                <a:sym typeface="Calibri"/>
              </a:rPr>
              <a:t>Discovery Environment </a:t>
            </a:r>
          </a:p>
        </p:txBody>
      </p:sp>
      <p:cxnSp>
        <p:nvCxnSpPr>
          <p:cNvPr id="324" name="Shape 324"/>
          <p:cNvCxnSpPr/>
          <p:nvPr/>
        </p:nvCxnSpPr>
        <p:spPr>
          <a:xfrm>
            <a:off x="3001574" y="5761487"/>
            <a:ext cx="233099" cy="0"/>
          </a:xfrm>
          <a:prstGeom prst="straightConnector1">
            <a:avLst/>
          </a:prstGeom>
          <a:noFill/>
          <a:ln w="25400" cap="flat" cmpd="sng">
            <a:solidFill>
              <a:srgbClr val="142248"/>
            </a:solidFill>
            <a:prstDash val="solid"/>
            <a:round/>
            <a:headEnd type="none" w="med" len="med"/>
            <a:tailEnd type="none" w="med" len="med"/>
          </a:ln>
        </p:spPr>
      </p:cxnSp>
      <p:sp>
        <p:nvSpPr>
          <p:cNvPr id="325" name="Shape 325"/>
          <p:cNvSpPr txBox="1"/>
          <p:nvPr/>
        </p:nvSpPr>
        <p:spPr>
          <a:xfrm>
            <a:off x="3230940" y="1511407"/>
            <a:ext cx="7348500" cy="639600"/>
          </a:xfrm>
          <a:prstGeom prst="rect">
            <a:avLst/>
          </a:prstGeom>
          <a:solidFill>
            <a:srgbClr val="E2E2E2"/>
          </a:solidFill>
          <a:ln>
            <a:noFill/>
          </a:ln>
        </p:spPr>
        <p:txBody>
          <a:bodyPr lIns="156450" tIns="156450" rIns="156450" bIns="156450" anchor="ctr" anchorCtr="0">
            <a:noAutofit/>
          </a:bodyPr>
          <a:lstStyle/>
          <a:p>
            <a:pPr algn="ctr">
              <a:lnSpc>
                <a:spcPct val="90000"/>
              </a:lnSpc>
              <a:buClr>
                <a:srgbClr val="000000"/>
              </a:buClr>
              <a:buSzPct val="25000"/>
            </a:pPr>
            <a:r>
              <a:rPr lang="en-US" sz="2200">
                <a:solidFill>
                  <a:srgbClr val="000000"/>
                </a:solidFill>
                <a:latin typeface="Calibri"/>
                <a:ea typeface="Calibri"/>
                <a:cs typeface="Calibri"/>
                <a:sym typeface="Calibri"/>
              </a:rPr>
              <a:t>HTProcess Read Cleanup Pipeline</a:t>
            </a:r>
          </a:p>
        </p:txBody>
      </p:sp>
      <p:sp>
        <p:nvSpPr>
          <p:cNvPr id="326" name="Shape 326"/>
          <p:cNvSpPr txBox="1"/>
          <p:nvPr/>
        </p:nvSpPr>
        <p:spPr>
          <a:xfrm>
            <a:off x="3231836" y="2151923"/>
            <a:ext cx="1469400"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a:solidFill>
                  <a:schemeClr val="dk1"/>
                </a:solidFill>
                <a:latin typeface="Calibri"/>
                <a:ea typeface="Calibri"/>
                <a:cs typeface="Calibri"/>
                <a:sym typeface="Calibri"/>
              </a:rPr>
              <a:t>FastQC</a:t>
            </a:r>
          </a:p>
        </p:txBody>
      </p:sp>
      <p:sp>
        <p:nvSpPr>
          <p:cNvPr id="327" name="Shape 327"/>
          <p:cNvSpPr/>
          <p:nvPr/>
        </p:nvSpPr>
        <p:spPr>
          <a:xfrm>
            <a:off x="6170514" y="2151923"/>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28" name="Shape 328"/>
          <p:cNvSpPr txBox="1"/>
          <p:nvPr/>
        </p:nvSpPr>
        <p:spPr>
          <a:xfrm>
            <a:off x="9160615" y="2150411"/>
            <a:ext cx="1408589"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a:solidFill>
                  <a:schemeClr val="dk1"/>
                </a:solidFill>
                <a:latin typeface="Calibri"/>
                <a:ea typeface="Calibri"/>
                <a:cs typeface="Calibri"/>
                <a:sym typeface="Calibri"/>
              </a:rPr>
              <a:t>FastQC</a:t>
            </a:r>
          </a:p>
        </p:txBody>
      </p:sp>
      <p:sp>
        <p:nvSpPr>
          <p:cNvPr id="329" name="Shape 329"/>
          <p:cNvSpPr txBox="1"/>
          <p:nvPr/>
        </p:nvSpPr>
        <p:spPr>
          <a:xfrm>
            <a:off x="8012251" y="2151923"/>
            <a:ext cx="1469400" cy="544800"/>
          </a:xfrm>
          <a:prstGeom prst="rect">
            <a:avLst/>
          </a:prstGeom>
          <a:solidFill>
            <a:srgbClr val="E2E2E2"/>
          </a:solidFill>
          <a:ln>
            <a:noFill/>
          </a:ln>
        </p:spPr>
        <p:txBody>
          <a:bodyPr lIns="142225" tIns="25400" rIns="142225" bIns="25400" anchor="ctr" anchorCtr="0">
            <a:noAutofit/>
          </a:bodyPr>
          <a:lstStyle/>
          <a:p>
            <a:pPr algn="ctr">
              <a:lnSpc>
                <a:spcPct val="90000"/>
              </a:lnSpc>
              <a:buClr>
                <a:srgbClr val="000000"/>
              </a:buClr>
            </a:pPr>
            <a:endParaRPr sz="2000">
              <a:solidFill>
                <a:schemeClr val="dk1"/>
              </a:solidFill>
              <a:latin typeface="Arial"/>
              <a:ea typeface="Arial"/>
              <a:cs typeface="Arial"/>
              <a:sym typeface="Arial"/>
            </a:endParaRPr>
          </a:p>
        </p:txBody>
      </p:sp>
      <p:sp>
        <p:nvSpPr>
          <p:cNvPr id="330" name="Shape 330"/>
          <p:cNvSpPr/>
          <p:nvPr/>
        </p:nvSpPr>
        <p:spPr>
          <a:xfrm>
            <a:off x="4701175" y="2151923"/>
            <a:ext cx="1469400" cy="544800"/>
          </a:xfrm>
          <a:prstGeom prst="rect">
            <a:avLst/>
          </a:prstGeom>
          <a:solidFill>
            <a:srgbClr val="CFD7E7">
              <a:alpha val="89411"/>
            </a:srgbClr>
          </a:solidFill>
          <a:ln w="9525" cap="flat" cmpd="sng">
            <a:solidFill>
              <a:srgbClr val="CFD7E7">
                <a:alpha val="89411"/>
              </a:srgbClr>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31" name="Shape 331"/>
          <p:cNvSpPr txBox="1"/>
          <p:nvPr/>
        </p:nvSpPr>
        <p:spPr>
          <a:xfrm>
            <a:off x="6406500" y="2152062"/>
            <a:ext cx="881100" cy="544800"/>
          </a:xfrm>
          <a:prstGeom prst="rect">
            <a:avLst/>
          </a:prstGeom>
          <a:solidFill>
            <a:srgbClr val="E2E2E2"/>
          </a:solidFill>
          <a:ln>
            <a:noFill/>
          </a:ln>
        </p:spPr>
        <p:txBody>
          <a:bodyPr lIns="142225" tIns="25400" rIns="142225" bIns="25400" anchor="ctr" anchorCtr="0">
            <a:noAutofit/>
          </a:bodyPr>
          <a:lstStyle/>
          <a:p>
            <a:pPr algn="ctr">
              <a:lnSpc>
                <a:spcPct val="90000"/>
              </a:lnSpc>
              <a:buClr>
                <a:srgbClr val="000000"/>
              </a:buClr>
            </a:pPr>
            <a:endParaRPr sz="2000">
              <a:solidFill>
                <a:schemeClr val="dk1"/>
              </a:solidFill>
              <a:latin typeface="Arial"/>
              <a:ea typeface="Arial"/>
              <a:cs typeface="Arial"/>
              <a:sym typeface="Arial"/>
            </a:endParaRPr>
          </a:p>
        </p:txBody>
      </p:sp>
      <p:sp>
        <p:nvSpPr>
          <p:cNvPr id="332" name="Shape 332"/>
          <p:cNvSpPr/>
          <p:nvPr/>
        </p:nvSpPr>
        <p:spPr>
          <a:xfrm>
            <a:off x="4908474" y="2252287"/>
            <a:ext cx="466499" cy="216298"/>
          </a:xfrm>
          <a:prstGeom prst="rightArrow">
            <a:avLst>
              <a:gd name="adj1" fmla="val 50000"/>
              <a:gd name="adj2" fmla="val 50000"/>
            </a:avLst>
          </a:prstGeom>
          <a:solidFill>
            <a:srgbClr val="4A86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33" name="Shape 333"/>
          <p:cNvSpPr txBox="1"/>
          <p:nvPr/>
        </p:nvSpPr>
        <p:spPr>
          <a:xfrm>
            <a:off x="4701175" y="2140087"/>
            <a:ext cx="881100" cy="544800"/>
          </a:xfrm>
          <a:prstGeom prst="rect">
            <a:avLst/>
          </a:prstGeom>
          <a:solidFill>
            <a:srgbClr val="E2E2E2"/>
          </a:solidFill>
          <a:ln>
            <a:noFill/>
          </a:ln>
        </p:spPr>
        <p:txBody>
          <a:bodyPr lIns="142225" tIns="25400" rIns="142225" bIns="25400" anchor="ctr" anchorCtr="0">
            <a:noAutofit/>
          </a:bodyPr>
          <a:lstStyle/>
          <a:p>
            <a:pPr algn="ctr">
              <a:lnSpc>
                <a:spcPct val="90000"/>
              </a:lnSpc>
              <a:buClr>
                <a:srgbClr val="000000"/>
              </a:buClr>
            </a:pPr>
            <a:endParaRPr sz="2000">
              <a:solidFill>
                <a:schemeClr val="dk1"/>
              </a:solidFill>
              <a:latin typeface="Arial"/>
              <a:ea typeface="Arial"/>
              <a:cs typeface="Arial"/>
              <a:sym typeface="Arial"/>
            </a:endParaRPr>
          </a:p>
        </p:txBody>
      </p:sp>
      <p:sp>
        <p:nvSpPr>
          <p:cNvPr id="334" name="Shape 334"/>
          <p:cNvSpPr txBox="1"/>
          <p:nvPr/>
        </p:nvSpPr>
        <p:spPr>
          <a:xfrm>
            <a:off x="7287600" y="2151762"/>
            <a:ext cx="1507800" cy="544800"/>
          </a:xfrm>
          <a:prstGeom prst="rect">
            <a:avLst/>
          </a:prstGeom>
          <a:solidFill>
            <a:srgbClr val="E2E2E2"/>
          </a:solidFill>
          <a:ln>
            <a:noFill/>
          </a:ln>
        </p:spPr>
        <p:txBody>
          <a:bodyPr lIns="99550" tIns="17775" rIns="99550" bIns="17775" anchor="ctr" anchorCtr="0">
            <a:noAutofit/>
          </a:bodyPr>
          <a:lstStyle/>
          <a:p>
            <a:pPr algn="ctr">
              <a:lnSpc>
                <a:spcPct val="90000"/>
              </a:lnSpc>
              <a:buClr>
                <a:schemeClr val="dk1"/>
              </a:buClr>
              <a:buSzPct val="25000"/>
            </a:pPr>
            <a:r>
              <a:rPr lang="en-US">
                <a:solidFill>
                  <a:schemeClr val="dk1"/>
                </a:solidFill>
                <a:latin typeface="Calibri"/>
                <a:ea typeface="Calibri"/>
                <a:cs typeface="Calibri"/>
                <a:sym typeface="Calibri"/>
              </a:rPr>
              <a:t>Trimmomatic</a:t>
            </a:r>
          </a:p>
        </p:txBody>
      </p:sp>
      <p:sp>
        <p:nvSpPr>
          <p:cNvPr id="335" name="Shape 335"/>
          <p:cNvSpPr txBox="1"/>
          <p:nvPr/>
        </p:nvSpPr>
        <p:spPr>
          <a:xfrm>
            <a:off x="5287094" y="2132793"/>
            <a:ext cx="1262698" cy="544800"/>
          </a:xfrm>
          <a:prstGeom prst="rect">
            <a:avLst/>
          </a:prstGeom>
          <a:solidFill>
            <a:srgbClr val="E2E2E2"/>
          </a:solidFill>
          <a:ln>
            <a:noFill/>
          </a:ln>
        </p:spPr>
        <p:txBody>
          <a:bodyPr lIns="142225" tIns="25400" rIns="142225" bIns="25400" anchor="ctr" anchorCtr="0">
            <a:noAutofit/>
          </a:bodyPr>
          <a:lstStyle/>
          <a:p>
            <a:pPr algn="ctr">
              <a:lnSpc>
                <a:spcPct val="90000"/>
              </a:lnSpc>
              <a:buClr>
                <a:schemeClr val="dk1"/>
              </a:buClr>
              <a:buSzPct val="25000"/>
            </a:pPr>
            <a:r>
              <a:rPr lang="en-US">
                <a:solidFill>
                  <a:srgbClr val="000000"/>
                </a:solidFill>
                <a:latin typeface="Calibri"/>
                <a:ea typeface="Calibri"/>
                <a:cs typeface="Calibri"/>
                <a:sym typeface="Calibri"/>
              </a:rPr>
              <a:t>Jellyfish</a:t>
            </a:r>
          </a:p>
        </p:txBody>
      </p:sp>
      <p:sp>
        <p:nvSpPr>
          <p:cNvPr id="336" name="Shape 336"/>
          <p:cNvSpPr/>
          <p:nvPr/>
        </p:nvSpPr>
        <p:spPr>
          <a:xfrm>
            <a:off x="4524713" y="2290287"/>
            <a:ext cx="813576" cy="242810"/>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37" name="Shape 337"/>
          <p:cNvSpPr/>
          <p:nvPr/>
        </p:nvSpPr>
        <p:spPr>
          <a:xfrm>
            <a:off x="6475036" y="2285542"/>
            <a:ext cx="816375" cy="250030"/>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38" name="Shape 338"/>
          <p:cNvSpPr/>
          <p:nvPr/>
        </p:nvSpPr>
        <p:spPr>
          <a:xfrm>
            <a:off x="8747565" y="2306662"/>
            <a:ext cx="682975" cy="233710"/>
          </a:xfrm>
          <a:prstGeom prst="right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39" name="Shape 339"/>
          <p:cNvSpPr/>
          <p:nvPr/>
        </p:nvSpPr>
        <p:spPr>
          <a:xfrm>
            <a:off x="3212752" y="1520775"/>
            <a:ext cx="7348498" cy="1171733"/>
          </a:xfrm>
          <a:prstGeom prst="rect">
            <a:avLst/>
          </a:prstGeom>
          <a:noFill/>
          <a:ln w="25400" cap="flat" cmpd="sng">
            <a:solidFill>
              <a:srgbClr val="142248"/>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340" name="Shape 340"/>
          <p:cNvSpPr/>
          <p:nvPr/>
        </p:nvSpPr>
        <p:spPr>
          <a:xfrm>
            <a:off x="6693088" y="2645076"/>
            <a:ext cx="424199" cy="619200"/>
          </a:xfrm>
          <a:prstGeom prst="downArrow">
            <a:avLst>
              <a:gd name="adj1" fmla="val 50000"/>
              <a:gd name="adj2" fmla="val 50000"/>
            </a:avLst>
          </a:prstGeom>
          <a:solidFill>
            <a:srgbClr val="14224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41" name="Shape 341"/>
          <p:cNvSpPr/>
          <p:nvPr/>
        </p:nvSpPr>
        <p:spPr>
          <a:xfrm>
            <a:off x="3230940" y="3319805"/>
            <a:ext cx="7348498" cy="1171733"/>
          </a:xfrm>
          <a:prstGeom prst="rect">
            <a:avLst/>
          </a:prstGeom>
          <a:noFill/>
          <a:ln w="25400" cap="flat" cmpd="sng">
            <a:solidFill>
              <a:srgbClr val="142248"/>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342" name="Shape 342"/>
          <p:cNvSpPr/>
          <p:nvPr/>
        </p:nvSpPr>
        <p:spPr>
          <a:xfrm>
            <a:off x="3235316" y="5122955"/>
            <a:ext cx="7348498" cy="1171733"/>
          </a:xfrm>
          <a:prstGeom prst="rect">
            <a:avLst/>
          </a:prstGeom>
          <a:noFill/>
          <a:ln w="25400" cap="flat" cmpd="sng">
            <a:solidFill>
              <a:srgbClr val="142248"/>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Tree>
    <p:extLst>
      <p:ext uri="{BB962C8B-B14F-4D97-AF65-F5344CB8AC3E}">
        <p14:creationId xmlns:p14="http://schemas.microsoft.com/office/powerpoint/2010/main" val="210113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grpSp>
        <p:nvGrpSpPr>
          <p:cNvPr id="349" name="Shape 349"/>
          <p:cNvGrpSpPr/>
          <p:nvPr/>
        </p:nvGrpSpPr>
        <p:grpSpPr>
          <a:xfrm>
            <a:off x="9094110" y="1483993"/>
            <a:ext cx="438597" cy="4610999"/>
            <a:chOff x="7417709" y="1297729"/>
            <a:chExt cx="438597" cy="4610999"/>
          </a:xfrm>
        </p:grpSpPr>
        <p:cxnSp>
          <p:nvCxnSpPr>
            <p:cNvPr id="350" name="Shape 350"/>
            <p:cNvCxnSpPr/>
            <p:nvPr/>
          </p:nvCxnSpPr>
          <p:spPr>
            <a:xfrm>
              <a:off x="7837885" y="1297729"/>
              <a:ext cx="0" cy="4610999"/>
            </a:xfrm>
            <a:prstGeom prst="straightConnector1">
              <a:avLst/>
            </a:prstGeom>
            <a:noFill/>
            <a:ln w="25400" cap="flat" cmpd="sng">
              <a:solidFill>
                <a:srgbClr val="142248"/>
              </a:solidFill>
              <a:prstDash val="solid"/>
              <a:round/>
              <a:headEnd type="none" w="med" len="med"/>
              <a:tailEnd type="none" w="med" len="med"/>
            </a:ln>
          </p:spPr>
        </p:cxnSp>
        <p:cxnSp>
          <p:nvCxnSpPr>
            <p:cNvPr id="351" name="Shape 351"/>
            <p:cNvCxnSpPr/>
            <p:nvPr/>
          </p:nvCxnSpPr>
          <p:spPr>
            <a:xfrm>
              <a:off x="7454307" y="1297729"/>
              <a:ext cx="402000" cy="0"/>
            </a:xfrm>
            <a:prstGeom prst="straightConnector1">
              <a:avLst/>
            </a:prstGeom>
            <a:noFill/>
            <a:ln w="25400" cap="flat" cmpd="sng">
              <a:solidFill>
                <a:srgbClr val="142248"/>
              </a:solidFill>
              <a:prstDash val="solid"/>
              <a:round/>
              <a:headEnd type="none" w="med" len="med"/>
              <a:tailEnd type="none" w="med" len="med"/>
            </a:ln>
          </p:spPr>
        </p:cxnSp>
        <p:cxnSp>
          <p:nvCxnSpPr>
            <p:cNvPr id="352" name="Shape 352"/>
            <p:cNvCxnSpPr/>
            <p:nvPr/>
          </p:nvCxnSpPr>
          <p:spPr>
            <a:xfrm>
              <a:off x="7436007" y="2085096"/>
              <a:ext cx="402000" cy="0"/>
            </a:xfrm>
            <a:prstGeom prst="straightConnector1">
              <a:avLst/>
            </a:prstGeom>
            <a:noFill/>
            <a:ln w="25400" cap="flat" cmpd="sng">
              <a:solidFill>
                <a:srgbClr val="142248"/>
              </a:solidFill>
              <a:prstDash val="solid"/>
              <a:round/>
              <a:headEnd type="none" w="med" len="med"/>
              <a:tailEnd type="none" w="med" len="med"/>
            </a:ln>
          </p:spPr>
        </p:cxnSp>
        <p:cxnSp>
          <p:nvCxnSpPr>
            <p:cNvPr id="353" name="Shape 353"/>
            <p:cNvCxnSpPr/>
            <p:nvPr/>
          </p:nvCxnSpPr>
          <p:spPr>
            <a:xfrm>
              <a:off x="7436007" y="2872459"/>
              <a:ext cx="402000" cy="0"/>
            </a:xfrm>
            <a:prstGeom prst="straightConnector1">
              <a:avLst/>
            </a:prstGeom>
            <a:noFill/>
            <a:ln w="25400" cap="flat" cmpd="sng">
              <a:solidFill>
                <a:srgbClr val="142248"/>
              </a:solidFill>
              <a:prstDash val="solid"/>
              <a:round/>
              <a:headEnd type="none" w="med" len="med"/>
              <a:tailEnd type="none" w="med" len="med"/>
            </a:ln>
          </p:spPr>
        </p:cxnSp>
        <p:cxnSp>
          <p:nvCxnSpPr>
            <p:cNvPr id="354" name="Shape 354"/>
            <p:cNvCxnSpPr/>
            <p:nvPr/>
          </p:nvCxnSpPr>
          <p:spPr>
            <a:xfrm>
              <a:off x="7436007" y="3646682"/>
              <a:ext cx="402000" cy="0"/>
            </a:xfrm>
            <a:prstGeom prst="straightConnector1">
              <a:avLst/>
            </a:prstGeom>
            <a:noFill/>
            <a:ln w="25400" cap="flat" cmpd="sng">
              <a:solidFill>
                <a:srgbClr val="142248"/>
              </a:solidFill>
              <a:prstDash val="solid"/>
              <a:round/>
              <a:headEnd type="none" w="med" len="med"/>
              <a:tailEnd type="none" w="med" len="med"/>
            </a:ln>
          </p:spPr>
        </p:cxnSp>
        <p:cxnSp>
          <p:nvCxnSpPr>
            <p:cNvPr id="355" name="Shape 355"/>
            <p:cNvCxnSpPr/>
            <p:nvPr/>
          </p:nvCxnSpPr>
          <p:spPr>
            <a:xfrm>
              <a:off x="7454307" y="4414519"/>
              <a:ext cx="402000" cy="0"/>
            </a:xfrm>
            <a:prstGeom prst="straightConnector1">
              <a:avLst/>
            </a:prstGeom>
            <a:noFill/>
            <a:ln w="25400" cap="flat" cmpd="sng">
              <a:solidFill>
                <a:srgbClr val="142248"/>
              </a:solidFill>
              <a:prstDash val="solid"/>
              <a:round/>
              <a:headEnd type="none" w="med" len="med"/>
              <a:tailEnd type="none" w="med" len="med"/>
            </a:ln>
          </p:spPr>
        </p:cxnSp>
        <p:cxnSp>
          <p:nvCxnSpPr>
            <p:cNvPr id="356" name="Shape 356"/>
            <p:cNvCxnSpPr/>
            <p:nvPr/>
          </p:nvCxnSpPr>
          <p:spPr>
            <a:xfrm>
              <a:off x="7417709" y="5151850"/>
              <a:ext cx="402000" cy="0"/>
            </a:xfrm>
            <a:prstGeom prst="straightConnector1">
              <a:avLst/>
            </a:prstGeom>
            <a:noFill/>
            <a:ln w="25400" cap="flat" cmpd="sng">
              <a:solidFill>
                <a:srgbClr val="142248"/>
              </a:solidFill>
              <a:prstDash val="solid"/>
              <a:round/>
              <a:headEnd type="none" w="med" len="med"/>
              <a:tailEnd type="none" w="med" len="med"/>
            </a:ln>
          </p:spPr>
        </p:cxnSp>
        <p:cxnSp>
          <p:nvCxnSpPr>
            <p:cNvPr id="357" name="Shape 357"/>
            <p:cNvCxnSpPr/>
            <p:nvPr/>
          </p:nvCxnSpPr>
          <p:spPr>
            <a:xfrm>
              <a:off x="7417709" y="5900521"/>
              <a:ext cx="402000" cy="0"/>
            </a:xfrm>
            <a:prstGeom prst="straightConnector1">
              <a:avLst/>
            </a:prstGeom>
            <a:noFill/>
            <a:ln w="25400" cap="flat" cmpd="sng">
              <a:solidFill>
                <a:srgbClr val="142248"/>
              </a:solidFill>
              <a:prstDash val="solid"/>
              <a:round/>
              <a:headEnd type="none" w="med" len="med"/>
              <a:tailEnd type="none" w="med" len="med"/>
            </a:ln>
          </p:spPr>
        </p:cxnSp>
      </p:grpSp>
      <p:grpSp>
        <p:nvGrpSpPr>
          <p:cNvPr id="358" name="Shape 358"/>
          <p:cNvGrpSpPr/>
          <p:nvPr/>
        </p:nvGrpSpPr>
        <p:grpSpPr>
          <a:xfrm>
            <a:off x="6014067" y="1204892"/>
            <a:ext cx="3089120" cy="5147997"/>
            <a:chOff x="429599" y="3788"/>
            <a:chExt cx="3925684" cy="5147997"/>
          </a:xfrm>
        </p:grpSpPr>
        <p:sp>
          <p:nvSpPr>
            <p:cNvPr id="359" name="Shape 359"/>
            <p:cNvSpPr/>
            <p:nvPr/>
          </p:nvSpPr>
          <p:spPr>
            <a:xfrm>
              <a:off x="2214000" y="2572767"/>
              <a:ext cx="356880" cy="2306898"/>
            </a:xfrm>
            <a:custGeom>
              <a:avLst/>
              <a:gdLst/>
              <a:ahLst/>
              <a:cxnLst/>
              <a:rect l="0" t="0" r="0" b="0"/>
              <a:pathLst>
                <a:path w="120000" h="120000" extrusionOk="0">
                  <a:moveTo>
                    <a:pt x="0" y="0"/>
                  </a:moveTo>
                  <a:lnTo>
                    <a:pt x="60000" y="0"/>
                  </a:lnTo>
                  <a:lnTo>
                    <a:pt x="60000" y="120000"/>
                  </a:lnTo>
                  <a:lnTo>
                    <a:pt x="120000" y="120000"/>
                  </a:lnTo>
                </a:path>
              </a:pathLst>
            </a:custGeom>
            <a:noFill/>
            <a:ln w="25400" cap="flat" cmpd="sng">
              <a:solidFill>
                <a:srgbClr val="142248"/>
              </a:solidFill>
              <a:prstDash val="solid"/>
              <a:round/>
              <a:headEnd type="none" w="med" len="med"/>
              <a:tailEnd type="none" w="med" len="med"/>
            </a:ln>
          </p:spPr>
        </p:sp>
        <p:sp>
          <p:nvSpPr>
            <p:cNvPr id="360" name="Shape 360"/>
            <p:cNvSpPr/>
            <p:nvPr/>
          </p:nvSpPr>
          <p:spPr>
            <a:xfrm>
              <a:off x="2214000" y="2577788"/>
              <a:ext cx="356880" cy="1534584"/>
            </a:xfrm>
            <a:custGeom>
              <a:avLst/>
              <a:gdLst/>
              <a:ahLst/>
              <a:cxnLst/>
              <a:rect l="0" t="0" r="0" b="0"/>
              <a:pathLst>
                <a:path w="120000" h="120000" extrusionOk="0">
                  <a:moveTo>
                    <a:pt x="0" y="0"/>
                  </a:moveTo>
                  <a:lnTo>
                    <a:pt x="60000" y="0"/>
                  </a:lnTo>
                  <a:lnTo>
                    <a:pt x="60000" y="120000"/>
                  </a:lnTo>
                  <a:lnTo>
                    <a:pt x="120000" y="120000"/>
                  </a:lnTo>
                </a:path>
              </a:pathLst>
            </a:custGeom>
            <a:noFill/>
            <a:ln w="25400" cap="flat" cmpd="sng">
              <a:solidFill>
                <a:srgbClr val="142248"/>
              </a:solidFill>
              <a:prstDash val="solid"/>
              <a:round/>
              <a:headEnd type="none" w="med" len="med"/>
              <a:tailEnd type="none" w="med" len="med"/>
            </a:ln>
          </p:spPr>
        </p:sp>
        <p:sp>
          <p:nvSpPr>
            <p:cNvPr id="361" name="Shape 361"/>
            <p:cNvSpPr/>
            <p:nvPr/>
          </p:nvSpPr>
          <p:spPr>
            <a:xfrm>
              <a:off x="2214000" y="2577788"/>
              <a:ext cx="356880" cy="767292"/>
            </a:xfrm>
            <a:custGeom>
              <a:avLst/>
              <a:gdLst/>
              <a:ahLst/>
              <a:cxnLst/>
              <a:rect l="0" t="0" r="0" b="0"/>
              <a:pathLst>
                <a:path w="120000" h="120000" extrusionOk="0">
                  <a:moveTo>
                    <a:pt x="0" y="0"/>
                  </a:moveTo>
                  <a:lnTo>
                    <a:pt x="60000" y="0"/>
                  </a:lnTo>
                  <a:lnTo>
                    <a:pt x="60000" y="120000"/>
                  </a:lnTo>
                  <a:lnTo>
                    <a:pt x="120000" y="120000"/>
                  </a:lnTo>
                </a:path>
              </a:pathLst>
            </a:custGeom>
            <a:noFill/>
            <a:ln w="25400" cap="flat" cmpd="sng">
              <a:solidFill>
                <a:srgbClr val="142248"/>
              </a:solidFill>
              <a:prstDash val="solid"/>
              <a:round/>
              <a:headEnd type="none" w="med" len="med"/>
              <a:tailEnd type="none" w="med" len="med"/>
            </a:ln>
          </p:spPr>
        </p:sp>
        <p:sp>
          <p:nvSpPr>
            <p:cNvPr id="362" name="Shape 362"/>
            <p:cNvSpPr/>
            <p:nvPr/>
          </p:nvSpPr>
          <p:spPr>
            <a:xfrm>
              <a:off x="2214000" y="1810493"/>
              <a:ext cx="356880" cy="767292"/>
            </a:xfrm>
            <a:custGeom>
              <a:avLst/>
              <a:gdLst/>
              <a:ahLst/>
              <a:cxnLst/>
              <a:rect l="0" t="0" r="0" b="0"/>
              <a:pathLst>
                <a:path w="120000" h="120000" extrusionOk="0">
                  <a:moveTo>
                    <a:pt x="0" y="120000"/>
                  </a:moveTo>
                  <a:lnTo>
                    <a:pt x="60000" y="120000"/>
                  </a:lnTo>
                  <a:lnTo>
                    <a:pt x="60000" y="0"/>
                  </a:lnTo>
                  <a:lnTo>
                    <a:pt x="120000" y="0"/>
                  </a:lnTo>
                </a:path>
              </a:pathLst>
            </a:custGeom>
            <a:noFill/>
            <a:ln w="25400" cap="flat" cmpd="sng">
              <a:solidFill>
                <a:srgbClr val="142248"/>
              </a:solidFill>
              <a:prstDash val="solid"/>
              <a:round/>
              <a:headEnd type="none" w="med" len="med"/>
              <a:tailEnd type="none" w="med" len="med"/>
            </a:ln>
          </p:spPr>
        </p:sp>
        <p:sp>
          <p:nvSpPr>
            <p:cNvPr id="363" name="Shape 363"/>
            <p:cNvSpPr/>
            <p:nvPr/>
          </p:nvSpPr>
          <p:spPr>
            <a:xfrm>
              <a:off x="2214000" y="1043200"/>
              <a:ext cx="356880" cy="1534584"/>
            </a:xfrm>
            <a:custGeom>
              <a:avLst/>
              <a:gdLst/>
              <a:ahLst/>
              <a:cxnLst/>
              <a:rect l="0" t="0" r="0" b="0"/>
              <a:pathLst>
                <a:path w="120000" h="120000" extrusionOk="0">
                  <a:moveTo>
                    <a:pt x="0" y="120000"/>
                  </a:moveTo>
                  <a:lnTo>
                    <a:pt x="60000" y="120000"/>
                  </a:lnTo>
                  <a:lnTo>
                    <a:pt x="60000" y="0"/>
                  </a:lnTo>
                  <a:lnTo>
                    <a:pt x="120000" y="0"/>
                  </a:lnTo>
                </a:path>
              </a:pathLst>
            </a:custGeom>
            <a:noFill/>
            <a:ln w="25400" cap="flat" cmpd="sng">
              <a:solidFill>
                <a:srgbClr val="142248"/>
              </a:solidFill>
              <a:prstDash val="solid"/>
              <a:round/>
              <a:headEnd type="none" w="med" len="med"/>
              <a:tailEnd type="none" w="med" len="med"/>
            </a:ln>
          </p:spPr>
        </p:sp>
        <p:sp>
          <p:nvSpPr>
            <p:cNvPr id="364" name="Shape 364"/>
            <p:cNvSpPr/>
            <p:nvPr/>
          </p:nvSpPr>
          <p:spPr>
            <a:xfrm>
              <a:off x="2214000" y="275910"/>
              <a:ext cx="356880" cy="2301878"/>
            </a:xfrm>
            <a:custGeom>
              <a:avLst/>
              <a:gdLst/>
              <a:ahLst/>
              <a:cxnLst/>
              <a:rect l="0" t="0" r="0" b="0"/>
              <a:pathLst>
                <a:path w="120000" h="120000" extrusionOk="0">
                  <a:moveTo>
                    <a:pt x="0" y="120000"/>
                  </a:moveTo>
                  <a:lnTo>
                    <a:pt x="60000" y="120000"/>
                  </a:lnTo>
                  <a:lnTo>
                    <a:pt x="60000" y="0"/>
                  </a:lnTo>
                  <a:lnTo>
                    <a:pt x="120000" y="0"/>
                  </a:lnTo>
                </a:path>
              </a:pathLst>
            </a:custGeom>
            <a:noFill/>
            <a:ln w="25400" cap="flat" cmpd="sng">
              <a:solidFill>
                <a:srgbClr val="142248"/>
              </a:solidFill>
              <a:prstDash val="solid"/>
              <a:round/>
              <a:headEnd type="none" w="med" len="med"/>
              <a:tailEnd type="none" w="med" len="med"/>
            </a:ln>
          </p:spPr>
        </p:sp>
        <p:sp>
          <p:nvSpPr>
            <p:cNvPr id="365" name="Shape 365"/>
            <p:cNvSpPr/>
            <p:nvPr/>
          </p:nvSpPr>
          <p:spPr>
            <a:xfrm>
              <a:off x="429599" y="2098256"/>
              <a:ext cx="1784401" cy="959062"/>
            </a:xfrm>
            <a:prstGeom prst="rect">
              <a:avLst/>
            </a:prstGeom>
            <a:solidFill>
              <a:srgbClr val="EAF1DD"/>
            </a:solidFill>
            <a:ln w="9525" cap="flat" cmpd="sng">
              <a:solidFill>
                <a:schemeClr val="lt1"/>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66" name="Shape 366"/>
            <p:cNvSpPr txBox="1"/>
            <p:nvPr/>
          </p:nvSpPr>
          <p:spPr>
            <a:xfrm>
              <a:off x="429599" y="2098256"/>
              <a:ext cx="1784401" cy="959062"/>
            </a:xfrm>
            <a:prstGeom prst="rect">
              <a:avLst/>
            </a:prstGeom>
            <a:solidFill>
              <a:srgbClr val="E2E2E2"/>
            </a:solidFill>
            <a:ln w="9525" cap="flat" cmpd="sng">
              <a:solidFill>
                <a:srgbClr val="142248"/>
              </a:solidFill>
              <a:prstDash val="solid"/>
              <a:round/>
              <a:headEnd type="none" w="med" len="med"/>
              <a:tailEnd type="none" w="med" len="med"/>
            </a:ln>
          </p:spPr>
          <p:txBody>
            <a:bodyPr lIns="15225" tIns="15225" rIns="15225" bIns="15225" anchor="ctr" anchorCtr="0">
              <a:noAutofit/>
            </a:bodyPr>
            <a:lstStyle/>
            <a:p>
              <a:pPr algn="ctr">
                <a:lnSpc>
                  <a:spcPct val="90000"/>
                </a:lnSpc>
                <a:buClr>
                  <a:schemeClr val="dk1"/>
                </a:buClr>
                <a:buSzPct val="25000"/>
              </a:pPr>
              <a:r>
                <a:rPr lang="en-US" sz="2400" b="1">
                  <a:solidFill>
                    <a:schemeClr val="dk1"/>
                  </a:solidFill>
                  <a:latin typeface="Calibri"/>
                  <a:ea typeface="Calibri"/>
                  <a:cs typeface="Calibri"/>
                  <a:sym typeface="Calibri"/>
                </a:rPr>
                <a:t>MASTER instance</a:t>
              </a:r>
            </a:p>
          </p:txBody>
        </p:sp>
        <p:sp>
          <p:nvSpPr>
            <p:cNvPr id="367" name="Shape 367"/>
            <p:cNvSpPr/>
            <p:nvPr/>
          </p:nvSpPr>
          <p:spPr>
            <a:xfrm>
              <a:off x="2570882" y="3788"/>
              <a:ext cx="1784401" cy="54424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68" name="Shape 368"/>
            <p:cNvSpPr txBox="1"/>
            <p:nvPr/>
          </p:nvSpPr>
          <p:spPr>
            <a:xfrm>
              <a:off x="2570882" y="3788"/>
              <a:ext cx="1784401" cy="544240"/>
            </a:xfrm>
            <a:prstGeom prst="rect">
              <a:avLst/>
            </a:prstGeom>
            <a:solidFill>
              <a:srgbClr val="E2E2E2"/>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Worker</a:t>
              </a:r>
            </a:p>
          </p:txBody>
        </p:sp>
        <p:sp>
          <p:nvSpPr>
            <p:cNvPr id="369" name="Shape 369"/>
            <p:cNvSpPr/>
            <p:nvPr/>
          </p:nvSpPr>
          <p:spPr>
            <a:xfrm>
              <a:off x="2570882" y="771081"/>
              <a:ext cx="1784401" cy="54424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70" name="Shape 370"/>
            <p:cNvSpPr txBox="1"/>
            <p:nvPr/>
          </p:nvSpPr>
          <p:spPr>
            <a:xfrm>
              <a:off x="2570882" y="771081"/>
              <a:ext cx="1784401" cy="544240"/>
            </a:xfrm>
            <a:prstGeom prst="rect">
              <a:avLst/>
            </a:prstGeom>
            <a:solidFill>
              <a:srgbClr val="E2E2E2"/>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Worker</a:t>
              </a:r>
            </a:p>
          </p:txBody>
        </p:sp>
        <p:sp>
          <p:nvSpPr>
            <p:cNvPr id="371" name="Shape 371"/>
            <p:cNvSpPr/>
            <p:nvPr/>
          </p:nvSpPr>
          <p:spPr>
            <a:xfrm>
              <a:off x="2570882" y="1538374"/>
              <a:ext cx="1784401" cy="54424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72" name="Shape 372"/>
            <p:cNvSpPr txBox="1"/>
            <p:nvPr/>
          </p:nvSpPr>
          <p:spPr>
            <a:xfrm>
              <a:off x="2570882" y="1538374"/>
              <a:ext cx="1784401" cy="544240"/>
            </a:xfrm>
            <a:prstGeom prst="rect">
              <a:avLst/>
            </a:prstGeom>
            <a:solidFill>
              <a:srgbClr val="E2E2E2"/>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Worker</a:t>
              </a:r>
            </a:p>
          </p:txBody>
        </p:sp>
        <p:sp>
          <p:nvSpPr>
            <p:cNvPr id="373" name="Shape 373"/>
            <p:cNvSpPr/>
            <p:nvPr/>
          </p:nvSpPr>
          <p:spPr>
            <a:xfrm>
              <a:off x="2570882" y="2305666"/>
              <a:ext cx="1784401" cy="54424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74" name="Shape 374"/>
            <p:cNvSpPr txBox="1"/>
            <p:nvPr/>
          </p:nvSpPr>
          <p:spPr>
            <a:xfrm>
              <a:off x="2570882" y="2305666"/>
              <a:ext cx="1784401" cy="544240"/>
            </a:xfrm>
            <a:prstGeom prst="rect">
              <a:avLst/>
            </a:prstGeom>
            <a:solidFill>
              <a:srgbClr val="E2E2E2"/>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Worker</a:t>
              </a:r>
            </a:p>
          </p:txBody>
        </p:sp>
        <p:sp>
          <p:nvSpPr>
            <p:cNvPr id="375" name="Shape 375"/>
            <p:cNvSpPr/>
            <p:nvPr/>
          </p:nvSpPr>
          <p:spPr>
            <a:xfrm>
              <a:off x="2570882" y="3072958"/>
              <a:ext cx="1784401" cy="54424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76" name="Shape 376"/>
            <p:cNvSpPr txBox="1"/>
            <p:nvPr/>
          </p:nvSpPr>
          <p:spPr>
            <a:xfrm>
              <a:off x="2570882" y="3072958"/>
              <a:ext cx="1784401" cy="544240"/>
            </a:xfrm>
            <a:prstGeom prst="rect">
              <a:avLst/>
            </a:prstGeom>
            <a:solidFill>
              <a:srgbClr val="E2E2E2"/>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Worker</a:t>
              </a:r>
            </a:p>
          </p:txBody>
        </p:sp>
        <p:sp>
          <p:nvSpPr>
            <p:cNvPr id="377" name="Shape 377"/>
            <p:cNvSpPr/>
            <p:nvPr/>
          </p:nvSpPr>
          <p:spPr>
            <a:xfrm>
              <a:off x="2570882" y="3840251"/>
              <a:ext cx="1784401" cy="54424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78" name="Shape 378"/>
            <p:cNvSpPr txBox="1"/>
            <p:nvPr/>
          </p:nvSpPr>
          <p:spPr>
            <a:xfrm>
              <a:off x="2570882" y="3840251"/>
              <a:ext cx="1784401" cy="544240"/>
            </a:xfrm>
            <a:prstGeom prst="rect">
              <a:avLst/>
            </a:prstGeom>
            <a:solidFill>
              <a:srgbClr val="E2E2E2"/>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Worker</a:t>
              </a:r>
            </a:p>
          </p:txBody>
        </p:sp>
        <p:sp>
          <p:nvSpPr>
            <p:cNvPr id="379" name="Shape 379"/>
            <p:cNvSpPr/>
            <p:nvPr/>
          </p:nvSpPr>
          <p:spPr>
            <a:xfrm>
              <a:off x="2570882" y="4607544"/>
              <a:ext cx="1784401" cy="544240"/>
            </a:xfrm>
            <a:prstGeom prst="rect">
              <a:avLst/>
            </a:prstGeom>
            <a:solidFill>
              <a:srgbClr val="EBF1DE"/>
            </a:solidFill>
            <a:ln>
              <a:noFill/>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80" name="Shape 380"/>
            <p:cNvSpPr txBox="1"/>
            <p:nvPr/>
          </p:nvSpPr>
          <p:spPr>
            <a:xfrm>
              <a:off x="2570882" y="4607544"/>
              <a:ext cx="1784401" cy="544240"/>
            </a:xfrm>
            <a:prstGeom prst="rect">
              <a:avLst/>
            </a:prstGeom>
            <a:solidFill>
              <a:srgbClr val="E2E2E2"/>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Worker</a:t>
              </a:r>
            </a:p>
          </p:txBody>
        </p:sp>
      </p:grpSp>
      <p:sp>
        <p:nvSpPr>
          <p:cNvPr id="381" name="Shape 381"/>
          <p:cNvSpPr txBox="1">
            <a:spLocks noGrp="1"/>
          </p:cNvSpPr>
          <p:nvPr>
            <p:ph type="title"/>
          </p:nvPr>
        </p:nvSpPr>
        <p:spPr>
          <a:xfrm>
            <a:off x="1524000" y="186263"/>
            <a:ext cx="9144000" cy="1143000"/>
          </a:xfrm>
          <a:prstGeom prst="rect">
            <a:avLst/>
          </a:prstGeom>
          <a:noFill/>
          <a:ln>
            <a:noFill/>
          </a:ln>
        </p:spPr>
        <p:txBody>
          <a:bodyPr lIns="91425" tIns="45700" rIns="91425" bIns="45700" anchor="ctr" anchorCtr="0">
            <a:noAutofit/>
          </a:bodyPr>
          <a:lstStyle/>
          <a:p>
            <a:pPr>
              <a:buClr>
                <a:srgbClr val="000000"/>
              </a:buClr>
              <a:buSzPct val="25000"/>
            </a:pPr>
            <a:r>
              <a:rPr lang="en-US" sz="2860" b="1">
                <a:solidFill>
                  <a:srgbClr val="000000"/>
                </a:solidFill>
              </a:rPr>
              <a:t>Genome Annotation: WQ-MAKER in Atmosphere</a:t>
            </a:r>
          </a:p>
        </p:txBody>
      </p:sp>
      <p:sp>
        <p:nvSpPr>
          <p:cNvPr id="382" name="Shape 382"/>
          <p:cNvSpPr/>
          <p:nvPr/>
        </p:nvSpPr>
        <p:spPr>
          <a:xfrm>
            <a:off x="2785017" y="1652979"/>
            <a:ext cx="2677707" cy="4409038"/>
          </a:xfrm>
          <a:prstGeom prst="rect">
            <a:avLst/>
          </a:prstGeom>
          <a:solidFill>
            <a:srgbClr val="E2E2E2"/>
          </a:solidFill>
          <a:ln w="9525"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grpSp>
        <p:nvGrpSpPr>
          <p:cNvPr id="383" name="Shape 383"/>
          <p:cNvGrpSpPr/>
          <p:nvPr/>
        </p:nvGrpSpPr>
        <p:grpSpPr>
          <a:xfrm>
            <a:off x="3065461" y="2837696"/>
            <a:ext cx="2116183" cy="354094"/>
            <a:chOff x="2836460" y="1995"/>
            <a:chExt cx="1769339" cy="539646"/>
          </a:xfrm>
        </p:grpSpPr>
        <p:sp>
          <p:nvSpPr>
            <p:cNvPr id="384" name="Shape 384"/>
            <p:cNvSpPr/>
            <p:nvPr/>
          </p:nvSpPr>
          <p:spPr>
            <a:xfrm>
              <a:off x="2836460" y="1995"/>
              <a:ext cx="1769339" cy="539646"/>
            </a:xfrm>
            <a:prstGeom prst="rect">
              <a:avLst/>
            </a:prstGeom>
            <a:solidFill>
              <a:srgbClr val="C5D8F1"/>
            </a:solidFill>
            <a:ln w="9525"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85" name="Shape 385"/>
            <p:cNvSpPr/>
            <p:nvPr/>
          </p:nvSpPr>
          <p:spPr>
            <a:xfrm>
              <a:off x="2836460" y="1995"/>
              <a:ext cx="1769339" cy="539646"/>
            </a:xfrm>
            <a:prstGeom prst="rect">
              <a:avLst/>
            </a:prstGeom>
            <a:solidFill>
              <a:srgbClr val="99D9EA"/>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Augustus</a:t>
              </a:r>
            </a:p>
          </p:txBody>
        </p:sp>
      </p:grpSp>
      <p:grpSp>
        <p:nvGrpSpPr>
          <p:cNvPr id="386" name="Shape 386"/>
          <p:cNvGrpSpPr/>
          <p:nvPr/>
        </p:nvGrpSpPr>
        <p:grpSpPr>
          <a:xfrm>
            <a:off x="3063295" y="3334947"/>
            <a:ext cx="2116183" cy="354094"/>
            <a:chOff x="2836460" y="1995"/>
            <a:chExt cx="1769339" cy="539646"/>
          </a:xfrm>
        </p:grpSpPr>
        <p:sp>
          <p:nvSpPr>
            <p:cNvPr id="387" name="Shape 387"/>
            <p:cNvSpPr/>
            <p:nvPr/>
          </p:nvSpPr>
          <p:spPr>
            <a:xfrm>
              <a:off x="2836460" y="1995"/>
              <a:ext cx="1769339" cy="539646"/>
            </a:xfrm>
            <a:prstGeom prst="rect">
              <a:avLst/>
            </a:prstGeom>
            <a:solidFill>
              <a:srgbClr val="C5D8F1"/>
            </a:solidFill>
            <a:ln w="9525"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88" name="Shape 388"/>
            <p:cNvSpPr/>
            <p:nvPr/>
          </p:nvSpPr>
          <p:spPr>
            <a:xfrm>
              <a:off x="2836460" y="1995"/>
              <a:ext cx="1769339" cy="539646"/>
            </a:xfrm>
            <a:prstGeom prst="rect">
              <a:avLst/>
            </a:prstGeom>
            <a:solidFill>
              <a:srgbClr val="99D9EA"/>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SNAP</a:t>
              </a:r>
            </a:p>
          </p:txBody>
        </p:sp>
      </p:grpSp>
      <p:grpSp>
        <p:nvGrpSpPr>
          <p:cNvPr id="389" name="Shape 389"/>
          <p:cNvGrpSpPr/>
          <p:nvPr/>
        </p:nvGrpSpPr>
        <p:grpSpPr>
          <a:xfrm>
            <a:off x="3070447" y="3836895"/>
            <a:ext cx="2116183" cy="354094"/>
            <a:chOff x="2836460" y="1995"/>
            <a:chExt cx="1769339" cy="539646"/>
          </a:xfrm>
        </p:grpSpPr>
        <p:sp>
          <p:nvSpPr>
            <p:cNvPr id="390" name="Shape 390"/>
            <p:cNvSpPr/>
            <p:nvPr/>
          </p:nvSpPr>
          <p:spPr>
            <a:xfrm>
              <a:off x="2836460" y="1995"/>
              <a:ext cx="1769339" cy="539646"/>
            </a:xfrm>
            <a:prstGeom prst="rect">
              <a:avLst/>
            </a:prstGeom>
            <a:solidFill>
              <a:srgbClr val="C5D8F1"/>
            </a:solidFill>
            <a:ln w="9525"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91" name="Shape 391"/>
            <p:cNvSpPr/>
            <p:nvPr/>
          </p:nvSpPr>
          <p:spPr>
            <a:xfrm>
              <a:off x="2836460" y="1995"/>
              <a:ext cx="1769339" cy="539646"/>
            </a:xfrm>
            <a:prstGeom prst="rect">
              <a:avLst/>
            </a:prstGeom>
            <a:solidFill>
              <a:srgbClr val="99D9EA"/>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Exonerate</a:t>
              </a:r>
            </a:p>
          </p:txBody>
        </p:sp>
      </p:grpSp>
      <p:sp>
        <p:nvSpPr>
          <p:cNvPr id="392" name="Shape 392"/>
          <p:cNvSpPr/>
          <p:nvPr/>
        </p:nvSpPr>
        <p:spPr>
          <a:xfrm>
            <a:off x="3065461" y="4342862"/>
            <a:ext cx="2116182" cy="354093"/>
          </a:xfrm>
          <a:prstGeom prst="rect">
            <a:avLst/>
          </a:prstGeom>
          <a:solidFill>
            <a:srgbClr val="99D9EA"/>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BLAST</a:t>
            </a:r>
          </a:p>
        </p:txBody>
      </p:sp>
      <p:sp>
        <p:nvSpPr>
          <p:cNvPr id="393" name="Shape 393"/>
          <p:cNvSpPr/>
          <p:nvPr/>
        </p:nvSpPr>
        <p:spPr>
          <a:xfrm>
            <a:off x="3068282" y="4840114"/>
            <a:ext cx="2116182" cy="354094"/>
          </a:xfrm>
          <a:prstGeom prst="rect">
            <a:avLst/>
          </a:prstGeom>
          <a:solidFill>
            <a:srgbClr val="99D9EA"/>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RepeatMasker</a:t>
            </a:r>
          </a:p>
        </p:txBody>
      </p:sp>
      <p:sp>
        <p:nvSpPr>
          <p:cNvPr id="394" name="Shape 394"/>
          <p:cNvSpPr/>
          <p:nvPr/>
        </p:nvSpPr>
        <p:spPr>
          <a:xfrm>
            <a:off x="3063295" y="5380605"/>
            <a:ext cx="2116182" cy="354094"/>
          </a:xfrm>
          <a:prstGeom prst="rect">
            <a:avLst/>
          </a:prstGeom>
          <a:solidFill>
            <a:srgbClr val="99D9EA"/>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2000" b="1">
                <a:solidFill>
                  <a:srgbClr val="000000"/>
                </a:solidFill>
                <a:latin typeface="Calibri"/>
                <a:ea typeface="Calibri"/>
                <a:cs typeface="Calibri"/>
                <a:sym typeface="Calibri"/>
              </a:rPr>
              <a:t>WorkQueue</a:t>
            </a:r>
          </a:p>
        </p:txBody>
      </p:sp>
      <p:sp>
        <p:nvSpPr>
          <p:cNvPr id="395" name="Shape 395"/>
          <p:cNvSpPr/>
          <p:nvPr/>
        </p:nvSpPr>
        <p:spPr>
          <a:xfrm>
            <a:off x="5506146" y="3603902"/>
            <a:ext cx="470400" cy="470400"/>
          </a:xfrm>
          <a:prstGeom prst="rightArrow">
            <a:avLst>
              <a:gd name="adj1" fmla="val 50000"/>
              <a:gd name="adj2" fmla="val 50000"/>
            </a:avLst>
          </a:prstGeom>
          <a:solidFill>
            <a:srgbClr val="142248"/>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latin typeface="Calibri"/>
              <a:ea typeface="Calibri"/>
              <a:cs typeface="Calibri"/>
              <a:sym typeface="Calibri"/>
            </a:endParaRPr>
          </a:p>
        </p:txBody>
      </p:sp>
      <p:grpSp>
        <p:nvGrpSpPr>
          <p:cNvPr id="396" name="Shape 396"/>
          <p:cNvGrpSpPr/>
          <p:nvPr/>
        </p:nvGrpSpPr>
        <p:grpSpPr>
          <a:xfrm rot="-5400000">
            <a:off x="7716816" y="3462713"/>
            <a:ext cx="5027367" cy="544200"/>
            <a:chOff x="2570882" y="3788"/>
            <a:chExt cx="1784398" cy="544200"/>
          </a:xfrm>
        </p:grpSpPr>
        <p:sp>
          <p:nvSpPr>
            <p:cNvPr id="397" name="Shape 397"/>
            <p:cNvSpPr/>
            <p:nvPr/>
          </p:nvSpPr>
          <p:spPr>
            <a:xfrm>
              <a:off x="2570882" y="3788"/>
              <a:ext cx="1784398" cy="544200"/>
            </a:xfrm>
            <a:prstGeom prst="rect">
              <a:avLst/>
            </a:prstGeom>
            <a:solidFill>
              <a:srgbClr val="E2E2E2"/>
            </a:solidFill>
            <a:ln w="9525" cap="flat" cmpd="sng">
              <a:solidFill>
                <a:srgbClr val="142248"/>
              </a:solidFill>
              <a:prstDash val="solid"/>
              <a:round/>
              <a:headEnd type="none" w="med" len="med"/>
              <a:tailEnd type="none" w="med" len="med"/>
            </a:ln>
          </p:spPr>
          <p:txBody>
            <a:bodyPr lIns="91425" tIns="91425" rIns="91425" bIns="91425" anchor="ctr" anchorCtr="0">
              <a:noAutofit/>
            </a:bodyPr>
            <a:lstStyle/>
            <a:p>
              <a:pPr>
                <a:buClr>
                  <a:srgbClr val="000000"/>
                </a:buClr>
              </a:pPr>
              <a:endParaRPr sz="1400">
                <a:solidFill>
                  <a:srgbClr val="000000"/>
                </a:solidFill>
                <a:latin typeface="Arial"/>
                <a:ea typeface="Arial"/>
                <a:cs typeface="Arial"/>
                <a:sym typeface="Arial"/>
              </a:endParaRPr>
            </a:p>
          </p:txBody>
        </p:sp>
        <p:sp>
          <p:nvSpPr>
            <p:cNvPr id="398" name="Shape 398"/>
            <p:cNvSpPr/>
            <p:nvPr/>
          </p:nvSpPr>
          <p:spPr>
            <a:xfrm>
              <a:off x="2570882" y="3788"/>
              <a:ext cx="1784398" cy="544200"/>
            </a:xfrm>
            <a:prstGeom prst="rect">
              <a:avLst/>
            </a:prstGeom>
            <a:solidFill>
              <a:srgbClr val="E2E2E2"/>
            </a:solidFill>
            <a:ln w="9525" cap="flat" cmpd="sng">
              <a:solidFill>
                <a:srgbClr val="142248"/>
              </a:solidFill>
              <a:prstDash val="solid"/>
              <a:round/>
              <a:headEnd type="none" w="med" len="med"/>
              <a:tailEnd type="none" w="med" len="med"/>
            </a:ln>
          </p:spPr>
          <p:txBody>
            <a:bodyPr lIns="12700" tIns="12700" rIns="12700" bIns="12700" anchor="ctr" anchorCtr="0">
              <a:noAutofit/>
            </a:bodyPr>
            <a:lstStyle/>
            <a:p>
              <a:pPr algn="ctr">
                <a:lnSpc>
                  <a:spcPct val="90000"/>
                </a:lnSpc>
                <a:buClr>
                  <a:srgbClr val="000000"/>
                </a:buClr>
                <a:buSzPct val="25000"/>
              </a:pPr>
              <a:r>
                <a:rPr lang="en-US" sz="3200" b="1">
                  <a:solidFill>
                    <a:srgbClr val="000000"/>
                  </a:solidFill>
                  <a:latin typeface="Calibri"/>
                  <a:ea typeface="Calibri"/>
                  <a:cs typeface="Calibri"/>
                  <a:sym typeface="Calibri"/>
                </a:rPr>
                <a:t>MAKER-P OUTPUT</a:t>
              </a:r>
            </a:p>
          </p:txBody>
        </p:sp>
      </p:grpSp>
      <p:sp>
        <p:nvSpPr>
          <p:cNvPr id="399" name="Shape 399"/>
          <p:cNvSpPr txBox="1"/>
          <p:nvPr/>
        </p:nvSpPr>
        <p:spPr>
          <a:xfrm>
            <a:off x="2677301" y="6352176"/>
            <a:ext cx="5945099" cy="353399"/>
          </a:xfrm>
          <a:prstGeom prst="rect">
            <a:avLst/>
          </a:prstGeom>
          <a:noFill/>
          <a:ln>
            <a:noFill/>
          </a:ln>
        </p:spPr>
        <p:txBody>
          <a:bodyPr lIns="91425" tIns="91425" rIns="91425" bIns="91425" anchor="t" anchorCtr="0">
            <a:noAutofit/>
          </a:bodyPr>
          <a:lstStyle/>
          <a:p>
            <a:pPr>
              <a:buClr>
                <a:srgbClr val="000000"/>
              </a:buClr>
              <a:buSzPct val="25000"/>
            </a:pPr>
            <a:r>
              <a:rPr lang="en-US" sz="1400" i="1">
                <a:solidFill>
                  <a:srgbClr val="000000"/>
                </a:solidFill>
                <a:latin typeface="Arial"/>
                <a:ea typeface="Arial"/>
                <a:cs typeface="Arial"/>
                <a:sym typeface="Arial"/>
              </a:rPr>
              <a:t>In collaboration with the Douglas Thain lab (</a:t>
            </a:r>
            <a:r>
              <a:rPr lang="en-US" sz="1400" i="1" u="sng">
                <a:solidFill>
                  <a:schemeClr val="hlink"/>
                </a:solidFill>
                <a:latin typeface="Arial"/>
                <a:ea typeface="Arial"/>
                <a:cs typeface="Arial"/>
                <a:sym typeface="Arial"/>
                <a:hlinkClick r:id="rId3"/>
              </a:rPr>
              <a:t>http://www3.nd.edu/~dthain/</a:t>
            </a:r>
            <a:r>
              <a:rPr lang="en-US" sz="1400" i="1">
                <a:solidFill>
                  <a:srgbClr val="000000"/>
                </a:solidFill>
                <a:latin typeface="Arial"/>
                <a:ea typeface="Arial"/>
                <a:cs typeface="Arial"/>
                <a:sym typeface="Arial"/>
              </a:rPr>
              <a:t>)</a:t>
            </a:r>
          </a:p>
        </p:txBody>
      </p:sp>
      <p:sp>
        <p:nvSpPr>
          <p:cNvPr id="400" name="Shape 400"/>
          <p:cNvSpPr/>
          <p:nvPr/>
        </p:nvSpPr>
        <p:spPr>
          <a:xfrm rot="-5400000">
            <a:off x="-50068" y="3447062"/>
            <a:ext cx="4275184" cy="733710"/>
          </a:xfrm>
          <a:prstGeom prst="rect">
            <a:avLst/>
          </a:prstGeom>
          <a:solidFill>
            <a:srgbClr val="004471"/>
          </a:solidFill>
          <a:ln>
            <a:noFill/>
          </a:ln>
        </p:spPr>
        <p:txBody>
          <a:bodyPr lIns="24750" tIns="24750" rIns="24750" bIns="24750" anchor="ctr" anchorCtr="0">
            <a:noAutofit/>
          </a:bodyPr>
          <a:lstStyle/>
          <a:p>
            <a:pPr algn="ctr">
              <a:lnSpc>
                <a:spcPct val="90000"/>
              </a:lnSpc>
              <a:buClr>
                <a:schemeClr val="lt1"/>
              </a:buClr>
              <a:buSzPct val="25000"/>
            </a:pPr>
            <a:r>
              <a:rPr lang="en-US" sz="3600">
                <a:solidFill>
                  <a:schemeClr val="lt1"/>
                </a:solidFill>
                <a:latin typeface="Calibri"/>
                <a:ea typeface="Calibri"/>
                <a:cs typeface="Calibri"/>
                <a:sym typeface="Calibri"/>
              </a:rPr>
              <a:t>Atmosphere Images</a:t>
            </a:r>
          </a:p>
        </p:txBody>
      </p:sp>
      <p:sp>
        <p:nvSpPr>
          <p:cNvPr id="401" name="Shape 401"/>
          <p:cNvSpPr/>
          <p:nvPr/>
        </p:nvSpPr>
        <p:spPr>
          <a:xfrm>
            <a:off x="2494299" y="3595936"/>
            <a:ext cx="470400" cy="470400"/>
          </a:xfrm>
          <a:prstGeom prst="rightArrow">
            <a:avLst>
              <a:gd name="adj1" fmla="val 50000"/>
              <a:gd name="adj2" fmla="val 50000"/>
            </a:avLst>
          </a:prstGeom>
          <a:solidFill>
            <a:srgbClr val="142248"/>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latin typeface="Calibri"/>
              <a:ea typeface="Calibri"/>
              <a:cs typeface="Calibri"/>
              <a:sym typeface="Calibri"/>
            </a:endParaRPr>
          </a:p>
        </p:txBody>
      </p:sp>
      <p:sp>
        <p:nvSpPr>
          <p:cNvPr id="402" name="Shape 402"/>
          <p:cNvSpPr/>
          <p:nvPr/>
        </p:nvSpPr>
        <p:spPr>
          <a:xfrm>
            <a:off x="9580150" y="3584607"/>
            <a:ext cx="425700" cy="497400"/>
          </a:xfrm>
          <a:prstGeom prst="rightArrow">
            <a:avLst>
              <a:gd name="adj1" fmla="val 50000"/>
              <a:gd name="adj2" fmla="val 50000"/>
            </a:avLst>
          </a:prstGeom>
          <a:solidFill>
            <a:srgbClr val="142248"/>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latin typeface="Calibri"/>
              <a:ea typeface="Calibri"/>
              <a:cs typeface="Calibri"/>
              <a:sym typeface="Calibri"/>
            </a:endParaRPr>
          </a:p>
        </p:txBody>
      </p:sp>
      <p:sp>
        <p:nvSpPr>
          <p:cNvPr id="403" name="Shape 403"/>
          <p:cNvSpPr txBox="1"/>
          <p:nvPr/>
        </p:nvSpPr>
        <p:spPr>
          <a:xfrm>
            <a:off x="2784895" y="1869425"/>
            <a:ext cx="2614586" cy="646331"/>
          </a:xfrm>
          <a:prstGeom prst="rect">
            <a:avLst/>
          </a:prstGeom>
          <a:noFill/>
          <a:ln>
            <a:noFill/>
          </a:ln>
        </p:spPr>
        <p:txBody>
          <a:bodyPr lIns="91425" tIns="45700" rIns="91425" bIns="45700" anchor="t" anchorCtr="0">
            <a:noAutofit/>
          </a:bodyPr>
          <a:lstStyle/>
          <a:p>
            <a:pPr algn="ctr">
              <a:buClr>
                <a:srgbClr val="000000"/>
              </a:buClr>
              <a:buSzPct val="25000"/>
            </a:pPr>
            <a:r>
              <a:rPr lang="en-US" b="1">
                <a:solidFill>
                  <a:srgbClr val="000000"/>
                </a:solidFill>
                <a:latin typeface="Calibri"/>
                <a:ea typeface="Calibri"/>
                <a:cs typeface="Calibri"/>
                <a:sym typeface="Calibri"/>
              </a:rPr>
              <a:t>WQ-MAKER </a:t>
            </a:r>
          </a:p>
          <a:p>
            <a:pPr algn="ctr">
              <a:buClr>
                <a:srgbClr val="000000"/>
              </a:buClr>
              <a:buSzPct val="25000"/>
            </a:pPr>
            <a:r>
              <a:rPr lang="en-US" b="1">
                <a:solidFill>
                  <a:srgbClr val="000000"/>
                </a:solidFill>
                <a:latin typeface="Calibri"/>
                <a:ea typeface="Calibri"/>
                <a:cs typeface="Calibri"/>
                <a:sym typeface="Calibri"/>
              </a:rPr>
              <a:t>Atmosphere Image</a:t>
            </a:r>
          </a:p>
        </p:txBody>
      </p:sp>
    </p:spTree>
    <p:extLst>
      <p:ext uri="{BB962C8B-B14F-4D97-AF65-F5344CB8AC3E}">
        <p14:creationId xmlns:p14="http://schemas.microsoft.com/office/powerpoint/2010/main" val="86277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cxnSp>
        <p:nvCxnSpPr>
          <p:cNvPr id="410" name="Shape 410"/>
          <p:cNvCxnSpPr/>
          <p:nvPr/>
        </p:nvCxnSpPr>
        <p:spPr>
          <a:xfrm>
            <a:off x="3603860" y="4457057"/>
            <a:ext cx="970200" cy="0"/>
          </a:xfrm>
          <a:prstGeom prst="straightConnector1">
            <a:avLst/>
          </a:prstGeom>
          <a:noFill/>
          <a:ln w="25400" cap="flat" cmpd="sng">
            <a:solidFill>
              <a:srgbClr val="142248"/>
            </a:solidFill>
            <a:prstDash val="solid"/>
            <a:round/>
            <a:headEnd type="none" w="med" len="med"/>
            <a:tailEnd type="none" w="med" len="med"/>
          </a:ln>
        </p:spPr>
      </p:cxnSp>
      <p:grpSp>
        <p:nvGrpSpPr>
          <p:cNvPr id="411" name="Shape 411"/>
          <p:cNvGrpSpPr/>
          <p:nvPr/>
        </p:nvGrpSpPr>
        <p:grpSpPr>
          <a:xfrm>
            <a:off x="3432288" y="1906208"/>
            <a:ext cx="1313290" cy="3925534"/>
            <a:chOff x="2162755" y="1938096"/>
            <a:chExt cx="1313290" cy="3681453"/>
          </a:xfrm>
        </p:grpSpPr>
        <p:cxnSp>
          <p:nvCxnSpPr>
            <p:cNvPr id="412" name="Shape 412"/>
            <p:cNvCxnSpPr/>
            <p:nvPr/>
          </p:nvCxnSpPr>
          <p:spPr>
            <a:xfrm>
              <a:off x="2162755" y="3223937"/>
              <a:ext cx="970200" cy="0"/>
            </a:xfrm>
            <a:prstGeom prst="straightConnector1">
              <a:avLst/>
            </a:prstGeom>
            <a:noFill/>
            <a:ln w="25400" cap="flat" cmpd="sng">
              <a:solidFill>
                <a:srgbClr val="142248"/>
              </a:solidFill>
              <a:prstDash val="solid"/>
              <a:round/>
              <a:headEnd type="none" w="med" len="med"/>
              <a:tailEnd type="none" w="med" len="med"/>
            </a:ln>
          </p:spPr>
        </p:cxnSp>
        <p:cxnSp>
          <p:nvCxnSpPr>
            <p:cNvPr id="413" name="Shape 413"/>
            <p:cNvCxnSpPr/>
            <p:nvPr/>
          </p:nvCxnSpPr>
          <p:spPr>
            <a:xfrm>
              <a:off x="2505986" y="1938096"/>
              <a:ext cx="970058" cy="0"/>
            </a:xfrm>
            <a:prstGeom prst="straightConnector1">
              <a:avLst/>
            </a:prstGeom>
            <a:noFill/>
            <a:ln w="25400" cap="flat" cmpd="sng">
              <a:solidFill>
                <a:srgbClr val="142248"/>
              </a:solidFill>
              <a:prstDash val="solid"/>
              <a:round/>
              <a:headEnd type="none" w="med" len="med"/>
              <a:tailEnd type="none" w="med" len="med"/>
            </a:ln>
          </p:spPr>
        </p:cxnSp>
        <p:cxnSp>
          <p:nvCxnSpPr>
            <p:cNvPr id="414" name="Shape 414"/>
            <p:cNvCxnSpPr/>
            <p:nvPr/>
          </p:nvCxnSpPr>
          <p:spPr>
            <a:xfrm>
              <a:off x="2498035" y="5611598"/>
              <a:ext cx="970058" cy="0"/>
            </a:xfrm>
            <a:prstGeom prst="straightConnector1">
              <a:avLst/>
            </a:prstGeom>
            <a:noFill/>
            <a:ln w="25400" cap="flat" cmpd="sng">
              <a:solidFill>
                <a:srgbClr val="142248"/>
              </a:solidFill>
              <a:prstDash val="solid"/>
              <a:round/>
              <a:headEnd type="none" w="med" len="med"/>
              <a:tailEnd type="none" w="med" len="med"/>
            </a:ln>
          </p:spPr>
        </p:cxnSp>
        <p:cxnSp>
          <p:nvCxnSpPr>
            <p:cNvPr id="415" name="Shape 415"/>
            <p:cNvCxnSpPr/>
            <p:nvPr/>
          </p:nvCxnSpPr>
          <p:spPr>
            <a:xfrm>
              <a:off x="2505986" y="1938096"/>
              <a:ext cx="0" cy="3681453"/>
            </a:xfrm>
            <a:prstGeom prst="straightConnector1">
              <a:avLst/>
            </a:prstGeom>
            <a:noFill/>
            <a:ln w="25400" cap="flat" cmpd="sng">
              <a:solidFill>
                <a:srgbClr val="142248"/>
              </a:solidFill>
              <a:prstDash val="solid"/>
              <a:round/>
              <a:headEnd type="none" w="med" len="med"/>
              <a:tailEnd type="none" w="med" len="med"/>
            </a:ln>
          </p:spPr>
        </p:cxnSp>
      </p:grpSp>
      <p:sp>
        <p:nvSpPr>
          <p:cNvPr id="416" name="Shape 416"/>
          <p:cNvSpPr txBox="1">
            <a:spLocks noGrp="1"/>
          </p:cNvSpPr>
          <p:nvPr>
            <p:ph type="title"/>
          </p:nvPr>
        </p:nvSpPr>
        <p:spPr>
          <a:xfrm>
            <a:off x="1989229" y="174127"/>
            <a:ext cx="8229600" cy="1143000"/>
          </a:xfrm>
          <a:prstGeom prst="rect">
            <a:avLst/>
          </a:prstGeom>
          <a:noFill/>
          <a:ln>
            <a:noFill/>
          </a:ln>
        </p:spPr>
        <p:txBody>
          <a:bodyPr lIns="91425" tIns="91425" rIns="91425" bIns="91425" anchor="ctr" anchorCtr="0">
            <a:noAutofit/>
          </a:bodyPr>
          <a:lstStyle/>
          <a:p>
            <a:pPr>
              <a:buSzPct val="25000"/>
            </a:pPr>
            <a:r>
              <a:rPr lang="en-US" sz="3600" b="1">
                <a:solidFill>
                  <a:srgbClr val="000000"/>
                </a:solidFill>
              </a:rPr>
              <a:t>DNA Methylation Analysis</a:t>
            </a:r>
            <a:r>
              <a:rPr lang="en-US">
                <a:solidFill>
                  <a:srgbClr val="000000"/>
                </a:solidFill>
              </a:rPr>
              <a:t> </a:t>
            </a:r>
          </a:p>
        </p:txBody>
      </p:sp>
      <p:sp>
        <p:nvSpPr>
          <p:cNvPr id="417" name="Shape 417"/>
          <p:cNvSpPr txBox="1"/>
          <p:nvPr/>
        </p:nvSpPr>
        <p:spPr>
          <a:xfrm rot="-5400000">
            <a:off x="913449" y="3392339"/>
            <a:ext cx="4519800" cy="861000"/>
          </a:xfrm>
          <a:prstGeom prst="rect">
            <a:avLst/>
          </a:prstGeom>
          <a:solidFill>
            <a:srgbClr val="F19E1F"/>
          </a:solidFill>
          <a:ln>
            <a:noFill/>
          </a:ln>
        </p:spPr>
        <p:txBody>
          <a:bodyPr lIns="24125" tIns="24125" rIns="24125" bIns="24125" anchor="ctr" anchorCtr="0">
            <a:noAutofit/>
          </a:bodyPr>
          <a:lstStyle/>
          <a:p>
            <a:pPr algn="ctr">
              <a:lnSpc>
                <a:spcPct val="90000"/>
              </a:lnSpc>
              <a:buClr>
                <a:schemeClr val="dk1"/>
              </a:buClr>
              <a:buSzPct val="25000"/>
            </a:pPr>
            <a:r>
              <a:rPr lang="en-US" sz="3200">
                <a:solidFill>
                  <a:schemeClr val="dk1"/>
                </a:solidFill>
                <a:latin typeface="Calibri"/>
                <a:ea typeface="Calibri"/>
                <a:cs typeface="Calibri"/>
                <a:sym typeface="Calibri"/>
              </a:rPr>
              <a:t>Discovery Environment </a:t>
            </a:r>
          </a:p>
        </p:txBody>
      </p:sp>
      <p:grpSp>
        <p:nvGrpSpPr>
          <p:cNvPr id="418" name="Shape 418"/>
          <p:cNvGrpSpPr/>
          <p:nvPr/>
        </p:nvGrpSpPr>
        <p:grpSpPr>
          <a:xfrm>
            <a:off x="4088883" y="1401736"/>
            <a:ext cx="5378484" cy="3580799"/>
            <a:chOff x="2819328" y="1433540"/>
            <a:chExt cx="5378484" cy="3580799"/>
          </a:xfrm>
        </p:grpSpPr>
        <p:sp>
          <p:nvSpPr>
            <p:cNvPr id="419" name="Shape 419"/>
            <p:cNvSpPr txBox="1"/>
            <p:nvPr/>
          </p:nvSpPr>
          <p:spPr>
            <a:xfrm>
              <a:off x="2819328" y="2649019"/>
              <a:ext cx="5375100" cy="1056000"/>
            </a:xfrm>
            <a:prstGeom prst="rect">
              <a:avLst/>
            </a:prstGeom>
            <a:solidFill>
              <a:srgbClr val="E2E2E2"/>
            </a:solidFill>
            <a:ln w="9525" cap="flat" cmpd="sng">
              <a:solidFill>
                <a:srgbClr val="142248"/>
              </a:solidFill>
              <a:prstDash val="solid"/>
              <a:round/>
              <a:headEnd type="none" w="med" len="med"/>
              <a:tailEnd type="none" w="med" len="med"/>
            </a:ln>
          </p:spPr>
          <p:txBody>
            <a:bodyPr lIns="156450" tIns="156450" rIns="156450" bIns="156450" anchor="ctr" anchorCtr="0">
              <a:noAutofit/>
            </a:bodyPr>
            <a:lstStyle/>
            <a:p>
              <a:pPr algn="ctr">
                <a:lnSpc>
                  <a:spcPct val="90000"/>
                </a:lnSpc>
                <a:buClr>
                  <a:srgbClr val="000000"/>
                </a:buClr>
              </a:pPr>
              <a:endParaRPr sz="2200">
                <a:solidFill>
                  <a:srgbClr val="000000"/>
                </a:solidFill>
                <a:latin typeface="Calibri"/>
                <a:ea typeface="Calibri"/>
                <a:cs typeface="Calibri"/>
                <a:sym typeface="Calibri"/>
              </a:endParaRPr>
            </a:p>
          </p:txBody>
        </p:sp>
        <p:sp>
          <p:nvSpPr>
            <p:cNvPr id="420" name="Shape 420"/>
            <p:cNvSpPr txBox="1"/>
            <p:nvPr/>
          </p:nvSpPr>
          <p:spPr>
            <a:xfrm>
              <a:off x="2822713" y="3946339"/>
              <a:ext cx="5375100" cy="1068000"/>
            </a:xfrm>
            <a:prstGeom prst="rect">
              <a:avLst/>
            </a:prstGeom>
            <a:solidFill>
              <a:srgbClr val="E2E2E2"/>
            </a:solidFill>
            <a:ln w="9525" cap="flat" cmpd="sng">
              <a:solidFill>
                <a:srgbClr val="142248"/>
              </a:solidFill>
              <a:prstDash val="solid"/>
              <a:round/>
              <a:headEnd type="none" w="med" len="med"/>
              <a:tailEnd type="none" w="med" len="med"/>
            </a:ln>
          </p:spPr>
          <p:txBody>
            <a:bodyPr lIns="156450" tIns="156450" rIns="156450" bIns="156450" anchor="ctr" anchorCtr="0">
              <a:noAutofit/>
            </a:bodyPr>
            <a:lstStyle/>
            <a:p>
              <a:pPr algn="ctr">
                <a:lnSpc>
                  <a:spcPct val="90000"/>
                </a:lnSpc>
                <a:buClr>
                  <a:srgbClr val="000000"/>
                </a:buClr>
              </a:pPr>
              <a:endParaRPr sz="2200">
                <a:solidFill>
                  <a:srgbClr val="000000"/>
                </a:solidFill>
                <a:latin typeface="Calibri"/>
                <a:ea typeface="Calibri"/>
                <a:cs typeface="Calibri"/>
                <a:sym typeface="Calibri"/>
              </a:endParaRPr>
            </a:p>
          </p:txBody>
        </p:sp>
        <p:sp>
          <p:nvSpPr>
            <p:cNvPr id="421" name="Shape 421"/>
            <p:cNvSpPr txBox="1"/>
            <p:nvPr/>
          </p:nvSpPr>
          <p:spPr>
            <a:xfrm>
              <a:off x="2822713" y="1433540"/>
              <a:ext cx="5375082" cy="1028237"/>
            </a:xfrm>
            <a:prstGeom prst="rect">
              <a:avLst/>
            </a:prstGeom>
            <a:solidFill>
              <a:srgbClr val="E2E2E2"/>
            </a:solidFill>
            <a:ln w="9525" cap="flat" cmpd="sng">
              <a:solidFill>
                <a:srgbClr val="142248"/>
              </a:solidFill>
              <a:prstDash val="solid"/>
              <a:round/>
              <a:headEnd type="none" w="med" len="med"/>
              <a:tailEnd type="none" w="med" len="med"/>
            </a:ln>
          </p:spPr>
          <p:txBody>
            <a:bodyPr lIns="156450" tIns="156450" rIns="156450" bIns="156450" anchor="ctr" anchorCtr="0">
              <a:noAutofit/>
            </a:bodyPr>
            <a:lstStyle/>
            <a:p>
              <a:pPr algn="ctr">
                <a:lnSpc>
                  <a:spcPct val="90000"/>
                </a:lnSpc>
                <a:buClr>
                  <a:srgbClr val="000000"/>
                </a:buClr>
              </a:pPr>
              <a:endParaRPr sz="2200">
                <a:solidFill>
                  <a:srgbClr val="000000"/>
                </a:solidFill>
                <a:latin typeface="Calibri"/>
                <a:ea typeface="Calibri"/>
                <a:cs typeface="Calibri"/>
                <a:sym typeface="Calibri"/>
              </a:endParaRPr>
            </a:p>
          </p:txBody>
        </p:sp>
        <p:sp>
          <p:nvSpPr>
            <p:cNvPr id="422" name="Shape 422"/>
            <p:cNvSpPr txBox="1"/>
            <p:nvPr/>
          </p:nvSpPr>
          <p:spPr>
            <a:xfrm>
              <a:off x="3132814" y="1541408"/>
              <a:ext cx="4579952" cy="369332"/>
            </a:xfrm>
            <a:prstGeom prst="rect">
              <a:avLst/>
            </a:prstGeom>
            <a:noFill/>
            <a:ln>
              <a:noFill/>
            </a:ln>
          </p:spPr>
          <p:txBody>
            <a:bodyPr lIns="91425" tIns="45700" rIns="91425" bIns="45700" anchor="t" anchorCtr="0">
              <a:noAutofit/>
            </a:bodyPr>
            <a:lstStyle/>
            <a:p>
              <a:pPr algn="ctr">
                <a:buClr>
                  <a:srgbClr val="000000"/>
                </a:buClr>
                <a:buSzPct val="25000"/>
              </a:pPr>
              <a:r>
                <a:rPr lang="en-US" b="1">
                  <a:solidFill>
                    <a:srgbClr val="000000"/>
                  </a:solidFill>
                  <a:latin typeface="Calibri"/>
                  <a:ea typeface="Calibri"/>
                  <a:cs typeface="Calibri"/>
                  <a:sym typeface="Calibri"/>
                </a:rPr>
                <a:t>Genome Indexer</a:t>
              </a:r>
            </a:p>
          </p:txBody>
        </p:sp>
        <p:sp>
          <p:nvSpPr>
            <p:cNvPr id="423" name="Shape 423"/>
            <p:cNvSpPr txBox="1"/>
            <p:nvPr/>
          </p:nvSpPr>
          <p:spPr>
            <a:xfrm>
              <a:off x="3057284" y="2780210"/>
              <a:ext cx="4905900" cy="369300"/>
            </a:xfrm>
            <a:prstGeom prst="rect">
              <a:avLst/>
            </a:prstGeom>
            <a:noFill/>
            <a:ln>
              <a:noFill/>
            </a:ln>
          </p:spPr>
          <p:txBody>
            <a:bodyPr lIns="91425" tIns="45700" rIns="91425" bIns="45700" anchor="t" anchorCtr="0">
              <a:noAutofit/>
            </a:bodyPr>
            <a:lstStyle/>
            <a:p>
              <a:pPr algn="ctr">
                <a:buClr>
                  <a:srgbClr val="000000"/>
                </a:buClr>
                <a:buSzPct val="25000"/>
              </a:pPr>
              <a:r>
                <a:rPr lang="en-US" b="1">
                  <a:solidFill>
                    <a:srgbClr val="000000"/>
                  </a:solidFill>
                  <a:latin typeface="Calibri"/>
                  <a:ea typeface="Calibri"/>
                  <a:cs typeface="Calibri"/>
                  <a:sym typeface="Calibri"/>
                </a:rPr>
                <a:t>Bisulfite Sequence Aligner and Methylation Caller</a:t>
              </a:r>
            </a:p>
          </p:txBody>
        </p:sp>
        <p:sp>
          <p:nvSpPr>
            <p:cNvPr id="424" name="Shape 424"/>
            <p:cNvSpPr txBox="1"/>
            <p:nvPr/>
          </p:nvSpPr>
          <p:spPr>
            <a:xfrm>
              <a:off x="2967066" y="4079136"/>
              <a:ext cx="4905900" cy="369300"/>
            </a:xfrm>
            <a:prstGeom prst="rect">
              <a:avLst/>
            </a:prstGeom>
            <a:noFill/>
            <a:ln>
              <a:noFill/>
            </a:ln>
          </p:spPr>
          <p:txBody>
            <a:bodyPr lIns="91425" tIns="45700" rIns="91425" bIns="45700" anchor="t" anchorCtr="0">
              <a:noAutofit/>
            </a:bodyPr>
            <a:lstStyle/>
            <a:p>
              <a:pPr algn="ctr">
                <a:buClr>
                  <a:srgbClr val="000000"/>
                </a:buClr>
                <a:buSzPct val="25000"/>
              </a:pPr>
              <a:r>
                <a:rPr lang="en-US" b="1">
                  <a:solidFill>
                    <a:srgbClr val="000000"/>
                  </a:solidFill>
                  <a:latin typeface="Calibri"/>
                  <a:ea typeface="Calibri"/>
                  <a:cs typeface="Calibri"/>
                  <a:sym typeface="Calibri"/>
                </a:rPr>
                <a:t>Methylation Reporter</a:t>
              </a:r>
            </a:p>
          </p:txBody>
        </p:sp>
        <p:sp>
          <p:nvSpPr>
            <p:cNvPr id="425" name="Shape 425"/>
            <p:cNvSpPr txBox="1"/>
            <p:nvPr/>
          </p:nvSpPr>
          <p:spPr>
            <a:xfrm>
              <a:off x="3335571" y="1973425"/>
              <a:ext cx="4174435" cy="369332"/>
            </a:xfrm>
            <a:prstGeom prst="rect">
              <a:avLst/>
            </a:prstGeom>
            <a:noFill/>
            <a:ln>
              <a:noFill/>
            </a:ln>
          </p:spPr>
          <p:txBody>
            <a:bodyPr lIns="91425" tIns="45700" rIns="91425" bIns="45700" anchor="t" anchorCtr="0">
              <a:noAutofit/>
            </a:bodyPr>
            <a:lstStyle/>
            <a:p>
              <a:pPr algn="ctr">
                <a:buClr>
                  <a:srgbClr val="000000"/>
                </a:buClr>
                <a:buSzPct val="25000"/>
              </a:pPr>
              <a:r>
                <a:rPr lang="en-US">
                  <a:solidFill>
                    <a:srgbClr val="000000"/>
                  </a:solidFill>
                  <a:latin typeface="Calibri"/>
                  <a:ea typeface="Calibri"/>
                  <a:cs typeface="Calibri"/>
                  <a:sym typeface="Calibri"/>
                </a:rPr>
                <a:t>Bismark Genome Preparation</a:t>
              </a:r>
            </a:p>
          </p:txBody>
        </p:sp>
        <p:sp>
          <p:nvSpPr>
            <p:cNvPr id="426" name="Shape 426"/>
            <p:cNvSpPr txBox="1"/>
            <p:nvPr/>
          </p:nvSpPr>
          <p:spPr>
            <a:xfrm>
              <a:off x="3332791" y="3213285"/>
              <a:ext cx="4174500" cy="369300"/>
            </a:xfrm>
            <a:prstGeom prst="rect">
              <a:avLst/>
            </a:prstGeom>
            <a:noFill/>
            <a:ln>
              <a:noFill/>
            </a:ln>
          </p:spPr>
          <p:txBody>
            <a:bodyPr lIns="91425" tIns="45700" rIns="91425" bIns="45700" anchor="t" anchorCtr="0">
              <a:noAutofit/>
            </a:bodyPr>
            <a:lstStyle/>
            <a:p>
              <a:pPr algn="ctr">
                <a:buClr>
                  <a:srgbClr val="000000"/>
                </a:buClr>
                <a:buSzPct val="25000"/>
              </a:pPr>
              <a:r>
                <a:rPr lang="en-US">
                  <a:solidFill>
                    <a:srgbClr val="000000"/>
                  </a:solidFill>
                  <a:latin typeface="Calibri"/>
                  <a:ea typeface="Calibri"/>
                  <a:cs typeface="Calibri"/>
                  <a:sym typeface="Calibri"/>
                </a:rPr>
                <a:t>Bismark		BSMAP</a:t>
              </a:r>
              <a:r>
                <a:rPr lang="en-US">
                  <a:latin typeface="Calibri"/>
                  <a:ea typeface="Calibri"/>
                  <a:cs typeface="Calibri"/>
                  <a:sym typeface="Calibri"/>
                </a:rPr>
                <a:t>		GSNAP</a:t>
              </a:r>
            </a:p>
          </p:txBody>
        </p:sp>
        <p:sp>
          <p:nvSpPr>
            <p:cNvPr id="427" name="Shape 427"/>
            <p:cNvSpPr txBox="1"/>
            <p:nvPr/>
          </p:nvSpPr>
          <p:spPr>
            <a:xfrm>
              <a:off x="3205795" y="4514105"/>
              <a:ext cx="4434000" cy="369300"/>
            </a:xfrm>
            <a:prstGeom prst="rect">
              <a:avLst/>
            </a:prstGeom>
            <a:noFill/>
            <a:ln>
              <a:noFill/>
            </a:ln>
          </p:spPr>
          <p:txBody>
            <a:bodyPr lIns="91425" tIns="45700" rIns="91425" bIns="45700" anchor="t" anchorCtr="0">
              <a:noAutofit/>
            </a:bodyPr>
            <a:lstStyle/>
            <a:p>
              <a:pPr algn="ctr">
                <a:buClr>
                  <a:srgbClr val="000000"/>
                </a:buClr>
                <a:buSzPct val="25000"/>
              </a:pPr>
              <a:r>
                <a:rPr lang="en-US">
                  <a:solidFill>
                    <a:srgbClr val="000000"/>
                  </a:solidFill>
                  <a:latin typeface="Calibri"/>
                  <a:ea typeface="Calibri"/>
                  <a:cs typeface="Calibri"/>
                  <a:sym typeface="Calibri"/>
                </a:rPr>
                <a:t>Bismark Methylation Extractor	ZED-align</a:t>
              </a:r>
            </a:p>
          </p:txBody>
        </p:sp>
      </p:grpSp>
      <p:sp>
        <p:nvSpPr>
          <p:cNvPr id="429" name="Shape 429"/>
          <p:cNvSpPr txBox="1"/>
          <p:nvPr/>
        </p:nvSpPr>
        <p:spPr>
          <a:xfrm>
            <a:off x="4090568" y="5192409"/>
            <a:ext cx="5375100" cy="1068000"/>
          </a:xfrm>
          <a:prstGeom prst="rect">
            <a:avLst/>
          </a:prstGeom>
          <a:solidFill>
            <a:srgbClr val="E2E2E2"/>
          </a:solidFill>
          <a:ln w="9525" cap="flat" cmpd="sng">
            <a:solidFill>
              <a:srgbClr val="142248"/>
            </a:solidFill>
            <a:prstDash val="solid"/>
            <a:round/>
            <a:headEnd type="none" w="med" len="med"/>
            <a:tailEnd type="none" w="med" len="med"/>
          </a:ln>
        </p:spPr>
        <p:txBody>
          <a:bodyPr lIns="156450" tIns="156450" rIns="156450" bIns="156450" anchor="ctr" anchorCtr="0">
            <a:noAutofit/>
          </a:bodyPr>
          <a:lstStyle/>
          <a:p>
            <a:pPr algn="ctr">
              <a:lnSpc>
                <a:spcPct val="90000"/>
              </a:lnSpc>
              <a:buClr>
                <a:srgbClr val="000000"/>
              </a:buClr>
            </a:pPr>
            <a:endParaRPr sz="2200">
              <a:solidFill>
                <a:srgbClr val="000000"/>
              </a:solidFill>
              <a:latin typeface="Calibri"/>
              <a:ea typeface="Calibri"/>
              <a:cs typeface="Calibri"/>
              <a:sym typeface="Calibri"/>
            </a:endParaRPr>
          </a:p>
        </p:txBody>
      </p:sp>
      <p:sp>
        <p:nvSpPr>
          <p:cNvPr id="430" name="Shape 430"/>
          <p:cNvSpPr txBox="1"/>
          <p:nvPr/>
        </p:nvSpPr>
        <p:spPr>
          <a:xfrm>
            <a:off x="4325171" y="5320231"/>
            <a:ext cx="4905900" cy="369300"/>
          </a:xfrm>
          <a:prstGeom prst="rect">
            <a:avLst/>
          </a:prstGeom>
          <a:noFill/>
          <a:ln>
            <a:noFill/>
          </a:ln>
        </p:spPr>
        <p:txBody>
          <a:bodyPr lIns="91425" tIns="45700" rIns="91425" bIns="45700" anchor="t" anchorCtr="0">
            <a:noAutofit/>
          </a:bodyPr>
          <a:lstStyle/>
          <a:p>
            <a:pPr algn="ctr">
              <a:buClr>
                <a:srgbClr val="000000"/>
              </a:buClr>
              <a:buSzPct val="25000"/>
            </a:pPr>
            <a:r>
              <a:rPr lang="en-US" b="1">
                <a:latin typeface="Calibri"/>
                <a:ea typeface="Calibri"/>
                <a:cs typeface="Calibri"/>
                <a:sym typeface="Calibri"/>
              </a:rPr>
              <a:t>Differential Methylation Caller</a:t>
            </a:r>
          </a:p>
        </p:txBody>
      </p:sp>
      <p:sp>
        <p:nvSpPr>
          <p:cNvPr id="431" name="Shape 431"/>
          <p:cNvSpPr txBox="1"/>
          <p:nvPr/>
        </p:nvSpPr>
        <p:spPr>
          <a:xfrm>
            <a:off x="4561126" y="5713450"/>
            <a:ext cx="4433999" cy="369300"/>
          </a:xfrm>
          <a:prstGeom prst="rect">
            <a:avLst/>
          </a:prstGeom>
          <a:noFill/>
          <a:ln>
            <a:noFill/>
          </a:ln>
        </p:spPr>
        <p:txBody>
          <a:bodyPr lIns="91425" tIns="45700" rIns="91425" bIns="45700" anchor="t" anchorCtr="0">
            <a:noAutofit/>
          </a:bodyPr>
          <a:lstStyle/>
          <a:p>
            <a:pPr algn="ctr">
              <a:buClr>
                <a:srgbClr val="000000"/>
              </a:buClr>
              <a:buSzPct val="25000"/>
            </a:pPr>
            <a:r>
              <a:rPr lang="en-US">
                <a:latin typeface="Calibri"/>
                <a:ea typeface="Calibri"/>
                <a:cs typeface="Calibri"/>
                <a:sym typeface="Calibri"/>
              </a:rPr>
              <a:t>BisuKit</a:t>
            </a:r>
          </a:p>
        </p:txBody>
      </p:sp>
    </p:spTree>
    <p:extLst>
      <p:ext uri="{BB962C8B-B14F-4D97-AF65-F5344CB8AC3E}">
        <p14:creationId xmlns:p14="http://schemas.microsoft.com/office/powerpoint/2010/main" val="14175961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f874b6422e71294979d2e4ecdfa995844aca235a"/>
</p:tagLst>
</file>

<file path=ppt/theme/theme1.xml><?xml version="1.0" encoding="utf-8"?>
<a:theme xmlns:a="http://schemas.openxmlformats.org/drawingml/2006/main" name="Generic New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yVerse PPT Theme-template" id="{F542F1E0-408B-4E0D-B65A-071A189FF1E9}" vid="{AC48C072-E801-4DE1-8C9B-ED2920775E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CyVerse PPT Theme-template</Template>
  <TotalTime>2028</TotalTime>
  <Words>1667</Words>
  <Application>Microsoft Macintosh PowerPoint</Application>
  <PresentationFormat>Widescreen</PresentationFormat>
  <Paragraphs>281</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Generic New Slide</vt:lpstr>
      <vt:lpstr>Workflow Overviews</vt:lpstr>
      <vt:lpstr>Overview of Genomics Workflows</vt:lpstr>
      <vt:lpstr>PowerPoint Presentation</vt:lpstr>
      <vt:lpstr>RNA Seq 1 for Differential Expression  </vt:lpstr>
      <vt:lpstr>PowerPoint Presentation</vt:lpstr>
      <vt:lpstr>PowerPoint Presentation</vt:lpstr>
      <vt:lpstr>PowerPoint Presentation</vt:lpstr>
      <vt:lpstr>Genome Annotation: WQ-MAKER in Atmosphere</vt:lpstr>
      <vt:lpstr>DNA Methylation Analysis </vt:lpstr>
      <vt:lpstr>PowerPoint Presentation</vt:lpstr>
      <vt:lpstr>PowerPoint Presentation</vt:lpstr>
      <vt:lpstr>PowerPoint Presentation</vt:lpstr>
      <vt:lpstr>Genomics Workflows  Quick Reference Guide</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Williams</dc:creator>
  <cp:lastModifiedBy>Jason Williams</cp:lastModifiedBy>
  <cp:revision>28</cp:revision>
  <cp:lastPrinted>2016-10-19T20:28:10Z</cp:lastPrinted>
  <dcterms:created xsi:type="dcterms:W3CDTF">2016-02-11T16:59:42Z</dcterms:created>
  <dcterms:modified xsi:type="dcterms:W3CDTF">2016-10-19T20:32:49Z</dcterms:modified>
</cp:coreProperties>
</file>