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85" r:id="rId11"/>
    <p:sldId id="265" r:id="rId12"/>
    <p:sldId id="268" r:id="rId13"/>
    <p:sldId id="284" r:id="rId14"/>
    <p:sldId id="288" r:id="rId15"/>
    <p:sldId id="289" r:id="rId16"/>
    <p:sldId id="287" r:id="rId17"/>
    <p:sldId id="293" r:id="rId18"/>
    <p:sldId id="290" r:id="rId19"/>
    <p:sldId id="2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p:scale>
          <a:sx n="132" d="100"/>
          <a:sy n="132" d="100"/>
        </p:scale>
        <p:origin x="224"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DE3C3-C2BA-C54F-A2FF-70A1E45A367A}"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2048A1-83B0-934C-A26C-D5B30DDCABCE}" type="slidenum">
              <a:rPr lang="en-US" smtClean="0"/>
              <a:t>‹#›</a:t>
            </a:fld>
            <a:endParaRPr lang="en-US"/>
          </a:p>
        </p:txBody>
      </p:sp>
    </p:spTree>
    <p:extLst>
      <p:ext uri="{BB962C8B-B14F-4D97-AF65-F5344CB8AC3E}">
        <p14:creationId xmlns:p14="http://schemas.microsoft.com/office/powerpoint/2010/main" val="350953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F41D3-8BA4-1240-8ACE-5CB22581E353}" type="slidenum">
              <a:rPr lang="en-US" smtClean="0"/>
              <a:t>10</a:t>
            </a:fld>
            <a:endParaRPr lang="en-US" dirty="0"/>
          </a:p>
        </p:txBody>
      </p:sp>
    </p:spTree>
    <p:extLst>
      <p:ext uri="{BB962C8B-B14F-4D97-AF65-F5344CB8AC3E}">
        <p14:creationId xmlns:p14="http://schemas.microsoft.com/office/powerpoint/2010/main" val="423348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F41D3-8BA4-1240-8ACE-5CB22581E353}" type="slidenum">
              <a:rPr lang="en-US" smtClean="0"/>
              <a:t>14</a:t>
            </a:fld>
            <a:endParaRPr lang="en-US" dirty="0"/>
          </a:p>
        </p:txBody>
      </p:sp>
    </p:spTree>
    <p:extLst>
      <p:ext uri="{BB962C8B-B14F-4D97-AF65-F5344CB8AC3E}">
        <p14:creationId xmlns:p14="http://schemas.microsoft.com/office/powerpoint/2010/main" val="1537179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F41D3-8BA4-1240-8ACE-5CB22581E353}" type="slidenum">
              <a:rPr lang="en-US" smtClean="0"/>
              <a:t>15</a:t>
            </a:fld>
            <a:endParaRPr lang="en-US" dirty="0"/>
          </a:p>
        </p:txBody>
      </p:sp>
    </p:spTree>
    <p:extLst>
      <p:ext uri="{BB962C8B-B14F-4D97-AF65-F5344CB8AC3E}">
        <p14:creationId xmlns:p14="http://schemas.microsoft.com/office/powerpoint/2010/main" val="8253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F41D3-8BA4-1240-8ACE-5CB22581E353}" type="slidenum">
              <a:rPr lang="en-US" smtClean="0"/>
              <a:t>16</a:t>
            </a:fld>
            <a:endParaRPr lang="en-US" dirty="0"/>
          </a:p>
        </p:txBody>
      </p:sp>
    </p:spTree>
    <p:extLst>
      <p:ext uri="{BB962C8B-B14F-4D97-AF65-F5344CB8AC3E}">
        <p14:creationId xmlns:p14="http://schemas.microsoft.com/office/powerpoint/2010/main" val="382475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F41D3-8BA4-1240-8ACE-5CB22581E353}" type="slidenum">
              <a:rPr lang="en-US" smtClean="0"/>
              <a:t>17</a:t>
            </a:fld>
            <a:endParaRPr lang="en-US" dirty="0"/>
          </a:p>
        </p:txBody>
      </p:sp>
    </p:spTree>
    <p:extLst>
      <p:ext uri="{BB962C8B-B14F-4D97-AF65-F5344CB8AC3E}">
        <p14:creationId xmlns:p14="http://schemas.microsoft.com/office/powerpoint/2010/main" val="3792280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F41D3-8BA4-1240-8ACE-5CB22581E353}" type="slidenum">
              <a:rPr lang="en-US" smtClean="0"/>
              <a:t>18</a:t>
            </a:fld>
            <a:endParaRPr lang="en-US" dirty="0"/>
          </a:p>
        </p:txBody>
      </p:sp>
    </p:spTree>
    <p:extLst>
      <p:ext uri="{BB962C8B-B14F-4D97-AF65-F5344CB8AC3E}">
        <p14:creationId xmlns:p14="http://schemas.microsoft.com/office/powerpoint/2010/main" val="644088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F41D3-8BA4-1240-8ACE-5CB22581E353}" type="slidenum">
              <a:rPr lang="en-US" smtClean="0"/>
              <a:t>19</a:t>
            </a:fld>
            <a:endParaRPr lang="en-US" dirty="0"/>
          </a:p>
        </p:txBody>
      </p:sp>
    </p:spTree>
    <p:extLst>
      <p:ext uri="{BB962C8B-B14F-4D97-AF65-F5344CB8AC3E}">
        <p14:creationId xmlns:p14="http://schemas.microsoft.com/office/powerpoint/2010/main" val="289919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32AA-B0D9-9643-A138-EFB40E776B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1D83AE-013B-5343-95EE-2A35EBF20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5252E5-821F-F54B-99E5-28114D0DFCDF}"/>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5" name="Footer Placeholder 4">
            <a:extLst>
              <a:ext uri="{FF2B5EF4-FFF2-40B4-BE49-F238E27FC236}">
                <a16:creationId xmlns:a16="http://schemas.microsoft.com/office/drawing/2014/main" id="{63A1CE2F-5839-AD43-BB6E-6C241CDCD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C9707-4920-3147-8F28-B1B93563E678}"/>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130872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6DAF-E841-9842-A136-B056F4B2DD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395C89-9978-694B-92D2-0E3F4745B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EE79A-8E1A-7E4B-BAA1-CFB40CCF96F1}"/>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5" name="Footer Placeholder 4">
            <a:extLst>
              <a:ext uri="{FF2B5EF4-FFF2-40B4-BE49-F238E27FC236}">
                <a16:creationId xmlns:a16="http://schemas.microsoft.com/office/drawing/2014/main" id="{A7AC9241-12A5-364C-9B13-D8A4EB80F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631F1-7875-2040-9AE5-91B9C4AD33D8}"/>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307920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348AB1-D797-EA40-A446-7BD9716F35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A22CCD-ADE8-B84E-930C-0590D0E61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D16FE-78C3-0D4C-A7D0-82FBA6C06F48}"/>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5" name="Footer Placeholder 4">
            <a:extLst>
              <a:ext uri="{FF2B5EF4-FFF2-40B4-BE49-F238E27FC236}">
                <a16:creationId xmlns:a16="http://schemas.microsoft.com/office/drawing/2014/main" id="{1A6920B8-7824-5245-8218-BF71A3EB5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11840-034E-464E-86D4-AF64C8023699}"/>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95086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BD6F-D892-DC49-BEA7-58A8B3324D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2FD4D8-0B24-7841-AD88-C91C5BC925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D4CD3-8B30-D049-97D2-661C13A4B79F}"/>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5" name="Footer Placeholder 4">
            <a:extLst>
              <a:ext uri="{FF2B5EF4-FFF2-40B4-BE49-F238E27FC236}">
                <a16:creationId xmlns:a16="http://schemas.microsoft.com/office/drawing/2014/main" id="{206EBF03-05FE-1446-9D2A-AA8DE25DB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2E446-8671-6D4D-83D8-A1C034D5B281}"/>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17733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02C7-BCA6-E940-932C-D082E9E09E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2B7332-838D-8C4C-A37D-3828F8DC8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CF2882-5201-1A4E-8E1F-7E6CE36D9ABF}"/>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5" name="Footer Placeholder 4">
            <a:extLst>
              <a:ext uri="{FF2B5EF4-FFF2-40B4-BE49-F238E27FC236}">
                <a16:creationId xmlns:a16="http://schemas.microsoft.com/office/drawing/2014/main" id="{CDC887D6-0AED-A148-89D2-F924EC89F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44F3C-E44F-2D47-9F76-2DF7EE77BF3A}"/>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3248195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A38A-21FA-7241-9E00-9A0B01273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8F212-B7A8-174B-8518-04A6AA5637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19B92E-FC6B-C741-92B1-608E58FE7A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78BD18-8DE4-594D-BB0A-CC16EAC10C6F}"/>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6" name="Footer Placeholder 5">
            <a:extLst>
              <a:ext uri="{FF2B5EF4-FFF2-40B4-BE49-F238E27FC236}">
                <a16:creationId xmlns:a16="http://schemas.microsoft.com/office/drawing/2014/main" id="{9E61C1DD-06EF-8D4B-BB1E-24D2C37D3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E8AD0-9045-914F-A974-1871D4388BD6}"/>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331236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5C69-457C-7348-A9B6-FCC8BA0F81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CA43B-0C39-5E4C-83EA-9E4FCC69F2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04B12-B639-3B45-BFA6-F5286196B1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14120-B05F-FA48-BDC4-D995F37666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B66C0C-BACD-7B4E-8D14-488D6D1440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3CA0AB-E3BD-0E4B-8B7D-7DDBFA6AD6C1}"/>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8" name="Footer Placeholder 7">
            <a:extLst>
              <a:ext uri="{FF2B5EF4-FFF2-40B4-BE49-F238E27FC236}">
                <a16:creationId xmlns:a16="http://schemas.microsoft.com/office/drawing/2014/main" id="{E918A3A6-ECAB-5648-A03C-800CA472D2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C10876-5085-6B40-BD54-54BE0312EE1D}"/>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945446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0FC5-5643-8342-BEEA-B1A2875D52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1B61E4-EC51-B64A-B089-62EDADF8043E}"/>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4" name="Footer Placeholder 3">
            <a:extLst>
              <a:ext uri="{FF2B5EF4-FFF2-40B4-BE49-F238E27FC236}">
                <a16:creationId xmlns:a16="http://schemas.microsoft.com/office/drawing/2014/main" id="{2485AAE9-9BBA-944D-9754-EDC3E2C7C1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E4A01B-D42C-8A4D-9F3E-1ADC5F3F75E2}"/>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371222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0D65F4-0C99-5940-AA3B-2DAA0EA10713}"/>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3" name="Footer Placeholder 2">
            <a:extLst>
              <a:ext uri="{FF2B5EF4-FFF2-40B4-BE49-F238E27FC236}">
                <a16:creationId xmlns:a16="http://schemas.microsoft.com/office/drawing/2014/main" id="{480BDF3C-0463-0143-A698-7E595D5132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098B80-5ABC-FA40-982F-7006ED584D95}"/>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156717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8667-3955-DD4B-9405-898F61303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F1CB24-311D-DF4B-B443-ABDA6ECCF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DD6AD6-9037-824C-9A63-E28869B6A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94990-C0F2-9041-828B-701566D9497C}"/>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6" name="Footer Placeholder 5">
            <a:extLst>
              <a:ext uri="{FF2B5EF4-FFF2-40B4-BE49-F238E27FC236}">
                <a16:creationId xmlns:a16="http://schemas.microsoft.com/office/drawing/2014/main" id="{CA9FB080-B866-FF42-A909-B257D3F4B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FEE26-C657-184E-B3A6-F679B7E417C4}"/>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30325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529D-77E0-C448-8F7B-C9E9A8030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4A0C03-295E-4842-9AA1-768E9E97C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AD8533-F4EB-8F4B-9998-9FCB6D49E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33BFA-A61D-EA42-A473-4C73EDC75436}"/>
              </a:ext>
            </a:extLst>
          </p:cNvPr>
          <p:cNvSpPr>
            <a:spLocks noGrp="1"/>
          </p:cNvSpPr>
          <p:nvPr>
            <p:ph type="dt" sz="half" idx="10"/>
          </p:nvPr>
        </p:nvSpPr>
        <p:spPr/>
        <p:txBody>
          <a:bodyPr/>
          <a:lstStyle/>
          <a:p>
            <a:fld id="{27C7EF2C-9125-3642-A9B8-EB8E289D8018}" type="datetimeFigureOut">
              <a:rPr lang="en-US" smtClean="0"/>
              <a:t>11/4/19</a:t>
            </a:fld>
            <a:endParaRPr lang="en-US"/>
          </a:p>
        </p:txBody>
      </p:sp>
      <p:sp>
        <p:nvSpPr>
          <p:cNvPr id="6" name="Footer Placeholder 5">
            <a:extLst>
              <a:ext uri="{FF2B5EF4-FFF2-40B4-BE49-F238E27FC236}">
                <a16:creationId xmlns:a16="http://schemas.microsoft.com/office/drawing/2014/main" id="{192302FE-6B28-5F4B-9990-6ECFF49F62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F100F-4B5D-A544-B36B-9F4B5A3A8C70}"/>
              </a:ext>
            </a:extLst>
          </p:cNvPr>
          <p:cNvSpPr>
            <a:spLocks noGrp="1"/>
          </p:cNvSpPr>
          <p:nvPr>
            <p:ph type="sldNum" sz="quarter" idx="12"/>
          </p:nvPr>
        </p:nvSpPr>
        <p:spPr/>
        <p:txBody>
          <a:bodyPr/>
          <a:lstStyle/>
          <a:p>
            <a:fld id="{971A3A34-FC7F-C646-9690-26FF85A3B191}" type="slidenum">
              <a:rPr lang="en-US" smtClean="0"/>
              <a:t>‹#›</a:t>
            </a:fld>
            <a:endParaRPr lang="en-US"/>
          </a:p>
        </p:txBody>
      </p:sp>
    </p:spTree>
    <p:extLst>
      <p:ext uri="{BB962C8B-B14F-4D97-AF65-F5344CB8AC3E}">
        <p14:creationId xmlns:p14="http://schemas.microsoft.com/office/powerpoint/2010/main" val="69249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8C896F-8211-EE4D-A7FA-E0CCD46E4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45C98B-2F69-844B-91CF-136F74F37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4FDA9-7E72-4E49-8FF1-B570853B75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7EF2C-9125-3642-A9B8-EB8E289D8018}" type="datetimeFigureOut">
              <a:rPr lang="en-US" smtClean="0"/>
              <a:t>11/4/19</a:t>
            </a:fld>
            <a:endParaRPr lang="en-US"/>
          </a:p>
        </p:txBody>
      </p:sp>
      <p:sp>
        <p:nvSpPr>
          <p:cNvPr id="5" name="Footer Placeholder 4">
            <a:extLst>
              <a:ext uri="{FF2B5EF4-FFF2-40B4-BE49-F238E27FC236}">
                <a16:creationId xmlns:a16="http://schemas.microsoft.com/office/drawing/2014/main" id="{41FDD757-8356-DD4C-95F8-A2CA87F24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CCCDF1-792F-C346-B0C4-F9C2028CD0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A3A34-FC7F-C646-9690-26FF85A3B191}" type="slidenum">
              <a:rPr lang="en-US" smtClean="0"/>
              <a:t>‹#›</a:t>
            </a:fld>
            <a:endParaRPr lang="en-US"/>
          </a:p>
        </p:txBody>
      </p:sp>
    </p:spTree>
    <p:extLst>
      <p:ext uri="{BB962C8B-B14F-4D97-AF65-F5344CB8AC3E}">
        <p14:creationId xmlns:p14="http://schemas.microsoft.com/office/powerpoint/2010/main" val="2243588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Image:Inca_Quipu.jpg" TargetMode="Externa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5CCA3F-799C-6D49-8EC6-3EBB7467C9C6}"/>
              </a:ext>
            </a:extLst>
          </p:cNvPr>
          <p:cNvSpPr>
            <a:spLocks noGrp="1"/>
          </p:cNvSpPr>
          <p:nvPr>
            <p:ph type="ctrTitle"/>
          </p:nvPr>
        </p:nvSpPr>
        <p:spPr>
          <a:xfrm>
            <a:off x="1524000" y="1122363"/>
            <a:ext cx="9144000" cy="2387600"/>
          </a:xfrm>
        </p:spPr>
        <p:txBody>
          <a:bodyPr/>
          <a:lstStyle/>
          <a:p>
            <a:r>
              <a:rPr lang="en-US" dirty="0"/>
              <a:t>Gene Basics</a:t>
            </a:r>
          </a:p>
        </p:txBody>
      </p:sp>
      <p:sp>
        <p:nvSpPr>
          <p:cNvPr id="5" name="Subtitle 2">
            <a:extLst>
              <a:ext uri="{FF2B5EF4-FFF2-40B4-BE49-F238E27FC236}">
                <a16:creationId xmlns:a16="http://schemas.microsoft.com/office/drawing/2014/main" id="{4BC83755-ADB4-FF4E-AF67-407F541282BE}"/>
              </a:ext>
            </a:extLst>
          </p:cNvPr>
          <p:cNvSpPr>
            <a:spLocks noGrp="1"/>
          </p:cNvSpPr>
          <p:nvPr>
            <p:ph type="subTitle" idx="1"/>
          </p:nvPr>
        </p:nvSpPr>
        <p:spPr>
          <a:xfrm>
            <a:off x="1524000" y="3602038"/>
            <a:ext cx="9144000" cy="1655762"/>
          </a:xfrm>
        </p:spPr>
        <p:txBody>
          <a:bodyPr/>
          <a:lstStyle/>
          <a:p>
            <a:r>
              <a:rPr lang="en-US" dirty="0"/>
              <a:t>Molecular biology Introduction</a:t>
            </a:r>
          </a:p>
        </p:txBody>
      </p:sp>
    </p:spTree>
    <p:extLst>
      <p:ext uri="{BB962C8B-B14F-4D97-AF65-F5344CB8AC3E}">
        <p14:creationId xmlns:p14="http://schemas.microsoft.com/office/powerpoint/2010/main" val="179220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10B-2A5B-0644-9F62-99513D1A25A6}"/>
              </a:ext>
            </a:extLst>
          </p:cNvPr>
          <p:cNvSpPr>
            <a:spLocks noGrp="1"/>
          </p:cNvSpPr>
          <p:nvPr>
            <p:ph type="title"/>
          </p:nvPr>
        </p:nvSpPr>
        <p:spPr/>
        <p:txBody>
          <a:bodyPr/>
          <a:lstStyle/>
          <a:p>
            <a:pPr algn="ctr"/>
            <a:r>
              <a:rPr lang="en-US" dirty="0"/>
              <a:t>Genes contain useful information</a:t>
            </a:r>
          </a:p>
        </p:txBody>
      </p:sp>
      <p:pic>
        <p:nvPicPr>
          <p:cNvPr id="9218" name="Picture 2" descr="Image result for DNA central dogma">
            <a:extLst>
              <a:ext uri="{FF2B5EF4-FFF2-40B4-BE49-F238E27FC236}">
                <a16:creationId xmlns:a16="http://schemas.microsoft.com/office/drawing/2014/main" id="{11AACD71-E806-7A49-BBD1-39148DE26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614" y="1464814"/>
            <a:ext cx="3036772" cy="4851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85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Gene Structure</a:t>
            </a:r>
          </a:p>
        </p:txBody>
      </p:sp>
      <p:sp>
        <p:nvSpPr>
          <p:cNvPr id="4" name="Rectangle 3">
            <a:extLst>
              <a:ext uri="{FF2B5EF4-FFF2-40B4-BE49-F238E27FC236}">
                <a16:creationId xmlns:a16="http://schemas.microsoft.com/office/drawing/2014/main" id="{A636BF51-D05D-9142-B718-4156F5DB7F74}"/>
              </a:ext>
            </a:extLst>
          </p:cNvPr>
          <p:cNvSpPr/>
          <p:nvPr/>
        </p:nvSpPr>
        <p:spPr>
          <a:xfrm>
            <a:off x="453258" y="6170000"/>
            <a:ext cx="3339376" cy="200055"/>
          </a:xfrm>
          <a:prstGeom prst="rect">
            <a:avLst/>
          </a:prstGeom>
        </p:spPr>
        <p:txBody>
          <a:bodyPr wrap="none">
            <a:spAutoFit/>
          </a:bodyPr>
          <a:lstStyle/>
          <a:p>
            <a:pPr algn="ctr"/>
            <a:r>
              <a:rPr lang="en-US" sz="700" b="1" dirty="0"/>
              <a:t>https://</a:t>
            </a:r>
            <a:r>
              <a:rPr lang="en-US" sz="700" b="1" dirty="0" err="1"/>
              <a:t>www.zmescience.com</a:t>
            </a:r>
            <a:r>
              <a:rPr lang="en-US" sz="700" b="1" dirty="0"/>
              <a:t>/medicine/genetic/intron-retention-cancer-25012016/</a:t>
            </a:r>
          </a:p>
        </p:txBody>
      </p:sp>
      <p:pic>
        <p:nvPicPr>
          <p:cNvPr id="4098" name="Picture 2" descr="Image result for gene intron exon">
            <a:extLst>
              <a:ext uri="{FF2B5EF4-FFF2-40B4-BE49-F238E27FC236}">
                <a16:creationId xmlns:a16="http://schemas.microsoft.com/office/drawing/2014/main" id="{1EEF7AC1-BAF2-BD4C-B0BC-C60638F41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179" y="1908008"/>
            <a:ext cx="10524565" cy="3041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94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DNA Splicing</a:t>
            </a:r>
          </a:p>
        </p:txBody>
      </p:sp>
      <p:sp>
        <p:nvSpPr>
          <p:cNvPr id="4" name="Rectangle 3">
            <a:extLst>
              <a:ext uri="{FF2B5EF4-FFF2-40B4-BE49-F238E27FC236}">
                <a16:creationId xmlns:a16="http://schemas.microsoft.com/office/drawing/2014/main" id="{A636BF51-D05D-9142-B718-4156F5DB7F74}"/>
              </a:ext>
            </a:extLst>
          </p:cNvPr>
          <p:cNvSpPr/>
          <p:nvPr/>
        </p:nvSpPr>
        <p:spPr>
          <a:xfrm>
            <a:off x="415588" y="6170000"/>
            <a:ext cx="3414717" cy="200055"/>
          </a:xfrm>
          <a:prstGeom prst="rect">
            <a:avLst/>
          </a:prstGeom>
        </p:spPr>
        <p:txBody>
          <a:bodyPr wrap="none">
            <a:spAutoFit/>
          </a:bodyPr>
          <a:lstStyle/>
          <a:p>
            <a:pPr algn="ctr"/>
            <a:r>
              <a:rPr lang="en-US" sz="700" b="1" dirty="0"/>
              <a:t>https://</a:t>
            </a:r>
            <a:r>
              <a:rPr lang="en-US" sz="700" b="1" dirty="0" err="1"/>
              <a:t>socratic.org</a:t>
            </a:r>
            <a:r>
              <a:rPr lang="en-US" sz="700" b="1" dirty="0"/>
              <a:t>/questions/what-is-the-difference-between-an-intron-and-an-exon</a:t>
            </a:r>
          </a:p>
        </p:txBody>
      </p:sp>
      <p:pic>
        <p:nvPicPr>
          <p:cNvPr id="7170" name="Picture 2" descr="Image result for gene intron exon">
            <a:extLst>
              <a:ext uri="{FF2B5EF4-FFF2-40B4-BE49-F238E27FC236}">
                <a16:creationId xmlns:a16="http://schemas.microsoft.com/office/drawing/2014/main" id="{DDBDD956-C4E9-E447-B077-8759BEE39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316" y="1335618"/>
            <a:ext cx="8903368" cy="439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849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91CD-E519-5548-A7BA-0B1AC3D9B1E4}"/>
              </a:ext>
            </a:extLst>
          </p:cNvPr>
          <p:cNvSpPr>
            <a:spLocks noGrp="1"/>
          </p:cNvSpPr>
          <p:nvPr>
            <p:ph type="title"/>
          </p:nvPr>
        </p:nvSpPr>
        <p:spPr>
          <a:xfrm>
            <a:off x="926977" y="2766218"/>
            <a:ext cx="10515600" cy="1325563"/>
          </a:xfrm>
        </p:spPr>
        <p:txBody>
          <a:bodyPr/>
          <a:lstStyle/>
          <a:p>
            <a:pPr algn="ctr"/>
            <a:r>
              <a:rPr lang="en-US" dirty="0"/>
              <a:t>One way to find information is to make comparisons</a:t>
            </a:r>
          </a:p>
        </p:txBody>
      </p:sp>
    </p:spTree>
    <p:extLst>
      <p:ext uri="{BB962C8B-B14F-4D97-AF65-F5344CB8AC3E}">
        <p14:creationId xmlns:p14="http://schemas.microsoft.com/office/powerpoint/2010/main" val="242167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10B-2A5B-0644-9F62-99513D1A25A6}"/>
              </a:ext>
            </a:extLst>
          </p:cNvPr>
          <p:cNvSpPr>
            <a:spLocks noGrp="1"/>
          </p:cNvSpPr>
          <p:nvPr>
            <p:ph type="title"/>
          </p:nvPr>
        </p:nvSpPr>
        <p:spPr/>
        <p:txBody>
          <a:bodyPr/>
          <a:lstStyle/>
          <a:p>
            <a:pPr algn="ctr"/>
            <a:r>
              <a:rPr lang="en-US" dirty="0"/>
              <a:t>Words can be conserved</a:t>
            </a:r>
          </a:p>
        </p:txBody>
      </p:sp>
      <p:pic>
        <p:nvPicPr>
          <p:cNvPr id="4" name="Picture 4">
            <a:extLst>
              <a:ext uri="{FF2B5EF4-FFF2-40B4-BE49-F238E27FC236}">
                <a16:creationId xmlns:a16="http://schemas.microsoft.com/office/drawing/2014/main" id="{D187B03C-685D-8C42-B1BA-A909E02F2A1E}"/>
              </a:ext>
            </a:extLst>
          </p:cNvPr>
          <p:cNvPicPr>
            <a:picLocks noChangeAspect="1" noChangeArrowheads="1"/>
          </p:cNvPicPr>
          <p:nvPr/>
        </p:nvPicPr>
        <p:blipFill>
          <a:blip r:embed="rId3"/>
          <a:srcRect/>
          <a:stretch>
            <a:fillRect/>
          </a:stretch>
        </p:blipFill>
        <p:spPr bwMode="auto">
          <a:xfrm>
            <a:off x="3707398" y="1545631"/>
            <a:ext cx="4486691" cy="3283822"/>
          </a:xfrm>
          <a:prstGeom prst="rect">
            <a:avLst/>
          </a:prstGeom>
          <a:ln>
            <a:solidFill>
              <a:schemeClr val="tx1"/>
            </a:solidFill>
          </a:ln>
          <a:effectLst/>
        </p:spPr>
      </p:pic>
      <p:graphicFrame>
        <p:nvGraphicFramePr>
          <p:cNvPr id="5" name="Group 74">
            <a:extLst>
              <a:ext uri="{FF2B5EF4-FFF2-40B4-BE49-F238E27FC236}">
                <a16:creationId xmlns:a16="http://schemas.microsoft.com/office/drawing/2014/main" id="{74AAFC61-CE38-0A42-A798-6F739FDE1139}"/>
              </a:ext>
            </a:extLst>
          </p:cNvPr>
          <p:cNvGraphicFramePr>
            <a:graphicFrameLocks noGrp="1"/>
          </p:cNvGraphicFramePr>
          <p:nvPr/>
        </p:nvGraphicFramePr>
        <p:xfrm>
          <a:off x="2207580" y="4730319"/>
          <a:ext cx="8001000" cy="1905001"/>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143000">
                  <a:extLst>
                    <a:ext uri="{9D8B030D-6E8A-4147-A177-3AD203B41FA5}">
                      <a16:colId xmlns:a16="http://schemas.microsoft.com/office/drawing/2014/main" val="20006"/>
                    </a:ext>
                  </a:extLst>
                </a:gridCol>
              </a:tblGrid>
              <a:tr h="693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cs typeface="Arial" charset="0"/>
                        </a:rPr>
                        <a:t>English </a:t>
                      </a:r>
                      <a:endParaRPr kumimoji="0" lang="en-US" sz="1600" b="0" i="0" u="none" strike="noStrike" cap="none" normalizeH="0" baseline="0" dirty="0">
                        <a:ln>
                          <a:noFill/>
                        </a:ln>
                        <a:solidFill>
                          <a:schemeClr val="tx1"/>
                        </a:solidFill>
                        <a:effectLst/>
                        <a:latin typeface="Calibri" pitchFamily="34"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cs typeface="Arial" charset="0"/>
                        </a:rPr>
                        <a:t>Dutch </a:t>
                      </a:r>
                      <a:endParaRPr kumimoji="0" lang="en-US" sz="1600" b="0" i="0" u="none" strike="noStrike" cap="none" normalizeH="0" baseline="0" dirty="0">
                        <a:ln>
                          <a:noFill/>
                        </a:ln>
                        <a:solidFill>
                          <a:schemeClr val="tx1"/>
                        </a:solidFill>
                        <a:effectLst/>
                        <a:latin typeface="Calibri" pitchFamily="34"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cs typeface="Arial" charset="0"/>
                        </a:rPr>
                        <a:t>German </a:t>
                      </a:r>
                      <a:endParaRPr kumimoji="0" lang="en-US" sz="1600" b="0" i="0" u="none" strike="noStrike" cap="none" normalizeH="0" baseline="0" dirty="0">
                        <a:ln>
                          <a:noFill/>
                        </a:ln>
                        <a:solidFill>
                          <a:schemeClr val="tx1"/>
                        </a:solidFill>
                        <a:effectLst/>
                        <a:latin typeface="Calibri" pitchFamily="34"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cs typeface="Arial" charset="0"/>
                        </a:rPr>
                        <a:t>Danish </a:t>
                      </a:r>
                      <a:endParaRPr kumimoji="0" lang="en-US" sz="1600" b="0" i="0" u="none" strike="noStrike" cap="none" normalizeH="0" baseline="0" dirty="0">
                        <a:ln>
                          <a:noFill/>
                        </a:ln>
                        <a:solidFill>
                          <a:schemeClr val="tx1"/>
                        </a:solidFill>
                        <a:effectLst/>
                        <a:latin typeface="Calibri" pitchFamily="34"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cs typeface="Arial" charset="0"/>
                        </a:rPr>
                        <a:t>Norwegian </a:t>
                      </a:r>
                      <a:endParaRPr kumimoji="0" lang="en-US" sz="1600" b="0" i="0" u="none" strike="noStrike" cap="none" normalizeH="0" baseline="0" dirty="0">
                        <a:ln>
                          <a:noFill/>
                        </a:ln>
                        <a:solidFill>
                          <a:schemeClr val="tx1"/>
                        </a:solidFill>
                        <a:effectLst/>
                        <a:latin typeface="Calibri" pitchFamily="34"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cs typeface="Arial" charset="0"/>
                        </a:rPr>
                        <a:t>Swedish </a:t>
                      </a:r>
                      <a:endParaRPr kumimoji="0" lang="en-US" sz="1600" b="0" i="0" u="none" strike="noStrike" cap="none" normalizeH="0" baseline="0" dirty="0">
                        <a:ln>
                          <a:noFill/>
                        </a:ln>
                        <a:solidFill>
                          <a:schemeClr val="tx1"/>
                        </a:solidFill>
                        <a:effectLst/>
                        <a:latin typeface="Calibri" pitchFamily="34"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cs typeface="Arial" charset="0"/>
                        </a:rPr>
                        <a:t>Icelandic</a:t>
                      </a:r>
                      <a:endParaRPr kumimoji="0" lang="en-US" sz="1600" b="0" i="0" u="none" strike="noStrike" cap="none" normalizeH="0" baseline="0" dirty="0">
                        <a:ln>
                          <a:noFill/>
                        </a:ln>
                        <a:solidFill>
                          <a:schemeClr val="tx1"/>
                        </a:solidFill>
                        <a:effectLst/>
                        <a:latin typeface="Calibri" pitchFamily="34" charset="0"/>
                        <a:cs typeface="Arial"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032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book  (n)</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boek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buch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bog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bok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bok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bók</a:t>
                      </a: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048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come  (v)</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komen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kommen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komme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komme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komma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koma</a:t>
                      </a: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032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drink  (v)</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drinken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trinken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drikke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drikke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dricka </a:t>
                      </a:r>
                    </a:p>
                  </a:txBody>
                  <a:tcPr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drekka</a:t>
                      </a: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4569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10B-2A5B-0644-9F62-99513D1A25A6}"/>
              </a:ext>
            </a:extLst>
          </p:cNvPr>
          <p:cNvSpPr>
            <a:spLocks noGrp="1"/>
          </p:cNvSpPr>
          <p:nvPr>
            <p:ph type="title"/>
          </p:nvPr>
        </p:nvSpPr>
        <p:spPr/>
        <p:txBody>
          <a:bodyPr/>
          <a:lstStyle/>
          <a:p>
            <a:pPr algn="ctr"/>
            <a:r>
              <a:rPr lang="en-US" dirty="0"/>
              <a:t>What can you change?</a:t>
            </a:r>
          </a:p>
        </p:txBody>
      </p:sp>
      <p:pic>
        <p:nvPicPr>
          <p:cNvPr id="3" name="Picture 2">
            <a:extLst>
              <a:ext uri="{FF2B5EF4-FFF2-40B4-BE49-F238E27FC236}">
                <a16:creationId xmlns:a16="http://schemas.microsoft.com/office/drawing/2014/main" id="{FF8D3EDF-B533-7141-86F1-8AE6E734301A}"/>
              </a:ext>
            </a:extLst>
          </p:cNvPr>
          <p:cNvPicPr>
            <a:picLocks noChangeAspect="1"/>
          </p:cNvPicPr>
          <p:nvPr/>
        </p:nvPicPr>
        <p:blipFill>
          <a:blip r:embed="rId3"/>
          <a:stretch>
            <a:fillRect/>
          </a:stretch>
        </p:blipFill>
        <p:spPr>
          <a:xfrm>
            <a:off x="642275" y="1802907"/>
            <a:ext cx="6507421" cy="3328386"/>
          </a:xfrm>
          <a:prstGeom prst="rect">
            <a:avLst/>
          </a:prstGeom>
        </p:spPr>
      </p:pic>
      <p:pic>
        <p:nvPicPr>
          <p:cNvPr id="13314" name="Picture 2" descr="Image result for white cake">
            <a:extLst>
              <a:ext uri="{FF2B5EF4-FFF2-40B4-BE49-F238E27FC236}">
                <a16:creationId xmlns:a16="http://schemas.microsoft.com/office/drawing/2014/main" id="{E2B2DE49-C729-1E4A-98E6-31650ADAF6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6271" y="1690688"/>
            <a:ext cx="4033454" cy="384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89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10B-2A5B-0644-9F62-99513D1A25A6}"/>
              </a:ext>
            </a:extLst>
          </p:cNvPr>
          <p:cNvSpPr>
            <a:spLocks noGrp="1"/>
          </p:cNvSpPr>
          <p:nvPr>
            <p:ph type="title"/>
          </p:nvPr>
        </p:nvSpPr>
        <p:spPr/>
        <p:txBody>
          <a:bodyPr/>
          <a:lstStyle/>
          <a:p>
            <a:pPr algn="ctr"/>
            <a:r>
              <a:rPr lang="en-US" dirty="0"/>
              <a:t>Genes can be conserved</a:t>
            </a:r>
          </a:p>
        </p:txBody>
      </p:sp>
      <p:pic>
        <p:nvPicPr>
          <p:cNvPr id="11266" name="Picture 2" descr="Image result for dna alignment conservation">
            <a:extLst>
              <a:ext uri="{FF2B5EF4-FFF2-40B4-BE49-F238E27FC236}">
                <a16:creationId xmlns:a16="http://schemas.microsoft.com/office/drawing/2014/main" id="{72A05045-A604-F642-8162-BD162313C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0057" y="1690688"/>
            <a:ext cx="8242300" cy="47117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03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10B-2A5B-0644-9F62-99513D1A25A6}"/>
              </a:ext>
            </a:extLst>
          </p:cNvPr>
          <p:cNvSpPr>
            <a:spLocks noGrp="1"/>
          </p:cNvSpPr>
          <p:nvPr>
            <p:ph type="title"/>
          </p:nvPr>
        </p:nvSpPr>
        <p:spPr/>
        <p:txBody>
          <a:bodyPr/>
          <a:lstStyle/>
          <a:p>
            <a:pPr algn="ctr"/>
            <a:r>
              <a:rPr lang="en-US" dirty="0"/>
              <a:t>Genes with essential functions are heavily conserved</a:t>
            </a:r>
          </a:p>
        </p:txBody>
      </p:sp>
      <p:pic>
        <p:nvPicPr>
          <p:cNvPr id="17410" name="Picture 2" descr="Image result for reinforce plane bullet holes">
            <a:extLst>
              <a:ext uri="{FF2B5EF4-FFF2-40B4-BE49-F238E27FC236}">
                <a16:creationId xmlns:a16="http://schemas.microsoft.com/office/drawing/2014/main" id="{CB6CE011-D4D1-A140-859A-44955F7D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1248" y="1921695"/>
            <a:ext cx="4789503" cy="38076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7D99AF-765E-704C-A243-4353DD7DA87C}"/>
              </a:ext>
            </a:extLst>
          </p:cNvPr>
          <p:cNvSpPr txBox="1"/>
          <p:nvPr/>
        </p:nvSpPr>
        <p:spPr>
          <a:xfrm>
            <a:off x="3849019" y="5929794"/>
            <a:ext cx="4336869" cy="369332"/>
          </a:xfrm>
          <a:prstGeom prst="rect">
            <a:avLst/>
          </a:prstGeom>
          <a:noFill/>
        </p:spPr>
        <p:txBody>
          <a:bodyPr wrap="square" rtlCol="0">
            <a:spAutoFit/>
          </a:bodyPr>
          <a:lstStyle/>
          <a:p>
            <a:pPr algn="ctr"/>
            <a:r>
              <a:rPr lang="en-US" dirty="0"/>
              <a:t>Survivorship bias</a:t>
            </a:r>
          </a:p>
        </p:txBody>
      </p:sp>
    </p:spTree>
    <p:extLst>
      <p:ext uri="{BB962C8B-B14F-4D97-AF65-F5344CB8AC3E}">
        <p14:creationId xmlns:p14="http://schemas.microsoft.com/office/powerpoint/2010/main" val="1741915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10B-2A5B-0644-9F62-99513D1A25A6}"/>
              </a:ext>
            </a:extLst>
          </p:cNvPr>
          <p:cNvSpPr>
            <a:spLocks noGrp="1"/>
          </p:cNvSpPr>
          <p:nvPr>
            <p:ph type="title"/>
          </p:nvPr>
        </p:nvSpPr>
        <p:spPr>
          <a:xfrm>
            <a:off x="838200" y="118956"/>
            <a:ext cx="10515600" cy="1325563"/>
          </a:xfrm>
        </p:spPr>
        <p:txBody>
          <a:bodyPr/>
          <a:lstStyle/>
          <a:p>
            <a:pPr algn="ctr"/>
            <a:r>
              <a:rPr lang="en-US" dirty="0"/>
              <a:t>We can categorize these changes (mutations)</a:t>
            </a:r>
          </a:p>
        </p:txBody>
      </p:sp>
      <p:pic>
        <p:nvPicPr>
          <p:cNvPr id="4" name="Picture 14" descr="cladogram">
            <a:extLst>
              <a:ext uri="{FF2B5EF4-FFF2-40B4-BE49-F238E27FC236}">
                <a16:creationId xmlns:a16="http://schemas.microsoft.com/office/drawing/2014/main" id="{7589B505-6284-6242-9E64-336222A86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411288"/>
            <a:ext cx="5410200"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123F5226-772F-F64D-8C16-6CD2AE722B64}"/>
              </a:ext>
            </a:extLst>
          </p:cNvPr>
          <p:cNvSpPr txBox="1">
            <a:spLocks noChangeArrowheads="1"/>
          </p:cNvSpPr>
          <p:nvPr/>
        </p:nvSpPr>
        <p:spPr bwMode="auto">
          <a:xfrm>
            <a:off x="8077200" y="26670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00B050"/>
                </a:solidFill>
                <a:latin typeface="Calibri" panose="020F0502020204030204" pitchFamily="34" charset="0"/>
              </a:rPr>
              <a:t>A</a:t>
            </a:r>
            <a:r>
              <a:rPr lang="en-US" altLang="en-US" sz="2400" b="1" dirty="0">
                <a:solidFill>
                  <a:srgbClr val="FF0000"/>
                </a:solidFill>
                <a:latin typeface="Calibri" panose="020F0502020204030204" pitchFamily="34" charset="0"/>
              </a:rPr>
              <a:t>T</a:t>
            </a:r>
            <a:r>
              <a:rPr lang="en-US" altLang="en-US" sz="2400" b="1" dirty="0">
                <a:solidFill>
                  <a:srgbClr val="0070C0"/>
                </a:solidFill>
                <a:latin typeface="Calibri" panose="020F0502020204030204" pitchFamily="34" charset="0"/>
              </a:rPr>
              <a:t>CC</a:t>
            </a:r>
          </a:p>
        </p:txBody>
      </p:sp>
      <p:sp>
        <p:nvSpPr>
          <p:cNvPr id="6" name="Text Box 6">
            <a:extLst>
              <a:ext uri="{FF2B5EF4-FFF2-40B4-BE49-F238E27FC236}">
                <a16:creationId xmlns:a16="http://schemas.microsoft.com/office/drawing/2014/main" id="{283D82E0-1B08-6947-B9D4-D1991221E5AB}"/>
              </a:ext>
            </a:extLst>
          </p:cNvPr>
          <p:cNvSpPr txBox="1">
            <a:spLocks noChangeArrowheads="1"/>
          </p:cNvSpPr>
          <p:nvPr/>
        </p:nvSpPr>
        <p:spPr bwMode="auto">
          <a:xfrm>
            <a:off x="7848600" y="58674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00FF00"/>
                </a:solidFill>
                <a:latin typeface="Calibri" panose="020F0502020204030204" pitchFamily="34" charset="0"/>
              </a:rPr>
              <a:t>A</a:t>
            </a:r>
            <a:r>
              <a:rPr lang="en-US" altLang="en-US" sz="2400" b="1" dirty="0">
                <a:solidFill>
                  <a:srgbClr val="FF0000"/>
                </a:solidFill>
                <a:latin typeface="Calibri" panose="020F0502020204030204" pitchFamily="34" charset="0"/>
              </a:rPr>
              <a:t>T</a:t>
            </a:r>
            <a:r>
              <a:rPr lang="en-US" altLang="en-US" sz="2400" b="1" dirty="0">
                <a:solidFill>
                  <a:srgbClr val="FFFF00"/>
                </a:solidFill>
                <a:latin typeface="Calibri" panose="020F0502020204030204" pitchFamily="34" charset="0"/>
              </a:rPr>
              <a:t>G</a:t>
            </a:r>
            <a:r>
              <a:rPr lang="en-US" altLang="en-US" sz="2400" b="1" dirty="0">
                <a:solidFill>
                  <a:srgbClr val="0070C0"/>
                </a:solidFill>
                <a:latin typeface="Calibri" panose="020F0502020204030204" pitchFamily="34" charset="0"/>
              </a:rPr>
              <a:t>C</a:t>
            </a:r>
          </a:p>
        </p:txBody>
      </p:sp>
      <p:sp>
        <p:nvSpPr>
          <p:cNvPr id="7" name="Text Box 7">
            <a:extLst>
              <a:ext uri="{FF2B5EF4-FFF2-40B4-BE49-F238E27FC236}">
                <a16:creationId xmlns:a16="http://schemas.microsoft.com/office/drawing/2014/main" id="{D1E372FB-B07D-614D-B88B-F6234F47B31F}"/>
              </a:ext>
            </a:extLst>
          </p:cNvPr>
          <p:cNvSpPr txBox="1">
            <a:spLocks noChangeArrowheads="1"/>
          </p:cNvSpPr>
          <p:nvPr/>
        </p:nvSpPr>
        <p:spPr bwMode="auto">
          <a:xfrm>
            <a:off x="6553200" y="25908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00FF00"/>
                </a:solidFill>
                <a:latin typeface="Calibri" panose="020F0502020204030204" pitchFamily="34" charset="0"/>
              </a:rPr>
              <a:t>A</a:t>
            </a:r>
            <a:r>
              <a:rPr lang="en-US" altLang="en-US" sz="2400" b="1" dirty="0">
                <a:solidFill>
                  <a:srgbClr val="FF0000"/>
                </a:solidFill>
                <a:latin typeface="Calibri" panose="020F0502020204030204" pitchFamily="34" charset="0"/>
              </a:rPr>
              <a:t>T</a:t>
            </a:r>
            <a:r>
              <a:rPr lang="en-US" altLang="en-US" sz="2400" b="1" dirty="0">
                <a:solidFill>
                  <a:srgbClr val="FFFF00"/>
                </a:solidFill>
                <a:latin typeface="Calibri" panose="020F0502020204030204" pitchFamily="34" charset="0"/>
              </a:rPr>
              <a:t>G</a:t>
            </a:r>
            <a:r>
              <a:rPr lang="en-US" altLang="en-US" sz="2400" b="1" dirty="0">
                <a:solidFill>
                  <a:srgbClr val="FF0000"/>
                </a:solidFill>
                <a:latin typeface="Calibri" panose="020F0502020204030204" pitchFamily="34" charset="0"/>
              </a:rPr>
              <a:t>T</a:t>
            </a:r>
          </a:p>
        </p:txBody>
      </p:sp>
      <p:sp>
        <p:nvSpPr>
          <p:cNvPr id="8" name="Text Box 8">
            <a:extLst>
              <a:ext uri="{FF2B5EF4-FFF2-40B4-BE49-F238E27FC236}">
                <a16:creationId xmlns:a16="http://schemas.microsoft.com/office/drawing/2014/main" id="{CE5FB008-CB14-DC40-B239-5CC125378592}"/>
              </a:ext>
            </a:extLst>
          </p:cNvPr>
          <p:cNvSpPr txBox="1">
            <a:spLocks noChangeArrowheads="1"/>
          </p:cNvSpPr>
          <p:nvPr/>
        </p:nvSpPr>
        <p:spPr bwMode="auto">
          <a:xfrm>
            <a:off x="5029200" y="25908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00FF00"/>
                </a:solidFill>
                <a:latin typeface="Calibri" panose="020F0502020204030204" pitchFamily="34" charset="0"/>
              </a:rPr>
              <a:t>A</a:t>
            </a:r>
            <a:r>
              <a:rPr lang="en-US" altLang="en-US" sz="2400" b="1" dirty="0">
                <a:solidFill>
                  <a:srgbClr val="FF0000"/>
                </a:solidFill>
                <a:latin typeface="Calibri" panose="020F0502020204030204" pitchFamily="34" charset="0"/>
              </a:rPr>
              <a:t>T</a:t>
            </a:r>
            <a:r>
              <a:rPr lang="en-US" altLang="en-US" sz="2400" b="1" dirty="0">
                <a:solidFill>
                  <a:srgbClr val="FFFF00"/>
                </a:solidFill>
                <a:latin typeface="Calibri" panose="020F0502020204030204" pitchFamily="34" charset="0"/>
              </a:rPr>
              <a:t>G</a:t>
            </a:r>
            <a:r>
              <a:rPr lang="en-US" altLang="en-US" sz="2400" b="1" dirty="0">
                <a:solidFill>
                  <a:srgbClr val="0070C0"/>
                </a:solidFill>
                <a:latin typeface="Calibri" panose="020F0502020204030204" pitchFamily="34" charset="0"/>
              </a:rPr>
              <a:t>C</a:t>
            </a:r>
            <a:r>
              <a:rPr lang="en-US" altLang="en-US" sz="2400" b="1" dirty="0">
                <a:solidFill>
                  <a:srgbClr val="FF0000"/>
                </a:solidFill>
                <a:latin typeface="Calibri" panose="020F0502020204030204" pitchFamily="34" charset="0"/>
              </a:rPr>
              <a:t>T</a:t>
            </a:r>
          </a:p>
        </p:txBody>
      </p:sp>
      <p:sp>
        <p:nvSpPr>
          <p:cNvPr id="9" name="Text Box 9">
            <a:extLst>
              <a:ext uri="{FF2B5EF4-FFF2-40B4-BE49-F238E27FC236}">
                <a16:creationId xmlns:a16="http://schemas.microsoft.com/office/drawing/2014/main" id="{BEE4C812-52D0-724F-BA9A-87A2E98760C3}"/>
              </a:ext>
            </a:extLst>
          </p:cNvPr>
          <p:cNvSpPr txBox="1">
            <a:spLocks noChangeArrowheads="1"/>
          </p:cNvSpPr>
          <p:nvPr/>
        </p:nvSpPr>
        <p:spPr bwMode="auto">
          <a:xfrm>
            <a:off x="381000" y="1295400"/>
            <a:ext cx="28194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dirty="0">
                <a:latin typeface="Calibri" panose="020F0502020204030204" pitchFamily="34" charset="0"/>
              </a:rPr>
              <a:t>Transitions</a:t>
            </a:r>
            <a:endParaRPr lang="en-US" altLang="en-US" sz="2800" dirty="0">
              <a:latin typeface="Calibri" panose="020F0502020204030204" pitchFamily="34" charset="0"/>
            </a:endParaRPr>
          </a:p>
          <a:p>
            <a:pPr algn="ctr" eaLnBrk="1" hangingPunct="1"/>
            <a:r>
              <a:rPr lang="en-US" altLang="en-US" sz="2000" dirty="0">
                <a:latin typeface="Calibri" panose="020F0502020204030204" pitchFamily="34" charset="0"/>
              </a:rPr>
              <a:t>Purines(A/G) mutated to Purines</a:t>
            </a:r>
          </a:p>
          <a:p>
            <a:pPr algn="ctr" eaLnBrk="1" hangingPunct="1"/>
            <a:r>
              <a:rPr lang="en-US" altLang="en-US" sz="2000" dirty="0">
                <a:latin typeface="Calibri" panose="020F0502020204030204" pitchFamily="34" charset="0"/>
              </a:rPr>
              <a:t>Or </a:t>
            </a:r>
          </a:p>
          <a:p>
            <a:pPr algn="ctr" eaLnBrk="1" hangingPunct="1"/>
            <a:r>
              <a:rPr lang="en-US" altLang="en-US" sz="2000" dirty="0">
                <a:latin typeface="Calibri" panose="020F0502020204030204" pitchFamily="34" charset="0"/>
              </a:rPr>
              <a:t>Pyrimidines (C/T) mutated to Pyrimidines</a:t>
            </a:r>
          </a:p>
          <a:p>
            <a:pPr eaLnBrk="1" hangingPunct="1"/>
            <a:endParaRPr lang="en-US" altLang="en-US" sz="2800" b="1" dirty="0">
              <a:latin typeface="Calibri" panose="020F0502020204030204" pitchFamily="34" charset="0"/>
            </a:endParaRPr>
          </a:p>
          <a:p>
            <a:pPr algn="ctr" eaLnBrk="1" hangingPunct="1"/>
            <a:r>
              <a:rPr lang="en-US" altLang="en-US" sz="2400" b="1" dirty="0">
                <a:latin typeface="Calibri" panose="020F0502020204030204" pitchFamily="34" charset="0"/>
              </a:rPr>
              <a:t>Transversions</a:t>
            </a:r>
          </a:p>
          <a:p>
            <a:pPr algn="ctr" eaLnBrk="1" hangingPunct="1"/>
            <a:r>
              <a:rPr lang="en-US" altLang="en-US" sz="2000" dirty="0">
                <a:latin typeface="Calibri" panose="020F0502020204030204" pitchFamily="34" charset="0"/>
              </a:rPr>
              <a:t>Purines (A/G) to Pyrimidines (C/G) or vice versa</a:t>
            </a:r>
          </a:p>
          <a:p>
            <a:pPr algn="ctr" eaLnBrk="1" hangingPunct="1"/>
            <a:endParaRPr lang="en-US" altLang="en-US" sz="2000" b="1" dirty="0">
              <a:latin typeface="Calibri" panose="020F0502020204030204" pitchFamily="34" charset="0"/>
            </a:endParaRPr>
          </a:p>
          <a:p>
            <a:pPr algn="ctr" eaLnBrk="1" hangingPunct="1"/>
            <a:r>
              <a:rPr lang="en-US" altLang="en-US" sz="2400" b="1" dirty="0">
                <a:latin typeface="Calibri" panose="020F0502020204030204" pitchFamily="34" charset="0"/>
              </a:rPr>
              <a:t>Indels</a:t>
            </a:r>
          </a:p>
          <a:p>
            <a:pPr algn="ctr" eaLnBrk="1" hangingPunct="1"/>
            <a:r>
              <a:rPr lang="en-US" altLang="en-US" sz="2000" dirty="0">
                <a:latin typeface="Calibri" panose="020F0502020204030204" pitchFamily="34" charset="0"/>
              </a:rPr>
              <a:t>Gain or Loss of Nucleotides</a:t>
            </a:r>
          </a:p>
        </p:txBody>
      </p:sp>
      <p:sp>
        <p:nvSpPr>
          <p:cNvPr id="10" name="Text Box 10">
            <a:extLst>
              <a:ext uri="{FF2B5EF4-FFF2-40B4-BE49-F238E27FC236}">
                <a16:creationId xmlns:a16="http://schemas.microsoft.com/office/drawing/2014/main" id="{F8ED6B2C-C037-514C-9395-E27C32D58C9A}"/>
              </a:ext>
            </a:extLst>
          </p:cNvPr>
          <p:cNvSpPr txBox="1">
            <a:spLocks noChangeArrowheads="1"/>
          </p:cNvSpPr>
          <p:nvPr/>
        </p:nvSpPr>
        <p:spPr bwMode="auto">
          <a:xfrm>
            <a:off x="7859697" y="2463807"/>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dirty="0">
                <a:latin typeface="Calibri" panose="020F0502020204030204" pitchFamily="34" charset="0"/>
              </a:rPr>
              <a:t>   </a:t>
            </a:r>
            <a:r>
              <a:rPr lang="en-US" altLang="en-US" sz="1600" b="1" dirty="0">
                <a:latin typeface="Calibri" panose="020F0502020204030204" pitchFamily="34" charset="0"/>
              </a:rPr>
              <a:t>Transversion</a:t>
            </a:r>
          </a:p>
        </p:txBody>
      </p:sp>
      <p:sp>
        <p:nvSpPr>
          <p:cNvPr id="11" name="Text Box 11">
            <a:extLst>
              <a:ext uri="{FF2B5EF4-FFF2-40B4-BE49-F238E27FC236}">
                <a16:creationId xmlns:a16="http://schemas.microsoft.com/office/drawing/2014/main" id="{C0A7ED5D-ACC6-874F-AB9A-717AFB77000F}"/>
              </a:ext>
            </a:extLst>
          </p:cNvPr>
          <p:cNvSpPr txBox="1">
            <a:spLocks noChangeArrowheads="1"/>
          </p:cNvSpPr>
          <p:nvPr/>
        </p:nvSpPr>
        <p:spPr bwMode="auto">
          <a:xfrm>
            <a:off x="6071586" y="24384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b="1" dirty="0">
                <a:latin typeface="Calibri" panose="020F0502020204030204" pitchFamily="34" charset="0"/>
              </a:rPr>
              <a:t>         Transition</a:t>
            </a:r>
          </a:p>
        </p:txBody>
      </p:sp>
      <p:sp>
        <p:nvSpPr>
          <p:cNvPr id="12" name="Text Box 13">
            <a:extLst>
              <a:ext uri="{FF2B5EF4-FFF2-40B4-BE49-F238E27FC236}">
                <a16:creationId xmlns:a16="http://schemas.microsoft.com/office/drawing/2014/main" id="{95A3C8C1-C91C-5F40-98D0-C9A135B99DC9}"/>
              </a:ext>
            </a:extLst>
          </p:cNvPr>
          <p:cNvSpPr txBox="1">
            <a:spLocks noChangeArrowheads="1"/>
          </p:cNvSpPr>
          <p:nvPr/>
        </p:nvSpPr>
        <p:spPr bwMode="auto">
          <a:xfrm>
            <a:off x="3581400" y="24384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b="1" dirty="0">
                <a:latin typeface="Calibri" panose="020F0502020204030204" pitchFamily="34" charset="0"/>
              </a:rPr>
              <a:t>Deletion</a:t>
            </a:r>
          </a:p>
        </p:txBody>
      </p:sp>
      <p:sp>
        <p:nvSpPr>
          <p:cNvPr id="13" name="Text Box 15">
            <a:extLst>
              <a:ext uri="{FF2B5EF4-FFF2-40B4-BE49-F238E27FC236}">
                <a16:creationId xmlns:a16="http://schemas.microsoft.com/office/drawing/2014/main" id="{8642F283-6344-D847-B00A-9AF4C8D46C55}"/>
              </a:ext>
            </a:extLst>
          </p:cNvPr>
          <p:cNvSpPr txBox="1">
            <a:spLocks noChangeArrowheads="1"/>
          </p:cNvSpPr>
          <p:nvPr/>
        </p:nvSpPr>
        <p:spPr bwMode="auto">
          <a:xfrm>
            <a:off x="3657600" y="25908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00FF00"/>
                </a:solidFill>
                <a:latin typeface="Calibri" panose="020F0502020204030204" pitchFamily="34" charset="0"/>
              </a:rPr>
              <a:t>A</a:t>
            </a:r>
            <a:r>
              <a:rPr lang="en-US" altLang="en-US" sz="2400" b="1" dirty="0">
                <a:solidFill>
                  <a:srgbClr val="FF0000"/>
                </a:solidFill>
                <a:latin typeface="Calibri" panose="020F0502020204030204" pitchFamily="34" charset="0"/>
              </a:rPr>
              <a:t>T</a:t>
            </a:r>
            <a:r>
              <a:rPr lang="en-US" altLang="en-US" sz="2400" b="1" dirty="0">
                <a:solidFill>
                  <a:srgbClr val="0070C0"/>
                </a:solidFill>
                <a:latin typeface="Calibri" panose="020F0502020204030204" pitchFamily="34" charset="0"/>
              </a:rPr>
              <a:t>C</a:t>
            </a:r>
          </a:p>
        </p:txBody>
      </p:sp>
      <p:sp>
        <p:nvSpPr>
          <p:cNvPr id="14" name="Text Box 17">
            <a:extLst>
              <a:ext uri="{FF2B5EF4-FFF2-40B4-BE49-F238E27FC236}">
                <a16:creationId xmlns:a16="http://schemas.microsoft.com/office/drawing/2014/main" id="{070D84FB-BFA2-9444-81D8-AC6FAB8AE764}"/>
              </a:ext>
            </a:extLst>
          </p:cNvPr>
          <p:cNvSpPr txBox="1">
            <a:spLocks noChangeArrowheads="1"/>
          </p:cNvSpPr>
          <p:nvPr/>
        </p:nvSpPr>
        <p:spPr bwMode="auto">
          <a:xfrm>
            <a:off x="4648200" y="24384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b="1" dirty="0">
                <a:latin typeface="Calibri" panose="020F0502020204030204" pitchFamily="34" charset="0"/>
              </a:rPr>
              <a:t>        Insertion</a:t>
            </a:r>
          </a:p>
        </p:txBody>
      </p:sp>
      <p:sp>
        <p:nvSpPr>
          <p:cNvPr id="15" name="Text Box 10">
            <a:extLst>
              <a:ext uri="{FF2B5EF4-FFF2-40B4-BE49-F238E27FC236}">
                <a16:creationId xmlns:a16="http://schemas.microsoft.com/office/drawing/2014/main" id="{F83E4D68-A3B0-884D-8983-5169740A5E4F}"/>
              </a:ext>
            </a:extLst>
          </p:cNvPr>
          <p:cNvSpPr txBox="1">
            <a:spLocks noChangeArrowheads="1"/>
          </p:cNvSpPr>
          <p:nvPr/>
        </p:nvSpPr>
        <p:spPr bwMode="auto">
          <a:xfrm>
            <a:off x="7620000" y="5600807"/>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dirty="0">
                <a:latin typeface="Calibri" panose="020F0502020204030204" pitchFamily="34" charset="0"/>
              </a:rPr>
              <a:t>   </a:t>
            </a:r>
            <a:r>
              <a:rPr lang="en-US" altLang="en-US" sz="1600" b="1" dirty="0">
                <a:latin typeface="Calibri" panose="020F0502020204030204" pitchFamily="34" charset="0"/>
              </a:rPr>
              <a:t>ORIGINAL</a:t>
            </a:r>
          </a:p>
        </p:txBody>
      </p:sp>
    </p:spTree>
    <p:extLst>
      <p:ext uri="{BB962C8B-B14F-4D97-AF65-F5344CB8AC3E}">
        <p14:creationId xmlns:p14="http://schemas.microsoft.com/office/powerpoint/2010/main" val="1942279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D10B-2A5B-0644-9F62-99513D1A25A6}"/>
              </a:ext>
            </a:extLst>
          </p:cNvPr>
          <p:cNvSpPr>
            <a:spLocks noGrp="1"/>
          </p:cNvSpPr>
          <p:nvPr>
            <p:ph type="title"/>
          </p:nvPr>
        </p:nvSpPr>
        <p:spPr>
          <a:xfrm>
            <a:off x="838200" y="0"/>
            <a:ext cx="10515600" cy="1325563"/>
          </a:xfrm>
        </p:spPr>
        <p:txBody>
          <a:bodyPr/>
          <a:lstStyle/>
          <a:p>
            <a:pPr algn="ctr"/>
            <a:r>
              <a:rPr lang="en-US" dirty="0"/>
              <a:t>Summary points</a:t>
            </a:r>
          </a:p>
        </p:txBody>
      </p:sp>
      <p:sp>
        <p:nvSpPr>
          <p:cNvPr id="3" name="TextBox 2">
            <a:extLst>
              <a:ext uri="{FF2B5EF4-FFF2-40B4-BE49-F238E27FC236}">
                <a16:creationId xmlns:a16="http://schemas.microsoft.com/office/drawing/2014/main" id="{236E46EE-11BB-A844-A34D-B287CA6F7F25}"/>
              </a:ext>
            </a:extLst>
          </p:cNvPr>
          <p:cNvSpPr txBox="1"/>
          <p:nvPr/>
        </p:nvSpPr>
        <p:spPr>
          <a:xfrm>
            <a:off x="461701" y="1325563"/>
            <a:ext cx="11268598" cy="4832092"/>
          </a:xfrm>
          <a:prstGeom prst="rect">
            <a:avLst/>
          </a:prstGeom>
          <a:noFill/>
        </p:spPr>
        <p:txBody>
          <a:bodyPr wrap="none" rtlCol="0">
            <a:spAutoFit/>
          </a:bodyPr>
          <a:lstStyle/>
          <a:p>
            <a:endParaRPr lang="en-US" sz="2800" dirty="0"/>
          </a:p>
          <a:p>
            <a:pPr marL="285750" indent="-285750">
              <a:buFont typeface="Arial" panose="020B0604020202020204" pitchFamily="34" charset="0"/>
              <a:buChar char="•"/>
            </a:pPr>
            <a:r>
              <a:rPr lang="en-US" sz="2800" dirty="0"/>
              <a:t>Mitochondrial DNA contains genes (and non-genes, more on this later)</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On any given stretch of a chromosome, DNA may either contain useful </a:t>
            </a:r>
          </a:p>
          <a:p>
            <a:r>
              <a:rPr lang="en-US" sz="2800" dirty="0"/>
              <a:t>    information (gene) or not contain any information </a:t>
            </a:r>
          </a:p>
          <a:p>
            <a:endParaRPr lang="en-US" sz="2800" dirty="0"/>
          </a:p>
          <a:p>
            <a:pPr marL="457200" indent="-457200">
              <a:buFont typeface="Arial" panose="020B0604020202020204" pitchFamily="34" charset="0"/>
              <a:buChar char="•"/>
            </a:pPr>
            <a:r>
              <a:rPr lang="en-US" sz="2800" dirty="0"/>
              <a:t>Genes that are “important” (have a function essential to life) tend to be </a:t>
            </a:r>
          </a:p>
          <a:p>
            <a:r>
              <a:rPr lang="en-US" sz="2800" dirty="0"/>
              <a:t>      conserved</a:t>
            </a:r>
          </a:p>
          <a:p>
            <a:endParaRPr lang="en-US" sz="2800" dirty="0"/>
          </a:p>
          <a:p>
            <a:pPr marL="457200" indent="-457200">
              <a:buFont typeface="Arial" panose="020B0604020202020204" pitchFamily="34" charset="0"/>
              <a:buChar char="•"/>
            </a:pPr>
            <a:r>
              <a:rPr lang="en-US" sz="2800" dirty="0"/>
              <a:t>Changes in genes (mutations) can either be insertions/deletions (indels), </a:t>
            </a:r>
          </a:p>
          <a:p>
            <a:r>
              <a:rPr lang="en-US" sz="2800" dirty="0"/>
              <a:t>      transitions, or transversions</a:t>
            </a:r>
          </a:p>
        </p:txBody>
      </p:sp>
    </p:spTree>
    <p:extLst>
      <p:ext uri="{BB962C8B-B14F-4D97-AF65-F5344CB8AC3E}">
        <p14:creationId xmlns:p14="http://schemas.microsoft.com/office/powerpoint/2010/main" val="352584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What is this?</a:t>
            </a:r>
          </a:p>
        </p:txBody>
      </p:sp>
      <p:pic>
        <p:nvPicPr>
          <p:cNvPr id="1026" name="Picture 2">
            <a:extLst>
              <a:ext uri="{FF2B5EF4-FFF2-40B4-BE49-F238E27FC236}">
                <a16:creationId xmlns:a16="http://schemas.microsoft.com/office/drawing/2014/main" id="{6EDA9644-7A98-C142-9ADB-B4056D205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0" y="1666875"/>
            <a:ext cx="7937500" cy="4826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DB2AA24-7A24-3548-B243-FBD1C9DA2915}"/>
              </a:ext>
            </a:extLst>
          </p:cNvPr>
          <p:cNvSpPr/>
          <p:nvPr/>
        </p:nvSpPr>
        <p:spPr>
          <a:xfrm>
            <a:off x="0" y="6580416"/>
            <a:ext cx="6096000" cy="215444"/>
          </a:xfrm>
          <a:prstGeom prst="rect">
            <a:avLst/>
          </a:prstGeom>
        </p:spPr>
        <p:txBody>
          <a:bodyPr>
            <a:spAutoFit/>
          </a:bodyPr>
          <a:lstStyle/>
          <a:p>
            <a:r>
              <a:rPr lang="en-US" sz="400" dirty="0"/>
              <a:t>Claus </a:t>
            </a:r>
            <a:r>
              <a:rPr lang="en-US" sz="400" dirty="0" err="1"/>
              <a:t>Ableiter</a:t>
            </a:r>
            <a:r>
              <a:rPr lang="en-US" sz="400" dirty="0"/>
              <a:t> </a:t>
            </a:r>
            <a:r>
              <a:rPr lang="en-US" sz="400" dirty="0" err="1"/>
              <a:t>nur</a:t>
            </a:r>
            <a:r>
              <a:rPr lang="en-US" sz="400" dirty="0"/>
              <a:t> </a:t>
            </a:r>
            <a:r>
              <a:rPr lang="en-US" sz="400" dirty="0" err="1"/>
              <a:t>hochgeladen</a:t>
            </a:r>
            <a:r>
              <a:rPr lang="en-US" sz="400" dirty="0"/>
              <a:t> </a:t>
            </a:r>
            <a:r>
              <a:rPr lang="en-US" sz="400" dirty="0" err="1"/>
              <a:t>aus</a:t>
            </a:r>
            <a:r>
              <a:rPr lang="en-US" sz="400" dirty="0"/>
              <a:t> </a:t>
            </a:r>
            <a:r>
              <a:rPr lang="en-US" sz="400" dirty="0" err="1"/>
              <a:t>enWiki</a:t>
            </a:r>
            <a:r>
              <a:rPr lang="en-US" sz="400" dirty="0"/>
              <a:t> - </a:t>
            </a:r>
            <a:r>
              <a:rPr lang="en-US" sz="400" dirty="0" err="1"/>
              <a:t>enWiki</a:t>
            </a:r>
            <a:r>
              <a:rPr lang="en-US" sz="400" dirty="0"/>
              <a:t>, </a:t>
            </a:r>
            <a:r>
              <a:rPr lang="en-US" sz="400" dirty="0" err="1"/>
              <a:t>hochgeladen</a:t>
            </a:r>
            <a:r>
              <a:rPr lang="en-US" sz="400" dirty="0"/>
              <a:t> von User </a:t>
            </a:r>
            <a:r>
              <a:rPr lang="en-US" sz="400" dirty="0" err="1"/>
              <a:t>Lyndsaruell</a:t>
            </a:r>
            <a:r>
              <a:rPr lang="en-US" sz="400" dirty="0"/>
              <a:t>; </a:t>
            </a:r>
            <a:r>
              <a:rPr lang="en-US" sz="400" dirty="0" err="1"/>
              <a:t>siehe</a:t>
            </a:r>
            <a:r>
              <a:rPr lang="en-US" sz="400" dirty="0"/>
              <a:t> </a:t>
            </a:r>
            <a:r>
              <a:rPr lang="en-US" sz="400" dirty="0">
                <a:hlinkClick r:id="rId3"/>
              </a:rPr>
              <a:t>http://en.wikipedia.org/wiki/Image:Inca_Quipu.jpg</a:t>
            </a:r>
            <a:endParaRPr lang="en-US" sz="400" dirty="0"/>
          </a:p>
          <a:p>
            <a:r>
              <a:rPr lang="en-US" sz="400" dirty="0"/>
              <a:t>An Inca quipu, from the </a:t>
            </a:r>
            <a:r>
              <a:rPr lang="en-US" sz="400" dirty="0" err="1"/>
              <a:t>Larco</a:t>
            </a:r>
            <a:r>
              <a:rPr lang="en-US" sz="400" dirty="0"/>
              <a:t> Museum in Lima</a:t>
            </a:r>
          </a:p>
        </p:txBody>
      </p:sp>
    </p:spTree>
    <p:extLst>
      <p:ext uri="{BB962C8B-B14F-4D97-AF65-F5344CB8AC3E}">
        <p14:creationId xmlns:p14="http://schemas.microsoft.com/office/powerpoint/2010/main" val="124468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Quipu</a:t>
            </a:r>
          </a:p>
        </p:txBody>
      </p:sp>
      <p:pic>
        <p:nvPicPr>
          <p:cNvPr id="1026" name="Picture 2">
            <a:extLst>
              <a:ext uri="{FF2B5EF4-FFF2-40B4-BE49-F238E27FC236}">
                <a16:creationId xmlns:a16="http://schemas.microsoft.com/office/drawing/2014/main" id="{6EDA9644-7A98-C142-9ADB-B4056D205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15" y="1690688"/>
            <a:ext cx="5862431" cy="35643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98D8671-9D92-B243-B90A-C0910A054CD7}"/>
              </a:ext>
            </a:extLst>
          </p:cNvPr>
          <p:cNvSpPr txBox="1"/>
          <p:nvPr/>
        </p:nvSpPr>
        <p:spPr>
          <a:xfrm>
            <a:off x="6616606" y="2180205"/>
            <a:ext cx="5298979" cy="2585323"/>
          </a:xfrm>
          <a:prstGeom prst="rect">
            <a:avLst/>
          </a:prstGeom>
          <a:noFill/>
        </p:spPr>
        <p:txBody>
          <a:bodyPr wrap="square" rtlCol="0">
            <a:spAutoFit/>
          </a:bodyPr>
          <a:lstStyle/>
          <a:p>
            <a:r>
              <a:rPr lang="en-US" dirty="0"/>
              <a:t>A quipu usually consisted of cotton or camelid fiber strings. The Inca people used them for collecting data and keeping records, monitoring tax obligations, properly collecting census records, calendrical information, and for military organization. The cords stored numeric and other values encoded as knots, often in a base ten positional system.</a:t>
            </a:r>
          </a:p>
          <a:p>
            <a:r>
              <a:rPr lang="en-US" dirty="0"/>
              <a:t> – </a:t>
            </a:r>
            <a:r>
              <a:rPr lang="en-US" dirty="0" err="1"/>
              <a:t>en.wikipedia.org</a:t>
            </a:r>
            <a:r>
              <a:rPr lang="en-US" dirty="0"/>
              <a:t>/wiki/quipu</a:t>
            </a:r>
          </a:p>
          <a:p>
            <a:endParaRPr lang="en-US" dirty="0"/>
          </a:p>
        </p:txBody>
      </p:sp>
    </p:spTree>
    <p:extLst>
      <p:ext uri="{BB962C8B-B14F-4D97-AF65-F5344CB8AC3E}">
        <p14:creationId xmlns:p14="http://schemas.microsoft.com/office/powerpoint/2010/main" val="87698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DNA – Nucleus</a:t>
            </a:r>
          </a:p>
        </p:txBody>
      </p:sp>
      <p:pic>
        <p:nvPicPr>
          <p:cNvPr id="3074" name="Picture 2" descr="Image result for human metaphase chromosome">
            <a:extLst>
              <a:ext uri="{FF2B5EF4-FFF2-40B4-BE49-F238E27FC236}">
                <a16:creationId xmlns:a16="http://schemas.microsoft.com/office/drawing/2014/main" id="{8E6F58F6-17DD-A642-9EA1-34C1F23AE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081" y="1657667"/>
            <a:ext cx="3822959" cy="354266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DFCAC88-A851-F24C-85CB-AD97B128001B}"/>
              </a:ext>
            </a:extLst>
          </p:cNvPr>
          <p:cNvSpPr/>
          <p:nvPr/>
        </p:nvSpPr>
        <p:spPr>
          <a:xfrm>
            <a:off x="1527672" y="5200333"/>
            <a:ext cx="1887557" cy="169277"/>
          </a:xfrm>
          <a:prstGeom prst="rect">
            <a:avLst/>
          </a:prstGeom>
        </p:spPr>
        <p:txBody>
          <a:bodyPr wrap="square">
            <a:spAutoFit/>
          </a:bodyPr>
          <a:lstStyle/>
          <a:p>
            <a:r>
              <a:rPr lang="en-US" sz="500" dirty="0"/>
              <a:t>https://</a:t>
            </a:r>
            <a:r>
              <a:rPr lang="en-US" sz="500" dirty="0" err="1"/>
              <a:t>www.geneticcentre.org</a:t>
            </a:r>
            <a:r>
              <a:rPr lang="en-US" sz="500" dirty="0"/>
              <a:t>/</a:t>
            </a:r>
            <a:r>
              <a:rPr lang="en-US" sz="500" dirty="0" err="1"/>
              <a:t>FACILITIES_CYTOGENETICS.html</a:t>
            </a:r>
            <a:endParaRPr lang="en-US" sz="500" dirty="0"/>
          </a:p>
        </p:txBody>
      </p:sp>
      <p:sp>
        <p:nvSpPr>
          <p:cNvPr id="5" name="Rectangle 4">
            <a:extLst>
              <a:ext uri="{FF2B5EF4-FFF2-40B4-BE49-F238E27FC236}">
                <a16:creationId xmlns:a16="http://schemas.microsoft.com/office/drawing/2014/main" id="{4CEBFB4E-776B-3646-98CE-13A7324CB267}"/>
              </a:ext>
            </a:extLst>
          </p:cNvPr>
          <p:cNvSpPr/>
          <p:nvPr/>
        </p:nvSpPr>
        <p:spPr>
          <a:xfrm>
            <a:off x="1750267" y="5742256"/>
            <a:ext cx="3822959" cy="400110"/>
          </a:xfrm>
          <a:prstGeom prst="rect">
            <a:avLst/>
          </a:prstGeom>
        </p:spPr>
        <p:txBody>
          <a:bodyPr wrap="square">
            <a:spAutoFit/>
          </a:bodyPr>
          <a:lstStyle/>
          <a:p>
            <a:pPr algn="ctr"/>
            <a:r>
              <a:rPr lang="en-US" sz="2000" b="1" dirty="0"/>
              <a:t>Human metaphase chromosomes</a:t>
            </a:r>
          </a:p>
        </p:txBody>
      </p:sp>
      <p:pic>
        <p:nvPicPr>
          <p:cNvPr id="3076" name="Picture 4">
            <a:extLst>
              <a:ext uri="{FF2B5EF4-FFF2-40B4-BE49-F238E27FC236}">
                <a16:creationId xmlns:a16="http://schemas.microsoft.com/office/drawing/2014/main" id="{F4C7E24C-9083-9049-9D71-F905C4824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369" y="1657667"/>
            <a:ext cx="5037922" cy="35426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96045E4-59A0-6347-8992-D7330617F318}"/>
              </a:ext>
            </a:extLst>
          </p:cNvPr>
          <p:cNvSpPr/>
          <p:nvPr/>
        </p:nvSpPr>
        <p:spPr>
          <a:xfrm>
            <a:off x="6518735" y="5742256"/>
            <a:ext cx="3822959" cy="400110"/>
          </a:xfrm>
          <a:prstGeom prst="rect">
            <a:avLst/>
          </a:prstGeom>
        </p:spPr>
        <p:txBody>
          <a:bodyPr wrap="square">
            <a:spAutoFit/>
          </a:bodyPr>
          <a:lstStyle/>
          <a:p>
            <a:pPr algn="ctr"/>
            <a:r>
              <a:rPr lang="en-US" sz="2000" b="1" dirty="0"/>
              <a:t>Human cheek cells</a:t>
            </a:r>
          </a:p>
        </p:txBody>
      </p:sp>
      <p:sp>
        <p:nvSpPr>
          <p:cNvPr id="6" name="Rectangle 5">
            <a:extLst>
              <a:ext uri="{FF2B5EF4-FFF2-40B4-BE49-F238E27FC236}">
                <a16:creationId xmlns:a16="http://schemas.microsoft.com/office/drawing/2014/main" id="{10A78D9D-C66B-404F-94DC-3ABB770E88D2}"/>
              </a:ext>
            </a:extLst>
          </p:cNvPr>
          <p:cNvSpPr/>
          <p:nvPr/>
        </p:nvSpPr>
        <p:spPr>
          <a:xfrm>
            <a:off x="5728773" y="5200333"/>
            <a:ext cx="6096000" cy="184666"/>
          </a:xfrm>
          <a:prstGeom prst="rect">
            <a:avLst/>
          </a:prstGeom>
        </p:spPr>
        <p:txBody>
          <a:bodyPr>
            <a:spAutoFit/>
          </a:bodyPr>
          <a:lstStyle/>
          <a:p>
            <a:r>
              <a:rPr lang="en-US" sz="600" dirty="0"/>
              <a:t>https://</a:t>
            </a:r>
            <a:r>
              <a:rPr lang="en-US" sz="600" dirty="0" err="1"/>
              <a:t>www.microscopyu.com</a:t>
            </a:r>
            <a:r>
              <a:rPr lang="en-US" sz="600" dirty="0"/>
              <a:t>/assets/gallery-images/Comparison/</a:t>
            </a:r>
            <a:r>
              <a:rPr lang="en-US" sz="600" dirty="0" err="1"/>
              <a:t>DIC_cheekcellsdic.jpg</a:t>
            </a:r>
            <a:endParaRPr lang="en-US" sz="600" dirty="0"/>
          </a:p>
        </p:txBody>
      </p:sp>
    </p:spTree>
    <p:extLst>
      <p:ext uri="{BB962C8B-B14F-4D97-AF65-F5344CB8AC3E}">
        <p14:creationId xmlns:p14="http://schemas.microsoft.com/office/powerpoint/2010/main" val="344287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DNA - Chromosomes</a:t>
            </a:r>
          </a:p>
        </p:txBody>
      </p:sp>
      <p:pic>
        <p:nvPicPr>
          <p:cNvPr id="4098" name="Picture 2" descr="Image result for chromosomes phase contrast">
            <a:extLst>
              <a:ext uri="{FF2B5EF4-FFF2-40B4-BE49-F238E27FC236}">
                <a16:creationId xmlns:a16="http://schemas.microsoft.com/office/drawing/2014/main" id="{0305AFDD-1784-A740-8189-9D848FDCF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656" y="1534366"/>
            <a:ext cx="6345238" cy="47430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636BF51-D05D-9142-B718-4156F5DB7F74}"/>
              </a:ext>
            </a:extLst>
          </p:cNvPr>
          <p:cNvSpPr/>
          <p:nvPr/>
        </p:nvSpPr>
        <p:spPr>
          <a:xfrm>
            <a:off x="551656" y="6277431"/>
            <a:ext cx="1947969" cy="215444"/>
          </a:xfrm>
          <a:prstGeom prst="rect">
            <a:avLst/>
          </a:prstGeom>
        </p:spPr>
        <p:txBody>
          <a:bodyPr wrap="none">
            <a:spAutoFit/>
          </a:bodyPr>
          <a:lstStyle/>
          <a:p>
            <a:r>
              <a:rPr lang="en-US" sz="800" dirty="0"/>
              <a:t>http://</a:t>
            </a:r>
            <a:r>
              <a:rPr lang="en-US" sz="800" dirty="0" err="1"/>
              <a:t>iramis.cea.fr</a:t>
            </a:r>
            <a:r>
              <a:rPr lang="en-US" sz="800" dirty="0"/>
              <a:t>/dna2006/</a:t>
            </a:r>
            <a:r>
              <a:rPr lang="en-US" sz="800" dirty="0" err="1"/>
              <a:t>mitosis.html</a:t>
            </a:r>
            <a:endParaRPr lang="en-US" sz="800" dirty="0"/>
          </a:p>
        </p:txBody>
      </p:sp>
      <p:sp>
        <p:nvSpPr>
          <p:cNvPr id="8" name="Rectangle 7">
            <a:extLst>
              <a:ext uri="{FF2B5EF4-FFF2-40B4-BE49-F238E27FC236}">
                <a16:creationId xmlns:a16="http://schemas.microsoft.com/office/drawing/2014/main" id="{BE6C41C1-6819-7141-AB3B-FAC943E2A420}"/>
              </a:ext>
            </a:extLst>
          </p:cNvPr>
          <p:cNvSpPr/>
          <p:nvPr/>
        </p:nvSpPr>
        <p:spPr>
          <a:xfrm>
            <a:off x="7585975" y="2914561"/>
            <a:ext cx="4272650" cy="1754326"/>
          </a:xfrm>
          <a:prstGeom prst="rect">
            <a:avLst/>
          </a:prstGeom>
        </p:spPr>
        <p:txBody>
          <a:bodyPr wrap="square">
            <a:spAutoFit/>
          </a:bodyPr>
          <a:lstStyle/>
          <a:p>
            <a:r>
              <a:rPr lang="en-US" dirty="0">
                <a:effectLst/>
              </a:rPr>
              <a:t>Mitosis and cell plate formation in a flattened endosperm cell of the African blood lily, </a:t>
            </a:r>
            <a:r>
              <a:rPr lang="en-US" i="1" dirty="0">
                <a:effectLst/>
              </a:rPr>
              <a:t>Haemanthus </a:t>
            </a:r>
            <a:r>
              <a:rPr lang="en-US" i="1" dirty="0" err="1">
                <a:effectLst/>
              </a:rPr>
              <a:t>katherinae</a:t>
            </a:r>
            <a:r>
              <a:rPr lang="en-US" dirty="0">
                <a:effectLst/>
              </a:rPr>
              <a:t>, observed with phase contrast microscopy. (a) prophase, (b) metaphase, (c) anaphase, (d) telophase.</a:t>
            </a:r>
            <a:endParaRPr lang="en-US" dirty="0"/>
          </a:p>
        </p:txBody>
      </p:sp>
    </p:spTree>
    <p:extLst>
      <p:ext uri="{BB962C8B-B14F-4D97-AF65-F5344CB8AC3E}">
        <p14:creationId xmlns:p14="http://schemas.microsoft.com/office/powerpoint/2010/main" val="3153300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DNA - Structure</a:t>
            </a:r>
          </a:p>
        </p:txBody>
      </p:sp>
      <p:sp>
        <p:nvSpPr>
          <p:cNvPr id="4" name="Rectangle 3">
            <a:extLst>
              <a:ext uri="{FF2B5EF4-FFF2-40B4-BE49-F238E27FC236}">
                <a16:creationId xmlns:a16="http://schemas.microsoft.com/office/drawing/2014/main" id="{A636BF51-D05D-9142-B718-4156F5DB7F74}"/>
              </a:ext>
            </a:extLst>
          </p:cNvPr>
          <p:cNvSpPr/>
          <p:nvPr/>
        </p:nvSpPr>
        <p:spPr>
          <a:xfrm>
            <a:off x="551656" y="6277431"/>
            <a:ext cx="2666114" cy="215444"/>
          </a:xfrm>
          <a:prstGeom prst="rect">
            <a:avLst/>
          </a:prstGeom>
        </p:spPr>
        <p:txBody>
          <a:bodyPr wrap="none">
            <a:spAutoFit/>
          </a:bodyPr>
          <a:lstStyle/>
          <a:p>
            <a:r>
              <a:rPr lang="en-US" sz="800" dirty="0"/>
              <a:t>https://</a:t>
            </a:r>
            <a:r>
              <a:rPr lang="en-US" sz="800" dirty="0" err="1"/>
              <a:t>www.golifescience.com</a:t>
            </a:r>
            <a:r>
              <a:rPr lang="en-US" sz="800"/>
              <a:t>/structure-of-chromosome/</a:t>
            </a:r>
            <a:endParaRPr lang="en-US" sz="800" dirty="0"/>
          </a:p>
        </p:txBody>
      </p:sp>
      <p:pic>
        <p:nvPicPr>
          <p:cNvPr id="5122" name="Picture 2" descr="chromosome structure">
            <a:extLst>
              <a:ext uri="{FF2B5EF4-FFF2-40B4-BE49-F238E27FC236}">
                <a16:creationId xmlns:a16="http://schemas.microsoft.com/office/drawing/2014/main" id="{C17119E5-FA8C-BB40-BEAA-9936A2BC1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237" y="1553210"/>
            <a:ext cx="7883525" cy="4487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95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DNA – Electron microscopy</a:t>
            </a:r>
          </a:p>
        </p:txBody>
      </p:sp>
      <p:sp>
        <p:nvSpPr>
          <p:cNvPr id="4" name="Rectangle 3">
            <a:extLst>
              <a:ext uri="{FF2B5EF4-FFF2-40B4-BE49-F238E27FC236}">
                <a16:creationId xmlns:a16="http://schemas.microsoft.com/office/drawing/2014/main" id="{A636BF51-D05D-9142-B718-4156F5DB7F74}"/>
              </a:ext>
            </a:extLst>
          </p:cNvPr>
          <p:cNvSpPr/>
          <p:nvPr/>
        </p:nvSpPr>
        <p:spPr>
          <a:xfrm>
            <a:off x="476500" y="6170000"/>
            <a:ext cx="1832553" cy="584775"/>
          </a:xfrm>
          <a:prstGeom prst="rect">
            <a:avLst/>
          </a:prstGeom>
        </p:spPr>
        <p:txBody>
          <a:bodyPr wrap="none">
            <a:spAutoFit/>
          </a:bodyPr>
          <a:lstStyle/>
          <a:p>
            <a:r>
              <a:rPr lang="en-US" sz="800" b="1" dirty="0"/>
              <a:t>The structure of DNA by direct imaging</a:t>
            </a:r>
          </a:p>
          <a:p>
            <a:r>
              <a:rPr lang="en-US" sz="800" i="1" dirty="0"/>
              <a:t>Science Advances </a:t>
            </a:r>
            <a:r>
              <a:rPr lang="en-US" sz="800" dirty="0"/>
              <a:t> 28 Aug 2015:</a:t>
            </a:r>
            <a:br>
              <a:rPr lang="en-US" sz="800" dirty="0"/>
            </a:br>
            <a:r>
              <a:rPr lang="en-US" sz="800" dirty="0"/>
              <a:t>Vol. 1, no. 7, e1500734</a:t>
            </a:r>
            <a:br>
              <a:rPr lang="en-US" sz="800" dirty="0"/>
            </a:br>
            <a:r>
              <a:rPr lang="en-US" sz="800" dirty="0"/>
              <a:t>DOI: 10.1126/sciadv.1500734 </a:t>
            </a:r>
            <a:endParaRPr lang="en-US" sz="800" b="1" dirty="0"/>
          </a:p>
        </p:txBody>
      </p:sp>
      <p:pic>
        <p:nvPicPr>
          <p:cNvPr id="1026" name="Picture 2">
            <a:extLst>
              <a:ext uri="{FF2B5EF4-FFF2-40B4-BE49-F238E27FC236}">
                <a16:creationId xmlns:a16="http://schemas.microsoft.com/office/drawing/2014/main" id="{2CF5CEAB-2193-884F-8601-E4514C388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5" y="1940209"/>
            <a:ext cx="3459899" cy="38842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29C906E-A623-284C-9DDD-C5D0B6424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146" y="1940209"/>
            <a:ext cx="8223998" cy="422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09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DNA – Electron microscopy</a:t>
            </a:r>
          </a:p>
        </p:txBody>
      </p:sp>
      <p:pic>
        <p:nvPicPr>
          <p:cNvPr id="2050" name="Picture 2" descr="Image result for dna transcription electron microscopy">
            <a:extLst>
              <a:ext uri="{FF2B5EF4-FFF2-40B4-BE49-F238E27FC236}">
                <a16:creationId xmlns:a16="http://schemas.microsoft.com/office/drawing/2014/main" id="{48F4EF06-6806-DC49-A2E7-379B19323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632" y="1242045"/>
            <a:ext cx="9845458" cy="53765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636BF51-D05D-9142-B718-4156F5DB7F74}"/>
              </a:ext>
            </a:extLst>
          </p:cNvPr>
          <p:cNvSpPr/>
          <p:nvPr/>
        </p:nvSpPr>
        <p:spPr>
          <a:xfrm>
            <a:off x="675273" y="6170000"/>
            <a:ext cx="2895344" cy="307777"/>
          </a:xfrm>
          <a:prstGeom prst="rect">
            <a:avLst/>
          </a:prstGeom>
        </p:spPr>
        <p:txBody>
          <a:bodyPr wrap="none">
            <a:spAutoFit/>
          </a:bodyPr>
          <a:lstStyle/>
          <a:p>
            <a:pPr algn="ctr"/>
            <a:r>
              <a:rPr lang="en-US" sz="700" b="1" dirty="0"/>
              <a:t>http://</a:t>
            </a:r>
            <a:r>
              <a:rPr lang="en-US" sz="700" b="1" dirty="0" err="1"/>
              <a:t>book.bionumbers.org</a:t>
            </a:r>
            <a:r>
              <a:rPr lang="en-US" sz="700" b="1" dirty="0"/>
              <a:t>/what-is-faster-transcription-or-translation/</a:t>
            </a:r>
          </a:p>
          <a:p>
            <a:pPr algn="ctr"/>
            <a:r>
              <a:rPr lang="en-US" sz="700" dirty="0"/>
              <a:t>Adapted from O. L. Miller et al., Science 169:392, 1970</a:t>
            </a:r>
            <a:endParaRPr lang="en-US" sz="700" b="1" dirty="0"/>
          </a:p>
        </p:txBody>
      </p:sp>
    </p:spTree>
    <p:extLst>
      <p:ext uri="{BB962C8B-B14F-4D97-AF65-F5344CB8AC3E}">
        <p14:creationId xmlns:p14="http://schemas.microsoft.com/office/powerpoint/2010/main" val="325444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40E9-9799-F845-91EC-098484C776DF}"/>
              </a:ext>
            </a:extLst>
          </p:cNvPr>
          <p:cNvSpPr>
            <a:spLocks noGrp="1"/>
          </p:cNvSpPr>
          <p:nvPr>
            <p:ph type="title"/>
          </p:nvPr>
        </p:nvSpPr>
        <p:spPr/>
        <p:txBody>
          <a:bodyPr/>
          <a:lstStyle/>
          <a:p>
            <a:pPr algn="ctr"/>
            <a:r>
              <a:rPr lang="en-US" dirty="0"/>
              <a:t>DNA Sequence</a:t>
            </a:r>
          </a:p>
        </p:txBody>
      </p:sp>
      <p:sp>
        <p:nvSpPr>
          <p:cNvPr id="4" name="Rectangle 3">
            <a:extLst>
              <a:ext uri="{FF2B5EF4-FFF2-40B4-BE49-F238E27FC236}">
                <a16:creationId xmlns:a16="http://schemas.microsoft.com/office/drawing/2014/main" id="{A636BF51-D05D-9142-B718-4156F5DB7F74}"/>
              </a:ext>
            </a:extLst>
          </p:cNvPr>
          <p:cNvSpPr/>
          <p:nvPr/>
        </p:nvSpPr>
        <p:spPr>
          <a:xfrm>
            <a:off x="603138" y="6170000"/>
            <a:ext cx="3039615" cy="200055"/>
          </a:xfrm>
          <a:prstGeom prst="rect">
            <a:avLst/>
          </a:prstGeom>
        </p:spPr>
        <p:txBody>
          <a:bodyPr wrap="none">
            <a:spAutoFit/>
          </a:bodyPr>
          <a:lstStyle/>
          <a:p>
            <a:pPr algn="ctr"/>
            <a:r>
              <a:rPr lang="en-US" sz="700" b="1" dirty="0"/>
              <a:t>https://</a:t>
            </a:r>
            <a:r>
              <a:rPr lang="en-US" sz="700" b="1" dirty="0" err="1"/>
              <a:t>embnet.vital-it.ch</a:t>
            </a:r>
            <a:r>
              <a:rPr lang="en-US" sz="700" b="1" dirty="0"/>
              <a:t>/</a:t>
            </a:r>
            <a:r>
              <a:rPr lang="en-US" sz="700" b="1" dirty="0" err="1"/>
              <a:t>CoursEMBnet</a:t>
            </a:r>
            <a:r>
              <a:rPr lang="en-US" sz="700" b="1" dirty="0"/>
              <a:t>/Exercises02/day4b_files/</a:t>
            </a:r>
            <a:r>
              <a:rPr lang="en-US" sz="700" b="1" dirty="0" err="1"/>
              <a:t>contig.seq</a:t>
            </a:r>
            <a:endParaRPr lang="en-US" sz="700" b="1" dirty="0"/>
          </a:p>
        </p:txBody>
      </p:sp>
      <p:sp>
        <p:nvSpPr>
          <p:cNvPr id="3" name="Rectangle 2">
            <a:extLst>
              <a:ext uri="{FF2B5EF4-FFF2-40B4-BE49-F238E27FC236}">
                <a16:creationId xmlns:a16="http://schemas.microsoft.com/office/drawing/2014/main" id="{6825D9DC-9379-4942-A6C2-97C60C3A623C}"/>
              </a:ext>
            </a:extLst>
          </p:cNvPr>
          <p:cNvSpPr/>
          <p:nvPr/>
        </p:nvSpPr>
        <p:spPr>
          <a:xfrm>
            <a:off x="1284745" y="1443841"/>
            <a:ext cx="10069055" cy="3970318"/>
          </a:xfrm>
          <a:prstGeom prst="rect">
            <a:avLst/>
          </a:prstGeom>
        </p:spPr>
        <p:txBody>
          <a:bodyPr wrap="square">
            <a:spAutoFit/>
          </a:bodyPr>
          <a:lstStyle/>
          <a:p>
            <a:r>
              <a:rPr lang="en-US" sz="400" dirty="0"/>
              <a:t>&gt;unknown AGGTCGACTGAACCCCACAGGTGATCTCTAAGTGGTGTGCCCCCCACCCCCCCGTCTTCATGGTACGCCTTACCTCCTAA GGGTTGTCGAGCATAGCTAGGTGAAGGATGTACACTTGGAGTTTAAACTATTGAGGAAGCCGAGGTTGGGGGAGTTCAAA GCCAGCCTGAACAATGTACCAAGACATCTTCTAACAAAACAAAACACCGGCTGGTGAGGTACCTCAGTGGGTAAAGGTGC GTAGCCCTAAGCCTGATAACCGGAGTTTGCTCTCTCTAGAACTGACGTGGGAGAAGAGAAGCTGTCTCTACAGTCCTCCT CTGACCTCCACACCATGCTGCAACATTCACCCCCAGCCCCAACGAGAGTAGTAAAAACTCAAAACAAAACAAACAAAACA GGGAGGGACTGGAGAGATGGCTCAGTGGTTAGGGCCACCAGGCTGCTCTTCTGGAGGACATCCACATTCACAACCACCTC TGACTCTCGTTCCAGAGGATCTAACATCTTCTTCCAGCCTCTACGTAGAGGCACCAGGAATGCGTGGCGCACACAGATGT ACATGGGGACAAAACATGCACATAAAATACAGTAATAAGCCGGGCAGTGGTGGCACATGCATTCAGGAGGCAGAGGCCAG CCTGGTCTACAGAGTGAGTTCCAGGACAGCCAGGGATACACAGAGAAGCCCTGCCTCAAAAAACCAACAACAACATAAAA ATTAATAAAAAATTTTTTTGATTTACTTTATTTATATGAGAACACTGTCACTGTCTTCAGACACCAGGAAAGGACATCAG ACCCCATTACAGATGGTTGTGAGTCACCATGTGGTTTTTAACCACTGAGCCATCTCTCCAGCCCTATATATATATTTTTT TTTAAGATTTATTTATTTATTTATTATATGTGTGTATGCTGTAGCTGTCTTCAGACACTCCAGAAGAGGGCATCAGATTT TTGTTACAGATGGTTGTGAGCCACCATGTGGTTGCTGGGATTTGAACTCAGGACCTTTGGAAGAGCAGTCGGTGCTCTTA ACCGCTGAGCCATCTCACCAGCCCCAAAATATATTAAAACAACAACAACAAGAGAGTGTGAAACACAGCCTCTGGGGCCC CCCACAGAGTCCTGTGTCCCTATTCTAAGGATCTGACAATTTAACCCTACCTCCTCCATGGTGAGGCCCCAGTGGAGCTA GGGGCATAGGCACAGACAGGACCATTGGACTAGAGTTTATATTGGGGTTCTTAGCACTTCTGAGACTTCCTTTCCTAACT AAGGGTGACAATAGTACCTATTATTGTTGACACTGGTATTATTTTTATTGTTGTTTGTTGTTATTTACAGAGTCTTGCCA CATAGCCAGGTTAGCCTTGCTAGTACTAGCCCCTGAGTGTCTCTGATACTATACTCTTCTGTGTGGGTCTCACTGTGTAG CCAGGGCTGCTTGGAACTTACTATGTAGACCAGGATGGCTTTGAACCACTGAGACCTGACTTTTTTTAACCCGCTAAGTG CTGGGATTAAAGGCGTGTGCTGCCATGCCTGGCTTTGCACACACACACATACTGTGTGGCGTGCAGGTGTGTGCACATGC TAGGACATGTGCATGTCACAGTGCACATGTGGCAGTCAGAACACAACTTCAGGTGTCATCCTCCTGTCTCTGCTTTACAT CTGGACCTAGGAGAGTTGGGATTGCAGATAGGAGCAACTTCTGTGGGTTCTGGGGATCCGAACTCGGGCCCTCAGACTTG CTCAGAAAGCACTTACCTACTATGCCATCTTCCCAACGCTATGAGAAGTAATTTTTAAAAACATTTGCTGATTTTACATG TGCATCTGTGTGTGTGTATGTAAGGAGTGCACAGGGGCAATGCACACTGCTCACGGCATGTGTGCAAAGAACAGAGAACA ACTTGCAGGAGCTGGCTCTCGCCTGCAACCGCGTGGCCTCTAGGGCTTGAACTCAGGTCGTTGATCTTGGTGGCAAGCAT CTTTGCCTCCTGAGCCAGCTCCCATAAAAAGTAATGTGTGTAATATGCTTAAAAGAATCAGCCAATACCTTGTGTTATTA CTAACAGTCAATGAGTAGTTGTTGCTATTCGCCCATTCTTTGATCATGGAGACTTCTATTCCTGGACCTAGAAATGGGGC AAGAAGAGGCGTAGACATGGTAGTATATATACCTGTAATCCTAGCATTAGGGAGGCTGAGGCAGGAGTTCTGGGCTAGCC TGTGTTACACAGAGGAATTCTGCTTTACTCTTCACCCTAAAGCATGGACATAAAGGAGCAGACACTGTCTTTGCACTCCT GCACAATCGAGTGTTTTCTCAGGGGGGAAATGCATGCACCCAAGGTCCTTGTCTCCTTCCATCCCTTCCGGGGCTGCCTC AGGGCCCTCAGATTTCTTCTCTCCAGTCTTATGGAGTCAGGCAGGAAAGGTCAGGCTCTAGGATAGGGAACCAACAAGAG ACCCTCCAAAAGGCTCTGCCCACTTTGGCTTCCATGTTCGGCAGCCCCCGTTTTGCCTTTTTCCTTCCTGGCTTAGGGCC AGTTTCTCATTTGCCCTAAACTCGTCCCTGAGTGAGGGAGGGCAGAGTAAGAGAATCAGGAAGCCTGATGCTGTGTTCCT GCATTCTCAGGCTCAGGTCCGTCCTCGGTGTGGGCGCCTTGTGGCCTTCAGCTCTGGTGGTGAGAATCCCCATGGTGTAT GGGCTGTGACTCGGGGACGGCGCTGTGCCCTAGCACTGTGGCACACGTGGGCACCTGAGCACAGTGAACAGGTAGGGAGG AAGAGGTGAGGGGGTGGGGGGGTGGGCAGGTGGGCAGGTGGTCACTGGAGAAGTTTGTGAGTGGGTGAGACCCCCAGCAA AGCGCTTGGGTGACTGAGATAGCCCAGGGGTGGTCACTGGAGAAGTTTGTGAGTGGGTGAGACCCCCAGCAAAGCTTGGG TGACTGAGATAGCCCAGGAGAGGTGGATAAAGGAGACTGAACCACACTTCTCCCCATTCCCAGGAGTGGACAGAAGCCAA AGAGCTGCTGCAGGAGGAAGAGGAGGAAGAAGAGGAGGAAGACATTCTCAGCAGAGACCCTTCCCCAGAACCCCCAAGTC ACAAGCTTCAGCGAGTCCAGGAGAAAGCTGGGAAGCCCCGCCGGGTCCGGGTCCGAGAGGAACTGTGAATGGCTGAGCCT GCTTCTCAGGATCAGGCCACTCAACTTGGGAAGGAACTGATGAGAAGGCTCTGGAGGATATCAGGAACATAGTAGCATGC CAAGTCTACCATCTCGGGGACTTACAAGGGCTACCAGACCCTGGACTCACAAGCTTGCTACACAGACTTAGCCTACAGCA CATCAGGCCCGGGAGCCAGGTCTGGCCCCAGCTGAGGGACCTGCAAGGTCCCCAGGACAGACAAAAATCACTATGCCTCC CTGAAAGGCAGGCATGTGGAGGAGTGCAGAGCAACTGCTTCTAATAAGAAACACACAGAGGGGCTGGAGAGATGGCTCAG CGGTTAAGAGCACTGACTGCTCTTCTGAGGTCCAGAGTTCAAATCCCAGCAACCACATGGTGGCTCACAACCATCCGTAA TGAGATCTGGCGCCCTCTTCTGGGGCGTCTGAGGACAGCAACAGTGTACTTACATATAATAAATAAATAAATCTTTAAAA AAAGAAAAAGAAAAGAAAAGAAACACACAGAGGAGACAGTCCCATCCTCTCCCAACCTGTGCAATAAATAATGATCATGA GGCTCTCCAGCCAAGGCCTGGTCTGCTCTATCCCAGTTTTGGTGGCTGCTGGAGGTGGGGTTGGTTAGAACTGGCCTGGG TGGGGACAGGTGGTGTCTTGGGGCCTCTCAGAGGTGGAGCCATGACAGCCCAGTGATTTGTCAGGGAAATCTCAGCCACC TGCTGCTTCATGCAAATAGACCCCCCCCGCACCCCCCCTCCCGGTGCCCCATCGCCGCTGCCACCACCACCACTGCCACT GCCACAGCCACAGCTGCTCCGTGAGCCTCCAACTCTAAGCCATGCCATCCCTCCCTCTGGCTCCTATCTTCACAGTCCAC TAAGACCCTGGGAGTCATGTGTGGATGCATGAGGACAGACCCCAGCCGAGAAGCAGGACACAGAGCTCTGTTCTCTTTTG TAGTCATTTCTTTGCCCACAACACAGGGGCACATGGGCCCAGCTCCCCCCACCCCCATCTCCCTGTCAACTCCCCCAACT AGGATCAGGCCCAAGGGCAGCTGGTCGGGGCTTGTCGAGAAAAGGGATTATCCTGCTCAGCCCATCTAATCTCAGCTTCT GCTTGGACCCTCCCCACCCCTCCCCACAGCCCTCAACGAGGAAGCATGGTTTGTAGTGTTGACAACAGGGTCATCTGTCA CCCTCCTGTTCTGGCTCCTGGCCCGCTTGCTGAACAAGGCCAAGATCATGACCACAGGTTGGGGCTAGGGCCTGGGGAGG TCACTGGAGCTATGACTGCTCCTGTTCTACTTCCCCAAACGCAACCAGTAATCCTCACGGCTTGTCTCTGATCCGTGGGC TGATGCTCTTATCTCTGCTGGCGGACTGACCGTGGAAGCACCCCTCTATCCCCACCCCCCTTCTTGTGGCTGCATAAGAG GGGTGCTGCTCTTCTCTGGTCCACGGGCCTGTTTCCCACCCCTCCAGGCTGACCTGTCTCTGGAAGCCACATACCTCCCC TCCCTGGCCTCTCCCCCACCCCTGCCAGCTGATTTCATTTGCCTGGCGTGGTTGTTGCTGGCCTTACCCTTCCCTGTCAT TCCCCCCTCCCTCTCAGTCAGGGCCAGGCCAGGCCAGCTCCTCTGGCAGCAGAGGGGGGCAGGTGACAGGCAGGCATCGC AGCTGAGACAGTGAGGAGGCGCCCGGGAAGCGGAAACCTGGGAGAAGTCCAGCCAGAGCCCAAGTAAGAGGGAGCTGGCC GGCTCTACCCTCTGGGATCGGGGGCCCATGGGGAGGGCTCAGGCAGGGCTGGGGTTGATACCCAGGAGGGAGAGCCCCCC ATCACAGGAGTAGGGCAGGATGGAAAGAACAGAAACATGGTCTGACGGGGACCTATTTCATGTCCCTGGCAGGAGCCGGA ACTACCCCTCGACCTGTGCACCATGGGGGAGATGGAGCAGCTGAGGCAGGAGGCGGAGCAACTCAAGAAGCAGATTGCTG TAACCCCAGAGCCCTCGTCCTGGGGACCTTGGAGAACAGAACTCAGGACACGTGGGAGTGTGGCCTGGGAGGGATTGGGT TCACTCTTGGGTGACACTTTAGACACCTCTCATCTAGAAGGGTTCAGAGACTTTAAATCCAGACCTCACATTTGAAACCA CCTCCCAACTGCAGAGCCCCATGCCCTCCCATATGTGAGGCGCATATGCATGCCCCCTGCCCTAGCACAGCCTCCCTGAT GCCCACTTTCCCCGCAGGATGCCAGGAAAGCCTGTGCGGACATCACTCTGGCTGAGGTGAGACCTTCTGCCCATCTGAGG CAGGGCATGATAGGAGGGGAGGGGACTGAGCAAGGACTTCAGGACCAGCAACATATTGCTGCCTGAGCTTTTAGCACATC CTGTCCTTGAAGGGAGGAAAGACATTCATGAATTAATTCAACAAACATCCATTAAGATCTGCTCTGGGCCAGCCATTATA TTGGATACGGAAGACATAGACTGGCCTTCACCCTGAACAGTGATGGGGGTAGGGCGAGCAGGACTTCTCTTAGACTCAAA CTGGCAGCTGTCTAAAGTGACATTTCATTGATTTTAAGATGCATGCTTTCTCACAGAGCTTTCTAAAGTCGAGATGCATC TAACAATACATGATACCTTGTTAGCCTATTGTTTCTTTCTTCGTGATACACAAACTACTACTGTTTCTTAGAATTGATAG CCCAAGCCATGTCAGGTGGCACAGACTTGTAATCTAGCTAGGCTGAGGTAGGAGTGAAAACTCACAGCATACCTGAGCTG CGGGGTGGATTTAAGACTAGCCTGGCTCAAAATAAAAAGTAAAAAAGTTGAGTTATGAGAAAAATTTCAAAAAGGAAGGC ATGAAGTTGTGTGGGGGTAGGAGGTAAAGGGTGGACGTGGGAGGAGTTAGGAGGAATGGGGCAGATATGACCAAAATGCC TGTGTGAAATTACCAATGAATAGAAATATTATGTTAAAAAAGAAAAAAAGCAGAAAGGGTCTGGGGATATATTTTAGTGC TGGAATTCTTAGCTATCATACTGAGGCCCTAGTTCAATCTACAGTACTAAGGGGAAAAAAGATAAACAGAATCGGTTGTA TTAAATATGTACATAAGAGTAAGCATTATGAGAAAGGCACTGGGCTAGACGCTTAACTACATAATTCTACATGATTTCCA TGGCAACTCTGAGATAAAAGGCTCAGGGAAAGGTGTGTGTAACAATTTGCTGAAGGTGACAAAGTACCGCAGACCGAGTC TGCAGACTCCTCAGGCTTGGTAGCTAGGAGGCTGCTTGTGGCTGTGTGGAGTGGAGAACTGGATTTCAGCAGTGCAGTCC CCGGCAGTGGTGATGCCATGGCTGAGTGCCACCATGGTGTATGAGAAGAGGCACCGGCCAATCTGACACCACCGTGTGTT TCTCTCCCCAAGTTTATGTGTAGTGACCTCATACCAACAGCCTGAAAATCAAGGTGAGAGTGTCTCCACACTAGAACGTT CTCCTCTTCCTCCTCCCCCTCGGTATGGAGACACTATATAGCACTGGTTAGCAACTTGCCACAAGCTAGCCCAGCACCTG TCTACCATTGGAGGCTCAGTCACTCCAGACCAGGGCCTCTTTCTCTAAGATTGGGGCATCTGCTCAAGTGCCTGGTCCCC AGCAGACGCTCATGTGGAGCAGGGGCTCTTGCAGACACGTGAAACCCAACACCCCTTTCTCTGCAGCTTGTGTCTGGCCT GGAGGTGGTGGGCCGAGTCCAGATGCGGACACGGAGGACATTAAGGGGACATCTGGCCAAGATCTATGCCATGCACTGGG CCACTGACTCTAAGTGAGGATCCAGAGGAGCCTAAAGGGGTGAGGGGTTAGGGAAAAAGAGGGACAGATGACACAGGGGC CCTCTTTCTCAGGCTGCTCGTAAGTGCCTCGCAGGATGGGAAGCTGATCGTGTGGGACACTTATACCACCAATAAGGTAC CAGACCTCCCTGCTGACCCTCCATCCTTCCTGGGGATGCCACGCCTAATCTTTGTCCTGTTTGGCTGAAGCACTGGTTCC ACGTGCCCCAAATCTACCCTCCCACACAGGTGCATGCAATCCCGCTGCGTTCCTCCTGGGTCATGACCTGTGCCTATGCA CCATCAGGGAACTTTGTGGCATGTGGGGGGCTGGACAACATGTGTTCAATCTACAACCTCAAATCCCGCGAGGGCAATGT CAAGGTCAGCCGGGAGCTCTCTGCTCACACAGGTGAGCCGTCCTCTTTCCCTGTGTAGGGGCTCAAGAAAGTCCAGGCCC CTGGCCAGTTATGGCCAGGACCTTGAGCCAGGGTGCTGTCCTTCTAACCACCTCCAGGTTATCTCTCCTGTTGCCGCTTC CTGGATGACAACAACATCGTGACTAGCTCTGGGGACACCACATGGTAAGGGTTGAATGCCCCGGGAGCTGAGGAAGGTTA CCCTGTCCTGGGCAACTGGGACATTTCTCTGTGATGGGCTCCCTCTCTCCTGGCAGTGCCTTGTGGGACATTGAGACAGG ACAGCAGAAGACAGTGTTTGTGGGACACACTGGTGACTGCATGAGCCTGGCTGTGTCCCCAGACTACAAACTCTTCATTT CGGGAGCTTGCGATGCTAGCGCGAAGCTCTGGGATGTGAGGGAAGGGACCTGTCGTCAGACTTTCACTGGCCATGAGTCA GACATCAATGCCATCTGTGTGAGTCTCTTACGTGTACCTTCAGCAACTACCTTAAACCCCAATACATACCTCACCCACTT CCACAGTGCCCCTGAGCCCTTTCCTTATAACTTTACCTTGTAGGAGAGTTTCAAAGCCAATGACAAGGAATCCCGTGTCT GCTTCGCCCAGATTCACTGTTAACATTTTGCCACACTTGCTTCAGACATACACGTGCACACCCACTCAGTCACACTTAGG TCCTTCCTTCCCTCTGTCCTGTGTGTGGAGCTAGAGCTTCACGTCCGTCAGAGCTTCCACATGCTAAGCAAATACCCTAC CACCAAGCTACATGCGAGGGCCTCAGCCCTGGGTTCTCTGAGAGTACATTACACATATCCTGGCTCCATGCCCCTTAGTT ACTTCCTGGAGGGCCGAAGAGGGTGTTGGATTCCCTAGAATCAGAGTTATAGCTATGAGCTGTCATGTGACTGCTGGCAG ATGAACTGGGGTCCTCTGCAAGAGCAAGGATTCTTAGCTGCTAAGCCTTCTCTCCAGCCCTAAGTCAAGATTAAAAAAAT CCACCCTCCCCCAAGAGAAAGTCTTATCACATACCTCTGGCTATCCTAGAACTAGCTCTGTAGGTCAGGCTGGCCTCAGA CTCAGGGCTCCACTTGCCTCTGCCTCCCAAGTGCTGGTATTGAAGGCGTGAGCCACCGCTGCCTGGCAACATTGCGTCTT TTTGGTGAGGGTACACCAGTTCTCTATAATTCCCCTCAAAGCAAACCTGTTATTCTCTGTGATGATGTTCAGGTTATATG CCTGGACCTTGGGCTATTCTTACACACCCTGATCTAGTCATTAGGGTTAGTAGCAGTAGGAATCTGATCTTTTTGTGTGT GTGACCCTGGGAGACCTTGGTTCTCTTGCCTGCACCGTGGGAGCAGGCAACATGCCTGCCTATGGTGCCGGAATCACTGG CCGAAGGAGCTACAAGAACACAGTCAGTTAACGACTTCGATGCAGCTGGCTGCCTCGCCCTACCAAGAAACAGACCCAGA GACTGGGAGAAATGGCTTATACACTCTTCCCCAGTGGGAGCCAGGAAGCAGGCAGGAAGGCAAGGCTGCCCCAGGTCTGA GCCCTGACCTCTTCTTAACTGTATCCTCAGTTCTTTCCCAACGGGGAGGCCATCTGCACTGGCTCAGATGACGCCTCCTG CCGCCTCTTTGACCTGAGGGCAGACCAGGAACTGACTGCCTATTCCCAGGAGAGCATCATCTGCGGCATCACTTCAGTAG CCTTCTCGCTCAGTGGGCGCCTGCTCTTTGCAGGCTATGATGACTTCAACTGCAATGTCTGGGACTCTCTGAAGTGCGAG CGTGTAGGTAAGGGTCGGCCCCAGACTGGCCAGCCTTCCCTCTTTCCCTCTCAGTTGTCGGCACGGGGACCTCCTCACCA CTGATCCCTAACTGTTGCCTGACAGGAGCCTTGGGAACCGACACCCTTTGCTTCTGAAGCTAAGACCGCGTTCCCTCAAC AGAAAGTACTCTAAGCAGCCCTTCCCCTGCCTAGTGCTGTACCCGTCCCTCTGATCACCCTCAATCCTGTGTACCTCAAG TGTCCAGTATTGCAGTTCCAGGGCCATCCATTAAGGGACAGTCTCAGAGATGTGTGGATGAGAGTCAATCAGGATGTACC GAGCACCAGGGTCCAGGCTCGCCTAAGGGCGTGTCTAGCATTGGTCTACTCTAAAGTGGAAAAGGACAGCCTGCCTTCTA TCAGGAGAGACCAAGAGCTGAATAAAACAACCCCCAGACAGGCCCAAAGCCTGCTGAGTTGCTTACTTTTTGAGGTCCTC TATACCTGTCACTCCCCTGGGCCTTGGCTTTTTTTTTTTTTTTTTTTAATCTAGAAACAAAGGAGTCCTTGGGCTCTTCA AAGTGGCCCTGGCTTTCTTCATAGCATACTGACATTACTAATCAGTTTACCCTTGCCCCACCAGTGACTCAAGTTCTCGA TGGAGGAACTGGCCTGACAAGAAAACCCTCTCCTTGGGGCTAACCCTCCGTCAGCTCCTTGGTCTCCATCAGGGCCAGTC CATCGAAGCCAGGGCTTCTGTGCTCACCCAGAGCCTCACACACTGTGGCAGAGCAGGCTGACTTCTCTCTCTCCTTCAGG CATACTCTCTGGCCATGACAACAGAGTCAGCTGCCTGGGGGTCACTGCTGACGGCATGGCTGTGGCCACTGGTTCCTGGG ACAGCTTCCTCAAAATCTGGAACTGAGGAGGCTAGAGGAAGAGGTGGGAAGCCACGAAGGTTCTCAGCAGGCTCCTCCTA TGCCCCGTCTCCTTAGGGTCAGTCTCCTATACTCCAGGGGCCATTCCTAGTAAACTTCCTTTTAAGAGCAGGTGGGATTA TGGGAGTGTGCCTTTGGAAGCATCAGGGACTTAAGGGCAAGAACTGCCCCATTTCCTGCCATGGCCTCTCCTCTCCACAG CCCTCACAGCCTCTCCCTTAATAAACAAGAATGGACCCCTTCCCCACCCTAGAGTCCTCCTGGGTTACCAGTAGCCTTTG TCCAGATGGGGAATGGCCAGAGTGCTCAGCCCATGACTATGGATGTGGCTCCTAGTCTCCTGGCTTCCTTCCCGCCGCTT TCTCCTTTTCTGCCCTTTTGTTCTCTCTTATTACCTAATAAAATGTAGCATCCTGGTACCTCTGTGATGTCTGGCGCCCA TGCCCTTTGTGCTCCAAGAAGTCCTAGGTCCCATTAATGGGCAACAAGCTCTAACAAGTGCTAGGAACAAGGAGAAGTAC TAGGCAGATGTGGGCAGGAAGGATTGGAGCAGAGGCTGCGGTCTCTGGGGGGTGGGTGGGCTAAGTGGTGGGAGGCATCT AACAGAATCTTACAGACTACAGTTCGTAATGTGTGCGTGCCTGAAAAGGAGCTGGATGATAAAGGGCCCTGGAGGAGGCC ATTCAAGTGGGGTAGTACCATGCTCATTAAGCTTGTCAGAAAAACTGCCCTAACAACAGCGGTGAAGTGCCTGGCCCTCT AGAGGCCCATCGAGGGATGAGGCAGGTGGTAAGAGATGCAAGGGGAACCAGACTCAGTAACAGAGTAATCATCTAACATG AACAAAAACTCACACACACACACACACACACACACACACACACACACACACACTCTCTCTCTCTCTCTCTCTCTCTCCCT CCCTCCCTCCCTCCCTCTTTCAGGCAAGACAAGACAAGGGAGAAGACGACAAGAATATATAATCACCAGGCCCTAGTGAC AACCTCACAGACACGTCATGTTCAATATGATGCCCAAAGCCGAGGCTTAGGCTTGAGTAGCTAGGAGATGACCACCTTTC CCCAGCCACAGGGAGAGGCGTAGGCAATGAGGGAAAGATCATGAATCTTATTTTAGGGGAACTAACGTTGAGTGTTTATG TCGAGAGGGGGACCTGGAAATTACAAGCAGGTAAGCAATAGCTAAACCCAAACAAGAAGTGAAGAGGGCCAAAGGCAGAG CTCTGGGGACATCAAAGCTTAAGCTACATAAAGGAGGCTCAGAAGTGGCAGGAGAGAGATCTATCCAGGTCTCACAGGCC CCTAGGATGCCATTCTATACACACAAGACCCGGTGTAGCTTTGCTCTAACTTCTTAAAGCATCATTTAAAATCATCTACT TTAATATACAGGAAACACATAAAACATTTTAAAAGAACGATGTCCAAGTACCAGAGTTGGTGCCTGAGAGGAATCAGAAC AGGGCTTTCTTTGGTGCCCTTGGGGATGACTCCAGCACAGCCCTAGCTCTCCAACAAGGCAAAATGCTGATTTTCCTTGT CGTGGTCCTGGTTTGGCTCCCGTGCTCCTCCTCCAGCTTTGAGAAATCTTCCAGTTCCAAGAACGACTCCTTCCTTTAGG TCCTTAACGTTCTCACTGAGGGCAGAAGGCCGCTTACCCTGTAGAAGGCAGGACATGAGCTGAGGGGCCAGAGGGGTGCT GTGAGGGAGGCAGAGGCAAGAGCTGGGGAAAGCGGCCTCCCACTTTAATGAGGGATACTCTTTTTTGTTTATACGTATGA ATGCTCTATTTGCATGTATGGCTGCATGACAGAAGGCATCAGACCCCTTATATAGTGGTTGTGGGCCACTATGTGGTTGC TGGAAATTGAAGCCCAGACCTCTGGAAGAGCAGCTAGTGCTCTTAATTGCTGAGACATCTCTCCAGCCCATGACAGATAC TTGGTGACAATTTTCACCCCCCTCTTCCTTTACCTGTCGTAGTGTCAAGGTCCCAGGGGAGTTGTCATCCTGCAGGATGG TGAGAGGGGACCTCCCTAGAACCTTGCTGTTTGCTTTTCGTCTGCTGCGCTTAGAACCTGTGGTAAGAAAGGTTTTGTTA GAGTAAGGACTTAAAGTCGAGGGCTTACAGTTTACTTGTCCTCCGTTATCCCAGGACGTGACTCTAGCTTCTCTTCCCTC CATCTTGCTCTTCGGTTCTGTACCTGAGGACTGGGGAGTCTCTGGGTCTCTGGAGGGCTTGTCTGAGTTCTGGCTGGCAG CTATAGTTTCTGCGGATTGTTTGGCTTCCTCCTTGGTAAACACCTGTTTGGGATCGAGTTCAGCCTGGCTCCAAGGCAGT AACTGGTCCTCAGGGGATAACTGAGGATCTGAAGACAGGTCCAGGTCATAAAATAAAGGCGTTTCCCGGGGCAGAGCAAG CTCTGGGGAGGAAATCGATTCCGACGCTTCTGTCTCCAATACTTCGCTCAGCTCTTTCACCAGTGAGCACTGAGGGTCTG GAGGAAAGAAGGCCGAGAAGCTGCAGCTTCCCGATCCAAATCAAGGAGGGGAAGATAAGGGGGCGTCGGGCTCCTGCTCA GAGCGAAGGGGAGCGGGAAGGGGGAAACCAGGATGGGGGGAAAATGATCTGGAGAAGATCGGAGATAAGCGCTGGGTGGC GTCCCGGCCAGGTACAATTCTAGCACTCCAGTACTGAAGTAGGATTGCCTCAAGTTCCAGGCCAGCCTGGGATACAACGG GAGGCCTTGACTTAAAAAGAAAATGGGAAAAGACAAAAACAGCCGATCAGCGGACAAAGGAGCTTGTTAGCAAACCTGAT GGCCCTAGTTGGAGGCCAAGAAGCTACACGTAGAAGGGGAGAACTGACTCCCTCAAATTGTCCTCTGACCTTCACATGTG AACTGTGCCAGGTGTGGGCCTCCACCCCCACCCCCAAATCTGTGTTAGAAAATGTTTTTAAGTGAGAAAGGTCCCATACA GGAGGATAGAAACCCTGGCATGCTTAAGACCTTTGGTTAAAACCCCAGACAAAAAAAAACCAAATAAATAAACAACAACA ACAACAACAACAACAACCCAGTAAAACAAAAATGGTGGTGAAAGCACCCTAGAATAGGTGTCAGTTTCAGGCACCCCCTG AGCCCATCACTTGCCTGGACCACTGATCTTCATGGGTGTCCGTGCAATGCCAAGAGTAGGAGAGCGGGGATCTGGGTCTT GTGCCTGTTTGAGACCGTTCAGCTGTTCTGCTGGTAGGCTTGGCTGTGGAGAGCTCTCTACCTGTCAATACCACAGGTTA GAATAAGTCTGGGCCCTGGGCTGGAGAGATGGCTCAGCGGTTAAGAGCACTGGCTGTTCTTCCAGAGGTCCTGAGTTCAA TTCCCAGCAACCACATGGTGGTTCACAACCATCTGTAATGGGATCTGATGCCCTCTTCTGGTGTGTCTGAAGACAGCAAC AGGGTACTCATATACAAAATAAATAAATAAATCTTTAAAAAAAAAAAAAAGTCTGGGCCCTGACCTTTATCTCCTCCCCA TATTTCTAGCCAGACCTGCGACTGCCCAGTGCAGGTTAAAGAATGCAGAAAGTTGCCAGGCACGGTAATGGCACATGCCT TTTATCTCAGTACTTGGGAGGCAGGAGGATCTCTATATGTTTGAGGCCAACCTGGTCTCCATTGTGACAGGGCTACATGG TGAGACCCCGTCTTTAAAAAAAAAAAAAAAAAAAAAAGGCAGAAAGTCAGCTAATGAAAAAAGAGATCATGTATTTGAAA GACAGCAAGGAGGGGTATACGGAAGGGTTTGGAGGGAGGGACAGGCAGATATGACAAGATTATATTAGAGCCTCAAAAAT AAATAATAAAAGGGGGAGGGATGGAGAAAGTAGGGTTCCAGTGGCAGTGGGAATGAGGGCTCATGTAAACAAGCTAGGCA GAGGCCCGCATCCAGACAGCCTCCCTGCATTCCCCAGCCCAGCCCAGTATACCTGAATAGGAGTGCGCTGGATGCCAGCA CTAGGTGAACGAGGGTCTGCTACTCGAGCCACTTGCTTGTTGCGTGGCAGAGGCCGTGCTGGAGTGCCTGAGACGCTCTG AGTCGAACCCATCTCCACTGGGGCTGGGGACGGGGCCCGGCTGTGCAGATGCAGAGGAAGGGACGTCCGTCAGAAGAGAC TCAGAGCTTACTGCTTCCGTGTCGGACCTCTGACCCCATACCCACCCGATCTTCCCAGCTTCCAGCAGAGGAACCTCCGG GTCGCTAGCCCAGAGAACTCTGCAAGGATAACGAATGGAGATTTTTAACAGAGCAGTCAGGTCTGCGGGAGCCTTCGTAT TTAACCACTAATTCATTCACATTACTTACCGGGCCCCAGCTCGACCTCTGCCCGAACACCAGCTAGAGAAATAACTCCCA AAGCCCGGAGTTTCAAACTTCCCTCCACGCCCCCTGCCCCGACCCTATTGGCTAAGCCGAAGCAGACTCTCATAGGCCAG TTGTGGAAAATGCGCCTTCCGGAGCAGAAAGCCATTGGTCTGAAGGATGTCTATCATGAGGACTGGCCAATGGGCTGAGG ACTGGCTTGCCCTCCGGTGGTGGCTCCGTGAGCTGGGGACTTTTGTTTAGTATCAGCCTGACAGCGGTGGACTTGATGGG TGCCACTCGGCCTTTCTGTTTCATTAAACAAAATAGAATGAGTTATCAGACTGTATGCACAAAGCCAGCTGGAGACGGAG TTAATATGGTTTGTCTAAAGCGAAACAGCCATCCTTATTGGTTGACGGAGTTATCACGCATCTCTCAAAATCGCCTCATT GACTACTGCTTTTCAAATACCAAGACAAGTGCTTTCTGATTGGACGAGTCCTTGGCAAAGTTTCAGTAATCAATGCGTTT AAACAATTCACAGTTTCTGCTCTGCACGTAAGGCATTCTAGAGTCCTTGAATCACAGCTCCTGCAACTCCCAGCCCTCCT GGAACCGCCACATGAGCACTTGCCCTGGGAGAGCAGGATTGGTCCTTTCGGCCATCAGTTGTACCCGCGGCGCTTTTTAT TGGTATTCGCTGAGTGGGGGCAGAGGGTGGAGCGCCAGGAGGCAGGCTGGGTCCAACTGCCGATCTCGCGCGTCTTGCCT TTAGCGCATGCGCACACTGAGTCGCGCTCATTGGATGCGAGAGACGGAGGGGGGCGGTACTAGGTACAGTGGGAGCTGCT GTGTGAGGAGGAGCTGCTGCCGGTGTCATGGCGGAGCTGAGTGAAGAGGCGCTGCTGTCAGTGTTACCGACGATCCGTGT CCCCAAGGCGGGAGACCGGGTCCATAAAGACGAGTGCGCTTTCTCTTTCGACACGCCGGTAAGCCCATTCCCCACGCCCG CGACGACCACGACTTCCTTCCATTGCCCTGGTCATTCGGCCAGGCCTGCAAACCTTGGGCTACCGCCTCCTTGCGATGCA CCCTGGGACTTGTAGTTTTCTCCATACCTCTCTGCTTTTGCTTTTCATTCTCTGTAGCTGTAGTATGACTACCACTCCCG GAAGCTACAGCTCTCGCCTTGCCCACTCCTGGTCTCGTGAAGCATTATGGGCATTGTAGTTGGCCATGTCCCTAGTTCCT ATTCTAAGTTCGAATTGTAACCCGTACGGCGAACTACATCCCCCAGGCGACTCCCAGAAAAACCCTTGAATGTGGCCTTG CACGTTGCGCAGGGCTCTCCGGGTTTTGTAGTTTCATGTGGGAGGAGTAGGGGCGACTCCCCGCTGTTCAGGGCAAGGGT TGAGATTGGGAAGGTATGTATCCTGCAGCTTCTAGTCTGGAAGAGGATGCCAATCTGTGAAGAAGTCCGATTTAGAGAAA CACTGAGTTAAATAGCCTCCACTAGTGGTTAATTTGGACAGGGGATGAGGAGGTGGGCCATTGGTCAGGGAGGAGGAAAA ATACCCAATGGAGAGTTCTAGTCGTTTTTTCCTTTGAAGTGAACTATAGCCGCGACCCCTCCCATTCCTCCGTCCTTCAC AGGTTGCCGAGACAACCCCTCTCTCAAGTATTCCTTAGAAAGGGTTTCTTTGGAGGATGCTAAGGCCCCTTTCTCGTCTT GCTCCCACTCTTGTCTAGTTAGACAAAGCCGCCACCCACACCGTGCTTCACGTTCTGCAGGCTCCACCTTGTACCTCCCT TCCTGCAGTTCTGCCTTCCTGTGTCATCTTCAGCCAGAGAGGAGCCTTCAGGCCCTAACTGAAAGGGCCGCAGTTTGGTT GGGATCCGCCCCCTTCATCACCCCTCCCCTCTAGCGGTTGTTGGGCCCTGCCCAGAGCTTTAAGCCAGACCAGCTCATGG CCTGAAAACTGCAAGTCAGACTGGAAAGGCTTCATTAATGCATCCCCAGTGCCAAGTATAGCAGCATAATGTGATGCCCA CTTCAGGACCAGTCCTGTGATTTGTGCTTTGCTTGGTTTGCTGGGCTTTGATCAGCGCCCCAGATAAGCTCTGCTTCTCT CAGGTTGGCCTTAGTAGAAGTAAAGGATGATTGCCCGGCACGGTTTTCCACCAGCGATGAAGCCAGCACCTTTTATTTTC ATCTGAAGAGTTACTTGAGTGTTCTCACCTTCCTCCCAGGGACGAAAGGTAGAAATCAGTGGGTCAGTGTTTACACTTAA AGACAAGACAGTTGTTCTTGTCTCTCCTTGGTACTTTATATGACTGGAAAATAATGTTTTTGTTTGTTTATTTGTTTTGT AATTTTTCCAGCACCTTCCCTTTTTCATTCTGAGGCAAGGGCTCTCCAGCCTACTTGACGTAGTAACAAACTGAAGCTGG TCAGATCATCTTCTCATTCTTTTTATGGAAGCAAGAGAGTGTAGCTAAGCTTTGTGGTGAGAAATGCTTTATTAATGAAC ACTGCGGTCTACACTATTCTAGGAGTGGTGCAGTGTAATTTACTGGTCCACTAACTGCCTCAGATACCATACTGTCCTAA CTTTACTATCACAGTGGAGAAAATTTCAAGGCCTCTAAGACTTATATCCCAGGAAGAGGATGCCTGTGGCTCAAAGCCTT GGATCTGAGATAAGACTCCTTTCCAGCTTCCTCTCCCACTTGCTCTGTCACTCTTATAGTGGCACTCACACGTAAAAACA CATTGGAAGACTGGCCTAGTTTTAGGGGAGCCTGTCTTTCCCTCCTCAGCTGTGATTCAGGGTGGGCACTAATTTTCCCT GTTCTTCTTGACTTTTATGTTGTCTGGCTCTCTCAGCAAGTGTTGCCAGATTGTTCTGGGATATCTCAAACAGGTTTGGT GGCAACAAACCTGTCACCCCAGGCAGGCCTGGGAGGCTGAAACAGAAGAAAAGTCTAGGTCAGCCTGGGCTACAGAGTGA GTTCCAGGCCAGCCCTGGTTACAGGAGGAGATCCTGTCTCAAAAATAAACAAATGAAATAAATAAAAAGGGATAGCTTTG AGGTTATAGGTTGATGGACCTTGAGTGGAGCTCTTACAGGAGAGGTGTCAGGCAGGGGTAGCTAGTGACTGTAAAATGAT GGCTTTCGTGACCTAAATTAGCTTCAGGTTTGGTTGTAAGTCCCAAACAAGGTGTTTTCCCCCAAAACCAGGGTTTTCCT CTGATAGAGAGTGTGACAAAGGACAGAGGTCTGACCCCTGTCTTGCTTGATGCTGCGATCTCTGCCCTTGTGATCTAGAA GGTTTTCTGACTTATAGACATTAGGTAGGGTTTGGCTGGCTAGCGACCATCTGCTAGTGCAGGTCTTTTTTCTCTCACCT CTTCTAAGTGTGATCCCTGACAGTGCGACCCCCTTTGCCTTCTGGATCTCCTGAGCCAAAGAAGAGGTGAAGGGAGCCAG GCGTGGTGGCGCACGCCTTTGATCCCAGCACTTGGGAGGCAGAGGCAGGCAGATTTCTGAGTTCGAGGCCAGCCTGGTCT ACAGAGTGAGTTCCAGGACAGCCAGGGTTACACAGAGAAACCCTGTCTCAGAAAAAAAAAAAAAAATCAGTGTCTGAGGC GTATTGTTCAGCTGACTCCTGAGCTTGGTGGCTGTTTTCAAATTCAGGATCAGCCGTATATCGTGTCCCCAAAGGCTACA TAAGTTGCTAAGAGCTGCAGTGTTAGGAAACGAACACTTTCTGACCCTTGATCCTTGGTTCCCCACACATACAAGTTTCA TCCCTCTTGTGTTTTCCCACTCTCACTGTGCCCTGCAGGAGTCTGAGGGTGGCCTCTATATCTGCATGAACACATTCCTG GGATTCGGGAAGCAGTATGTGGAGAGACACTTCAACAAGACAGGCCAGCGTGTCTACCTGCACCTCCGGAGGACCCGGCG ACCGGTAGGCACAGTGGCTGGGGTGGAACACCCAGACACAGTCCACAAGGAGCTGAGTTTGAGTGTCTTCCCTTCTTAGT TAGGGTTATTGCTATGCTAAAACACCATGCCTAAAACTAGTTGGAAGGATGGGCTTCCACTTTATGTGGTGTACACTCCC ACACCAGAGTCCATCATTGAAGGAAGTCAGGACAGGAACTCAAGCAGGGCAGGGACCTAAAGGCAGGAGCTGAAGCAGAG GCCATGGAGGGTGCTGCTTACCGGCTGGCTCAACCTTATAGAACCTAGGACAGCCAGCGTAAGGATGCCATTCACAATGG GCTGGGCCCTTCCACACCAGTCATTAATTAAGAACATGCCCCATAGCAGTGATTCCCAACCTTCCAAATGCTGTAACCAC AACAGTTCTTCATGTTGTGGTGACCCCAACCATAACATTATTTTTGTTGCTACTTTATAACTATAATTTTGCTGCTGCTT TGAATTGTAATGTAAATATCTGGTATGTGATCCCTGTGGGGGTTACAAAGCACGGGTTGAAAACTGCTGCCTTGGAGGGT GGGTGGGGACATCATTGCTTGAGTGCGTGTGCGTGCGTGTGTGTTATGAGATGTGGAACAGTCAGAGGGTGGACGGGAAG GGGGATAGAATCTGGAGTGTAAACAAAAGATTAAATAAAATTGAGAGAGAGAGAGAGAGAGAGAAAGAGAGAGAGAGAGC GCGAGCGCTACTGCCCTCCAGGCTTGCCTACAGCCCCATCGTATGGTGGTATTTTCTCAGCTGAGGCTCCCTCCTCCTTG CTAACTCTAGCTTATGTCAAGCTGACATCAAACTAGCCAGCAGCCCTCTGACTCCACATTGTTTTCTGCTTTCCTTTCCT GCTCTCATTTGTGTCACTGAAACCTGACTGTTGATCAGCCTCAGTGTGCTGTATAGTTAACCGTTCTTTCCTCCCATCTC CCTCCCTCCCTCCTTCTGTCCCTGGGGCTCATTGCTGGTCCTGACCTTTCACTGAATAGCCTCAGCTAGCCTGGAACTCT TAGAGATCCCGCTTCTGCCTCTTGAATGCCAGGACAAAGTCTTGCGCTGTCATGCCCGGCCCTCTGAACCTCTTTTCATT GCAGAAAGAAGAGGACACCAGTGCAGGCACTGGAGACCCACCTCGGAAGAAGCCCACCCGGCTGGCCATTGGTGAGCTAT CTGCTAGGAGAACCCTAAGCCTGATGAGTGACCTCAGAGCTCTGGAGGGGACAAATTGGAGACATGATGACAAATGGTAG CTGCCCTACTTTCTCCTTTATTCTCTGTCCTATGCAGGTGTTGAAGGAGGGTTTGACCTCACCGAGGACAAGTTTGAATT TGACGAGGATGTGAAGATTGTCATTTTGCCCGATTACCTGGAGATCGCTCGGGATGGGTTGGGGGGGCTTCCTGACATTG</a:t>
            </a:r>
          </a:p>
        </p:txBody>
      </p:sp>
    </p:spTree>
    <p:extLst>
      <p:ext uri="{BB962C8B-B14F-4D97-AF65-F5344CB8AC3E}">
        <p14:creationId xmlns:p14="http://schemas.microsoft.com/office/powerpoint/2010/main" val="1895341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821</Words>
  <Application>Microsoft Macintosh PowerPoint</Application>
  <PresentationFormat>Widescreen</PresentationFormat>
  <Paragraphs>106</Paragraphs>
  <Slides>19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Gene Basics</vt:lpstr>
      <vt:lpstr>What is this?</vt:lpstr>
      <vt:lpstr>Quipu</vt:lpstr>
      <vt:lpstr>DNA – Nucleus</vt:lpstr>
      <vt:lpstr>DNA - Chromosomes</vt:lpstr>
      <vt:lpstr>DNA - Structure</vt:lpstr>
      <vt:lpstr>DNA – Electron microscopy</vt:lpstr>
      <vt:lpstr>DNA – Electron microscopy</vt:lpstr>
      <vt:lpstr>DNA Sequence</vt:lpstr>
      <vt:lpstr>Genes contain useful information</vt:lpstr>
      <vt:lpstr>Gene Structure</vt:lpstr>
      <vt:lpstr>DNA Splicing</vt:lpstr>
      <vt:lpstr>One way to find information is to make comparisons</vt:lpstr>
      <vt:lpstr>Words can be conserved</vt:lpstr>
      <vt:lpstr>What can you change?</vt:lpstr>
      <vt:lpstr>Genes can be conserved</vt:lpstr>
      <vt:lpstr>Genes with essential functions are heavily conserved</vt:lpstr>
      <vt:lpstr>We can categorize these changes (mutations)</vt:lpstr>
      <vt:lpstr>Summary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and PCR Basics</dc:title>
  <dc:creator>Jason Williams</dc:creator>
  <cp:lastModifiedBy>Jason Williams</cp:lastModifiedBy>
  <cp:revision>8</cp:revision>
  <dcterms:created xsi:type="dcterms:W3CDTF">2019-11-03T21:31:31Z</dcterms:created>
  <dcterms:modified xsi:type="dcterms:W3CDTF">2019-11-04T21:09:59Z</dcterms:modified>
</cp:coreProperties>
</file>