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84" r:id="rId4"/>
    <p:sldId id="299" r:id="rId5"/>
    <p:sldId id="298" r:id="rId6"/>
    <p:sldId id="300" r:id="rId7"/>
    <p:sldId id="288" r:id="rId8"/>
    <p:sldId id="317" r:id="rId9"/>
    <p:sldId id="301" r:id="rId10"/>
    <p:sldId id="289" r:id="rId11"/>
    <p:sldId id="302" r:id="rId12"/>
    <p:sldId id="303" r:id="rId13"/>
    <p:sldId id="304" r:id="rId14"/>
    <p:sldId id="305" r:id="rId15"/>
    <p:sldId id="306" r:id="rId16"/>
    <p:sldId id="307" r:id="rId17"/>
    <p:sldId id="283" r:id="rId18"/>
    <p:sldId id="310" r:id="rId19"/>
    <p:sldId id="311" r:id="rId20"/>
    <p:sldId id="314" r:id="rId21"/>
    <p:sldId id="315" r:id="rId22"/>
    <p:sldId id="316" r:id="rId23"/>
    <p:sldId id="285" r:id="rId24"/>
    <p:sldId id="290" r:id="rId25"/>
    <p:sldId id="291" r:id="rId26"/>
    <p:sldId id="292" r:id="rId27"/>
    <p:sldId id="293" r:id="rId28"/>
    <p:sldId id="294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5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B900-796A-064F-BB64-8AD04505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9D8A-A24F-9B46-9F5C-1D5C8B5E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2B8B-B205-8447-8960-C97DE7AD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B7B9-510B-1F41-A0C4-97EADEE9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0C81-E89B-8041-B8DA-DFAF89D4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A557-2338-BF43-9D0B-C80BF336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69ED0-AB47-6D43-B8E5-332F8938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5D7E-FED7-BD4D-9B0B-92DAB06A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F9C5-2028-6E4C-9911-5F8DF356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D84D-CEAB-7345-8994-8C7DE5BE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78351-A03D-C040-98CD-83AD6A302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14E3-85F9-7A41-88D0-23E141F1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FB25-2B5A-2B4F-BAAC-C3AA4802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6AA8-3011-DC44-B066-E8C07D2C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ACB8-02C0-C84C-9F4D-48FC1C5B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256C-04E0-2C43-86BE-3C4E9C3B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B2B6-F22E-E048-BAF6-1A2327C5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EC3A-2D34-9047-AA86-7C6FC54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4830-4E0F-FD47-83BB-1D9243C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DDE9-D8DE-BB46-9F63-DC089C36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2ED-0F97-C347-AE22-E899B4BB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41A50-D8AA-8D4A-BD83-A5F3E2C2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5A69-4382-A846-B77D-B7B04C15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FA1-DA45-5D48-A7A7-B234808B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0A3B-76AA-4F49-8EBC-C23BE83E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E4B7-F0D8-8549-AC68-191F29A7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188-6B59-BE45-B091-2C5EE0DB0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5F728-7E5C-5D4A-AD20-337D3FC4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C1216-FF7A-0B4D-B84C-C1915B67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B262-72A9-874B-A8C4-7298D9B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8A6E-474C-DC4C-9099-7AF420C2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AD9E-BC55-EC4B-A4C6-461960C9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F500-447F-8248-A68A-BAD9C82D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7C4A2-7AF8-4849-AA43-A402AF20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317C-38E2-FF47-8AF5-08F41EFA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D9A7E-590B-EB47-AF21-B6A1C26D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AA5A1-786A-B74C-AB96-1A57AD05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74FE9-23FB-F44D-ABC9-1EE6F0FA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090EC-584F-154D-88D9-DCD46CB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CE7C-F485-8743-ADC0-FD42EED4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AA031-242B-5840-8E92-6F74A48C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ADA0-062B-2542-B64C-FB5BCD5C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6F65D-CB45-8C40-A500-0FBFCDEF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5A889-6DF8-AB44-9A22-8D3E058C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004BE-8216-7841-A2D4-0AED1454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B16FE-CE42-334E-9B2F-692D4681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ADD7-362E-1B4D-9852-344A36F9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3343-C2C2-2B45-AE70-E8BACA34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0ACC9-5DCE-4143-8DDA-34B15B71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263B1-BA3D-A64E-B350-F122DC6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79FC-75DB-7849-AE8A-63B31E6A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368D9-B98B-BE44-A0CC-A345BC36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929-4A78-DC47-A421-9D1981D6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91C2F-7789-1B41-93D2-452102AC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1375-9D40-9E4E-BB24-D3387A78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68B2D-7B3B-FE4D-98BD-01E9AA5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BA85-EC6D-7141-B2F5-2C560D33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C329-095D-5542-BD2F-15F75365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AE17A-6F92-E64C-9F85-53AFCB63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91A25-70AE-8541-9816-1404CD128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65B7-502C-DC42-BE68-A79AA6FD2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0B7A-50E4-7E4E-9A9B-CF170F736B8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A000-B5FA-304D-A311-CFFBE31A2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D1E2-5186-0A41-AAEE-C463B441F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2942-7A27-CA41-B980-93F7AC3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photo.com/contributor/jzr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1130-449B-1642-8F55-A17F3EDFD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Bacterial Transformation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81FA1-0051-2141-8F6A-FE8B6749D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experiment in genetic engineering </a:t>
            </a:r>
          </a:p>
        </p:txBody>
      </p:sp>
    </p:spTree>
    <p:extLst>
      <p:ext uri="{BB962C8B-B14F-4D97-AF65-F5344CB8AC3E}">
        <p14:creationId xmlns:p14="http://schemas.microsoft.com/office/powerpoint/2010/main" val="159841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0212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06F03-6A52-D148-A247-CDEA14D44BC0}"/>
              </a:ext>
            </a:extLst>
          </p:cNvPr>
          <p:cNvSpPr txBox="1"/>
          <p:nvPr/>
        </p:nvSpPr>
        <p:spPr>
          <a:xfrm>
            <a:off x="67159" y="1536174"/>
            <a:ext cx="120576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Experiment:</a:t>
            </a:r>
          </a:p>
          <a:p>
            <a:pPr algn="ctr"/>
            <a:r>
              <a:rPr lang="en-US" sz="4800" dirty="0"/>
              <a:t> </a:t>
            </a:r>
          </a:p>
          <a:p>
            <a:pPr algn="ctr"/>
            <a:r>
              <a:rPr lang="en-US" sz="4800" dirty="0"/>
              <a:t>At what temperature does </a:t>
            </a:r>
          </a:p>
          <a:p>
            <a:pPr algn="ctr"/>
            <a:r>
              <a:rPr lang="en-US" sz="4800" dirty="0"/>
              <a:t>ice (H</a:t>
            </a:r>
            <a:r>
              <a:rPr lang="en-US" sz="4800" baseline="-25000" dirty="0"/>
              <a:t>2</a:t>
            </a:r>
            <a:r>
              <a:rPr lang="en-US" sz="4800" dirty="0"/>
              <a:t>O) + Chemical “X” </a:t>
            </a:r>
          </a:p>
          <a:p>
            <a:pPr algn="ctr"/>
            <a:r>
              <a:rPr lang="en-US" sz="4800" dirty="0"/>
              <a:t>melt? </a:t>
            </a:r>
          </a:p>
        </p:txBody>
      </p:sp>
    </p:spTree>
    <p:extLst>
      <p:ext uri="{BB962C8B-B14F-4D97-AF65-F5344CB8AC3E}">
        <p14:creationId xmlns:p14="http://schemas.microsoft.com/office/powerpoint/2010/main" val="277760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36FBD-F5D6-294D-BE26-89A8BC983ED3}"/>
              </a:ext>
            </a:extLst>
          </p:cNvPr>
          <p:cNvSpPr txBox="1"/>
          <p:nvPr/>
        </p:nvSpPr>
        <p:spPr>
          <a:xfrm>
            <a:off x="145574" y="1926499"/>
            <a:ext cx="1190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control: </a:t>
            </a:r>
            <a:r>
              <a:rPr lang="en-US" sz="3600" dirty="0"/>
              <a:t>What does the effect look like if present?</a:t>
            </a:r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634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980B-5EA7-0247-B6BE-A21A5E950B6D}"/>
              </a:ext>
            </a:extLst>
          </p:cNvPr>
          <p:cNvSpPr txBox="1"/>
          <p:nvPr/>
        </p:nvSpPr>
        <p:spPr>
          <a:xfrm>
            <a:off x="145574" y="1926499"/>
            <a:ext cx="11900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control: </a:t>
            </a:r>
            <a:r>
              <a:rPr lang="en-US" sz="3600" dirty="0"/>
              <a:t>What does the effect look like if present?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Negative control: </a:t>
            </a:r>
            <a:r>
              <a:rPr lang="en-US" sz="3600" dirty="0"/>
              <a:t>What does the effect look like if absent?</a:t>
            </a:r>
          </a:p>
          <a:p>
            <a:pPr algn="just"/>
            <a:endParaRPr lang="en-US" sz="3600" b="1" dirty="0"/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3429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4D204-CC72-6A47-87A6-BDFB03C095F3}"/>
              </a:ext>
            </a:extLst>
          </p:cNvPr>
          <p:cNvSpPr txBox="1"/>
          <p:nvPr/>
        </p:nvSpPr>
        <p:spPr>
          <a:xfrm>
            <a:off x="145574" y="1926499"/>
            <a:ext cx="11900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control: </a:t>
            </a:r>
            <a:r>
              <a:rPr lang="en-US" sz="3600" dirty="0"/>
              <a:t>What does the effect look like if present?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Negative control: </a:t>
            </a:r>
            <a:r>
              <a:rPr lang="en-US" sz="3600" dirty="0"/>
              <a:t>What does the effect look like if absent?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Sensitivity control: </a:t>
            </a:r>
            <a:r>
              <a:rPr lang="en-US" sz="3600" dirty="0"/>
              <a:t>Across what range of values can I measure the effect? </a:t>
            </a:r>
            <a:endParaRPr lang="en-US" sz="3600" b="1" dirty="0"/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9883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897A5-FF1C-E64B-9BCC-ED36168725FD}"/>
              </a:ext>
            </a:extLst>
          </p:cNvPr>
          <p:cNvSpPr txBox="1"/>
          <p:nvPr/>
        </p:nvSpPr>
        <p:spPr>
          <a:xfrm>
            <a:off x="362550" y="4669699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</a:t>
            </a:r>
          </a:p>
        </p:txBody>
      </p:sp>
      <p:pic>
        <p:nvPicPr>
          <p:cNvPr id="6" name="Picture 2" descr="Image result for water in beaker">
            <a:extLst>
              <a:ext uri="{FF2B5EF4-FFF2-40B4-BE49-F238E27FC236}">
                <a16:creationId xmlns:a16="http://schemas.microsoft.com/office/drawing/2014/main" id="{A7003E46-4FFA-6248-9C1B-3EA70882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09" y="1972148"/>
            <a:ext cx="1818259" cy="24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EEF1FB-AACC-FB49-B4A2-2B5F1FB5DD2C}"/>
              </a:ext>
            </a:extLst>
          </p:cNvPr>
          <p:cNvSpPr txBox="1"/>
          <p:nvPr/>
        </p:nvSpPr>
        <p:spPr>
          <a:xfrm>
            <a:off x="4259034" y="4669698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Negative control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C686EEE-590E-0D4B-B27A-D544D0C6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68" y="1972148"/>
            <a:ext cx="2319863" cy="24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C51C8B-D2B4-DA4F-9437-26F133C73E07}"/>
              </a:ext>
            </a:extLst>
          </p:cNvPr>
          <p:cNvSpPr/>
          <p:nvPr/>
        </p:nvSpPr>
        <p:spPr>
          <a:xfrm>
            <a:off x="362550" y="553906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dirty="0"/>
              <a:t>Photo credits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commons.wikimedia.org</a:t>
            </a:r>
            <a:r>
              <a:rPr lang="en-US" sz="800" dirty="0"/>
              <a:t>/wiki/</a:t>
            </a:r>
            <a:r>
              <a:rPr lang="en-US" sz="800" dirty="0" err="1"/>
              <a:t>File:Water_in_a_beaker.JPG</a:t>
            </a:r>
            <a:endParaRPr lang="en-US" sz="800" dirty="0"/>
          </a:p>
          <a:p>
            <a:r>
              <a:rPr lang="en-US" sz="800" dirty="0"/>
              <a:t>http://</a:t>
            </a:r>
            <a:r>
              <a:rPr lang="en-US" sz="800" dirty="0" err="1"/>
              <a:t>www.chem.uiuc.edu</a:t>
            </a:r>
            <a:r>
              <a:rPr lang="en-US" sz="800" dirty="0"/>
              <a:t>/</a:t>
            </a:r>
            <a:r>
              <a:rPr lang="en-US" sz="800" dirty="0" err="1"/>
              <a:t>webfunchem</a:t>
            </a:r>
            <a:r>
              <a:rPr lang="en-US" sz="800" dirty="0"/>
              <a:t>/temperature/Temp10.htm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www.dreamstime.com</a:t>
            </a:r>
            <a:r>
              <a:rPr lang="en-US" sz="800" dirty="0"/>
              <a:t>/photos-images/alcohol-</a:t>
            </a:r>
            <a:r>
              <a:rPr lang="en-US" sz="800" dirty="0" err="1"/>
              <a:t>thermometer.html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E7E20-5831-0A45-AFF6-20F092201505}"/>
              </a:ext>
            </a:extLst>
          </p:cNvPr>
          <p:cNvSpPr txBox="1"/>
          <p:nvPr/>
        </p:nvSpPr>
        <p:spPr>
          <a:xfrm>
            <a:off x="8155521" y="4669697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Sensitivity control</a:t>
            </a:r>
          </a:p>
        </p:txBody>
      </p:sp>
      <p:pic>
        <p:nvPicPr>
          <p:cNvPr id="11" name="Picture 8" descr="Image result for thermometer stock image">
            <a:extLst>
              <a:ext uri="{FF2B5EF4-FFF2-40B4-BE49-F238E27FC236}">
                <a16:creationId xmlns:a16="http://schemas.microsoft.com/office/drawing/2014/main" id="{1DC7521C-A2C4-E642-AB13-C8D4D105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522" y="1998913"/>
            <a:ext cx="3673929" cy="244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8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Controls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A6F69-E6DB-4F46-89E4-A7E848EDAA2B}"/>
              </a:ext>
            </a:extLst>
          </p:cNvPr>
          <p:cNvSpPr txBox="1"/>
          <p:nvPr/>
        </p:nvSpPr>
        <p:spPr>
          <a:xfrm>
            <a:off x="362550" y="4669699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Positive control</a:t>
            </a:r>
          </a:p>
        </p:txBody>
      </p:sp>
      <p:pic>
        <p:nvPicPr>
          <p:cNvPr id="13" name="Picture 2" descr="Image result for water in beaker">
            <a:extLst>
              <a:ext uri="{FF2B5EF4-FFF2-40B4-BE49-F238E27FC236}">
                <a16:creationId xmlns:a16="http://schemas.microsoft.com/office/drawing/2014/main" id="{7102B479-6B95-3A4C-B220-ACC25CEB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09" y="1972148"/>
            <a:ext cx="1818259" cy="24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AE0C42-0A5D-484D-898D-CB87F22B62DC}"/>
              </a:ext>
            </a:extLst>
          </p:cNvPr>
          <p:cNvSpPr txBox="1"/>
          <p:nvPr/>
        </p:nvSpPr>
        <p:spPr>
          <a:xfrm>
            <a:off x="4259034" y="4669698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Negative control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6A6B401-7A65-8148-988A-8CA49FC6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68" y="1972148"/>
            <a:ext cx="2319863" cy="24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72E111-E20E-0849-8D10-6AF5E5C10151}"/>
              </a:ext>
            </a:extLst>
          </p:cNvPr>
          <p:cNvSpPr/>
          <p:nvPr/>
        </p:nvSpPr>
        <p:spPr>
          <a:xfrm>
            <a:off x="362550" y="553906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dirty="0"/>
              <a:t>Photo credits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commons.wikimedia.org</a:t>
            </a:r>
            <a:r>
              <a:rPr lang="en-US" sz="800" dirty="0"/>
              <a:t>/wiki/</a:t>
            </a:r>
            <a:r>
              <a:rPr lang="en-US" sz="800" dirty="0" err="1"/>
              <a:t>File:Water_in_a_beaker.JPG</a:t>
            </a:r>
            <a:endParaRPr lang="en-US" sz="800" dirty="0"/>
          </a:p>
          <a:p>
            <a:r>
              <a:rPr lang="en-US" sz="800" dirty="0"/>
              <a:t>http://</a:t>
            </a:r>
            <a:r>
              <a:rPr lang="en-US" sz="800" dirty="0" err="1"/>
              <a:t>www.chem.uiuc.edu</a:t>
            </a:r>
            <a:r>
              <a:rPr lang="en-US" sz="800" dirty="0"/>
              <a:t>/</a:t>
            </a:r>
            <a:r>
              <a:rPr lang="en-US" sz="800" dirty="0" err="1"/>
              <a:t>webfunchem</a:t>
            </a:r>
            <a:r>
              <a:rPr lang="en-US" sz="800" dirty="0"/>
              <a:t>/temperature/Temp10.htm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en.clipdealer.com</a:t>
            </a:r>
            <a:r>
              <a:rPr lang="en-US" sz="800" dirty="0"/>
              <a:t>/vector/media/A:17494508?</a:t>
            </a:r>
          </a:p>
        </p:txBody>
      </p:sp>
      <p:pic>
        <p:nvPicPr>
          <p:cNvPr id="17" name="Picture 6" descr="Image result for thermometers royalty free image">
            <a:extLst>
              <a:ext uri="{FF2B5EF4-FFF2-40B4-BE49-F238E27FC236}">
                <a16:creationId xmlns:a16="http://schemas.microsoft.com/office/drawing/2014/main" id="{3E36C2E4-AD5C-264B-8B02-5A15E416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36" y="1857232"/>
            <a:ext cx="2696816" cy="26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8B93D7-079F-A746-B044-41049166C606}"/>
              </a:ext>
            </a:extLst>
          </p:cNvPr>
          <p:cNvSpPr txBox="1"/>
          <p:nvPr/>
        </p:nvSpPr>
        <p:spPr>
          <a:xfrm>
            <a:off x="8155521" y="4669697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Sensitivity control</a:t>
            </a:r>
          </a:p>
        </p:txBody>
      </p:sp>
    </p:spTree>
    <p:extLst>
      <p:ext uri="{BB962C8B-B14F-4D97-AF65-F5344CB8AC3E}">
        <p14:creationId xmlns:p14="http://schemas.microsoft.com/office/powerpoint/2010/main" val="233963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518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8C9CA-B449-8B43-AE14-9FFFFAC94257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FB098-C457-CD45-93F0-9943EF76CE65}"/>
              </a:ext>
            </a:extLst>
          </p:cNvPr>
          <p:cNvSpPr/>
          <p:nvPr/>
        </p:nvSpPr>
        <p:spPr>
          <a:xfrm>
            <a:off x="3136231" y="1041398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F728E-19B8-3D46-988C-77F2572EB291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Bacterial Transformation</a:t>
            </a:r>
          </a:p>
        </p:txBody>
      </p:sp>
      <p:pic>
        <p:nvPicPr>
          <p:cNvPr id="14338" name="Picture 2" descr="1.&#9;Specially prepared bacteria are mixed with DNA (e.g., from a ligation).&#10;&#10;2.&#9;The bacteria are given a heat shock, which &quot;encourages&quot; them to take up a plasmid. Most bacteria do not take up a plasmid, but some do.&#10;&#10;3.&#9;Plasmids used in cloning contain an antibiotic resistance gene. Thus, all of the bacteria are placed on an antibiotic plate to select for ones that took up a plasmid.&#10;&#10;4.&#9;Bacteria without a plasmid die. Each bacterium _with_  a plasmid gives  rise to a cluster of identical, plasmid-containing bacteria called a **colony**. A typical colony looks like a small, whitish dot the size of a pinhead.&#10;&#10;5.&#9;Several colonies are checked to identify one with the right plasmid.&#10;&#10;6.&#9;A colony containing the right plasmid is grown in bulk and used for plasmid or protein production.">
            <a:extLst>
              <a:ext uri="{FF2B5EF4-FFF2-40B4-BE49-F238E27FC236}">
                <a16:creationId xmlns:a16="http://schemas.microsoft.com/office/drawing/2014/main" id="{42026611-D387-2A42-A19D-C2A17A72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6" y="1110637"/>
            <a:ext cx="7539371" cy="51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8F14C-FCA4-F549-9E29-058843EC8257}"/>
              </a:ext>
            </a:extLst>
          </p:cNvPr>
          <p:cNvSpPr txBox="1"/>
          <p:nvPr/>
        </p:nvSpPr>
        <p:spPr>
          <a:xfrm>
            <a:off x="3750265" y="6552035"/>
            <a:ext cx="8441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/science/biology/biotech-</a:t>
            </a:r>
            <a:r>
              <a:rPr lang="en-US" sz="1100" dirty="0" err="1"/>
              <a:t>dna</a:t>
            </a:r>
            <a:r>
              <a:rPr lang="en-US" sz="1100" dirty="0"/>
              <a:t>-technology/</a:t>
            </a:r>
            <a:r>
              <a:rPr lang="en-US" sz="1100" dirty="0" err="1"/>
              <a:t>dna</a:t>
            </a:r>
            <a:r>
              <a:rPr lang="en-US" sz="1100" dirty="0"/>
              <a:t>-cloning-tutorial/a/bacterial-transformation-selection</a:t>
            </a:r>
          </a:p>
        </p:txBody>
      </p:sp>
    </p:spTree>
    <p:extLst>
      <p:ext uri="{BB962C8B-B14F-4D97-AF65-F5344CB8AC3E}">
        <p14:creationId xmlns:p14="http://schemas.microsoft.com/office/powerpoint/2010/main" val="33777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FB098-C457-CD45-93F0-9943EF76CE65}"/>
              </a:ext>
            </a:extLst>
          </p:cNvPr>
          <p:cNvSpPr/>
          <p:nvPr/>
        </p:nvSpPr>
        <p:spPr>
          <a:xfrm>
            <a:off x="3136231" y="1041398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478E37-1F19-E54A-BEBF-ED777AB590C9}"/>
              </a:ext>
            </a:extLst>
          </p:cNvPr>
          <p:cNvSpPr/>
          <p:nvPr/>
        </p:nvSpPr>
        <p:spPr>
          <a:xfrm>
            <a:off x="3229100" y="4001960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47753C-11F1-474D-8F40-9E6606BB18AC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C2369-0204-BB49-8BB1-A066CC47A6F5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FB098-C457-CD45-93F0-9943EF76CE65}"/>
              </a:ext>
            </a:extLst>
          </p:cNvPr>
          <p:cNvSpPr/>
          <p:nvPr/>
        </p:nvSpPr>
        <p:spPr>
          <a:xfrm>
            <a:off x="3136231" y="1041398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478E37-1F19-E54A-BEBF-ED777AB590C9}"/>
              </a:ext>
            </a:extLst>
          </p:cNvPr>
          <p:cNvSpPr/>
          <p:nvPr/>
        </p:nvSpPr>
        <p:spPr>
          <a:xfrm>
            <a:off x="3229100" y="4001960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16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Plating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34C08-A76C-0D4C-A28A-6FD9C22BDF9B}"/>
              </a:ext>
            </a:extLst>
          </p:cNvPr>
          <p:cNvSpPr/>
          <p:nvPr/>
        </p:nvSpPr>
        <p:spPr>
          <a:xfrm>
            <a:off x="3060031" y="9651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EAED5-5D74-FD46-B468-7D16D5E74F99}"/>
              </a:ext>
            </a:extLst>
          </p:cNvPr>
          <p:cNvSpPr/>
          <p:nvPr/>
        </p:nvSpPr>
        <p:spPr>
          <a:xfrm>
            <a:off x="6685881" y="3969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7149FF-BEE9-FC4E-B065-90120F55DC48}"/>
              </a:ext>
            </a:extLst>
          </p:cNvPr>
          <p:cNvSpPr/>
          <p:nvPr/>
        </p:nvSpPr>
        <p:spPr>
          <a:xfrm>
            <a:off x="6685881" y="921082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AAABF-EE34-EC47-9588-294BA716D78A}"/>
              </a:ext>
            </a:extLst>
          </p:cNvPr>
          <p:cNvSpPr/>
          <p:nvPr/>
        </p:nvSpPr>
        <p:spPr>
          <a:xfrm>
            <a:off x="3136231" y="3936998"/>
            <a:ext cx="2819400" cy="2819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38EDC-6684-8649-83DB-BF8C2E669768}"/>
              </a:ext>
            </a:extLst>
          </p:cNvPr>
          <p:cNvCxnSpPr/>
          <p:nvPr/>
        </p:nvCxnSpPr>
        <p:spPr>
          <a:xfrm rot="10800000">
            <a:off x="3099719" y="3859211"/>
            <a:ext cx="63246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BD019C58-4215-8642-A221-A532A1A5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2" y="1879598"/>
            <a:ext cx="2530139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(+) Bacteria</a:t>
            </a: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36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( - ) Bacteria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54B87CE-C1DB-D24D-8522-F79D3843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56" y="925511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   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20106D65-8072-494D-AA71-CB2EF1B1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831" y="40893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   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BC3CE765-32C4-3746-85F1-7D3E1AB2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31" y="3936998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7B59F76-196D-F441-B2F6-E4AA4FD3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44" y="921082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4 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2770456F-F561-184F-AF09-21DD4E3E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71" y="624946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                    LB                                               Amp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FB098-C457-CD45-93F0-9943EF76CE65}"/>
              </a:ext>
            </a:extLst>
          </p:cNvPr>
          <p:cNvSpPr/>
          <p:nvPr/>
        </p:nvSpPr>
        <p:spPr>
          <a:xfrm>
            <a:off x="3136231" y="1041398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478E37-1F19-E54A-BEBF-ED777AB590C9}"/>
              </a:ext>
            </a:extLst>
          </p:cNvPr>
          <p:cNvSpPr/>
          <p:nvPr/>
        </p:nvSpPr>
        <p:spPr>
          <a:xfrm>
            <a:off x="3229100" y="4001960"/>
            <a:ext cx="2667000" cy="2667000"/>
          </a:xfrm>
          <a:prstGeom prst="ellipse">
            <a:avLst/>
          </a:prstGeom>
          <a:solidFill>
            <a:srgbClr val="FFFF00">
              <a:alpha val="29412"/>
            </a:srgb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C65DDF-FB43-B148-8B00-F969E1C67DF5}"/>
              </a:ext>
            </a:extLst>
          </p:cNvPr>
          <p:cNvSpPr/>
          <p:nvPr/>
        </p:nvSpPr>
        <p:spPr>
          <a:xfrm>
            <a:off x="7956880" y="2261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2382D4-AEDE-834C-BDAA-A25F5E85F5C7}"/>
              </a:ext>
            </a:extLst>
          </p:cNvPr>
          <p:cNvSpPr/>
          <p:nvPr/>
        </p:nvSpPr>
        <p:spPr>
          <a:xfrm>
            <a:off x="8109280" y="2414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212E4D-EEFA-F24C-8514-74C897F745E9}"/>
              </a:ext>
            </a:extLst>
          </p:cNvPr>
          <p:cNvSpPr/>
          <p:nvPr/>
        </p:nvSpPr>
        <p:spPr>
          <a:xfrm>
            <a:off x="8337880" y="2566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E470E29-B48C-274E-9FCF-FFFC00ABDE2F}"/>
              </a:ext>
            </a:extLst>
          </p:cNvPr>
          <p:cNvSpPr/>
          <p:nvPr/>
        </p:nvSpPr>
        <p:spPr>
          <a:xfrm>
            <a:off x="8185480" y="2719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8AD9EE-14C5-9643-81A7-C3DBDEA71AEF}"/>
              </a:ext>
            </a:extLst>
          </p:cNvPr>
          <p:cNvSpPr/>
          <p:nvPr/>
        </p:nvSpPr>
        <p:spPr>
          <a:xfrm>
            <a:off x="8566480" y="2871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63C6D6-AAC6-454A-AC3C-6E31E18E7C36}"/>
              </a:ext>
            </a:extLst>
          </p:cNvPr>
          <p:cNvSpPr/>
          <p:nvPr/>
        </p:nvSpPr>
        <p:spPr>
          <a:xfrm>
            <a:off x="8718880" y="3023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A439D5-B74C-4E4B-ABF8-B84FF3961B2C}"/>
              </a:ext>
            </a:extLst>
          </p:cNvPr>
          <p:cNvSpPr/>
          <p:nvPr/>
        </p:nvSpPr>
        <p:spPr>
          <a:xfrm>
            <a:off x="8261680" y="2566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E7A212-5356-F546-8237-26A593A5D277}"/>
              </a:ext>
            </a:extLst>
          </p:cNvPr>
          <p:cNvSpPr/>
          <p:nvPr/>
        </p:nvSpPr>
        <p:spPr>
          <a:xfrm>
            <a:off x="8261680" y="3023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25E97E-5CDC-D447-918A-4685D5EEADD5}"/>
              </a:ext>
            </a:extLst>
          </p:cNvPr>
          <p:cNvSpPr/>
          <p:nvPr/>
        </p:nvSpPr>
        <p:spPr>
          <a:xfrm>
            <a:off x="7347280" y="2719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0169E2-E953-B44B-971C-FD40AB9E73C4}"/>
              </a:ext>
            </a:extLst>
          </p:cNvPr>
          <p:cNvSpPr/>
          <p:nvPr/>
        </p:nvSpPr>
        <p:spPr>
          <a:xfrm>
            <a:off x="8490280" y="3023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7C6B90-3920-A84B-93AF-444575873502}"/>
              </a:ext>
            </a:extLst>
          </p:cNvPr>
          <p:cNvSpPr/>
          <p:nvPr/>
        </p:nvSpPr>
        <p:spPr>
          <a:xfrm>
            <a:off x="8337880" y="3328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537FE5-2C2E-2241-9764-A2D769CB45CE}"/>
              </a:ext>
            </a:extLst>
          </p:cNvPr>
          <p:cNvSpPr/>
          <p:nvPr/>
        </p:nvSpPr>
        <p:spPr>
          <a:xfrm>
            <a:off x="8795080" y="3328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F65498-BE51-0B49-BB28-F5AD2114E3D3}"/>
              </a:ext>
            </a:extLst>
          </p:cNvPr>
          <p:cNvSpPr/>
          <p:nvPr/>
        </p:nvSpPr>
        <p:spPr>
          <a:xfrm>
            <a:off x="8947480" y="3252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0CF1FC-C4C2-8647-807B-DB6547DA5C44}"/>
              </a:ext>
            </a:extLst>
          </p:cNvPr>
          <p:cNvSpPr/>
          <p:nvPr/>
        </p:nvSpPr>
        <p:spPr>
          <a:xfrm>
            <a:off x="7728280" y="3176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3C1C7C-A011-004C-B6EF-D86B20AB520B}"/>
              </a:ext>
            </a:extLst>
          </p:cNvPr>
          <p:cNvSpPr/>
          <p:nvPr/>
        </p:nvSpPr>
        <p:spPr>
          <a:xfrm>
            <a:off x="7728280" y="2795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23025-3B82-604E-82A9-8B75B97E3994}"/>
              </a:ext>
            </a:extLst>
          </p:cNvPr>
          <p:cNvSpPr/>
          <p:nvPr/>
        </p:nvSpPr>
        <p:spPr>
          <a:xfrm>
            <a:off x="7652080" y="2338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3034D9-F423-0648-9C95-8B0D98191118}"/>
              </a:ext>
            </a:extLst>
          </p:cNvPr>
          <p:cNvSpPr/>
          <p:nvPr/>
        </p:nvSpPr>
        <p:spPr>
          <a:xfrm>
            <a:off x="8566480" y="1957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8BD140B-2F1A-2E45-90C5-B722EC45B8F0}"/>
              </a:ext>
            </a:extLst>
          </p:cNvPr>
          <p:cNvSpPr/>
          <p:nvPr/>
        </p:nvSpPr>
        <p:spPr>
          <a:xfrm>
            <a:off x="8185480" y="1728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38353F-0C1F-3546-BEF3-87212542263B}"/>
              </a:ext>
            </a:extLst>
          </p:cNvPr>
          <p:cNvSpPr/>
          <p:nvPr/>
        </p:nvSpPr>
        <p:spPr>
          <a:xfrm>
            <a:off x="7499680" y="3100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7925AE-31DF-3545-B17B-56F4F46C8620}"/>
              </a:ext>
            </a:extLst>
          </p:cNvPr>
          <p:cNvSpPr/>
          <p:nvPr/>
        </p:nvSpPr>
        <p:spPr>
          <a:xfrm>
            <a:off x="7499680" y="1347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13D9D4-3F28-D149-95E2-22E17FB9DA3C}"/>
              </a:ext>
            </a:extLst>
          </p:cNvPr>
          <p:cNvSpPr/>
          <p:nvPr/>
        </p:nvSpPr>
        <p:spPr>
          <a:xfrm>
            <a:off x="6966280" y="2490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5DD0DFF-7994-514F-8513-75DEF2EFB19E}"/>
              </a:ext>
            </a:extLst>
          </p:cNvPr>
          <p:cNvSpPr/>
          <p:nvPr/>
        </p:nvSpPr>
        <p:spPr>
          <a:xfrm>
            <a:off x="8490280" y="2185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DCE622D-C153-3548-9AA4-52E9DBA6512A}"/>
              </a:ext>
            </a:extLst>
          </p:cNvPr>
          <p:cNvSpPr/>
          <p:nvPr/>
        </p:nvSpPr>
        <p:spPr>
          <a:xfrm>
            <a:off x="8109280" y="3328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3E0E7-027A-804A-B9A5-CBC81FF345EF}"/>
              </a:ext>
            </a:extLst>
          </p:cNvPr>
          <p:cNvSpPr/>
          <p:nvPr/>
        </p:nvSpPr>
        <p:spPr>
          <a:xfrm>
            <a:off x="8109280" y="1957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E0FD76-C4DB-744A-9970-CBCAB066DD82}"/>
              </a:ext>
            </a:extLst>
          </p:cNvPr>
          <p:cNvSpPr/>
          <p:nvPr/>
        </p:nvSpPr>
        <p:spPr>
          <a:xfrm>
            <a:off x="8414080" y="2033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3B1433-EE65-0946-8438-88CD479FFDDA}"/>
              </a:ext>
            </a:extLst>
          </p:cNvPr>
          <p:cNvSpPr/>
          <p:nvPr/>
        </p:nvSpPr>
        <p:spPr>
          <a:xfrm>
            <a:off x="7652080" y="1957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B1CB2F-DA8E-FA47-A8DA-BA85AEB13423}"/>
              </a:ext>
            </a:extLst>
          </p:cNvPr>
          <p:cNvSpPr/>
          <p:nvPr/>
        </p:nvSpPr>
        <p:spPr>
          <a:xfrm>
            <a:off x="7042480" y="1728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C22C1E2-5D5F-F04A-B4B5-93D4C03AC004}"/>
              </a:ext>
            </a:extLst>
          </p:cNvPr>
          <p:cNvSpPr/>
          <p:nvPr/>
        </p:nvSpPr>
        <p:spPr>
          <a:xfrm>
            <a:off x="8185480" y="1195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90C82D-1987-724F-88DC-03B17C2F0918}"/>
              </a:ext>
            </a:extLst>
          </p:cNvPr>
          <p:cNvSpPr/>
          <p:nvPr/>
        </p:nvSpPr>
        <p:spPr>
          <a:xfrm>
            <a:off x="7956880" y="1804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D7F07C-8E0D-4F4D-BEA3-3C6FC80A302C}"/>
              </a:ext>
            </a:extLst>
          </p:cNvPr>
          <p:cNvSpPr/>
          <p:nvPr/>
        </p:nvSpPr>
        <p:spPr>
          <a:xfrm>
            <a:off x="7804480" y="1576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8C4683E-1FD3-3A47-AF2E-648E00032C15}"/>
              </a:ext>
            </a:extLst>
          </p:cNvPr>
          <p:cNvSpPr/>
          <p:nvPr/>
        </p:nvSpPr>
        <p:spPr>
          <a:xfrm>
            <a:off x="8185480" y="1652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B030FA-AC05-8940-940E-5F96D8D225B5}"/>
              </a:ext>
            </a:extLst>
          </p:cNvPr>
          <p:cNvSpPr/>
          <p:nvPr/>
        </p:nvSpPr>
        <p:spPr>
          <a:xfrm>
            <a:off x="8337880" y="1804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5ACFA95-8323-0141-B9D4-48B1D39A1E28}"/>
              </a:ext>
            </a:extLst>
          </p:cNvPr>
          <p:cNvSpPr/>
          <p:nvPr/>
        </p:nvSpPr>
        <p:spPr>
          <a:xfrm>
            <a:off x="8033080" y="14999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8394F3-884D-4943-A269-CDAFB0497EDF}"/>
              </a:ext>
            </a:extLst>
          </p:cNvPr>
          <p:cNvSpPr/>
          <p:nvPr/>
        </p:nvSpPr>
        <p:spPr>
          <a:xfrm>
            <a:off x="8109280" y="1347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2BC22C-8B9C-7041-AC5D-17172009CCD7}"/>
              </a:ext>
            </a:extLst>
          </p:cNvPr>
          <p:cNvSpPr/>
          <p:nvPr/>
        </p:nvSpPr>
        <p:spPr>
          <a:xfrm>
            <a:off x="8490280" y="1423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D2BFB3-F293-B64C-8C34-BADD99145DDD}"/>
              </a:ext>
            </a:extLst>
          </p:cNvPr>
          <p:cNvSpPr/>
          <p:nvPr/>
        </p:nvSpPr>
        <p:spPr>
          <a:xfrm>
            <a:off x="8490280" y="17285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871F6E-6FD7-684A-99D8-5C103078EB0C}"/>
              </a:ext>
            </a:extLst>
          </p:cNvPr>
          <p:cNvSpPr/>
          <p:nvPr/>
        </p:nvSpPr>
        <p:spPr>
          <a:xfrm>
            <a:off x="8795080" y="18047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0D0D54-CD43-BA40-BC4D-7A5DF41D2D39}"/>
              </a:ext>
            </a:extLst>
          </p:cNvPr>
          <p:cNvSpPr/>
          <p:nvPr/>
        </p:nvSpPr>
        <p:spPr>
          <a:xfrm>
            <a:off x="7575880" y="1652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CB86F3B-C243-E44C-8E07-5CA7DF4DD046}"/>
              </a:ext>
            </a:extLst>
          </p:cNvPr>
          <p:cNvSpPr/>
          <p:nvPr/>
        </p:nvSpPr>
        <p:spPr>
          <a:xfrm>
            <a:off x="7042480" y="1957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15BD9E4-DC4A-714C-AA1C-0013B1115F64}"/>
              </a:ext>
            </a:extLst>
          </p:cNvPr>
          <p:cNvSpPr/>
          <p:nvPr/>
        </p:nvSpPr>
        <p:spPr>
          <a:xfrm>
            <a:off x="7347280" y="20333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595A65F-73BD-744B-BBE7-EBCC5DC1AB4D}"/>
              </a:ext>
            </a:extLst>
          </p:cNvPr>
          <p:cNvSpPr/>
          <p:nvPr/>
        </p:nvSpPr>
        <p:spPr>
          <a:xfrm>
            <a:off x="7347280" y="2338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D8C500-D798-A34F-8BE6-DD4573D06811}"/>
              </a:ext>
            </a:extLst>
          </p:cNvPr>
          <p:cNvSpPr/>
          <p:nvPr/>
        </p:nvSpPr>
        <p:spPr>
          <a:xfrm>
            <a:off x="7652080" y="2338138"/>
            <a:ext cx="76200" cy="76200"/>
          </a:xfrm>
          <a:prstGeom prst="ellipse">
            <a:avLst/>
          </a:prstGeom>
          <a:solidFill>
            <a:srgbClr val="4FFC46"/>
          </a:solidFill>
          <a:ln>
            <a:solidFill>
              <a:srgbClr val="4FF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99FBAF-4A6C-C149-B952-C67F1351880D}"/>
              </a:ext>
            </a:extLst>
          </p:cNvPr>
          <p:cNvCxnSpPr/>
          <p:nvPr/>
        </p:nvCxnSpPr>
        <p:spPr>
          <a:xfrm rot="5400000">
            <a:off x="2936750" y="3858416"/>
            <a:ext cx="6324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Some MO characteristics and key players</a:t>
            </a:r>
          </a:p>
        </p:txBody>
      </p:sp>
      <p:pic>
        <p:nvPicPr>
          <p:cNvPr id="4098" name="Picture 2" descr="Can I use an antibody targeting a human protein in another model organism?">
            <a:extLst>
              <a:ext uri="{FF2B5EF4-FFF2-40B4-BE49-F238E27FC236}">
                <a16:creationId xmlns:a16="http://schemas.microsoft.com/office/drawing/2014/main" id="{950BE9A1-BA2E-E54F-968A-26CF1AE0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07" y="917458"/>
            <a:ext cx="8624386" cy="57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D7050-0166-C64A-A17B-9803F0A42A11}"/>
              </a:ext>
            </a:extLst>
          </p:cNvPr>
          <p:cNvSpPr/>
          <p:nvPr/>
        </p:nvSpPr>
        <p:spPr>
          <a:xfrm>
            <a:off x="7174832" y="66414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blog.atlasantibodies.com</a:t>
            </a:r>
            <a:r>
              <a:rPr lang="en-US" sz="1050" dirty="0"/>
              <a:t>/using-antibody-for-human-protein-in-model-organism</a:t>
            </a:r>
          </a:p>
        </p:txBody>
      </p:sp>
    </p:spTree>
    <p:extLst>
      <p:ext uri="{BB962C8B-B14F-4D97-AF65-F5344CB8AC3E}">
        <p14:creationId xmlns:p14="http://schemas.microsoft.com/office/powerpoint/2010/main" val="3485763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278266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Through manipulation and study of model organisms</a:t>
            </a:r>
          </a:p>
          <a:p>
            <a:pPr algn="ctr"/>
            <a:r>
              <a:rPr lang="en-US" sz="3600" dirty="0"/>
              <a:t>we work to understand life </a:t>
            </a:r>
          </a:p>
        </p:txBody>
      </p:sp>
    </p:spTree>
    <p:extLst>
      <p:ext uri="{BB962C8B-B14F-4D97-AF65-F5344CB8AC3E}">
        <p14:creationId xmlns:p14="http://schemas.microsoft.com/office/powerpoint/2010/main" val="373615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Manipulation at the genetic level </a:t>
            </a:r>
          </a:p>
        </p:txBody>
      </p:sp>
      <p:pic>
        <p:nvPicPr>
          <p:cNvPr id="5122" name="Picture 2" descr="Coloured TEM of DNA from E. coli bacterium - Stock Image - G110/0198 -  Science Photo Library">
            <a:extLst>
              <a:ext uri="{FF2B5EF4-FFF2-40B4-BE49-F238E27FC236}">
                <a16:creationId xmlns:a16="http://schemas.microsoft.com/office/drawing/2014/main" id="{73C3F090-794B-7842-9787-FA0A43BE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5" y="1106905"/>
            <a:ext cx="3558395" cy="464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BE9620-5D6F-D148-9C80-77B509364B18}"/>
              </a:ext>
            </a:extLst>
          </p:cNvPr>
          <p:cNvSpPr/>
          <p:nvPr/>
        </p:nvSpPr>
        <p:spPr>
          <a:xfrm>
            <a:off x="545015" y="59934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Image Credit</a:t>
            </a:r>
          </a:p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 GOPAL MURTI / SCIENCE PHOTO LIBRARY</a:t>
            </a:r>
            <a:r>
              <a:rPr lang="en-US" sz="1200" dirty="0"/>
              <a:t> </a:t>
            </a:r>
          </a:p>
        </p:txBody>
      </p:sp>
      <p:pic>
        <p:nvPicPr>
          <p:cNvPr id="5124" name="Picture 4" descr="Chromosome">
            <a:extLst>
              <a:ext uri="{FF2B5EF4-FFF2-40B4-BE49-F238E27FC236}">
                <a16:creationId xmlns:a16="http://schemas.microsoft.com/office/drawing/2014/main" id="{E649C252-4211-D149-A508-457E75479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36" y="1106905"/>
            <a:ext cx="6778206" cy="508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7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Plasmids – short circular DNAs</a:t>
            </a:r>
          </a:p>
        </p:txBody>
      </p:sp>
      <p:pic>
        <p:nvPicPr>
          <p:cNvPr id="7170" name="Picture 2" descr="Plasmid - Wikipedia">
            <a:extLst>
              <a:ext uri="{FF2B5EF4-FFF2-40B4-BE49-F238E27FC236}">
                <a16:creationId xmlns:a16="http://schemas.microsoft.com/office/drawing/2014/main" id="{794780A4-C4B3-4542-B2AC-4514EED1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63" y="1842252"/>
            <a:ext cx="6075073" cy="28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C51BC-6C80-AD40-BAA0-634319BF0A57}"/>
              </a:ext>
            </a:extLst>
          </p:cNvPr>
          <p:cNvSpPr txBox="1"/>
          <p:nvPr/>
        </p:nvSpPr>
        <p:spPr>
          <a:xfrm>
            <a:off x="120316" y="6280484"/>
            <a:ext cx="4915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 credit: https://</a:t>
            </a:r>
            <a:r>
              <a:rPr lang="en-US" sz="1050" dirty="0" err="1"/>
              <a:t>en.wikipedia.org</a:t>
            </a:r>
            <a:r>
              <a:rPr lang="en-US" sz="1050" dirty="0"/>
              <a:t>/wiki/Plasmid#/media/</a:t>
            </a:r>
            <a:r>
              <a:rPr lang="en-US" sz="1050" dirty="0" err="1"/>
              <a:t>File:Plasmid</a:t>
            </a:r>
            <a:r>
              <a:rPr lang="en-US" sz="1050" dirty="0"/>
              <a:t>_(</a:t>
            </a:r>
            <a:r>
              <a:rPr lang="en-US" sz="1050" dirty="0" err="1"/>
              <a:t>english</a:t>
            </a:r>
            <a:r>
              <a:rPr lang="en-US" sz="1050" dirty="0"/>
              <a:t>).</a:t>
            </a:r>
            <a:r>
              <a:rPr lang="en-US" sz="1050" dirty="0" err="1"/>
              <a:t>svg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68311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Plasmids – short circular DNAs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C51BC-6C80-AD40-BAA0-634319BF0A57}"/>
              </a:ext>
            </a:extLst>
          </p:cNvPr>
          <p:cNvSpPr txBox="1"/>
          <p:nvPr/>
        </p:nvSpPr>
        <p:spPr>
          <a:xfrm>
            <a:off x="120316" y="6280484"/>
            <a:ext cx="4915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 credit: https://</a:t>
            </a:r>
            <a:r>
              <a:rPr lang="en-US" sz="1050" dirty="0" err="1"/>
              <a:t>en.wikipedia.org</a:t>
            </a:r>
            <a:r>
              <a:rPr lang="en-US" sz="1050" dirty="0"/>
              <a:t>/wiki/Plasmid#/media/</a:t>
            </a:r>
            <a:r>
              <a:rPr lang="en-US" sz="1050" dirty="0" err="1"/>
              <a:t>File:Plasmid</a:t>
            </a:r>
            <a:r>
              <a:rPr lang="en-US" sz="1050" dirty="0"/>
              <a:t>_(</a:t>
            </a:r>
            <a:r>
              <a:rPr lang="en-US" sz="1050" dirty="0" err="1"/>
              <a:t>english</a:t>
            </a:r>
            <a:r>
              <a:rPr lang="en-US" sz="1050" dirty="0"/>
              <a:t>).</a:t>
            </a:r>
            <a:r>
              <a:rPr lang="en-US" sz="1050" dirty="0" err="1"/>
              <a:t>svg</a:t>
            </a:r>
            <a:endParaRPr lang="en-US" sz="1050" dirty="0"/>
          </a:p>
        </p:txBody>
      </p:sp>
      <p:pic>
        <p:nvPicPr>
          <p:cNvPr id="7172" name="Picture 4" descr="Recombinant DNA">
            <a:extLst>
              <a:ext uri="{FF2B5EF4-FFF2-40B4-BE49-F238E27FC236}">
                <a16:creationId xmlns:a16="http://schemas.microsoft.com/office/drawing/2014/main" id="{E9D1D19C-4D79-534F-885F-A352CFA6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87" y="1153443"/>
            <a:ext cx="5166226" cy="41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34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Plasmid Manipulation</a:t>
            </a:r>
          </a:p>
        </p:txBody>
      </p:sp>
      <p:pic>
        <p:nvPicPr>
          <p:cNvPr id="9218" name="Picture 2" descr="Overview: DNA cloning (article) | Khan Academy">
            <a:extLst>
              <a:ext uri="{FF2B5EF4-FFF2-40B4-BE49-F238E27FC236}">
                <a16:creationId xmlns:a16="http://schemas.microsoft.com/office/drawing/2014/main" id="{BC1BB50B-758A-E44C-8A7F-98F4CE626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8" y="1580482"/>
            <a:ext cx="10617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B041D-66AD-824B-863F-43F68D799FDA}"/>
              </a:ext>
            </a:extLst>
          </p:cNvPr>
          <p:cNvSpPr txBox="1"/>
          <p:nvPr/>
        </p:nvSpPr>
        <p:spPr>
          <a:xfrm>
            <a:off x="372979" y="6472451"/>
            <a:ext cx="80730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/science/ap-biology/gene-expression-and-regulation/biotechnology/a/overview-</a:t>
            </a:r>
            <a:r>
              <a:rPr lang="en-US" sz="1100" dirty="0" err="1"/>
              <a:t>dna</a:t>
            </a:r>
            <a:r>
              <a:rPr lang="en-US" sz="1100" dirty="0"/>
              <a:t>-cloning</a:t>
            </a:r>
          </a:p>
        </p:txBody>
      </p:sp>
    </p:spTree>
    <p:extLst>
      <p:ext uri="{BB962C8B-B14F-4D97-AF65-F5344CB8AC3E}">
        <p14:creationId xmlns:p14="http://schemas.microsoft.com/office/powerpoint/2010/main" val="2869302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Green Fluorescent Protein</a:t>
            </a:r>
          </a:p>
        </p:txBody>
      </p:sp>
      <p:pic>
        <p:nvPicPr>
          <p:cNvPr id="5" name="Picture 7" descr="GFP">
            <a:extLst>
              <a:ext uri="{FF2B5EF4-FFF2-40B4-BE49-F238E27FC236}">
                <a16:creationId xmlns:a16="http://schemas.microsoft.com/office/drawing/2014/main" id="{FC1EF6A9-35D3-024D-96D9-38178201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2" y="1549817"/>
            <a:ext cx="3789947" cy="378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FD503A8-4C6E-7345-A6BC-06F916D4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3" y="1549817"/>
            <a:ext cx="4572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12B21-ABA5-C343-817C-D1E53BC092FF}"/>
              </a:ext>
            </a:extLst>
          </p:cNvPr>
          <p:cNvSpPr txBox="1"/>
          <p:nvPr/>
        </p:nvSpPr>
        <p:spPr>
          <a:xfrm>
            <a:off x="2568262" y="5339764"/>
            <a:ext cx="11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Victoria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E491-D5CD-5F43-B1E1-84514A14E7A5}"/>
              </a:ext>
            </a:extLst>
          </p:cNvPr>
          <p:cNvSpPr txBox="1"/>
          <p:nvPr/>
        </p:nvSpPr>
        <p:spPr>
          <a:xfrm>
            <a:off x="7873547" y="5524430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GFP Protein Structure</a:t>
            </a:r>
          </a:p>
        </p:txBody>
      </p:sp>
    </p:spTree>
    <p:extLst>
      <p:ext uri="{BB962C8B-B14F-4D97-AF65-F5344CB8AC3E}">
        <p14:creationId xmlns:p14="http://schemas.microsoft.com/office/powerpoint/2010/main" val="26842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Review – How plasmids are made</a:t>
            </a:r>
          </a:p>
        </p:txBody>
      </p:sp>
      <p:pic>
        <p:nvPicPr>
          <p:cNvPr id="5" name="Picture 2" descr="Overview: DNA cloning (article) | Khan Academy">
            <a:extLst>
              <a:ext uri="{FF2B5EF4-FFF2-40B4-BE49-F238E27FC236}">
                <a16:creationId xmlns:a16="http://schemas.microsoft.com/office/drawing/2014/main" id="{AA0B7B1F-BC21-584E-BB72-518AF4B4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8" y="1580482"/>
            <a:ext cx="10617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ADDA4-1EB3-674F-96D3-940A49BD570E}"/>
              </a:ext>
            </a:extLst>
          </p:cNvPr>
          <p:cNvSpPr txBox="1"/>
          <p:nvPr/>
        </p:nvSpPr>
        <p:spPr>
          <a:xfrm>
            <a:off x="372979" y="6472451"/>
            <a:ext cx="80730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/science/ap-biology/gene-expression-and-regulation/biotechnology/a/overview-</a:t>
            </a:r>
            <a:r>
              <a:rPr lang="en-US" sz="1100" dirty="0" err="1"/>
              <a:t>dna</a:t>
            </a:r>
            <a:r>
              <a:rPr lang="en-US" sz="1100" dirty="0"/>
              <a:t>-cloning</a:t>
            </a:r>
          </a:p>
        </p:txBody>
      </p:sp>
    </p:spTree>
    <p:extLst>
      <p:ext uri="{BB962C8B-B14F-4D97-AF65-F5344CB8AC3E}">
        <p14:creationId xmlns:p14="http://schemas.microsoft.com/office/powerpoint/2010/main" val="77208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Review – How plasmids are made</a:t>
            </a:r>
          </a:p>
        </p:txBody>
      </p:sp>
      <p:pic>
        <p:nvPicPr>
          <p:cNvPr id="5" name="Picture 2" descr="Overview: DNA cloning (article) | Khan Academy">
            <a:extLst>
              <a:ext uri="{FF2B5EF4-FFF2-40B4-BE49-F238E27FC236}">
                <a16:creationId xmlns:a16="http://schemas.microsoft.com/office/drawing/2014/main" id="{AA0B7B1F-BC21-584E-BB72-518AF4B4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8" y="1580482"/>
            <a:ext cx="106172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ADDA4-1EB3-674F-96D3-940A49BD570E}"/>
              </a:ext>
            </a:extLst>
          </p:cNvPr>
          <p:cNvSpPr txBox="1"/>
          <p:nvPr/>
        </p:nvSpPr>
        <p:spPr>
          <a:xfrm>
            <a:off x="372979" y="6472451"/>
            <a:ext cx="80730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www.khanacademy.org</a:t>
            </a:r>
            <a:r>
              <a:rPr lang="en-US" sz="1100" dirty="0"/>
              <a:t>/science/ap-biology/gene-expression-and-regulation/biotechnology/a/overview-</a:t>
            </a:r>
            <a:r>
              <a:rPr lang="en-US" sz="1100" dirty="0" err="1"/>
              <a:t>dna</a:t>
            </a:r>
            <a:r>
              <a:rPr lang="en-US" sz="1100" dirty="0"/>
              <a:t>-cloning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73784C-41BB-AF4B-9AA2-B8AFDD66B96F}"/>
              </a:ext>
            </a:extLst>
          </p:cNvPr>
          <p:cNvSpPr/>
          <p:nvPr/>
        </p:nvSpPr>
        <p:spPr>
          <a:xfrm>
            <a:off x="1028032" y="788296"/>
            <a:ext cx="245444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Restriction Enzymes</a:t>
            </a:r>
          </a:p>
        </p:txBody>
      </p:sp>
      <p:pic>
        <p:nvPicPr>
          <p:cNvPr id="7" name="Graphic 6" descr="Scissors">
            <a:extLst>
              <a:ext uri="{FF2B5EF4-FFF2-40B4-BE49-F238E27FC236}">
                <a16:creationId xmlns:a16="http://schemas.microsoft.com/office/drawing/2014/main" id="{DAE489FE-A7E7-5548-B7F1-16FBAAC44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1167063"/>
            <a:ext cx="914400" cy="914400"/>
          </a:xfrm>
          <a:prstGeom prst="rect">
            <a:avLst/>
          </a:prstGeom>
        </p:spPr>
      </p:pic>
      <p:pic>
        <p:nvPicPr>
          <p:cNvPr id="10" name="Graphic 9" descr="Scissors">
            <a:extLst>
              <a:ext uri="{FF2B5EF4-FFF2-40B4-BE49-F238E27FC236}">
                <a16:creationId xmlns:a16="http://schemas.microsoft.com/office/drawing/2014/main" id="{010AA4EA-BA81-C34E-9447-D8F0B7863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9231" y="21156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Review – How plasmids are made</a:t>
            </a: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8D62162B-8304-7440-AA62-04829E4DE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231" y="1840468"/>
            <a:ext cx="1735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Eco R I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484EE754-6581-1A49-BEE9-F672A77FA7E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333456" y="1824593"/>
            <a:ext cx="2241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GAATTC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366F45BE-B76A-EE45-B703-7C1B7B6C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994" y="2294493"/>
            <a:ext cx="3841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CTTAAG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0C7C6C2-F184-284D-9830-114017CE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856" y="2910443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(Origins: </a:t>
            </a:r>
            <a:r>
              <a:rPr lang="en-US" altLang="en-US" sz="2400" i="1">
                <a:latin typeface="Times New Roman" panose="02020603050405020304" pitchFamily="18" charset="0"/>
              </a:rPr>
              <a:t>E. coli </a:t>
            </a:r>
            <a:r>
              <a:rPr lang="en-US" altLang="en-US" sz="2400">
                <a:latin typeface="Times New Roman" panose="02020603050405020304" pitchFamily="18" charset="0"/>
              </a:rPr>
              <a:t>RY13)</a:t>
            </a:r>
            <a:r>
              <a:rPr lang="en-US" altLang="en-US" sz="2400" i="1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D971A8D2-2D61-8F43-9BFC-C52C907C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856" y="4504293"/>
            <a:ext cx="1836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Hind III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70C76FE-3A1C-974F-8F87-2DA82CEFF4EC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447756" y="4453493"/>
            <a:ext cx="2241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AAGCTT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6ADD2F60-1D8D-7045-8956-22F650E8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756" y="4936093"/>
            <a:ext cx="2330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>
                <a:latin typeface="Times New Roman" panose="02020603050405020304" pitchFamily="18" charset="0"/>
              </a:rPr>
              <a:t>TTCGAA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B03DFE91-A8B0-5244-86BC-F94F8C766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856" y="5945743"/>
            <a:ext cx="351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(Origins: </a:t>
            </a:r>
            <a:r>
              <a:rPr lang="en-US" altLang="en-US" sz="2400" i="1">
                <a:latin typeface="Times New Roman" panose="02020603050405020304" pitchFamily="18" charset="0"/>
              </a:rPr>
              <a:t>H. influenzae </a:t>
            </a:r>
            <a:r>
              <a:rPr lang="en-US" altLang="en-US" sz="2400">
                <a:latin typeface="Times New Roman" panose="02020603050405020304" pitchFamily="18" charset="0"/>
              </a:rPr>
              <a:t>Rd)</a:t>
            </a:r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368F82A2-7EEB-A045-8ADD-54AFACFF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581" y="1810306"/>
            <a:ext cx="197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_____|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287E73E5-5E14-7043-A08D-696E9A94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681" y="2277031"/>
            <a:ext cx="668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|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102A56D0-6D5E-1E4F-A695-82CBBCDF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356" y="4439206"/>
            <a:ext cx="197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_____|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080CA208-B48B-5D42-821D-4BBCC62F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456" y="4905931"/>
            <a:ext cx="668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</a:rPr>
              <a:t>|</a:t>
            </a:r>
          </a:p>
        </p:txBody>
      </p:sp>
      <p:grpSp>
        <p:nvGrpSpPr>
          <p:cNvPr id="19" name="Group 28">
            <a:extLst>
              <a:ext uri="{FF2B5EF4-FFF2-40B4-BE49-F238E27FC236}">
                <a16:creationId xmlns:a16="http://schemas.microsoft.com/office/drawing/2014/main" id="{451F387A-B5A9-DD41-B668-1DA5D14085E4}"/>
              </a:ext>
            </a:extLst>
          </p:cNvPr>
          <p:cNvGrpSpPr>
            <a:grpSpLocks/>
          </p:cNvGrpSpPr>
          <p:nvPr/>
        </p:nvGrpSpPr>
        <p:grpSpPr bwMode="auto">
          <a:xfrm>
            <a:off x="2450431" y="1383268"/>
            <a:ext cx="3063875" cy="593725"/>
            <a:chOff x="230" y="848"/>
            <a:chExt cx="1930" cy="374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F02FCB0-E6E8-1A48-9531-77A5A356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848"/>
              <a:ext cx="19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Genus, species, strain, number</a:t>
              </a:r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FEB0A9E3-7D31-4F44-B273-76A8E9757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1069"/>
              <a:ext cx="115" cy="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F0F3D5DF-D5AC-8A4F-8647-BEBA11788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037"/>
              <a:ext cx="0" cy="1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FA076FBC-A2ED-BC44-973F-857393AD2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062"/>
              <a:ext cx="103" cy="1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82AF98F4-FF4C-0642-BA2A-4DA81E325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9" y="1075"/>
              <a:ext cx="198" cy="1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0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Review – How plasmids are made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0C762D77-4037-8642-929E-01B25CA6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7" y="1262137"/>
            <a:ext cx="3562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1" dirty="0" err="1"/>
              <a:t>Eco</a:t>
            </a:r>
            <a:r>
              <a:rPr lang="en-US" altLang="en-US" sz="2800" b="1" dirty="0" err="1"/>
              <a:t>RI</a:t>
            </a:r>
            <a:r>
              <a:rPr lang="en-US" altLang="en-US" sz="2800" b="1" dirty="0"/>
              <a:t> cuts at</a:t>
            </a:r>
            <a:r>
              <a:rPr lang="en-US" altLang="en-US" sz="2800" b="1" dirty="0">
                <a:latin typeface="Courier New" panose="02070309020205020404" pitchFamily="49" charset="0"/>
              </a:rPr>
              <a:t> GAATTC</a:t>
            </a: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A6D83BC3-3002-4948-96D5-8499B82E5630}"/>
              </a:ext>
            </a:extLst>
          </p:cNvPr>
          <p:cNvGrpSpPr>
            <a:grpSpLocks/>
          </p:cNvGrpSpPr>
          <p:nvPr/>
        </p:nvGrpSpPr>
        <p:grpSpPr bwMode="auto">
          <a:xfrm>
            <a:off x="1221162" y="2298351"/>
            <a:ext cx="9247188" cy="1190625"/>
            <a:chOff x="-27" y="1243"/>
            <a:chExt cx="5825" cy="750"/>
          </a:xfrm>
        </p:grpSpPr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651859BF-30DA-D047-96EF-0FFDF7ECA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" y="1243"/>
              <a:ext cx="5825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 b="1" dirty="0">
                  <a:latin typeface="Courier New" panose="02070309020205020404" pitchFamily="49" charset="0"/>
                </a:rPr>
                <a:t>TCGAT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GAATTC</a:t>
              </a:r>
              <a:r>
                <a:rPr lang="en-US" alt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TAAGCTTAGT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GAATTC</a:t>
              </a:r>
              <a:r>
                <a:rPr lang="en-US" altLang="en-US" sz="3600" b="1" dirty="0">
                  <a:latin typeface="Courier New" panose="02070309020205020404" pitchFamily="49" charset="0"/>
                </a:rPr>
                <a:t>TGTGCA</a:t>
              </a:r>
            </a:p>
            <a:p>
              <a:pPr eaLnBrk="0" hangingPunct="0"/>
              <a:r>
                <a:rPr lang="en-US" altLang="en-US" sz="3600" b="1" dirty="0">
                  <a:latin typeface="Courier New" panose="02070309020205020404" pitchFamily="49" charset="0"/>
                </a:rPr>
                <a:t>AGCTA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CTTAAG</a:t>
              </a:r>
              <a:r>
                <a:rPr lang="en-US" alt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ATTCGAATCA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CTTAAG</a:t>
              </a:r>
              <a:r>
                <a:rPr lang="en-US" altLang="en-US" sz="3600" b="1" dirty="0">
                  <a:latin typeface="Courier New" panose="02070309020205020404" pitchFamily="49" charset="0"/>
                </a:rPr>
                <a:t>ACACGT</a:t>
              </a: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AFE5741F-5F07-8248-8EC4-F9B1FA41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1319"/>
              <a:ext cx="696" cy="607"/>
            </a:xfrm>
            <a:custGeom>
              <a:avLst/>
              <a:gdLst>
                <a:gd name="T0" fmla="*/ 0 w 696"/>
                <a:gd name="T1" fmla="*/ 0 h 607"/>
                <a:gd name="T2" fmla="*/ 0 w 696"/>
                <a:gd name="T3" fmla="*/ 303 h 607"/>
                <a:gd name="T4" fmla="*/ 696 w 696"/>
                <a:gd name="T5" fmla="*/ 303 h 607"/>
                <a:gd name="T6" fmla="*/ 696 w 696"/>
                <a:gd name="T7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6" h="607">
                  <a:moveTo>
                    <a:pt x="0" y="0"/>
                  </a:moveTo>
                  <a:lnTo>
                    <a:pt x="0" y="303"/>
                  </a:lnTo>
                  <a:lnTo>
                    <a:pt x="696" y="303"/>
                  </a:lnTo>
                  <a:lnTo>
                    <a:pt x="696" y="60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13E71EF-119C-CA41-9B15-4D58099C6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1319"/>
              <a:ext cx="696" cy="600"/>
            </a:xfrm>
            <a:custGeom>
              <a:avLst/>
              <a:gdLst>
                <a:gd name="T0" fmla="*/ 0 w 696"/>
                <a:gd name="T1" fmla="*/ 0 h 600"/>
                <a:gd name="T2" fmla="*/ 0 w 696"/>
                <a:gd name="T3" fmla="*/ 296 h 600"/>
                <a:gd name="T4" fmla="*/ 696 w 696"/>
                <a:gd name="T5" fmla="*/ 296 h 600"/>
                <a:gd name="T6" fmla="*/ 696 w 696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6" h="600">
                  <a:moveTo>
                    <a:pt x="0" y="0"/>
                  </a:moveTo>
                  <a:lnTo>
                    <a:pt x="0" y="296"/>
                  </a:lnTo>
                  <a:lnTo>
                    <a:pt x="696" y="296"/>
                  </a:lnTo>
                  <a:lnTo>
                    <a:pt x="696" y="60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9">
            <a:extLst>
              <a:ext uri="{FF2B5EF4-FFF2-40B4-BE49-F238E27FC236}">
                <a16:creationId xmlns:a16="http://schemas.microsoft.com/office/drawing/2014/main" id="{7BA7EA2A-F4A7-724E-97D9-C6DA47399D17}"/>
              </a:ext>
            </a:extLst>
          </p:cNvPr>
          <p:cNvGrpSpPr>
            <a:grpSpLocks/>
          </p:cNvGrpSpPr>
          <p:nvPr/>
        </p:nvGrpSpPr>
        <p:grpSpPr bwMode="auto">
          <a:xfrm>
            <a:off x="831431" y="4251910"/>
            <a:ext cx="10061576" cy="2119312"/>
            <a:chOff x="-363" y="2451"/>
            <a:chExt cx="6338" cy="1335"/>
          </a:xfrm>
        </p:grpSpPr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4E3C03F3-3830-2B4D-87AB-D9082439A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3" y="3036"/>
              <a:ext cx="184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 b="1" dirty="0">
                  <a:latin typeface="Courier New" panose="02070309020205020404" pitchFamily="49" charset="0"/>
                </a:rPr>
                <a:t>TCGAT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G</a:t>
              </a:r>
            </a:p>
            <a:p>
              <a:pPr eaLnBrk="0" hangingPunct="0"/>
              <a:r>
                <a:rPr lang="en-US" altLang="en-US" sz="3600" b="1" dirty="0">
                  <a:latin typeface="Courier New" panose="02070309020205020404" pitchFamily="49" charset="0"/>
                </a:rPr>
                <a:t>AGCTA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CTTAA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7AF6C161-428B-9740-83E9-625F0AFE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2792"/>
              <a:ext cx="357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AATT</a:t>
              </a:r>
              <a:r>
                <a:rPr lang="en-US" alt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CTAAGCTTAGTG</a:t>
              </a:r>
            </a:p>
            <a:p>
              <a:pPr eaLnBrk="0" hangingPunct="0"/>
              <a:r>
                <a:rPr lang="en-US" altLang="en-US" sz="3600" b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GATTCGAATCAC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TTAA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925341D6-DAF8-CD47-A0EA-2ED216611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2451"/>
              <a:ext cx="2019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AATT</a:t>
              </a:r>
              <a:r>
                <a:rPr lang="en-US" altLang="en-US" sz="3600" b="1" dirty="0">
                  <a:latin typeface="Courier New" panose="02070309020205020404" pitchFamily="49" charset="0"/>
                </a:rPr>
                <a:t>CTGTGCA</a:t>
              </a:r>
            </a:p>
            <a:p>
              <a:pPr eaLnBrk="0" hangingPunct="0"/>
              <a:r>
                <a:rPr lang="en-US" altLang="en-US" sz="3600" b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en-US" sz="3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G</a:t>
              </a:r>
              <a:r>
                <a:rPr lang="en-US" altLang="en-US" sz="3600" b="1" dirty="0">
                  <a:latin typeface="Courier New" panose="02070309020205020404" pitchFamily="49" charset="0"/>
                </a:rPr>
                <a:t>ACACGT</a:t>
              </a:r>
            </a:p>
          </p:txBody>
        </p:sp>
      </p:grpSp>
      <p:sp>
        <p:nvSpPr>
          <p:cNvPr id="44" name="Text Box 61">
            <a:extLst>
              <a:ext uri="{FF2B5EF4-FFF2-40B4-BE49-F238E27FC236}">
                <a16:creationId xmlns:a16="http://schemas.microsoft.com/office/drawing/2014/main" id="{E7FCCE85-07C2-A441-9347-5F00B8590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617368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About R.E.</a:t>
            </a:r>
          </a:p>
        </p:txBody>
      </p:sp>
    </p:spTree>
    <p:extLst>
      <p:ext uri="{BB962C8B-B14F-4D97-AF65-F5344CB8AC3E}">
        <p14:creationId xmlns:p14="http://schemas.microsoft.com/office/powerpoint/2010/main" val="11351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pGFP</a:t>
            </a:r>
            <a:r>
              <a:rPr lang="en-US" sz="3600" dirty="0"/>
              <a:t> plasmid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7F8C94A-F44A-C44B-A45B-2940EDD0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79" y="770270"/>
            <a:ext cx="67818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9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pGFP</a:t>
            </a:r>
            <a:r>
              <a:rPr lang="en-US" sz="3600" dirty="0"/>
              <a:t> plasmid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F7037-E610-E74D-AD81-3220D9613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52" y="3329070"/>
            <a:ext cx="3810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59A32D1-C207-174F-A09C-B22E90FD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52" y="1074821"/>
            <a:ext cx="34861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DB4BB8FF-44E5-F94F-AABB-5290407FD58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85021" y="1858252"/>
            <a:ext cx="8667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800"/>
              <a:t>T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7D00C1DA-F0F3-4D4E-80E4-299E163A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80" y="2313398"/>
            <a:ext cx="1619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alibri" panose="020F0502020204030204" pitchFamily="34" charset="0"/>
              </a:rPr>
              <a:t>Ampicillin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6AD9ACE-C7D1-3D45-A65B-81A1A51D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209" y="5209172"/>
            <a:ext cx="2148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Transpeptidase 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F06EF9F-6C04-9144-AD15-389CC1E6C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80" y="6088559"/>
            <a:ext cx="33997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2400" dirty="0"/>
              <a:t>β</a:t>
            </a:r>
            <a:r>
              <a:rPr lang="en-US" altLang="en-US" sz="2400" dirty="0">
                <a:latin typeface="Calibri" panose="020F0502020204030204" pitchFamily="34" charset="0"/>
              </a:rPr>
              <a:t>-lactamase </a:t>
            </a:r>
            <a:r>
              <a:rPr lang="en-US" altLang="en-US" sz="2400" i="1" dirty="0" err="1">
                <a:latin typeface="Calibri" panose="020F0502020204030204" pitchFamily="34" charset="0"/>
              </a:rPr>
              <a:t>bla</a:t>
            </a:r>
            <a:r>
              <a:rPr lang="en-US" altLang="en-US" sz="2400" dirty="0">
                <a:latin typeface="Calibri" panose="020F0502020204030204" pitchFamily="34" charset="0"/>
              </a:rPr>
              <a:t> (TEM-1)</a:t>
            </a:r>
            <a:r>
              <a:rPr lang="en-US" altLang="en-US" sz="4400" dirty="0"/>
              <a:t> </a:t>
            </a:r>
            <a:endParaRPr lang="el-GR" altLang="en-US" sz="4400" dirty="0"/>
          </a:p>
        </p:txBody>
      </p:sp>
      <p:pic>
        <p:nvPicPr>
          <p:cNvPr id="10242" name="Picture 2" descr="Ampicillin - Wikipedia">
            <a:extLst>
              <a:ext uri="{FF2B5EF4-FFF2-40B4-BE49-F238E27FC236}">
                <a16:creationId xmlns:a16="http://schemas.microsoft.com/office/drawing/2014/main" id="{A376B049-8CE1-314A-90E2-5668248A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60" y="1046113"/>
            <a:ext cx="3498692" cy="191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A600-02E9-6F45-A8B3-F2BB2C49C847}"/>
              </a:ext>
            </a:extLst>
          </p:cNvPr>
          <p:cNvSpPr txBox="1"/>
          <p:nvPr/>
        </p:nvSpPr>
        <p:spPr>
          <a:xfrm>
            <a:off x="0" y="1239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During heat shock – (some) bacteria take up plasmid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3A882-6D72-CF48-A62B-0A8FB9A5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44" y="1765977"/>
            <a:ext cx="7408712" cy="42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609</Words>
  <Application>Microsoft Macintosh PowerPoint</Application>
  <PresentationFormat>Widescreen</PresentationFormat>
  <Paragraphs>163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Office Theme</vt:lpstr>
      <vt:lpstr>Bacterial Transformation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DNA?</dc:title>
  <dc:creator>Jason Williams</dc:creator>
  <cp:lastModifiedBy>Jason Williams</cp:lastModifiedBy>
  <cp:revision>26</cp:revision>
  <dcterms:created xsi:type="dcterms:W3CDTF">2019-09-17T13:51:06Z</dcterms:created>
  <dcterms:modified xsi:type="dcterms:W3CDTF">2020-10-27T20:04:00Z</dcterms:modified>
</cp:coreProperties>
</file>