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335" r:id="rId10"/>
    <p:sldId id="336" r:id="rId11"/>
    <p:sldId id="337" r:id="rId12"/>
    <p:sldId id="280" r:id="rId13"/>
    <p:sldId id="284" r:id="rId14"/>
    <p:sldId id="334" r:id="rId15"/>
    <p:sldId id="338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72"/>
  </p:normalViewPr>
  <p:slideViewPr>
    <p:cSldViewPr snapToGrid="0" snapToObjects="1" showGuides="1">
      <p:cViewPr varScale="1">
        <p:scale>
          <a:sx n="98" d="100"/>
          <a:sy n="98" d="100"/>
        </p:scale>
        <p:origin x="232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7103-3F12-A646-AC67-06B09A5BB05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41D3-8BA4-1240-8ACE-5CB22581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3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8609-6DEC-E047-AA5F-9CAAB216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F414-9B3F-7247-AB65-9A81B3A5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86F3-0F7A-8040-BE8B-4DC41D5D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6548-B322-6444-867B-BE86DB2C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1690-E7B1-0A46-B2E9-E489EC9B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420-0A67-644F-8884-BAF21211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DE95-F46A-B74D-B6CD-6079CDF1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C0C4-3A09-5446-A7D6-4BBF771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83FB-E7BF-4047-B5B8-203C2BA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1BBC-BE1E-6E4C-B932-751BA9F9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2C1E-E283-FB48-B058-39EF140B1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0018-3E67-204D-8236-632DFFD4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3AC-B9A0-EE41-BA44-9A33189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0BA3-0179-0447-88DB-C6404238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44F4-6F36-C74E-9B0E-AC359F8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EEB-BE8B-EE45-B44D-A7BC8556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2688-7C03-6C48-886D-CEC1A79F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D723-0E15-4E4B-BF06-AE3C920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E83C-AD78-1241-902A-EB17681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BE54-55E1-3F42-87BA-84E532F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E6EA-C8E7-984B-9BD1-6A8BBEE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778B-30D6-2D4B-A8F6-636FD62D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2BDC-1490-0A4D-B461-84F2785A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5B34-AFF7-C043-A6B0-3C44B29F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2895-69D1-6446-B205-261B3A9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D22-ABA4-9F40-9E16-6B68D71A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A561-7094-EA42-8030-FD0A0219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76F3-C21A-2345-B5ED-93C4FAA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BE2B-A6EC-A043-9D0F-A0140232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E57-B3AC-7144-804D-083678B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BE94-FB5C-9E45-AB07-445FD32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D7C-4E26-C642-9991-8DCD8BA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1831-751C-CA41-940A-2BB5F0DE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BF877-56A4-0640-A26E-10A78F6E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098A-4D17-CE42-B6EF-D17F6F0C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D515-AFCF-6C48-A9FF-8EBF5569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6907-3D4B-F14E-924A-92618EC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712B-DC70-8C43-A21D-9CA46A19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C24D-3416-DC48-A85E-34B3478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6FE-6753-5E4F-9F82-E4BA21D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390B-0F10-D545-B323-0CE1CFFA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1020C-52A8-5D46-8A1E-A2D52A48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CE44-5F90-8748-AC26-8AA35476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ACF6-6E16-184A-A477-4800E23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4622-EFE9-1C4F-8BBB-0EA5B4D0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0596-FFA1-C84A-B5FD-844D503C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BB8-CCE8-5B43-AA4E-CB97C97E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B247-BF2F-6B4F-9792-7D8AF631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89F4-5A90-6D49-A946-22E6F6D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CD04-6C93-BC4B-9DD2-2E12768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9B4F-B0C1-0E4D-9D27-AAD19E51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FAE4-ABEE-6547-9245-6222FD5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96-4523-9846-8C8D-85083C74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942B-1DDE-BC45-8333-C8739EC0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0BA5-733C-7243-8AE1-ACC6620F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FC20-82C4-9047-B2E1-1781F26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57C8-BA37-CE4C-BC37-2969972C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6C37-EE8D-BE4B-9B3E-6B508A0E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FEBC-063A-D24F-8A90-30A5FD4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838-91C1-9744-9C9C-FBD9510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D0D-A607-6240-BB46-9E0CAC6A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BAE-BB8B-B74D-9009-E44F3784701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46F4-015E-3049-A506-891338A7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2274-6B13-5642-AE44-5EB9EC21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mage:Gene-duplication.png" TargetMode="External"/><Relationship Id="rId4" Type="http://schemas.openxmlformats.org/officeDocument/2006/relationships/hyperlink" Target="http://www.genome.gov/Pages/Hyperion/DIR/VIP/Glossary/Illustration/duplication.s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genome.gov/Glossary/index.cfm?id=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Deletion.gif" TargetMode="External"/><Relationship Id="rId5" Type="http://schemas.openxmlformats.org/officeDocument/2006/relationships/hyperlink" Target="https://en.wikipedia.org/wiki/fr:" TargetMode="External"/><Relationship Id="rId4" Type="http://schemas.openxmlformats.org/officeDocument/2006/relationships/hyperlink" Target="https://en.wikipedia.org/wiki/fr:User:Mirmillon" TargetMode="External"/><Relationship Id="rId9" Type="http://schemas.openxmlformats.org/officeDocument/2006/relationships/hyperlink" Target="https://fr.wikipedia.org/w/index.php?title=Image%3ADeletion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C862-5DC7-2448-B0D2-5B5C40854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</a:t>
            </a:r>
            <a:r>
              <a:rPr lang="en-US" dirty="0" err="1"/>
              <a:t>Polymorphisims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FBD9-B662-0F47-8220-913914BC8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PTC Tasting</a:t>
            </a:r>
          </a:p>
        </p:txBody>
      </p:sp>
    </p:spTree>
    <p:extLst>
      <p:ext uri="{BB962C8B-B14F-4D97-AF65-F5344CB8AC3E}">
        <p14:creationId xmlns:p14="http://schemas.microsoft.com/office/powerpoint/2010/main" val="362360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variations are subtle (spelling)</a:t>
            </a:r>
          </a:p>
        </p:txBody>
      </p:sp>
      <p:pic>
        <p:nvPicPr>
          <p:cNvPr id="3" name="Picture 2" descr="Image result for us flag">
            <a:extLst>
              <a:ext uri="{FF2B5EF4-FFF2-40B4-BE49-F238E27FC236}">
                <a16:creationId xmlns:a16="http://schemas.microsoft.com/office/drawing/2014/main" id="{F806CBA7-8506-B941-A68A-9FF4A538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2288940"/>
            <a:ext cx="2651126" cy="13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k flag">
            <a:extLst>
              <a:ext uri="{FF2B5EF4-FFF2-40B4-BE49-F238E27FC236}">
                <a16:creationId xmlns:a16="http://schemas.microsoft.com/office/drawing/2014/main" id="{B0B9D627-661B-0E44-A7B7-26C88920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4281171"/>
            <a:ext cx="26511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s uk english differences&quot;">
            <a:extLst>
              <a:ext uri="{FF2B5EF4-FFF2-40B4-BE49-F238E27FC236}">
                <a16:creationId xmlns:a16="http://schemas.microsoft.com/office/drawing/2014/main" id="{DD8C191D-73C6-3845-A4CD-7B4994D6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10" y="1690688"/>
            <a:ext cx="4457700" cy="4457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5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PTC Tasting Experiment</a:t>
            </a:r>
          </a:p>
        </p:txBody>
      </p:sp>
    </p:spTree>
    <p:extLst>
      <p:ext uri="{BB962C8B-B14F-4D97-AF65-F5344CB8AC3E}">
        <p14:creationId xmlns:p14="http://schemas.microsoft.com/office/powerpoint/2010/main" val="235913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185057"/>
            <a:ext cx="77724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/>
              <a:t>Genetics of PTC Tasting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4907" y="1208314"/>
            <a:ext cx="69342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PTC = phenylthiocarbamide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Prepared by Arthur Fox at Du Pont Company in late 1920s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Lab partner C.R. </a:t>
            </a:r>
            <a:r>
              <a:rPr lang="en-US" altLang="en-US" sz="2800" dirty="0" err="1"/>
              <a:t>Noller</a:t>
            </a:r>
            <a:r>
              <a:rPr lang="en-US" altLang="en-US" sz="2800" dirty="0"/>
              <a:t> complained of bitter taste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Fox had no taste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Followed up by Albert Blakeslee at Carnegie Department of Genetics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Published in 1932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252" y="1023257"/>
            <a:ext cx="2932319" cy="473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56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6" y="649287"/>
            <a:ext cx="8662987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09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PCR CAPS marker&quot;">
            <a:extLst>
              <a:ext uri="{FF2B5EF4-FFF2-40B4-BE49-F238E27FC236}">
                <a16:creationId xmlns:a16="http://schemas.microsoft.com/office/drawing/2014/main" id="{2D8D55C0-FFB4-A64E-8963-0F034029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953260"/>
            <a:ext cx="62357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0EB246-BAA1-F346-BF9D-88DE240DC0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CAPs (Cleaved, Amplified, Polymorphic Sequence)</a:t>
            </a:r>
          </a:p>
        </p:txBody>
      </p:sp>
    </p:spTree>
    <p:extLst>
      <p:ext uri="{BB962C8B-B14F-4D97-AF65-F5344CB8AC3E}">
        <p14:creationId xmlns:p14="http://schemas.microsoft.com/office/powerpoint/2010/main" val="135028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91440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34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609600"/>
            <a:ext cx="8534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More Complication: </a:t>
            </a:r>
            <a:br>
              <a:rPr lang="en-US" altLang="en-US"/>
            </a:br>
            <a:r>
              <a:rPr lang="en-US" altLang="en-US"/>
              <a:t>PTC Haplotypes</a:t>
            </a:r>
            <a:endParaRPr lang="en-US" altLang="en-US" dirty="0"/>
          </a:p>
        </p:txBody>
      </p:sp>
      <p:graphicFrame>
        <p:nvGraphicFramePr>
          <p:cNvPr id="3" name="Group 49"/>
          <p:cNvGraphicFramePr>
            <a:graphicFrameLocks/>
          </p:cNvGraphicFramePr>
          <p:nvPr/>
        </p:nvGraphicFramePr>
        <p:xfrm>
          <a:off x="2590800" y="2286000"/>
          <a:ext cx="7162800" cy="274320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Postition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Taster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Nontaster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145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C (proline)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G (alanine)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785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C (alanine)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 (valine)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886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G (valine)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 (isoleucine)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2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Variation</a:t>
            </a:r>
          </a:p>
        </p:txBody>
      </p:sp>
      <p:pic>
        <p:nvPicPr>
          <p:cNvPr id="1026" name="Picture 2" descr="Image result for dog variation&quot;">
            <a:extLst>
              <a:ext uri="{FF2B5EF4-FFF2-40B4-BE49-F238E27FC236}">
                <a16:creationId xmlns:a16="http://schemas.microsoft.com/office/drawing/2014/main" id="{C373535B-541D-0D4D-AAB6-0932A709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" y="1939287"/>
            <a:ext cx="10734261" cy="36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pic>
        <p:nvPicPr>
          <p:cNvPr id="2050" name="Picture 2" descr="Image result for gene copy number&quot;">
            <a:extLst>
              <a:ext uri="{FF2B5EF4-FFF2-40B4-BE49-F238E27FC236}">
                <a16:creationId xmlns:a16="http://schemas.microsoft.com/office/drawing/2014/main" id="{0C799B52-541F-904D-B73C-86CE4AB5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8" y="1503432"/>
            <a:ext cx="3261617" cy="49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352836" y="1977255"/>
            <a:ext cx="59041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Copy Number Variation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- Different number of copies of the same gene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FBC57-48D7-C14D-A705-588210AF0404}"/>
              </a:ext>
            </a:extLst>
          </p:cNvPr>
          <p:cNvSpPr/>
          <p:nvPr/>
        </p:nvSpPr>
        <p:spPr>
          <a:xfrm>
            <a:off x="6267236" y="6396335"/>
            <a:ext cx="522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National Human Genome Research Institute - originally from </a:t>
            </a:r>
            <a:r>
              <a:rPr lang="en-US" sz="800" dirty="0">
                <a:hlinkClick r:id="rId4"/>
              </a:rPr>
              <a:t>[2]</a:t>
            </a:r>
            <a:r>
              <a:rPr lang="en-US" sz="800" dirty="0"/>
              <a:t> but it has been moved or removed; the entry "gene duplication" is gone from the </a:t>
            </a:r>
            <a:r>
              <a:rPr lang="en-US" sz="800" i="1" dirty="0"/>
              <a:t>Talking Glossary of Genetics</a:t>
            </a:r>
            <a:r>
              <a:rPr lang="en-US" sz="800" dirty="0"/>
              <a:t>. The image was brought here from </a:t>
            </a:r>
            <a:r>
              <a:rPr lang="en-US" sz="800" dirty="0" err="1"/>
              <a:t>enwiki</a:t>
            </a:r>
            <a:r>
              <a:rPr lang="en-US" sz="800" dirty="0"/>
              <a:t> </a:t>
            </a:r>
            <a:r>
              <a:rPr lang="en-US" sz="800" dirty="0">
                <a:hlinkClick r:id="rId5" tooltip="en:Image:Gene-duplication.png"/>
              </a:rPr>
              <a:t>en:Image:Gene-duplication.png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87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352836" y="1977255"/>
            <a:ext cx="5904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Copy Number Variation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- Genes may even get deleted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256EBB-8DC5-8143-AE9B-F552CBBAB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7" y="973967"/>
            <a:ext cx="3810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0E41E0-768F-CA43-814B-BC5D0CE51F10}"/>
              </a:ext>
            </a:extLst>
          </p:cNvPr>
          <p:cNvSpPr/>
          <p:nvPr/>
        </p:nvSpPr>
        <p:spPr>
          <a:xfrm>
            <a:off x="6096000" y="6350169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The original uploader was </a:t>
            </a:r>
            <a:r>
              <a:rPr lang="en-US" sz="900" dirty="0">
                <a:hlinkClick r:id="rId4" tooltip="w:fr:User:Mirmillon"/>
              </a:rPr>
              <a:t>Mirmillon</a:t>
            </a:r>
            <a:r>
              <a:rPr lang="en-US" sz="900" dirty="0"/>
              <a:t> at </a:t>
            </a:r>
            <a:r>
              <a:rPr lang="en-US" sz="900" dirty="0">
                <a:hlinkClick r:id="rId5" tooltip="w:fr:"/>
              </a:rPr>
              <a:t>French Wikipedia</a:t>
            </a:r>
            <a:r>
              <a:rPr lang="en-US" sz="900" dirty="0"/>
              <a:t>. - Vectorized from </a:t>
            </a:r>
            <a:r>
              <a:rPr lang="en-US" sz="900" dirty="0">
                <a:hlinkClick r:id="rId6" tooltip="File:Deletion.gif"/>
              </a:rPr>
              <a:t>File:Deletion.gif</a:t>
            </a:r>
            <a:r>
              <a:rPr lang="en-US" sz="900" dirty="0"/>
              <a:t> </a:t>
            </a:r>
            <a:r>
              <a:rPr lang="en-US" sz="900" dirty="0">
                <a:hlinkClick r:id="rId7"/>
              </a:rPr>
              <a:t>National Human Genome Research (USA)</a:t>
            </a:r>
            <a:r>
              <a:rPr lang="en-US" sz="900" dirty="0"/>
              <a:t> Originally from </a:t>
            </a:r>
            <a:r>
              <a:rPr lang="en-US" sz="900" dirty="0">
                <a:hlinkClick r:id="rId8"/>
              </a:rPr>
              <a:t>fr.wikipedia</a:t>
            </a:r>
            <a:r>
              <a:rPr lang="en-US" sz="900" dirty="0"/>
              <a:t>; description page is/was </a:t>
            </a:r>
            <a:r>
              <a:rPr lang="en-US" sz="900" dirty="0">
                <a:hlinkClick r:id="rId9"/>
              </a:rPr>
              <a:t>here</a:t>
            </a:r>
            <a:r>
              <a:rPr lang="en-US" sz="900" dirty="0"/>
              <a:t>.</a:t>
            </a:r>
          </a:p>
          <a:p>
            <a:r>
              <a:rPr lang="en-US" sz="900" dirty="0" err="1"/>
              <a:t>Deleción</a:t>
            </a:r>
            <a:r>
              <a:rPr lang="en-US" sz="900" dirty="0"/>
              <a:t> </a:t>
            </a:r>
            <a:r>
              <a:rPr lang="en-US" sz="900" dirty="0" err="1"/>
              <a:t>cromosómica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5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589142" y="1914164"/>
            <a:ext cx="5904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Polymorphisim</a:t>
            </a:r>
            <a:endParaRPr lang="en-US" sz="3600" dirty="0"/>
          </a:p>
          <a:p>
            <a:pPr algn="ctr"/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The gene may come in different varieties (poly- many/</a:t>
            </a:r>
            <a:r>
              <a:rPr lang="en-US" sz="2800" dirty="0" err="1"/>
              <a:t>morphisim</a:t>
            </a:r>
            <a:r>
              <a:rPr lang="en-US" sz="2800" dirty="0"/>
              <a:t>- form)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When a single nucleotide has changed, we often call it a </a:t>
            </a:r>
            <a:r>
              <a:rPr lang="en-US" sz="2800" b="1" dirty="0"/>
              <a:t>SNP </a:t>
            </a:r>
            <a:r>
              <a:rPr lang="en-US" sz="2800" dirty="0"/>
              <a:t>(single nucleotide </a:t>
            </a:r>
            <a:r>
              <a:rPr lang="en-US" sz="2800" dirty="0" err="1"/>
              <a:t>polymorphisim</a:t>
            </a:r>
            <a:r>
              <a:rPr lang="en-US" sz="2800" dirty="0"/>
              <a:t>)</a:t>
            </a:r>
          </a:p>
        </p:txBody>
      </p:sp>
      <p:pic>
        <p:nvPicPr>
          <p:cNvPr id="5122" name="Picture 2" descr="Image result for gene polymorphism&quot;">
            <a:extLst>
              <a:ext uri="{FF2B5EF4-FFF2-40B4-BE49-F238E27FC236}">
                <a16:creationId xmlns:a16="http://schemas.microsoft.com/office/drawing/2014/main" id="{F186DC4B-A92B-E648-877D-C3B7D5BC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5" y="1598268"/>
            <a:ext cx="4263901" cy="410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BEFD7-39A0-1648-9D1D-13B9EEC8875D}"/>
              </a:ext>
            </a:extLst>
          </p:cNvPr>
          <p:cNvSpPr/>
          <p:nvPr/>
        </p:nvSpPr>
        <p:spPr>
          <a:xfrm>
            <a:off x="542993" y="6196883"/>
            <a:ext cx="24978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www.mdpi.com</a:t>
            </a:r>
            <a:r>
              <a:rPr lang="en-US" sz="900" dirty="0"/>
              <a:t>/2076-2615/9/9/667/htm</a:t>
            </a:r>
          </a:p>
        </p:txBody>
      </p:sp>
    </p:spTree>
    <p:extLst>
      <p:ext uri="{BB962C8B-B14F-4D97-AF65-F5344CB8AC3E}">
        <p14:creationId xmlns:p14="http://schemas.microsoft.com/office/powerpoint/2010/main" val="35290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Genetic Variations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5589142" y="1914164"/>
            <a:ext cx="5904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Polymorphisim</a:t>
            </a:r>
            <a:endParaRPr lang="en-US" sz="3600" dirty="0"/>
          </a:p>
          <a:p>
            <a:pPr algn="ctr"/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The gene may come in different varieties (poly- many/</a:t>
            </a:r>
            <a:r>
              <a:rPr lang="en-US" sz="2800" dirty="0" err="1"/>
              <a:t>morphisim</a:t>
            </a:r>
            <a:r>
              <a:rPr lang="en-US" sz="2800" dirty="0"/>
              <a:t>- form)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When a single nucleotide has changed, we often call it a </a:t>
            </a:r>
            <a:r>
              <a:rPr lang="en-US" sz="2800" b="1" dirty="0"/>
              <a:t>SNP </a:t>
            </a:r>
            <a:r>
              <a:rPr lang="en-US" sz="2800" dirty="0"/>
              <a:t>(single nucleotide </a:t>
            </a:r>
            <a:r>
              <a:rPr lang="en-US" sz="2800" dirty="0" err="1"/>
              <a:t>polymorphisim</a:t>
            </a:r>
            <a:r>
              <a:rPr lang="en-US" sz="2800" dirty="0"/>
              <a:t>)</a:t>
            </a:r>
          </a:p>
        </p:txBody>
      </p:sp>
      <p:pic>
        <p:nvPicPr>
          <p:cNvPr id="5122" name="Picture 2" descr="Image result for gene polymorphism&quot;">
            <a:extLst>
              <a:ext uri="{FF2B5EF4-FFF2-40B4-BE49-F238E27FC236}">
                <a16:creationId xmlns:a16="http://schemas.microsoft.com/office/drawing/2014/main" id="{F186DC4B-A92B-E648-877D-C3B7D5BC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5" y="1598268"/>
            <a:ext cx="4263901" cy="410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BEFD7-39A0-1648-9D1D-13B9EEC8875D}"/>
              </a:ext>
            </a:extLst>
          </p:cNvPr>
          <p:cNvSpPr/>
          <p:nvPr/>
        </p:nvSpPr>
        <p:spPr>
          <a:xfrm>
            <a:off x="542993" y="6196883"/>
            <a:ext cx="24978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www.mdpi.com</a:t>
            </a:r>
            <a:r>
              <a:rPr lang="en-US" sz="900" dirty="0"/>
              <a:t>/2076-2615/9/9/667/htm</a:t>
            </a:r>
          </a:p>
        </p:txBody>
      </p:sp>
    </p:spTree>
    <p:extLst>
      <p:ext uri="{BB962C8B-B14F-4D97-AF65-F5344CB8AC3E}">
        <p14:creationId xmlns:p14="http://schemas.microsoft.com/office/powerpoint/2010/main" val="339712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SNP Classifications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6004604" y="1690688"/>
            <a:ext cx="59041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Transitions and Transversions</a:t>
            </a:r>
          </a:p>
          <a:p>
            <a:pPr algn="ctr"/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Transition (more common)</a:t>
            </a:r>
          </a:p>
          <a:p>
            <a:r>
              <a:rPr lang="en-US" sz="2800" dirty="0"/>
              <a:t>	- a nucleotide is changed to   	another nucleotide with a similar 	chemical structure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Transversion (less common)</a:t>
            </a:r>
          </a:p>
          <a:p>
            <a:r>
              <a:rPr lang="en-US" sz="2800" dirty="0"/>
              <a:t>	- a nucleotide is changed to   	another nucleotide that does not 	have the same chemical 	structure </a:t>
            </a:r>
          </a:p>
        </p:txBody>
      </p:sp>
      <p:pic>
        <p:nvPicPr>
          <p:cNvPr id="7170" name="Picture 2" descr="Image result for transition transversion&quot;">
            <a:extLst>
              <a:ext uri="{FF2B5EF4-FFF2-40B4-BE49-F238E27FC236}">
                <a16:creationId xmlns:a16="http://schemas.microsoft.com/office/drawing/2014/main" id="{F441AD77-8A69-EE44-8D90-D6E26793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5" y="2674094"/>
            <a:ext cx="51054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SNP Classifications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CB70-FA74-BA49-8806-A3789D25CEA9}"/>
              </a:ext>
            </a:extLst>
          </p:cNvPr>
          <p:cNvSpPr txBox="1"/>
          <p:nvPr/>
        </p:nvSpPr>
        <p:spPr>
          <a:xfrm>
            <a:off x="6004604" y="1690688"/>
            <a:ext cx="5904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Transitions and Transversions</a:t>
            </a:r>
          </a:p>
          <a:p>
            <a:pPr algn="ctr"/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C</a:t>
            </a:r>
            <a:r>
              <a:rPr lang="en-US" sz="3600" b="1" dirty="0"/>
              <a:t>y</a:t>
            </a:r>
            <a:r>
              <a:rPr lang="en-US" sz="3600" dirty="0"/>
              <a:t>tosine, Th</a:t>
            </a:r>
            <a:r>
              <a:rPr lang="en-US" sz="3600" b="1" dirty="0"/>
              <a:t>y</a:t>
            </a:r>
            <a:r>
              <a:rPr lang="en-US" sz="3600" dirty="0"/>
              <a:t>mine –	(p</a:t>
            </a:r>
            <a:r>
              <a:rPr lang="en-US" sz="3600" b="1" dirty="0"/>
              <a:t>y</a:t>
            </a:r>
            <a:r>
              <a:rPr lang="en-US" sz="3600" dirty="0"/>
              <a:t>rimidines)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Adenine, Guanine –	(purine)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</p:txBody>
      </p:sp>
      <p:pic>
        <p:nvPicPr>
          <p:cNvPr id="7170" name="Picture 2" descr="Image result for transition transversion&quot;">
            <a:extLst>
              <a:ext uri="{FF2B5EF4-FFF2-40B4-BE49-F238E27FC236}">
                <a16:creationId xmlns:a16="http://schemas.microsoft.com/office/drawing/2014/main" id="{F441AD77-8A69-EE44-8D90-D6E26793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5" y="2674094"/>
            <a:ext cx="51054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0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variations are subtle (phonological)</a:t>
            </a:r>
          </a:p>
        </p:txBody>
      </p:sp>
      <p:pic>
        <p:nvPicPr>
          <p:cNvPr id="3" name="Picture 2" descr="Image result for us flag">
            <a:extLst>
              <a:ext uri="{FF2B5EF4-FFF2-40B4-BE49-F238E27FC236}">
                <a16:creationId xmlns:a16="http://schemas.microsoft.com/office/drawing/2014/main" id="{F806CBA7-8506-B941-A68A-9FF4A538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2288940"/>
            <a:ext cx="2651126" cy="13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k flag">
            <a:extLst>
              <a:ext uri="{FF2B5EF4-FFF2-40B4-BE49-F238E27FC236}">
                <a16:creationId xmlns:a16="http://schemas.microsoft.com/office/drawing/2014/main" id="{B0B9D627-661B-0E44-A7B7-26C88920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4281171"/>
            <a:ext cx="26511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s uk english differences&quot;">
            <a:extLst>
              <a:ext uri="{FF2B5EF4-FFF2-40B4-BE49-F238E27FC236}">
                <a16:creationId xmlns:a16="http://schemas.microsoft.com/office/drawing/2014/main" id="{5B5C0020-FA3F-3E48-A2EA-586F88CC9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46" y="1690688"/>
            <a:ext cx="4526280" cy="45262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415</Words>
  <Application>Microsoft Macintosh PowerPoint</Application>
  <PresentationFormat>Widescreen</PresentationFormat>
  <Paragraphs>74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Human Polymorphisims</vt:lpstr>
      <vt:lpstr>Variation</vt:lpstr>
      <vt:lpstr>Genetic Variations</vt:lpstr>
      <vt:lpstr>Genetic Variations</vt:lpstr>
      <vt:lpstr>Genetic Variations</vt:lpstr>
      <vt:lpstr>Genetic Variations</vt:lpstr>
      <vt:lpstr>SNP Classifications</vt:lpstr>
      <vt:lpstr>SNP Classifications</vt:lpstr>
      <vt:lpstr>Most variations are subtle (phonological)</vt:lpstr>
      <vt:lpstr>Most variations are subtle (spelling)</vt:lpstr>
      <vt:lpstr>PTC Tasting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Mitochondrial DNA Basics</dc:title>
  <dc:creator>Jason Williams</dc:creator>
  <cp:lastModifiedBy>Jason Williams</cp:lastModifiedBy>
  <cp:revision>9</cp:revision>
  <dcterms:created xsi:type="dcterms:W3CDTF">2018-10-12T20:14:09Z</dcterms:created>
  <dcterms:modified xsi:type="dcterms:W3CDTF">2022-11-15T20:31:36Z</dcterms:modified>
</cp:coreProperties>
</file>