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9" r:id="rId4"/>
    <p:sldId id="286" r:id="rId5"/>
    <p:sldId id="287" r:id="rId6"/>
    <p:sldId id="283" r:id="rId7"/>
    <p:sldId id="285" r:id="rId8"/>
    <p:sldId id="290" r:id="rId9"/>
    <p:sldId id="291" r:id="rId10"/>
    <p:sldId id="292" r:id="rId11"/>
    <p:sldId id="293" r:id="rId12"/>
    <p:sldId id="294" r:id="rId13"/>
    <p:sldId id="288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5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B900-796A-064F-BB64-8AD045057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9D8A-A24F-9B46-9F5C-1D5C8B5E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2B8B-B205-8447-8960-C97DE7AD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B7B9-510B-1F41-A0C4-97EADEE9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0C81-E89B-8041-B8DA-DFAF89D4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A557-2338-BF43-9D0B-C80BF336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69ED0-AB47-6D43-B8E5-332F8938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5D7E-FED7-BD4D-9B0B-92DAB06A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F9C5-2028-6E4C-9911-5F8DF356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D84D-CEAB-7345-8994-8C7DE5BE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78351-A03D-C040-98CD-83AD6A302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14E3-85F9-7A41-88D0-23E141F1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FB25-2B5A-2B4F-BAAC-C3AA4802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6AA8-3011-DC44-B066-E8C07D2C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ACB8-02C0-C84C-9F4D-48FC1C5B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256C-04E0-2C43-86BE-3C4E9C3B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B2B6-F22E-E048-BAF6-1A2327C5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EC3A-2D34-9047-AA86-7C6FC54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4830-4E0F-FD47-83BB-1D9243C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DDE9-D8DE-BB46-9F63-DC089C36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2ED-0F97-C347-AE22-E899B4BB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41A50-D8AA-8D4A-BD83-A5F3E2C2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5A69-4382-A846-B77D-B7B04C15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FA1-DA45-5D48-A7A7-B234808B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0A3B-76AA-4F49-8EBC-C23BE83E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E4B7-F0D8-8549-AC68-191F29A7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188-6B59-BE45-B091-2C5EE0DB0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5F728-7E5C-5D4A-AD20-337D3FC4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C1216-FF7A-0B4D-B84C-C1915B67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B262-72A9-874B-A8C4-7298D9BE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68A6E-474C-DC4C-9099-7AF420C2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AD9E-BC55-EC4B-A4C6-461960C9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F500-447F-8248-A68A-BAD9C82D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7C4A2-7AF8-4849-AA43-A402AF20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317C-38E2-FF47-8AF5-08F41EFA1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D9A7E-590B-EB47-AF21-B6A1C26DE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AA5A1-786A-B74C-AB96-1A57AD05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74FE9-23FB-F44D-ABC9-1EE6F0FA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090EC-584F-154D-88D9-DCD46CB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CE7C-F485-8743-ADC0-FD42EED4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AA031-242B-5840-8E92-6F74A48C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ADA0-062B-2542-B64C-FB5BCD5C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6F65D-CB45-8C40-A500-0FBFCDEF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5A889-6DF8-AB44-9A22-8D3E058C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004BE-8216-7841-A2D4-0AED1454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B16FE-CE42-334E-9B2F-692D4681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ADD7-362E-1B4D-9852-344A36F9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3343-C2C2-2B45-AE70-E8BACA34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0ACC9-5DCE-4143-8DDA-34B15B713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263B1-BA3D-A64E-B350-F122DC6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79FC-75DB-7849-AE8A-63B31E6A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368D9-B98B-BE44-A0CC-A345BC36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6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929-4A78-DC47-A421-9D1981D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91C2F-7789-1B41-93D2-452102AC1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1375-9D40-9E4E-BB24-D3387A78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68B2D-7B3B-FE4D-98BD-01E9AA5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BA85-EC6D-7141-B2F5-2C560D33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C329-095D-5542-BD2F-15F75365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AE17A-6F92-E64C-9F85-53AFCB63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91A25-70AE-8541-9816-1404CD128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65B7-502C-DC42-BE68-A79AA6FD2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0B7A-50E4-7E4E-9A9B-CF170F736B8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A000-B5FA-304D-A311-CFFBE31A2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D1E2-5186-0A41-AAEE-C463B441F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photo.com/contributor/jzr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1130-449B-1642-8F55-A17F3EDFD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Bacterial Transformation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81FA1-0051-2141-8F6A-FE8B6749D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experiment in genetic engineering </a:t>
            </a:r>
          </a:p>
        </p:txBody>
      </p:sp>
    </p:spTree>
    <p:extLst>
      <p:ext uri="{BB962C8B-B14F-4D97-AF65-F5344CB8AC3E}">
        <p14:creationId xmlns:p14="http://schemas.microsoft.com/office/powerpoint/2010/main" val="159841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Plasmids – short circular DNAs</a:t>
            </a:r>
          </a:p>
        </p:txBody>
      </p:sp>
      <p:pic>
        <p:nvPicPr>
          <p:cNvPr id="7170" name="Picture 2" descr="Plasmid - Wikipedia">
            <a:extLst>
              <a:ext uri="{FF2B5EF4-FFF2-40B4-BE49-F238E27FC236}">
                <a16:creationId xmlns:a16="http://schemas.microsoft.com/office/drawing/2014/main" id="{794780A4-C4B3-4542-B2AC-4514EED1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63" y="1842252"/>
            <a:ext cx="6075073" cy="285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C51BC-6C80-AD40-BAA0-634319BF0A57}"/>
              </a:ext>
            </a:extLst>
          </p:cNvPr>
          <p:cNvSpPr txBox="1"/>
          <p:nvPr/>
        </p:nvSpPr>
        <p:spPr>
          <a:xfrm>
            <a:off x="120316" y="6280484"/>
            <a:ext cx="4915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 credit: https://</a:t>
            </a:r>
            <a:r>
              <a:rPr lang="en-US" sz="1050" dirty="0" err="1"/>
              <a:t>en.wikipedia.org</a:t>
            </a:r>
            <a:r>
              <a:rPr lang="en-US" sz="1050" dirty="0"/>
              <a:t>/wiki/Plasmid#/media/</a:t>
            </a:r>
            <a:r>
              <a:rPr lang="en-US" sz="1050" dirty="0" err="1"/>
              <a:t>File:Plasmid</a:t>
            </a:r>
            <a:r>
              <a:rPr lang="en-US" sz="1050" dirty="0"/>
              <a:t>_(</a:t>
            </a:r>
            <a:r>
              <a:rPr lang="en-US" sz="1050" dirty="0" err="1"/>
              <a:t>english</a:t>
            </a:r>
            <a:r>
              <a:rPr lang="en-US" sz="1050" dirty="0"/>
              <a:t>).</a:t>
            </a:r>
            <a:r>
              <a:rPr lang="en-US" sz="1050" dirty="0" err="1"/>
              <a:t>svg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6831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Plasmids – short circular DNAs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C51BC-6C80-AD40-BAA0-634319BF0A57}"/>
              </a:ext>
            </a:extLst>
          </p:cNvPr>
          <p:cNvSpPr txBox="1"/>
          <p:nvPr/>
        </p:nvSpPr>
        <p:spPr>
          <a:xfrm>
            <a:off x="120316" y="6280484"/>
            <a:ext cx="4915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 credit: https://</a:t>
            </a:r>
            <a:r>
              <a:rPr lang="en-US" sz="1050" dirty="0" err="1"/>
              <a:t>en.wikipedia.org</a:t>
            </a:r>
            <a:r>
              <a:rPr lang="en-US" sz="1050" dirty="0"/>
              <a:t>/wiki/Plasmid#/media/</a:t>
            </a:r>
            <a:r>
              <a:rPr lang="en-US" sz="1050" dirty="0" err="1"/>
              <a:t>File:Plasmid</a:t>
            </a:r>
            <a:r>
              <a:rPr lang="en-US" sz="1050" dirty="0"/>
              <a:t>_(</a:t>
            </a:r>
            <a:r>
              <a:rPr lang="en-US" sz="1050" dirty="0" err="1"/>
              <a:t>english</a:t>
            </a:r>
            <a:r>
              <a:rPr lang="en-US" sz="1050" dirty="0"/>
              <a:t>).</a:t>
            </a:r>
            <a:r>
              <a:rPr lang="en-US" sz="1050" dirty="0" err="1"/>
              <a:t>svg</a:t>
            </a:r>
            <a:endParaRPr lang="en-US" sz="1050" dirty="0"/>
          </a:p>
        </p:txBody>
      </p:sp>
      <p:pic>
        <p:nvPicPr>
          <p:cNvPr id="7172" name="Picture 4" descr="Recombinant DNA">
            <a:extLst>
              <a:ext uri="{FF2B5EF4-FFF2-40B4-BE49-F238E27FC236}">
                <a16:creationId xmlns:a16="http://schemas.microsoft.com/office/drawing/2014/main" id="{E9D1D19C-4D79-534F-885F-A352CFA6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87" y="1153443"/>
            <a:ext cx="5166226" cy="41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3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Plasmid Manipulation</a:t>
            </a:r>
          </a:p>
        </p:txBody>
      </p:sp>
      <p:pic>
        <p:nvPicPr>
          <p:cNvPr id="9218" name="Picture 2" descr="Overview: DNA cloning (article) | Khan Academy">
            <a:extLst>
              <a:ext uri="{FF2B5EF4-FFF2-40B4-BE49-F238E27FC236}">
                <a16:creationId xmlns:a16="http://schemas.microsoft.com/office/drawing/2014/main" id="{BC1BB50B-758A-E44C-8A7F-98F4CE626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8" y="1580482"/>
            <a:ext cx="106172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BB041D-66AD-824B-863F-43F68D799FDA}"/>
              </a:ext>
            </a:extLst>
          </p:cNvPr>
          <p:cNvSpPr txBox="1"/>
          <p:nvPr/>
        </p:nvSpPr>
        <p:spPr>
          <a:xfrm>
            <a:off x="372979" y="6472451"/>
            <a:ext cx="80730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www.khanacademy.org</a:t>
            </a:r>
            <a:r>
              <a:rPr lang="en-US" sz="1100" dirty="0"/>
              <a:t>/science/ap-biology/gene-expression-and-regulation/biotechnology/a/overview-</a:t>
            </a:r>
            <a:r>
              <a:rPr lang="en-US" sz="1100" dirty="0" err="1"/>
              <a:t>dna</a:t>
            </a:r>
            <a:r>
              <a:rPr lang="en-US" sz="1100" dirty="0"/>
              <a:t>-cloning</a:t>
            </a:r>
          </a:p>
        </p:txBody>
      </p:sp>
    </p:spTree>
    <p:extLst>
      <p:ext uri="{BB962C8B-B14F-4D97-AF65-F5344CB8AC3E}">
        <p14:creationId xmlns:p14="http://schemas.microsoft.com/office/powerpoint/2010/main" val="286930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pGFP</a:t>
            </a:r>
            <a:r>
              <a:rPr lang="en-US" sz="3600" dirty="0"/>
              <a:t> plasmid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C7F8C94A-F44A-C44B-A45B-2940EDD0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879" y="770270"/>
            <a:ext cx="67818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9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pGFP</a:t>
            </a:r>
            <a:r>
              <a:rPr lang="en-US" sz="3600" dirty="0"/>
              <a:t> plasmid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C7F8C94A-F44A-C44B-A45B-2940EDD0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879" y="770270"/>
            <a:ext cx="67818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95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Green Fluorescent Protein</a:t>
            </a:r>
          </a:p>
        </p:txBody>
      </p:sp>
      <p:pic>
        <p:nvPicPr>
          <p:cNvPr id="5" name="Picture 7" descr="GFP">
            <a:extLst>
              <a:ext uri="{FF2B5EF4-FFF2-40B4-BE49-F238E27FC236}">
                <a16:creationId xmlns:a16="http://schemas.microsoft.com/office/drawing/2014/main" id="{FC1EF6A9-35D3-024D-96D9-38178201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2" y="1549817"/>
            <a:ext cx="3789947" cy="378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6FD503A8-4C6E-7345-A6BC-06F916D4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3" y="1549817"/>
            <a:ext cx="4572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12B21-ABA5-C343-817C-D1E53BC092FF}"/>
              </a:ext>
            </a:extLst>
          </p:cNvPr>
          <p:cNvSpPr txBox="1"/>
          <p:nvPr/>
        </p:nvSpPr>
        <p:spPr>
          <a:xfrm>
            <a:off x="2568262" y="5339764"/>
            <a:ext cx="11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Victoria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E491-D5CD-5F43-B1E1-84514A14E7A5}"/>
              </a:ext>
            </a:extLst>
          </p:cNvPr>
          <p:cNvSpPr txBox="1"/>
          <p:nvPr/>
        </p:nvSpPr>
        <p:spPr>
          <a:xfrm>
            <a:off x="7873547" y="5524430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GFP Protein Structure</a:t>
            </a:r>
          </a:p>
        </p:txBody>
      </p:sp>
    </p:spTree>
    <p:extLst>
      <p:ext uri="{BB962C8B-B14F-4D97-AF65-F5344CB8AC3E}">
        <p14:creationId xmlns:p14="http://schemas.microsoft.com/office/powerpoint/2010/main" val="268425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Bacterial Transformation</a:t>
            </a:r>
          </a:p>
        </p:txBody>
      </p:sp>
      <p:pic>
        <p:nvPicPr>
          <p:cNvPr id="14338" name="Picture 2" descr="1.&#9;Specially prepared bacteria are mixed with DNA (e.g., from a ligation).&#10;&#10;2.&#9;The bacteria are given a heat shock, which &quot;encourages&quot; them to take up a plasmid. Most bacteria do not take up a plasmid, but some do.&#10;&#10;3.&#9;Plasmids used in cloning contain an antibiotic resistance gene. Thus, all of the bacteria are placed on an antibiotic plate to select for ones that took up a plasmid.&#10;&#10;4.&#9;Bacteria without a plasmid die. Each bacterium _with_  a plasmid gives  rise to a cluster of identical, plasmid-containing bacteria called a **colony**. A typical colony looks like a small, whitish dot the size of a pinhead.&#10;&#10;5.&#9;Several colonies are checked to identify one with the right plasmid.&#10;&#10;6.&#9;A colony containing the right plasmid is grown in bulk and used for plasmid or protein production.">
            <a:extLst>
              <a:ext uri="{FF2B5EF4-FFF2-40B4-BE49-F238E27FC236}">
                <a16:creationId xmlns:a16="http://schemas.microsoft.com/office/drawing/2014/main" id="{42026611-D387-2A42-A19D-C2A17A72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6" y="1110637"/>
            <a:ext cx="7539371" cy="51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8F14C-FCA4-F549-9E29-058843EC8257}"/>
              </a:ext>
            </a:extLst>
          </p:cNvPr>
          <p:cNvSpPr txBox="1"/>
          <p:nvPr/>
        </p:nvSpPr>
        <p:spPr>
          <a:xfrm>
            <a:off x="3750265" y="6552035"/>
            <a:ext cx="8441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www.khanacademy.org</a:t>
            </a:r>
            <a:r>
              <a:rPr lang="en-US" sz="1100" dirty="0"/>
              <a:t>/science/biology/biotech-</a:t>
            </a:r>
            <a:r>
              <a:rPr lang="en-US" sz="1100" dirty="0" err="1"/>
              <a:t>dna</a:t>
            </a:r>
            <a:r>
              <a:rPr lang="en-US" sz="1100" dirty="0"/>
              <a:t>-technology/</a:t>
            </a:r>
            <a:r>
              <a:rPr lang="en-US" sz="1100" dirty="0" err="1"/>
              <a:t>dna</a:t>
            </a:r>
            <a:r>
              <a:rPr lang="en-US" sz="1100" dirty="0"/>
              <a:t>-cloning-tutorial/a/bacterial-transformation-selection</a:t>
            </a:r>
          </a:p>
        </p:txBody>
      </p:sp>
    </p:spTree>
    <p:extLst>
      <p:ext uri="{BB962C8B-B14F-4D97-AF65-F5344CB8AC3E}">
        <p14:creationId xmlns:p14="http://schemas.microsoft.com/office/powerpoint/2010/main" val="337776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E.coli – a model organism of the molecular biology lab</a:t>
            </a:r>
          </a:p>
        </p:txBody>
      </p:sp>
      <p:pic>
        <p:nvPicPr>
          <p:cNvPr id="1026" name="Picture 2" descr="Escherichia coli (E. coli) | National Geographic Society">
            <a:extLst>
              <a:ext uri="{FF2B5EF4-FFF2-40B4-BE49-F238E27FC236}">
                <a16:creationId xmlns:a16="http://schemas.microsoft.com/office/drawing/2014/main" id="{9DED8545-88CA-264E-93F3-94E496A02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14" y="1281157"/>
            <a:ext cx="5862971" cy="493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067985-8DB7-194D-9870-CCCF2EB6120F}"/>
              </a:ext>
            </a:extLst>
          </p:cNvPr>
          <p:cNvSpPr/>
          <p:nvPr/>
        </p:nvSpPr>
        <p:spPr>
          <a:xfrm>
            <a:off x="10886395" y="6457062"/>
            <a:ext cx="1147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Image by NIAID</a:t>
            </a:r>
          </a:p>
        </p:txBody>
      </p:sp>
    </p:spTree>
    <p:extLst>
      <p:ext uri="{BB962C8B-B14F-4D97-AF65-F5344CB8AC3E}">
        <p14:creationId xmlns:p14="http://schemas.microsoft.com/office/powerpoint/2010/main" val="77208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 you know about E.coli ?</a:t>
            </a:r>
          </a:p>
        </p:txBody>
      </p:sp>
    </p:spTree>
    <p:extLst>
      <p:ext uri="{BB962C8B-B14F-4D97-AF65-F5344CB8AC3E}">
        <p14:creationId xmlns:p14="http://schemas.microsoft.com/office/powerpoint/2010/main" val="310212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Some strains are harmful, but most are not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00C7A3-F234-1240-B5AF-B6376E24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26" y="1348592"/>
            <a:ext cx="8234948" cy="416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31FAF2-E064-DB43-AEB2-24D4041002D0}"/>
              </a:ext>
            </a:extLst>
          </p:cNvPr>
          <p:cNvSpPr txBox="1"/>
          <p:nvPr/>
        </p:nvSpPr>
        <p:spPr>
          <a:xfrm>
            <a:off x="1558540" y="5401124"/>
            <a:ext cx="907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Topographical images of colonies of E. coli O157:H7 strains (A) 43895OW (curli non-producing) </a:t>
            </a:r>
          </a:p>
          <a:p>
            <a:r>
              <a:rPr lang="en-US" dirty="0"/>
              <a:t>and (B) 43895OR (curli producing) grown on agar for 48 h at 28°C.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A58FF-A7C9-3B4E-8A01-AEFE6D6BC0D0}"/>
              </a:ext>
            </a:extLst>
          </p:cNvPr>
          <p:cNvSpPr txBox="1"/>
          <p:nvPr/>
        </p:nvSpPr>
        <p:spPr>
          <a:xfrm>
            <a:off x="8255245" y="6596390"/>
            <a:ext cx="3916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USDA (Pina </a:t>
            </a:r>
            <a:r>
              <a:rPr lang="en-US" sz="1100" dirty="0" err="1"/>
              <a:t>Fratamico</a:t>
            </a:r>
            <a:r>
              <a:rPr lang="en-US" sz="1100" dirty="0"/>
              <a:t> Microbiologist/Lead Scientist)</a:t>
            </a:r>
          </a:p>
        </p:txBody>
      </p:sp>
    </p:spTree>
    <p:extLst>
      <p:ext uri="{BB962C8B-B14F-4D97-AF65-F5344CB8AC3E}">
        <p14:creationId xmlns:p14="http://schemas.microsoft.com/office/powerpoint/2010/main" val="74402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Microorganisms dominate life on earth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6C0ED-C43D-1F43-A6B1-3EC407D918C9}"/>
              </a:ext>
            </a:extLst>
          </p:cNvPr>
          <p:cNvSpPr txBox="1"/>
          <p:nvPr/>
        </p:nvSpPr>
        <p:spPr>
          <a:xfrm>
            <a:off x="558800" y="3960324"/>
            <a:ext cx="438774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Microbes on Earth </a:t>
            </a:r>
          </a:p>
          <a:p>
            <a:pPr algn="ctr"/>
            <a:endParaRPr lang="en-US" dirty="0"/>
          </a:p>
          <a:p>
            <a:pPr algn="ctr"/>
            <a:r>
              <a:rPr lang="en-US" sz="3600" dirty="0"/>
              <a:t>9.2 x 10</a:t>
            </a:r>
            <a:r>
              <a:rPr lang="en-US" sz="3600" baseline="30000" dirty="0"/>
              <a:t>29 </a:t>
            </a:r>
            <a:r>
              <a:rPr lang="en-US" sz="3600" dirty="0"/>
              <a:t>– 31.7 x 10</a:t>
            </a:r>
            <a:r>
              <a:rPr lang="en-US" sz="3600" baseline="30000" dirty="0"/>
              <a:t>29</a:t>
            </a:r>
          </a:p>
          <a:p>
            <a:endParaRPr lang="en-US" baseline="30000" dirty="0"/>
          </a:p>
          <a:p>
            <a:r>
              <a:rPr lang="en-US" sz="1050" dirty="0"/>
              <a:t>Nature doi:10.1038/nature.2012.11275</a:t>
            </a:r>
            <a:endParaRPr lang="en-US" sz="1050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CE2AB-9BEE-6E4B-BC45-83D7FEF78433}"/>
              </a:ext>
            </a:extLst>
          </p:cNvPr>
          <p:cNvSpPr txBox="1"/>
          <p:nvPr/>
        </p:nvSpPr>
        <p:spPr>
          <a:xfrm>
            <a:off x="6840705" y="3960324"/>
            <a:ext cx="445346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Stars in the Universe</a:t>
            </a:r>
          </a:p>
          <a:p>
            <a:pPr algn="ctr"/>
            <a:endParaRPr lang="en-US" dirty="0"/>
          </a:p>
          <a:p>
            <a:pPr algn="ctr"/>
            <a:r>
              <a:rPr lang="en-US" sz="3600" dirty="0"/>
              <a:t>10</a:t>
            </a:r>
            <a:r>
              <a:rPr lang="en-US" sz="3600" baseline="30000" dirty="0"/>
              <a:t>24</a:t>
            </a:r>
          </a:p>
          <a:p>
            <a:endParaRPr lang="en-US" baseline="30000" dirty="0"/>
          </a:p>
          <a:p>
            <a:r>
              <a:rPr lang="en-US" sz="1050" dirty="0"/>
              <a:t>https://</a:t>
            </a:r>
            <a:r>
              <a:rPr lang="en-US" sz="1050" dirty="0" err="1"/>
              <a:t>www.space.com</a:t>
            </a:r>
            <a:r>
              <a:rPr lang="en-US" sz="1050" dirty="0"/>
              <a:t>/26078-how-many-stars-are-there.html</a:t>
            </a:r>
            <a:endParaRPr lang="en-US" sz="1050" baseline="30000" dirty="0"/>
          </a:p>
        </p:txBody>
      </p:sp>
      <p:pic>
        <p:nvPicPr>
          <p:cNvPr id="3074" name="Picture 2" descr="A Hubble image of the universe">
            <a:extLst>
              <a:ext uri="{FF2B5EF4-FFF2-40B4-BE49-F238E27FC236}">
                <a16:creationId xmlns:a16="http://schemas.microsoft.com/office/drawing/2014/main" id="{15424541-4550-8F43-B594-672EFEAC5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18" y="1362179"/>
            <a:ext cx="4980035" cy="242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scherichia coli (E. coli) | National Geographic Society">
            <a:extLst>
              <a:ext uri="{FF2B5EF4-FFF2-40B4-BE49-F238E27FC236}">
                <a16:creationId xmlns:a16="http://schemas.microsoft.com/office/drawing/2014/main" id="{63F96F6B-9982-614F-9E3F-090BFCA17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16" y="1388853"/>
            <a:ext cx="2886907" cy="242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is a model organism? </a:t>
            </a:r>
          </a:p>
        </p:txBody>
      </p:sp>
    </p:spTree>
    <p:extLst>
      <p:ext uri="{BB962C8B-B14F-4D97-AF65-F5344CB8AC3E}">
        <p14:creationId xmlns:p14="http://schemas.microsoft.com/office/powerpoint/2010/main" val="39451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Some MO characteristics and key players</a:t>
            </a:r>
          </a:p>
        </p:txBody>
      </p:sp>
      <p:pic>
        <p:nvPicPr>
          <p:cNvPr id="4098" name="Picture 2" descr="Can I use an antibody targeting a human protein in another model organism?">
            <a:extLst>
              <a:ext uri="{FF2B5EF4-FFF2-40B4-BE49-F238E27FC236}">
                <a16:creationId xmlns:a16="http://schemas.microsoft.com/office/drawing/2014/main" id="{950BE9A1-BA2E-E54F-968A-26CF1AE0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07" y="917458"/>
            <a:ext cx="8624386" cy="57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D7050-0166-C64A-A17B-9803F0A42A11}"/>
              </a:ext>
            </a:extLst>
          </p:cNvPr>
          <p:cNvSpPr/>
          <p:nvPr/>
        </p:nvSpPr>
        <p:spPr>
          <a:xfrm>
            <a:off x="7174832" y="66414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blog.atlasantibodies.com</a:t>
            </a:r>
            <a:r>
              <a:rPr lang="en-US" sz="1050" dirty="0"/>
              <a:t>/using-antibody-for-human-protein-in-model-organism</a:t>
            </a:r>
          </a:p>
        </p:txBody>
      </p:sp>
    </p:spTree>
    <p:extLst>
      <p:ext uri="{BB962C8B-B14F-4D97-AF65-F5344CB8AC3E}">
        <p14:creationId xmlns:p14="http://schemas.microsoft.com/office/powerpoint/2010/main" val="348576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278266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Through manipulation and study of model organisms</a:t>
            </a:r>
          </a:p>
          <a:p>
            <a:pPr algn="ctr"/>
            <a:r>
              <a:rPr lang="en-US" sz="3600" dirty="0"/>
              <a:t>we work to understand life </a:t>
            </a:r>
          </a:p>
        </p:txBody>
      </p:sp>
    </p:spTree>
    <p:extLst>
      <p:ext uri="{BB962C8B-B14F-4D97-AF65-F5344CB8AC3E}">
        <p14:creationId xmlns:p14="http://schemas.microsoft.com/office/powerpoint/2010/main" val="373615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Manipulation at the genetic level </a:t>
            </a:r>
          </a:p>
        </p:txBody>
      </p:sp>
      <p:pic>
        <p:nvPicPr>
          <p:cNvPr id="5122" name="Picture 2" descr="Coloured TEM of DNA from E. coli bacterium - Stock Image - G110/0198 -  Science Photo Library">
            <a:extLst>
              <a:ext uri="{FF2B5EF4-FFF2-40B4-BE49-F238E27FC236}">
                <a16:creationId xmlns:a16="http://schemas.microsoft.com/office/drawing/2014/main" id="{73C3F090-794B-7842-9787-FA0A43BE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5" y="1106905"/>
            <a:ext cx="3558395" cy="464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BE9620-5D6F-D148-9C80-77B509364B18}"/>
              </a:ext>
            </a:extLst>
          </p:cNvPr>
          <p:cNvSpPr/>
          <p:nvPr/>
        </p:nvSpPr>
        <p:spPr>
          <a:xfrm>
            <a:off x="545015" y="59934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Image Credit</a:t>
            </a:r>
          </a:p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 GOPAL MURTI / SCIENCE PHOTO LIBRARY</a:t>
            </a:r>
            <a:r>
              <a:rPr lang="en-US" sz="1200" dirty="0"/>
              <a:t> </a:t>
            </a:r>
          </a:p>
        </p:txBody>
      </p:sp>
      <p:pic>
        <p:nvPicPr>
          <p:cNvPr id="5124" name="Picture 4" descr="Chromosome">
            <a:extLst>
              <a:ext uri="{FF2B5EF4-FFF2-40B4-BE49-F238E27FC236}">
                <a16:creationId xmlns:a16="http://schemas.microsoft.com/office/drawing/2014/main" id="{E649C252-4211-D149-A508-457E75479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36" y="1106905"/>
            <a:ext cx="6778206" cy="508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7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298</Words>
  <Application>Microsoft Macintosh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Bacterial Transformation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DNA?</dc:title>
  <dc:creator>Jason Williams</dc:creator>
  <cp:lastModifiedBy>Jason Williams</cp:lastModifiedBy>
  <cp:revision>21</cp:revision>
  <dcterms:created xsi:type="dcterms:W3CDTF">2019-09-17T13:51:06Z</dcterms:created>
  <dcterms:modified xsi:type="dcterms:W3CDTF">2020-09-29T20:03:40Z</dcterms:modified>
</cp:coreProperties>
</file>