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58" r:id="rId4"/>
    <p:sldId id="267" r:id="rId5"/>
    <p:sldId id="268" r:id="rId6"/>
    <p:sldId id="269" r:id="rId7"/>
    <p:sldId id="316" r:id="rId8"/>
    <p:sldId id="264" r:id="rId9"/>
    <p:sldId id="314" r:id="rId10"/>
    <p:sldId id="317" r:id="rId11"/>
    <p:sldId id="318" r:id="rId12"/>
    <p:sldId id="319" r:id="rId13"/>
    <p:sldId id="320" r:id="rId14"/>
    <p:sldId id="275" r:id="rId15"/>
    <p:sldId id="276" r:id="rId16"/>
    <p:sldId id="277" r:id="rId17"/>
    <p:sldId id="278" r:id="rId18"/>
    <p:sldId id="315" r:id="rId19"/>
    <p:sldId id="321" r:id="rId20"/>
    <p:sldId id="322" r:id="rId21"/>
    <p:sldId id="257" r:id="rId22"/>
    <p:sldId id="323" r:id="rId23"/>
    <p:sldId id="3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/>
    <p:restoredTop sz="94672"/>
  </p:normalViewPr>
  <p:slideViewPr>
    <p:cSldViewPr snapToGrid="0" snapToObjects="1" showGuides="1">
      <p:cViewPr varScale="1">
        <p:scale>
          <a:sx n="100" d="100"/>
          <a:sy n="100" d="100"/>
        </p:scale>
        <p:origin x="17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7103-3F12-A646-AC67-06B09A5BB05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41D3-8BA4-1240-8ACE-5CB22581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9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7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8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9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4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4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6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8609-6DEC-E047-AA5F-9CAAB216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F414-9B3F-7247-AB65-9A81B3A5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86F3-0F7A-8040-BE8B-4DC41D5D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6548-B322-6444-867B-BE86DB2C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1690-E7B1-0A46-B2E9-E489EC9B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1420-0A67-644F-8884-BAF21211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FDE95-F46A-B74D-B6CD-6079CDF1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C0C4-3A09-5446-A7D6-4BBF771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83FB-E7BF-4047-B5B8-203C2BA2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1BBC-BE1E-6E4C-B932-751BA9F9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82C1E-E283-FB48-B058-39EF140B1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D0018-3E67-204D-8236-632DFFD4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B3AC-B9A0-EE41-BA44-9A331898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0BA3-0179-0447-88DB-C6404238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44F4-6F36-C74E-9B0E-AC359F8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8EEB-BE8B-EE45-B44D-A7BC8556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2688-7C03-6C48-886D-CEC1A79F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D723-0E15-4E4B-BF06-AE3C9203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E83C-AD78-1241-902A-EB17681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BE54-55E1-3F42-87BA-84E532F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E6EA-C8E7-984B-9BD1-6A8BBEEE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778B-30D6-2D4B-A8F6-636FD62D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2BDC-1490-0A4D-B461-84F2785A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5B34-AFF7-C043-A6B0-3C44B29F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2895-69D1-6446-B205-261B3A95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3D22-ABA4-9F40-9E16-6B68D71A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A561-7094-EA42-8030-FD0A0219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76F3-C21A-2345-B5ED-93C4FAA8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BE2B-A6EC-A043-9D0F-A0140232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0E57-B3AC-7144-804D-083678BA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BE94-FB5C-9E45-AB07-445FD321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9D7C-4E26-C642-9991-8DCD8BA6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1831-751C-CA41-940A-2BB5F0DE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BF877-56A4-0640-A26E-10A78F6E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1098A-4D17-CE42-B6EF-D17F6F0CE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7D515-AFCF-6C48-A9FF-8EBF5569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86907-3D4B-F14E-924A-92618EC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712B-DC70-8C43-A21D-9CA46A19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7C24D-3416-DC48-A85E-34B34787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6FE-6753-5E4F-9F82-E4BA21DE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390B-0F10-D545-B323-0CE1CFFA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1020C-52A8-5D46-8A1E-A2D52A48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CE44-5F90-8748-AC26-8AA35476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ACF6-6E16-184A-A477-4800E230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4622-EFE9-1C4F-8BBB-0EA5B4D0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D0596-FFA1-C84A-B5FD-844D503C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BB8-CCE8-5B43-AA4E-CB97C97E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B247-BF2F-6B4F-9792-7D8AF631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89F4-5A90-6D49-A946-22E6F6D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CD04-6C93-BC4B-9DD2-2E127685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09B4F-B0C1-0E4D-9D27-AAD19E51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FAE4-ABEE-6547-9245-6222FD5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96-4523-9846-8C8D-85083C74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3942B-1DDE-BC45-8333-C8739EC0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F0BA5-733C-7243-8AE1-ACC6620F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FC20-82C4-9047-B2E1-1781F26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57C8-BA37-CE4C-BC37-2969972C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6C37-EE8D-BE4B-9B3E-6B508A0E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4FEBC-063A-D24F-8A90-30A5FD46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C838-91C1-9744-9C9C-FBD95100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3D0D-A607-6240-BB46-9E0CAC6A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1BAE-BB8B-B74D-9009-E44F3784701B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46F4-015E-3049-A506-891338A7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2274-6B13-5642-AE44-5EB9EC21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C862-5DC7-2448-B0D2-5B5C40854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Electrophoresis </a:t>
            </a:r>
            <a:r>
              <a:rPr lang="en-US"/>
              <a:t>and Sequencing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FBD9-B662-0F47-8220-913914BC8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Electrophoresis –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2B0FB-2212-9443-85AE-D2BB14D28CE0}"/>
              </a:ext>
            </a:extLst>
          </p:cNvPr>
          <p:cNvSpPr txBox="1"/>
          <p:nvPr/>
        </p:nvSpPr>
        <p:spPr>
          <a:xfrm>
            <a:off x="201544" y="6362070"/>
            <a:ext cx="8842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Photo: https://i2.wp.com/</a:t>
            </a:r>
            <a:r>
              <a:rPr lang="en-US" sz="1100" dirty="0" err="1"/>
              <a:t>geneticeducation.co.in</a:t>
            </a:r>
            <a:r>
              <a:rPr lang="en-US" sz="1100" dirty="0"/>
              <a:t>/wp-content/uploads/2018/09/electrophoresis-.001-e1558614261130.jpeg?resize=719%2C566&amp;ssl=1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5A9606-99F3-E34D-A638-486D950F1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64" y="1365871"/>
            <a:ext cx="6121952" cy="481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55CA649-2079-6D49-AF44-57486093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25" y="1306236"/>
            <a:ext cx="6121952" cy="481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80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B7C440C1-EE7B-FB4B-99E5-575A4E6C0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1"/>
          <a:ext cx="9669463" cy="705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Slide" r:id="rId3" imgW="26327100" imgH="19748500" progId="PowerPoint.Slide.8">
                  <p:embed/>
                </p:oleObj>
              </mc:Choice>
              <mc:Fallback>
                <p:oleObj name="Slide" r:id="rId3" imgW="26327100" imgH="19748500" progId="PowerPoint.Slide.8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B7C440C1-EE7B-FB4B-99E5-575A4E6C0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9669463" cy="705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26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9E0B2194-1A18-F443-A6C9-DDDC9D2AF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Slide" r:id="rId3" imgW="26327100" imgH="19748500" progId="PowerPoint.Slide.8">
                  <p:embed/>
                </p:oleObj>
              </mc:Choice>
              <mc:Fallback>
                <p:oleObj name="Slide" r:id="rId3" imgW="26327100" imgH="19748500" progId="PowerPoint.Slide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9E0B2194-1A18-F443-A6C9-DDDC9D2AF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34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84DABB42-F8F7-FE43-B58B-4F30AFC04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0"/>
          <a:ext cx="9161463" cy="687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Slide" r:id="rId3" imgW="26327100" imgH="19748500" progId="PowerPoint.Slide.8">
                  <p:embed/>
                </p:oleObj>
              </mc:Choice>
              <mc:Fallback>
                <p:oleObj name="Slide" r:id="rId3" imgW="26327100" imgH="19748500" progId="PowerPoint.Slide.8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84DABB42-F8F7-FE43-B58B-4F30AFC04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0"/>
                        <a:ext cx="9161463" cy="687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46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A0E59970-5FBB-7346-B4BF-EC3A8A45F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-12700"/>
          <a:ext cx="9161463" cy="687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Slide" r:id="rId3" imgW="26327100" imgH="19748500" progId="PowerPoint.Slide.8">
                  <p:embed/>
                </p:oleObj>
              </mc:Choice>
              <mc:Fallback>
                <p:oleObj name="Slide" r:id="rId3" imgW="26327100" imgH="19748500" progId="PowerPoint.Slide.8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A0E59970-5FBB-7346-B4BF-EC3A8A45F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-12700"/>
                        <a:ext cx="9161463" cy="687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32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7B0B1A92-841F-0F4C-AAAD-2A64DE4AA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-25400"/>
          <a:ext cx="9177338" cy="688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Slide" r:id="rId3" imgW="26327100" imgH="19748500" progId="PowerPoint.Slide.8">
                  <p:embed/>
                </p:oleObj>
              </mc:Choice>
              <mc:Fallback>
                <p:oleObj name="Slide" r:id="rId3" imgW="26327100" imgH="19748500" progId="PowerPoint.Slide.8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7B0B1A92-841F-0F4C-AAAD-2A64DE4AA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-25400"/>
                        <a:ext cx="9177338" cy="688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76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B6FCD02E-2EA2-BC4C-AC02-D63A14C22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Slide" r:id="rId3" imgW="26327100" imgH="19748500" progId="PowerPoint.Slide.8">
                  <p:embed/>
                </p:oleObj>
              </mc:Choice>
              <mc:Fallback>
                <p:oleObj name="Slide" r:id="rId3" imgW="26327100" imgH="19748500" progId="PowerPoint.Slide.8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B6FCD02E-2EA2-BC4C-AC02-D63A14C22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9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C99ADB49-A4D2-1F49-A063-8B03E22A5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Slide" r:id="rId3" imgW="26327100" imgH="19748500" progId="PowerPoint.Slide.8">
                  <p:embed/>
                </p:oleObj>
              </mc:Choice>
              <mc:Fallback>
                <p:oleObj name="Slide" r:id="rId3" imgW="26327100" imgH="19748500" progId="PowerPoint.Slide.8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C99ADB49-A4D2-1F49-A063-8B03E22A5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02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Electrophoresis – Cut DNA example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6804F93-FDC4-9E45-A608-8B0BA669E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21700"/>
              </p:ext>
            </p:extLst>
          </p:nvPr>
        </p:nvGraphicFramePr>
        <p:xfrm>
          <a:off x="3429000" y="1779104"/>
          <a:ext cx="5645426" cy="423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Slide" r:id="rId4" imgW="4572000" imgH="3429000" progId="PowerPoint.Slide.8">
                  <p:embed/>
                </p:oleObj>
              </mc:Choice>
              <mc:Fallback>
                <p:oleObj name="Slide" r:id="rId4" imgW="4572000" imgH="3429000" progId="PowerPoint.Slide.8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1317884B-6507-B94F-9E89-C35DC800F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79104"/>
                        <a:ext cx="5645426" cy="4234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45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736-6826-034D-A863-3CE4B7F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Mitochondrial DNA – replicated by PCR</a:t>
            </a:r>
          </a:p>
        </p:txBody>
      </p:sp>
      <p:pic>
        <p:nvPicPr>
          <p:cNvPr id="11" name="Picture 5" descr="mitoscheme">
            <a:extLst>
              <a:ext uri="{FF2B5EF4-FFF2-40B4-BE49-F238E27FC236}">
                <a16:creationId xmlns:a16="http://schemas.microsoft.com/office/drawing/2014/main" id="{35AB81FA-4188-264E-9C26-A46C1AE6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2135697"/>
            <a:ext cx="7391400" cy="35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74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Mitochondrial lab </a:t>
            </a:r>
          </a:p>
        </p:txBody>
      </p:sp>
      <p:pic>
        <p:nvPicPr>
          <p:cNvPr id="1026" name="Picture 2" descr="Image result for dna extraction">
            <a:extLst>
              <a:ext uri="{FF2B5EF4-FFF2-40B4-BE49-F238E27FC236}">
                <a16:creationId xmlns:a16="http://schemas.microsoft.com/office/drawing/2014/main" id="{7B0350EF-92DB-7F41-B28F-AD7B9C27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86" y="1690688"/>
            <a:ext cx="4728028" cy="354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0ED443-A47E-3E4E-B375-EEB705DC0A82}"/>
              </a:ext>
            </a:extLst>
          </p:cNvPr>
          <p:cNvSpPr txBox="1"/>
          <p:nvPr/>
        </p:nvSpPr>
        <p:spPr>
          <a:xfrm>
            <a:off x="3857897" y="5521234"/>
            <a:ext cx="4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 Extraction from buccal cheek cells</a:t>
            </a:r>
          </a:p>
        </p:txBody>
      </p:sp>
    </p:spTree>
    <p:extLst>
      <p:ext uri="{BB962C8B-B14F-4D97-AF65-F5344CB8AC3E}">
        <p14:creationId xmlns:p14="http://schemas.microsoft.com/office/powerpoint/2010/main" val="147404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6DFDD-F48A-9A46-82D2-87E10041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17" y="14426"/>
            <a:ext cx="9124765" cy="6843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52C386-4B82-4A44-95BA-BA308C7CE279}"/>
              </a:ext>
            </a:extLst>
          </p:cNvPr>
          <p:cNvSpPr txBox="1"/>
          <p:nvPr/>
        </p:nvSpPr>
        <p:spPr>
          <a:xfrm>
            <a:off x="2512381" y="221942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Ladder               1                     2                  3                   4              Ladder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BF0F5-F28C-1C4E-80FE-3B6018644F67}"/>
              </a:ext>
            </a:extLst>
          </p:cNvPr>
          <p:cNvSpPr txBox="1"/>
          <p:nvPr/>
        </p:nvSpPr>
        <p:spPr>
          <a:xfrm>
            <a:off x="2611515" y="3952043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Ladder               5                     6                  7                   8              Ladder</a:t>
            </a:r>
          </a:p>
        </p:txBody>
      </p:sp>
    </p:spTree>
    <p:extLst>
      <p:ext uri="{BB962C8B-B14F-4D97-AF65-F5344CB8AC3E}">
        <p14:creationId xmlns:p14="http://schemas.microsoft.com/office/powerpoint/2010/main" val="77455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DNA Sequencing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1966CF8-2884-4B4F-AF4E-D04A9E17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8425" y="1589015"/>
            <a:ext cx="6915150" cy="483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94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DNA Sequencing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B3312-671D-2147-B848-AD103CC746AB}"/>
              </a:ext>
            </a:extLst>
          </p:cNvPr>
          <p:cNvSpPr txBox="1"/>
          <p:nvPr/>
        </p:nvSpPr>
        <p:spPr>
          <a:xfrm>
            <a:off x="540026" y="1578739"/>
            <a:ext cx="111119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Allows us to determine the nucleotides and their order on a segment of DNA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There are many types of DNA sequencing. For PCR products we use “Sanger” (cycle) sequencing (Fredrick Sanger)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 this method we usually can sequence up to 1000bp of DNA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Many components in common with PCR so be careful not to confuse them!</a:t>
            </a:r>
          </a:p>
        </p:txBody>
      </p:sp>
    </p:spTree>
    <p:extLst>
      <p:ext uri="{BB962C8B-B14F-4D97-AF65-F5344CB8AC3E}">
        <p14:creationId xmlns:p14="http://schemas.microsoft.com/office/powerpoint/2010/main" val="348356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DNA Sequencing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6CAC1-1358-E842-A095-C33A12A6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99" y="1690688"/>
            <a:ext cx="8395402" cy="51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1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736-6826-034D-A863-3CE4B7F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Mitochondrial DNA Structure</a:t>
            </a:r>
          </a:p>
        </p:txBody>
      </p:sp>
      <p:pic>
        <p:nvPicPr>
          <p:cNvPr id="4" name="Picture 5" descr="dloop">
            <a:extLst>
              <a:ext uri="{FF2B5EF4-FFF2-40B4-BE49-F238E27FC236}">
                <a16:creationId xmlns:a16="http://schemas.microsoft.com/office/drawing/2014/main" id="{5B19BF6E-E514-FC40-84D8-E9178243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4451" y="1561051"/>
            <a:ext cx="4086225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89C712F3-659E-0042-BBDF-80BEB05A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872" y="1690688"/>
            <a:ext cx="277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</a:rPr>
              <a:t>Human Mitochondrial DNA</a:t>
            </a:r>
          </a:p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</a:rPr>
              <a:t>16569 </a:t>
            </a:r>
            <a:r>
              <a:rPr lang="en-US" altLang="en-US" b="1" dirty="0" err="1">
                <a:latin typeface="Calibri" panose="020F0502020204030204" pitchFamily="34" charset="0"/>
              </a:rPr>
              <a:t>bp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6" name="Picture 7" descr="mtdna04">
            <a:extLst>
              <a:ext uri="{FF2B5EF4-FFF2-40B4-BE49-F238E27FC236}">
                <a16:creationId xmlns:a16="http://schemas.microsoft.com/office/drawing/2014/main" id="{7C9956AA-C96B-964D-A7E7-3B20A928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8851" y="2780251"/>
            <a:ext cx="3175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86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Mitochondrial lab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ED443-A47E-3E4E-B375-EEB705DC0A82}"/>
              </a:ext>
            </a:extLst>
          </p:cNvPr>
          <p:cNvSpPr txBox="1"/>
          <p:nvPr/>
        </p:nvSpPr>
        <p:spPr>
          <a:xfrm>
            <a:off x="3857897" y="5521234"/>
            <a:ext cx="4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 Amplification by PCR</a:t>
            </a:r>
          </a:p>
        </p:txBody>
      </p:sp>
      <p:pic>
        <p:nvPicPr>
          <p:cNvPr id="2050" name="Picture 2" descr="Image result for vetri pcr machine">
            <a:extLst>
              <a:ext uri="{FF2B5EF4-FFF2-40B4-BE49-F238E27FC236}">
                <a16:creationId xmlns:a16="http://schemas.microsoft.com/office/drawing/2014/main" id="{3A0D0FE2-4D0F-C64F-AE59-41D91542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85" y="1662773"/>
            <a:ext cx="4097637" cy="378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9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Mitochondrial lab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ED443-A47E-3E4E-B375-EEB705DC0A82}"/>
              </a:ext>
            </a:extLst>
          </p:cNvPr>
          <p:cNvSpPr txBox="1"/>
          <p:nvPr/>
        </p:nvSpPr>
        <p:spPr>
          <a:xfrm>
            <a:off x="3857897" y="5521234"/>
            <a:ext cx="4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Electrophoresis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6DFDD-F48A-9A46-82D2-87E10041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90500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6DFDD-F48A-9A46-82D2-87E10041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17" y="14426"/>
            <a:ext cx="9124765" cy="6843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52C386-4B82-4A44-95BA-BA308C7CE279}"/>
              </a:ext>
            </a:extLst>
          </p:cNvPr>
          <p:cNvSpPr txBox="1"/>
          <p:nvPr/>
        </p:nvSpPr>
        <p:spPr>
          <a:xfrm>
            <a:off x="2512381" y="221942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Ladder               1                     2                  3                   4              Ladder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BF0F5-F28C-1C4E-80FE-3B6018644F67}"/>
              </a:ext>
            </a:extLst>
          </p:cNvPr>
          <p:cNvSpPr txBox="1"/>
          <p:nvPr/>
        </p:nvSpPr>
        <p:spPr>
          <a:xfrm>
            <a:off x="2611515" y="3952043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Ladder               5                     6                  7                   8              Ladder</a:t>
            </a:r>
          </a:p>
        </p:txBody>
      </p:sp>
    </p:spTree>
    <p:extLst>
      <p:ext uri="{BB962C8B-B14F-4D97-AF65-F5344CB8AC3E}">
        <p14:creationId xmlns:p14="http://schemas.microsoft.com/office/powerpoint/2010/main" val="37581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Electrophoresis – movement by electricity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8988-B643-D04F-97FF-9633F9737F82}"/>
              </a:ext>
            </a:extLst>
          </p:cNvPr>
          <p:cNvSpPr txBox="1"/>
          <p:nvPr/>
        </p:nvSpPr>
        <p:spPr>
          <a:xfrm>
            <a:off x="540026" y="1997839"/>
            <a:ext cx="111119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us to visualize DNA (PCR product)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can estimate the size (distance a “band” travels)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can estimate the amount (brightness of the band</a:t>
            </a:r>
          </a:p>
        </p:txBody>
      </p:sp>
    </p:spTree>
    <p:extLst>
      <p:ext uri="{BB962C8B-B14F-4D97-AF65-F5344CB8AC3E}">
        <p14:creationId xmlns:p14="http://schemas.microsoft.com/office/powerpoint/2010/main" val="423256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Electrophoresis –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31114-8A2E-0E49-8AE5-F3336CA562E7}"/>
              </a:ext>
            </a:extLst>
          </p:cNvPr>
          <p:cNvSpPr txBox="1"/>
          <p:nvPr/>
        </p:nvSpPr>
        <p:spPr>
          <a:xfrm>
            <a:off x="540026" y="1690688"/>
            <a:ext cx="111119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Gel tank: Holds electrolytic buffer and has electrodes where electricity is applied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Buffer: A salt solution that conducts electricity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Gel: Made of agar; holds the DNA and separates DNA according to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Loading Dye: Makes it easier to load the PCR sample and keeps the DNA in the gel.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UV Dye: Binds to DNA. Can be in the gel or the loading dye. (We use </a:t>
            </a:r>
            <a:r>
              <a:rPr lang="en-US" sz="2400" dirty="0" err="1"/>
              <a:t>Syber</a:t>
            </a:r>
            <a:r>
              <a:rPr lang="en-US" sz="2400" dirty="0"/>
              <a:t> Green. Ethidium Bromide can also be used)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We can estimate the amount (brightness of the band</a:t>
            </a:r>
          </a:p>
        </p:txBody>
      </p:sp>
    </p:spTree>
    <p:extLst>
      <p:ext uri="{BB962C8B-B14F-4D97-AF65-F5344CB8AC3E}">
        <p14:creationId xmlns:p14="http://schemas.microsoft.com/office/powerpoint/2010/main" val="90601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Electrophoresis – Setup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1B6C73-3007-7E47-97C2-AB6AB0388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547334"/>
            <a:ext cx="10090150" cy="399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2B0FB-2212-9443-85AE-D2BB14D28CE0}"/>
              </a:ext>
            </a:extLst>
          </p:cNvPr>
          <p:cNvSpPr txBox="1"/>
          <p:nvPr/>
        </p:nvSpPr>
        <p:spPr>
          <a:xfrm>
            <a:off x="201544" y="6362070"/>
            <a:ext cx="438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Photo: https://</a:t>
            </a:r>
            <a:r>
              <a:rPr lang="en-US" sz="1100" dirty="0" err="1"/>
              <a:t>ib.bioninja.com.au</a:t>
            </a:r>
            <a:r>
              <a:rPr lang="en-US" sz="1100" dirty="0"/>
              <a:t>/_Media/electrophoresis-</a:t>
            </a:r>
            <a:r>
              <a:rPr lang="en-US" sz="1100" dirty="0" err="1"/>
              <a:t>dna_med.jpeg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81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353</Words>
  <Application>Microsoft Macintosh PowerPoint</Application>
  <PresentationFormat>Widescreen</PresentationFormat>
  <Paragraphs>64</Paragraphs>
  <Slides>23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Slide</vt:lpstr>
      <vt:lpstr>Electrophoresis and Sequencing Basics</vt:lpstr>
      <vt:lpstr>Review: Mitochondrial lab </vt:lpstr>
      <vt:lpstr>Review: Mitochondrial DNA Structure</vt:lpstr>
      <vt:lpstr>Review: Mitochondrial lab </vt:lpstr>
      <vt:lpstr>Review: Mitochondrial lab </vt:lpstr>
      <vt:lpstr>PowerPoint Presentation</vt:lpstr>
      <vt:lpstr>Electrophoresis – movement by electricity</vt:lpstr>
      <vt:lpstr>Electrophoresis – Components</vt:lpstr>
      <vt:lpstr>Electrophoresis – Setup</vt:lpstr>
      <vt:lpstr>Electrophoresis –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Electrophoresis – Cut DNA example</vt:lpstr>
      <vt:lpstr>Mitochondrial DNA – replicated by PCR</vt:lpstr>
      <vt:lpstr>PowerPoint Presentation</vt:lpstr>
      <vt:lpstr>DNA Sequencing</vt:lpstr>
      <vt:lpstr>DNA Sequencing</vt:lpstr>
      <vt:lpstr>DNA Sequencing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Mitochondrial DNA Basics</dc:title>
  <dc:creator>Jason Williams</dc:creator>
  <cp:lastModifiedBy>Jason Williams</cp:lastModifiedBy>
  <cp:revision>11</cp:revision>
  <dcterms:created xsi:type="dcterms:W3CDTF">2018-10-12T20:14:09Z</dcterms:created>
  <dcterms:modified xsi:type="dcterms:W3CDTF">2020-12-21T22:22:12Z</dcterms:modified>
</cp:coreProperties>
</file>