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C1F32F-FF16-419A-B840-FF1F5A6249DC}"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378520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1F32F-FF16-419A-B840-FF1F5A6249DC}"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33378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1F32F-FF16-419A-B840-FF1F5A6249DC}"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185276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1F32F-FF16-419A-B840-FF1F5A6249DC}"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72078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C1F32F-FF16-419A-B840-FF1F5A6249DC}"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45708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C1F32F-FF16-419A-B840-FF1F5A6249DC}" type="datetimeFigureOut">
              <a:rPr lang="en-US" smtClean="0"/>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423317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C1F32F-FF16-419A-B840-FF1F5A6249DC}" type="datetimeFigureOut">
              <a:rPr lang="en-US" smtClean="0"/>
              <a:t>8/9/21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346808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C1F32F-FF16-419A-B840-FF1F5A6249DC}" type="datetimeFigureOut">
              <a:rPr lang="en-US" smtClean="0"/>
              <a:t>8/9/21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330506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1F32F-FF16-419A-B840-FF1F5A6249DC}" type="datetimeFigureOut">
              <a:rPr lang="en-US" smtClean="0"/>
              <a:t>8/9/21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165527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C1F32F-FF16-419A-B840-FF1F5A6249DC}" type="datetimeFigureOut">
              <a:rPr lang="en-US" smtClean="0"/>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161263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C1F32F-FF16-419A-B840-FF1F5A6249DC}" type="datetimeFigureOut">
              <a:rPr lang="en-US" smtClean="0"/>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BB758-9116-4C1F-8A2E-B290C82AE5F5}" type="slidenum">
              <a:rPr lang="en-US" smtClean="0"/>
              <a:t>‹#›</a:t>
            </a:fld>
            <a:endParaRPr lang="en-US"/>
          </a:p>
        </p:txBody>
      </p:sp>
    </p:spTree>
    <p:extLst>
      <p:ext uri="{BB962C8B-B14F-4D97-AF65-F5344CB8AC3E}">
        <p14:creationId xmlns:p14="http://schemas.microsoft.com/office/powerpoint/2010/main" val="1635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1F32F-FF16-419A-B840-FF1F5A6249DC}" type="datetimeFigureOut">
              <a:rPr lang="en-US" smtClean="0"/>
              <a:t>8/9/21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BB758-9116-4C1F-8A2E-B290C82AE5F5}" type="slidenum">
              <a:rPr lang="en-US" smtClean="0"/>
              <a:t>‹#›</a:t>
            </a:fld>
            <a:endParaRPr lang="en-US"/>
          </a:p>
        </p:txBody>
      </p:sp>
    </p:spTree>
    <p:extLst>
      <p:ext uri="{BB962C8B-B14F-4D97-AF65-F5344CB8AC3E}">
        <p14:creationId xmlns:p14="http://schemas.microsoft.com/office/powerpoint/2010/main" val="38396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62824" y="265176"/>
            <a:ext cx="9646551" cy="5522402"/>
            <a:chOff x="1362824" y="265176"/>
            <a:chExt cx="9646551" cy="5522402"/>
          </a:xfrm>
        </p:grpSpPr>
        <p:grpSp>
          <p:nvGrpSpPr>
            <p:cNvPr id="4" name="Group 3"/>
            <p:cNvGrpSpPr/>
            <p:nvPr/>
          </p:nvGrpSpPr>
          <p:grpSpPr>
            <a:xfrm>
              <a:off x="1362824" y="265176"/>
              <a:ext cx="5217808" cy="859536"/>
              <a:chOff x="1362824" y="265176"/>
              <a:chExt cx="5217808" cy="859536"/>
            </a:xfrm>
          </p:grpSpPr>
          <p:sp>
            <p:nvSpPr>
              <p:cNvPr id="5" name="Rectangle 4"/>
              <p:cNvSpPr/>
              <p:nvPr/>
            </p:nvSpPr>
            <p:spPr>
              <a:xfrm>
                <a:off x="3510561" y="265176"/>
                <a:ext cx="3070071" cy="369332"/>
              </a:xfrm>
              <a:prstGeom prst="rect">
                <a:avLst/>
              </a:prstGeom>
            </p:spPr>
            <p:txBody>
              <a:bodyPr wrap="none">
                <a:spAutoFit/>
              </a:bodyPr>
              <a:lstStyle/>
              <a:p>
                <a:pPr fontAlgn="base"/>
                <a:r>
                  <a:rPr lang="en-US" b="1" i="0" dirty="0">
                    <a:solidFill>
                      <a:srgbClr val="444444"/>
                    </a:solidFill>
                    <a:effectLst/>
                    <a:latin typeface="Monda"/>
                  </a:rPr>
                  <a:t>1. Start with a broad topic.</a:t>
                </a:r>
              </a:p>
            </p:txBody>
          </p:sp>
          <p:sp>
            <p:nvSpPr>
              <p:cNvPr id="2" name="Curved Left Arrow 1"/>
              <p:cNvSpPr/>
              <p:nvPr/>
            </p:nvSpPr>
            <p:spPr>
              <a:xfrm>
                <a:off x="2212848" y="265176"/>
                <a:ext cx="594360" cy="859536"/>
              </a:xfrm>
              <a:prstGeom prst="curvedLef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flipH="1">
                <a:off x="1362824" y="265176"/>
                <a:ext cx="594360" cy="859536"/>
              </a:xfrm>
              <a:prstGeom prst="curvedLef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588376" y="1318217"/>
              <a:ext cx="9420998" cy="1754326"/>
              <a:chOff x="1588376" y="1318217"/>
              <a:chExt cx="9420998" cy="1754326"/>
            </a:xfrm>
          </p:grpSpPr>
          <p:sp>
            <p:nvSpPr>
              <p:cNvPr id="6" name="Rectangle 5"/>
              <p:cNvSpPr/>
              <p:nvPr/>
            </p:nvSpPr>
            <p:spPr>
              <a:xfrm>
                <a:off x="3510559" y="1318217"/>
                <a:ext cx="7498815" cy="1754326"/>
              </a:xfrm>
              <a:prstGeom prst="rect">
                <a:avLst/>
              </a:prstGeom>
            </p:spPr>
            <p:txBody>
              <a:bodyPr wrap="square">
                <a:spAutoFit/>
              </a:bodyPr>
              <a:lstStyle/>
              <a:p>
                <a:pPr fontAlgn="base"/>
                <a:r>
                  <a:rPr lang="en-US" b="1" i="0" dirty="0">
                    <a:effectLst/>
                    <a:latin typeface="Monda"/>
                  </a:rPr>
                  <a:t> 2. Do preliminary research to learn about topical issues.</a:t>
                </a:r>
              </a:p>
              <a:p>
                <a:pPr fontAlgn="base"/>
                <a:r>
                  <a:rPr lang="en-US" b="0" i="0" dirty="0">
                    <a:effectLst/>
                    <a:latin typeface="Sintony"/>
                  </a:rPr>
                  <a:t>Once you have picked a topic, start doing preliminary research with two goals. First, a preliminary review of related literature allows you to discover issues that are currently being discussed.  Second, a preliminary review of related literature allows you to spot existing gaps or limitations in existing knowledge of your topic. </a:t>
                </a:r>
              </a:p>
            </p:txBody>
          </p:sp>
          <p:sp>
            <p:nvSpPr>
              <p:cNvPr id="9" name="Curved Left Arrow 8"/>
              <p:cNvSpPr/>
              <p:nvPr/>
            </p:nvSpPr>
            <p:spPr>
              <a:xfrm>
                <a:off x="2154936" y="1517904"/>
                <a:ext cx="414528" cy="755904"/>
              </a:xfrm>
              <a:prstGeom prst="curvedLef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flipH="1">
                <a:off x="1588376" y="1517904"/>
                <a:ext cx="414528" cy="755904"/>
              </a:xfrm>
              <a:prstGeom prst="curvedLef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p:nvGrpSpPr>
          <p:grpSpPr>
            <a:xfrm>
              <a:off x="1820024" y="3756253"/>
              <a:ext cx="9189351" cy="2031325"/>
              <a:chOff x="1820024" y="3756253"/>
              <a:chExt cx="9189351" cy="2031325"/>
            </a:xfrm>
          </p:grpSpPr>
          <p:sp>
            <p:nvSpPr>
              <p:cNvPr id="7" name="Rectangle 6"/>
              <p:cNvSpPr/>
              <p:nvPr/>
            </p:nvSpPr>
            <p:spPr>
              <a:xfrm>
                <a:off x="3510560" y="3756253"/>
                <a:ext cx="7498815" cy="2031325"/>
              </a:xfrm>
              <a:prstGeom prst="rect">
                <a:avLst/>
              </a:prstGeom>
            </p:spPr>
            <p:txBody>
              <a:bodyPr wrap="square">
                <a:spAutoFit/>
              </a:bodyPr>
              <a:lstStyle/>
              <a:p>
                <a:pPr fontAlgn="base"/>
                <a:r>
                  <a:rPr lang="en-US" b="1" i="0" dirty="0">
                    <a:effectLst/>
                    <a:latin typeface="Monda"/>
                  </a:rPr>
                  <a:t>3. Narrow down your topic to determine potential research questions.</a:t>
                </a:r>
              </a:p>
              <a:p>
                <a:pPr fontAlgn="base"/>
                <a:r>
                  <a:rPr lang="en-US" b="0" i="0" dirty="0">
                    <a:effectLst/>
                    <a:latin typeface="Sintony"/>
                  </a:rPr>
                  <a:t>Once you have gathered enough knowledge on the topic you want to pursue, start focusing on a more specific area. One option: to focus on gaps in existing knowledge to fill, extend or complement the findings of existing literature. Another option:  challenge assumptions that support a position held by the field. </a:t>
                </a:r>
              </a:p>
            </p:txBody>
          </p:sp>
          <p:sp>
            <p:nvSpPr>
              <p:cNvPr id="11" name="Curved Left Arrow 10"/>
              <p:cNvSpPr/>
              <p:nvPr/>
            </p:nvSpPr>
            <p:spPr>
              <a:xfrm>
                <a:off x="2212848" y="4005072"/>
                <a:ext cx="265176" cy="643128"/>
              </a:xfrm>
              <a:prstGeom prst="curvedLef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Left Arrow 11"/>
              <p:cNvSpPr/>
              <p:nvPr/>
            </p:nvSpPr>
            <p:spPr>
              <a:xfrm flipH="1">
                <a:off x="1820024" y="4005072"/>
                <a:ext cx="265176" cy="643128"/>
              </a:xfrm>
              <a:prstGeom prst="curvedLef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90972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45664" y="0"/>
            <a:ext cx="6937248" cy="6801862"/>
          </a:xfrm>
          <a:prstGeom prst="rect">
            <a:avLst/>
          </a:prstGeom>
        </p:spPr>
        <p:txBody>
          <a:bodyPr wrap="square">
            <a:spAutoFit/>
          </a:bodyPr>
          <a:lstStyle/>
          <a:p>
            <a:pPr fontAlgn="base"/>
            <a:r>
              <a:rPr lang="en-US" sz="2000" b="1" i="0" dirty="0">
                <a:effectLst/>
                <a:latin typeface="Monda"/>
              </a:rPr>
              <a:t>4. Evaluate the soundness of your research question. </a:t>
            </a:r>
          </a:p>
          <a:p>
            <a:pPr fontAlgn="base"/>
            <a:r>
              <a:rPr lang="en-US" sz="1600" b="1" i="0" dirty="0">
                <a:solidFill>
                  <a:srgbClr val="C00000"/>
                </a:solidFill>
                <a:effectLst/>
                <a:latin typeface="inherit"/>
              </a:rPr>
              <a:t>F – Feasible</a:t>
            </a:r>
            <a:br>
              <a:rPr lang="en-US" sz="1600" b="0" i="0" dirty="0">
                <a:effectLst/>
                <a:latin typeface="Sintony"/>
              </a:rPr>
            </a:br>
            <a:r>
              <a:rPr lang="en-US" sz="1600" b="0" i="0" dirty="0">
                <a:effectLst/>
                <a:latin typeface="Sintony"/>
              </a:rPr>
              <a:t>A good research question is feasible, which means that the question is well within the researcher’s ability to investigate. Researchers should be realistic about the scale of their research as well as their ability to collect data and complete the research with their skills and the resources available to them. It’s also wise to have a contingency plan in place in case problems arise.</a:t>
            </a:r>
          </a:p>
          <a:p>
            <a:pPr fontAlgn="base"/>
            <a:endParaRPr lang="en-US" sz="1600" b="0" i="0" dirty="0">
              <a:effectLst/>
              <a:latin typeface="Sintony"/>
            </a:endParaRPr>
          </a:p>
          <a:p>
            <a:pPr fontAlgn="base"/>
            <a:r>
              <a:rPr lang="en-US" sz="1600" b="1" i="0" dirty="0">
                <a:solidFill>
                  <a:srgbClr val="C00000"/>
                </a:solidFill>
                <a:effectLst/>
                <a:latin typeface="inherit"/>
              </a:rPr>
              <a:t>I – Interesting</a:t>
            </a:r>
            <a:br>
              <a:rPr lang="en-US" sz="1600" b="0" i="0" dirty="0">
                <a:effectLst/>
                <a:latin typeface="Sintony"/>
              </a:rPr>
            </a:br>
            <a:r>
              <a:rPr lang="en-US" sz="1600" b="0" i="0" dirty="0">
                <a:effectLst/>
                <a:latin typeface="Sintony"/>
              </a:rPr>
              <a:t>The ideal research question is interesting not only to the researcher but also to their peers and community. </a:t>
            </a:r>
          </a:p>
          <a:p>
            <a:pPr fontAlgn="base"/>
            <a:endParaRPr lang="en-US" sz="1600" b="0" i="0" dirty="0">
              <a:effectLst/>
              <a:latin typeface="Sintony"/>
            </a:endParaRPr>
          </a:p>
          <a:p>
            <a:pPr fontAlgn="base"/>
            <a:r>
              <a:rPr lang="en-US" sz="1600" b="1" i="0" dirty="0">
                <a:solidFill>
                  <a:srgbClr val="C00000"/>
                </a:solidFill>
                <a:effectLst/>
                <a:latin typeface="inherit"/>
              </a:rPr>
              <a:t>N – Novel</a:t>
            </a:r>
            <a:br>
              <a:rPr lang="en-US" sz="1600" b="0" i="0" dirty="0">
                <a:effectLst/>
                <a:latin typeface="Sintony"/>
              </a:rPr>
            </a:br>
            <a:r>
              <a:rPr lang="en-US" sz="1600" b="0" i="0" dirty="0">
                <a:effectLst/>
                <a:latin typeface="Sintony"/>
              </a:rPr>
              <a:t>Your research question should be developed to bring new insights to the field of study you are investigating. </a:t>
            </a:r>
          </a:p>
          <a:p>
            <a:pPr fontAlgn="base"/>
            <a:endParaRPr lang="en-US" sz="1600" b="0" i="0" dirty="0">
              <a:effectLst/>
              <a:latin typeface="Sintony"/>
            </a:endParaRPr>
          </a:p>
          <a:p>
            <a:pPr fontAlgn="base"/>
            <a:r>
              <a:rPr lang="en-US" sz="1600" b="1" i="0" dirty="0">
                <a:solidFill>
                  <a:srgbClr val="C00000"/>
                </a:solidFill>
                <a:effectLst/>
                <a:latin typeface="inherit"/>
              </a:rPr>
              <a:t>E – Ethical</a:t>
            </a:r>
            <a:br>
              <a:rPr lang="en-US" sz="1600" b="0" i="0" dirty="0">
                <a:effectLst/>
                <a:latin typeface="Sintony"/>
              </a:rPr>
            </a:br>
            <a:r>
              <a:rPr lang="en-US" sz="1600" b="0" i="0" dirty="0">
                <a:effectLst/>
                <a:latin typeface="Sintony"/>
              </a:rPr>
              <a:t>This is one of the more important considerations of making a research question. Your research question and your subsequent study must be something that review boards and the appropriate authorities will approve.</a:t>
            </a:r>
          </a:p>
          <a:p>
            <a:pPr fontAlgn="base"/>
            <a:endParaRPr lang="en-US" sz="1600" b="0" i="0" dirty="0">
              <a:effectLst/>
              <a:latin typeface="Sintony"/>
            </a:endParaRPr>
          </a:p>
          <a:p>
            <a:pPr fontAlgn="base"/>
            <a:r>
              <a:rPr lang="en-US" sz="1600" b="1" i="0" dirty="0">
                <a:solidFill>
                  <a:srgbClr val="C00000"/>
                </a:solidFill>
                <a:effectLst/>
                <a:latin typeface="inherit"/>
              </a:rPr>
              <a:t>R – Relevant</a:t>
            </a:r>
            <a:br>
              <a:rPr lang="en-US" sz="1600" b="0" i="0" dirty="0">
                <a:effectLst/>
                <a:latin typeface="Sintony"/>
              </a:rPr>
            </a:br>
            <a:r>
              <a:rPr lang="en-US" sz="1600" b="0" i="0" dirty="0">
                <a:effectLst/>
                <a:latin typeface="Sintony"/>
              </a:rPr>
              <a:t>Aside from being interesting and novel, the research question should be relevant to the scientific community and people involved in your area of study. If possible, your research question should also be relevant to the public’s interest.</a:t>
            </a:r>
          </a:p>
        </p:txBody>
      </p:sp>
    </p:spTree>
    <p:extLst>
      <p:ext uri="{BB962C8B-B14F-4D97-AF65-F5344CB8AC3E}">
        <p14:creationId xmlns:p14="http://schemas.microsoft.com/office/powerpoint/2010/main" val="345215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6634359"/>
              </p:ext>
            </p:extLst>
          </p:nvPr>
        </p:nvGraphicFramePr>
        <p:xfrm>
          <a:off x="2715768" y="1255525"/>
          <a:ext cx="6784794" cy="4351339"/>
        </p:xfrm>
        <a:graphic>
          <a:graphicData uri="http://schemas.openxmlformats.org/drawingml/2006/table">
            <a:tbl>
              <a:tblPr/>
              <a:tblGrid>
                <a:gridCol w="2261598">
                  <a:extLst>
                    <a:ext uri="{9D8B030D-6E8A-4147-A177-3AD203B41FA5}">
                      <a16:colId xmlns:a16="http://schemas.microsoft.com/office/drawing/2014/main" val="2467160753"/>
                    </a:ext>
                  </a:extLst>
                </a:gridCol>
                <a:gridCol w="2261598">
                  <a:extLst>
                    <a:ext uri="{9D8B030D-6E8A-4147-A177-3AD203B41FA5}">
                      <a16:colId xmlns:a16="http://schemas.microsoft.com/office/drawing/2014/main" val="1895900049"/>
                    </a:ext>
                  </a:extLst>
                </a:gridCol>
                <a:gridCol w="2261598">
                  <a:extLst>
                    <a:ext uri="{9D8B030D-6E8A-4147-A177-3AD203B41FA5}">
                      <a16:colId xmlns:a16="http://schemas.microsoft.com/office/drawing/2014/main" val="2973359686"/>
                    </a:ext>
                  </a:extLst>
                </a:gridCol>
              </a:tblGrid>
              <a:tr h="531069">
                <a:tc>
                  <a:txBody>
                    <a:bodyPr/>
                    <a:lstStyle/>
                    <a:p>
                      <a:pPr algn="l" fontAlgn="ctr"/>
                      <a:r>
                        <a:rPr lang="en-US" sz="1000" b="1">
                          <a:effectLst/>
                          <a:latin typeface="inherit"/>
                        </a:rPr>
                        <a:t>Topic</a:t>
                      </a:r>
                    </a:p>
                  </a:txBody>
                  <a:tcPr marL="34263" marR="34263" marT="34263" marB="34263"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000" b="1" dirty="0">
                          <a:effectLst/>
                          <a:latin typeface="inherit"/>
                        </a:rPr>
                        <a:t>Quantitative Research Questions</a:t>
                      </a:r>
                    </a:p>
                  </a:txBody>
                  <a:tcPr marL="34263" marR="34263" marT="34263" marB="34263"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000" b="1">
                          <a:effectLst/>
                          <a:latin typeface="inherit"/>
                        </a:rPr>
                        <a:t>Qualitative Research Questions</a:t>
                      </a:r>
                    </a:p>
                  </a:txBody>
                  <a:tcPr marL="34263" marR="34263" marT="34263" marB="34263"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908982296"/>
                  </a:ext>
                </a:extLst>
              </a:tr>
              <a:tr h="993613">
                <a:tc>
                  <a:txBody>
                    <a:bodyPr/>
                    <a:lstStyle/>
                    <a:p>
                      <a:pPr algn="l" fontAlgn="t"/>
                      <a:r>
                        <a:rPr lang="en-US" sz="1000">
                          <a:effectLst/>
                        </a:rPr>
                        <a:t>Mental health diagnoses</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How does race affect rates of mental health diagnosis among teens in foster care?</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What is the experience of African-American teens seeking help for mental health concerns?</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01852465"/>
                  </a:ext>
                </a:extLst>
              </a:tr>
              <a:tr h="993613">
                <a:tc>
                  <a:txBody>
                    <a:bodyPr/>
                    <a:lstStyle/>
                    <a:p>
                      <a:pPr algn="l" fontAlgn="t"/>
                      <a:r>
                        <a:rPr lang="en-US" sz="1000">
                          <a:effectLst/>
                        </a:rPr>
                        <a:t>Career choice</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What is the relationship between household income and career choice among American university students?</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How do American university students from low-income households experience making a career choice?</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4972260"/>
                  </a:ext>
                </a:extLst>
              </a:tr>
              <a:tr h="839431">
                <a:tc>
                  <a:txBody>
                    <a:bodyPr/>
                    <a:lstStyle/>
                    <a:p>
                      <a:pPr algn="l" fontAlgn="t"/>
                      <a:r>
                        <a:rPr lang="en-US" sz="1000">
                          <a:effectLst/>
                        </a:rPr>
                        <a:t>Social media use</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What proportion of Australians aged 55 to 75 use popular social media sites?</a:t>
                      </a:r>
                      <a:br>
                        <a:rPr lang="en-US" sz="1000">
                          <a:effectLst/>
                        </a:rPr>
                      </a:br>
                      <a:endParaRPr lang="en-US" sz="1000">
                        <a:effectLst/>
                      </a:endParaRP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How do Australians aged 55 to 75 use social media?</a:t>
                      </a:r>
                    </a:p>
                  </a:txBody>
                  <a:tcPr marL="34263" marR="34263" marT="34263" marB="342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18920886"/>
                  </a:ext>
                </a:extLst>
              </a:tr>
              <a:tr h="993613">
                <a:tc>
                  <a:txBody>
                    <a:bodyPr/>
                    <a:lstStyle/>
                    <a:p>
                      <a:pPr algn="l" fontAlgn="t"/>
                      <a:r>
                        <a:rPr lang="en-US" sz="1000">
                          <a:effectLst/>
                        </a:rPr>
                        <a:t>Early-stage dementia</a:t>
                      </a:r>
                    </a:p>
                  </a:txBody>
                  <a:tcPr marL="34263" marR="34263" marT="34263" marB="34263">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000">
                          <a:effectLst/>
                        </a:rPr>
                        <a:t>What are the differences in the perceptions towards people with early-dementia before and after diagnosis?</a:t>
                      </a:r>
                    </a:p>
                  </a:txBody>
                  <a:tcPr marL="34263" marR="34263" marT="34263" marB="34263">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000" dirty="0">
                          <a:effectLst/>
                        </a:rPr>
                        <a:t>How do people with early-stage dementia experience other people's reactions to their changed condition?</a:t>
                      </a:r>
                    </a:p>
                  </a:txBody>
                  <a:tcPr marL="34263" marR="34263" marT="34263" marB="34263">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3164615711"/>
                  </a:ext>
                </a:extLst>
              </a:tr>
            </a:tbl>
          </a:graphicData>
        </a:graphic>
      </p:graphicFrame>
      <p:sp>
        <p:nvSpPr>
          <p:cNvPr id="4" name="TextBox 3"/>
          <p:cNvSpPr txBox="1"/>
          <p:nvPr/>
        </p:nvSpPr>
        <p:spPr>
          <a:xfrm>
            <a:off x="2009556" y="192024"/>
            <a:ext cx="8969122" cy="461665"/>
          </a:xfrm>
          <a:prstGeom prst="rect">
            <a:avLst/>
          </a:prstGeom>
          <a:noFill/>
        </p:spPr>
        <p:txBody>
          <a:bodyPr wrap="none" rtlCol="0">
            <a:spAutoFit/>
          </a:bodyPr>
          <a:lstStyle/>
          <a:p>
            <a:r>
              <a:rPr lang="en-US" sz="2400" b="1" dirty="0">
                <a:solidFill>
                  <a:srgbClr val="C00000"/>
                </a:solidFill>
              </a:rPr>
              <a:t>DIFFERENCES BETWEEN QUANTITATIVE &amp; QUALITATIVE RESEARCH Qs</a:t>
            </a:r>
          </a:p>
        </p:txBody>
      </p:sp>
      <p:sp>
        <p:nvSpPr>
          <p:cNvPr id="5" name="Rectangle 4"/>
          <p:cNvSpPr/>
          <p:nvPr/>
        </p:nvSpPr>
        <p:spPr>
          <a:xfrm>
            <a:off x="131064" y="1932492"/>
            <a:ext cx="2511552" cy="1938992"/>
          </a:xfrm>
          <a:prstGeom prst="rect">
            <a:avLst/>
          </a:prstGeom>
        </p:spPr>
        <p:txBody>
          <a:bodyPr wrap="square">
            <a:spAutoFit/>
          </a:bodyPr>
          <a:lstStyle/>
          <a:p>
            <a:r>
              <a:rPr lang="en-US" sz="1200" b="1" dirty="0">
                <a:solidFill>
                  <a:srgbClr val="FF0000"/>
                </a:solidFill>
              </a:rPr>
              <a:t>Quantitative research questions </a:t>
            </a:r>
            <a:r>
              <a:rPr lang="en-US" sz="1200" dirty="0"/>
              <a:t>are </a:t>
            </a:r>
            <a:r>
              <a:rPr lang="en-US" sz="1200" b="1" i="1" dirty="0">
                <a:solidFill>
                  <a:srgbClr val="C00000"/>
                </a:solidFill>
              </a:rPr>
              <a:t>precise</a:t>
            </a:r>
            <a:r>
              <a:rPr lang="en-US" sz="1200" dirty="0"/>
              <a:t>. These questions typically include the population to be studied, dependent and independent variables, and the research design to be used. These questions </a:t>
            </a:r>
            <a:r>
              <a:rPr lang="en-US" sz="1200" b="1" i="1" dirty="0">
                <a:solidFill>
                  <a:srgbClr val="C00000"/>
                </a:solidFill>
              </a:rPr>
              <a:t>are not answerable with “yes” or “no” </a:t>
            </a:r>
            <a:r>
              <a:rPr lang="en-US" sz="1200" dirty="0"/>
              <a:t>responses.  As a result, quantitative research questions don’t use words such as “is,” “are,” “do,” or “does.”</a:t>
            </a:r>
          </a:p>
        </p:txBody>
      </p:sp>
      <p:sp>
        <p:nvSpPr>
          <p:cNvPr id="6" name="Rectangle 5"/>
          <p:cNvSpPr/>
          <p:nvPr/>
        </p:nvSpPr>
        <p:spPr>
          <a:xfrm>
            <a:off x="9837264" y="2365170"/>
            <a:ext cx="2282828" cy="830997"/>
          </a:xfrm>
          <a:prstGeom prst="rect">
            <a:avLst/>
          </a:prstGeom>
        </p:spPr>
        <p:txBody>
          <a:bodyPr wrap="square">
            <a:spAutoFit/>
          </a:bodyPr>
          <a:lstStyle/>
          <a:p>
            <a:r>
              <a:rPr lang="en-US" sz="1200" b="1" dirty="0">
                <a:solidFill>
                  <a:srgbClr val="FF0000"/>
                </a:solidFill>
              </a:rPr>
              <a:t>Qualitative research questions </a:t>
            </a:r>
            <a:r>
              <a:rPr lang="en-US" sz="1200" dirty="0"/>
              <a:t>generally aim to “explain,” or “explore” and, as  result, are typically descriptive</a:t>
            </a:r>
          </a:p>
        </p:txBody>
      </p:sp>
    </p:spTree>
    <p:extLst>
      <p:ext uri="{BB962C8B-B14F-4D97-AF65-F5344CB8AC3E}">
        <p14:creationId xmlns:p14="http://schemas.microsoft.com/office/powerpoint/2010/main" val="292928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992" y="862179"/>
            <a:ext cx="10799064" cy="4308872"/>
          </a:xfrm>
          <a:prstGeom prst="rect">
            <a:avLst/>
          </a:prstGeom>
        </p:spPr>
        <p:txBody>
          <a:bodyPr wrap="square">
            <a:spAutoFit/>
          </a:bodyPr>
          <a:lstStyle/>
          <a:p>
            <a:pPr fontAlgn="base"/>
            <a:r>
              <a:rPr lang="en-US" b="1" i="0" u="sng" dirty="0">
                <a:effectLst/>
                <a:latin typeface="inherit"/>
              </a:rPr>
              <a:t>Examples of Good and Bad Research Questions</a:t>
            </a:r>
          </a:p>
          <a:p>
            <a:pPr fontAlgn="base"/>
            <a:endParaRPr lang="en-US" b="0" i="0" dirty="0">
              <a:effectLst/>
              <a:latin typeface="Sintony"/>
            </a:endParaRPr>
          </a:p>
          <a:p>
            <a:pPr fontAlgn="base"/>
            <a:r>
              <a:rPr lang="en-US" b="0" i="1" dirty="0">
                <a:effectLst/>
                <a:latin typeface="Sintony"/>
              </a:rPr>
              <a:t>Example no. 1</a:t>
            </a:r>
          </a:p>
          <a:p>
            <a:pPr fontAlgn="base"/>
            <a:r>
              <a:rPr lang="en-US" b="1" i="0" dirty="0">
                <a:solidFill>
                  <a:srgbClr val="FF0000"/>
                </a:solidFill>
                <a:effectLst/>
                <a:latin typeface="inherit"/>
              </a:rPr>
              <a:t>Bad</a:t>
            </a:r>
            <a:r>
              <a:rPr lang="en-US" b="1" i="0" dirty="0">
                <a:effectLst/>
                <a:latin typeface="inherit"/>
              </a:rPr>
              <a:t>:</a:t>
            </a:r>
            <a:r>
              <a:rPr lang="en-US" b="0" i="0" dirty="0">
                <a:effectLst/>
                <a:latin typeface="Sintony"/>
              </a:rPr>
              <a:t> How does social media affect people’s behavior?</a:t>
            </a:r>
            <a:br>
              <a:rPr lang="en-US" b="0" i="0" dirty="0">
                <a:effectLst/>
                <a:latin typeface="Sintony"/>
              </a:rPr>
            </a:br>
            <a:r>
              <a:rPr lang="en-US" b="1" i="0" dirty="0">
                <a:solidFill>
                  <a:srgbClr val="00B050"/>
                </a:solidFill>
                <a:effectLst/>
                <a:latin typeface="inherit"/>
              </a:rPr>
              <a:t>Good</a:t>
            </a:r>
            <a:r>
              <a:rPr lang="en-US" b="1" i="0" dirty="0">
                <a:effectLst/>
                <a:latin typeface="inherit"/>
              </a:rPr>
              <a:t>:</a:t>
            </a:r>
            <a:r>
              <a:rPr lang="en-US" b="0" i="0" dirty="0">
                <a:effectLst/>
                <a:latin typeface="Sintony"/>
              </a:rPr>
              <a:t> What effect does the daily use of YouTube have on the attention span of children aged under 16?</a:t>
            </a:r>
          </a:p>
          <a:p>
            <a:pPr fontAlgn="base"/>
            <a:r>
              <a:rPr lang="en-US" sz="1600" b="0" i="0" dirty="0">
                <a:effectLst/>
                <a:latin typeface="Sintony"/>
              </a:rPr>
              <a:t>The first research question is considered bad because of the vagueness of “social media” as a concept and the question’s lack of specificity. A good research question should be specific and focused, and its answer should be discovered through data collection and analysis.</a:t>
            </a:r>
          </a:p>
          <a:p>
            <a:pPr fontAlgn="base"/>
            <a:endParaRPr lang="en-US" sz="1600" b="0" i="0" dirty="0">
              <a:effectLst/>
              <a:latin typeface="Sintony"/>
            </a:endParaRPr>
          </a:p>
          <a:p>
            <a:pPr fontAlgn="base"/>
            <a:r>
              <a:rPr lang="en-US" b="0" i="1" dirty="0">
                <a:effectLst/>
                <a:latin typeface="Sintony"/>
              </a:rPr>
              <a:t>Example no. 2</a:t>
            </a:r>
          </a:p>
          <a:p>
            <a:pPr fontAlgn="base"/>
            <a:r>
              <a:rPr lang="en-US" b="1" i="0" dirty="0">
                <a:solidFill>
                  <a:srgbClr val="FF0000"/>
                </a:solidFill>
                <a:effectLst/>
                <a:latin typeface="inherit"/>
              </a:rPr>
              <a:t>Bad</a:t>
            </a:r>
            <a:r>
              <a:rPr lang="en-US" b="1" i="0" dirty="0">
                <a:effectLst/>
                <a:latin typeface="inherit"/>
              </a:rPr>
              <a:t>:</a:t>
            </a:r>
            <a:r>
              <a:rPr lang="en-US" b="0" i="0" dirty="0">
                <a:effectLst/>
                <a:latin typeface="Sintony"/>
              </a:rPr>
              <a:t> Has there been an increase in childhood obesity in the US in the past 10 years?</a:t>
            </a:r>
            <a:br>
              <a:rPr lang="en-US" b="0" i="0" dirty="0">
                <a:effectLst/>
                <a:latin typeface="Sintony"/>
              </a:rPr>
            </a:br>
            <a:r>
              <a:rPr lang="en-US" b="1" i="0" dirty="0">
                <a:solidFill>
                  <a:srgbClr val="00B050"/>
                </a:solidFill>
                <a:effectLst/>
                <a:latin typeface="inherit"/>
              </a:rPr>
              <a:t>Good</a:t>
            </a:r>
            <a:r>
              <a:rPr lang="en-US" b="1" i="0" dirty="0">
                <a:effectLst/>
                <a:latin typeface="inherit"/>
              </a:rPr>
              <a:t>:</a:t>
            </a:r>
            <a:r>
              <a:rPr lang="en-US" b="0" i="0" dirty="0">
                <a:effectLst/>
                <a:latin typeface="Sintony"/>
              </a:rPr>
              <a:t> How have school intervention programs and parental education levels affected the rate of childhood obesity among 1st to 6th-grade students?</a:t>
            </a:r>
          </a:p>
          <a:p>
            <a:pPr fontAlgn="base"/>
            <a:r>
              <a:rPr lang="en-US" sz="1600" b="0" i="0" dirty="0">
                <a:effectLst/>
                <a:latin typeface="Sintony"/>
              </a:rPr>
              <a:t>In the second example, the first research question is not ideal because it’s too simple, and it’s easily answerable by a “yes” or “no.” The second research question is more complicated; to answer it, the researcher must collect data, perform in-depth data analysis, and form an argument that leads to further discussion.</a:t>
            </a:r>
          </a:p>
        </p:txBody>
      </p:sp>
    </p:spTree>
    <p:extLst>
      <p:ext uri="{BB962C8B-B14F-4D97-AF65-F5344CB8AC3E}">
        <p14:creationId xmlns:p14="http://schemas.microsoft.com/office/powerpoint/2010/main" val="3507762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788</Words>
  <Application>Microsoft Macintosh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inherit</vt:lpstr>
      <vt:lpstr>Monda</vt:lpstr>
      <vt:lpstr>Sintony</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 Carter</dc:creator>
  <cp:lastModifiedBy>Jason Williams</cp:lastModifiedBy>
  <cp:revision>12</cp:revision>
  <dcterms:created xsi:type="dcterms:W3CDTF">2021-08-09T06:18:26Z</dcterms:created>
  <dcterms:modified xsi:type="dcterms:W3CDTF">2021-08-09T18:23:03Z</dcterms:modified>
</cp:coreProperties>
</file>