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257" r:id="rId15"/>
    <p:sldId id="267" r:id="rId16"/>
    <p:sldId id="325" r:id="rId17"/>
    <p:sldId id="3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6"/>
    <p:restoredTop sz="94672"/>
  </p:normalViewPr>
  <p:slideViewPr>
    <p:cSldViewPr snapToGrid="0" snapToObjects="1" showGuides="1">
      <p:cViewPr>
        <p:scale>
          <a:sx n="82" d="100"/>
          <a:sy n="82" d="100"/>
        </p:scale>
        <p:origin x="344" y="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E7103-3F12-A646-AC67-06B09A5BB05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41D3-8BA4-1240-8ACE-5CB22581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0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4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10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4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47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6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0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60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9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4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25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6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46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5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84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4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8609-6DEC-E047-AA5F-9CAAB216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1F414-9B3F-7247-AB65-9A81B3A54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86F3-0F7A-8040-BE8B-4DC41D5D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46548-B322-6444-867B-BE86DB2C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B1690-E7B1-0A46-B2E9-E489EC9B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1420-0A67-644F-8884-BAF21211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FDE95-F46A-B74D-B6CD-6079CDF11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BC0C4-3A09-5446-A7D6-4BBF7718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83FB-E7BF-4047-B5B8-203C2BA2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1BBC-BE1E-6E4C-B932-751BA9F9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4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82C1E-E283-FB48-B058-39EF140B1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D0018-3E67-204D-8236-632DFFD4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9B3AC-B9A0-EE41-BA44-9A331898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40BA3-0179-0447-88DB-C6404238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844F4-6F36-C74E-9B0E-AC359F82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8EEB-BE8B-EE45-B44D-A7BC8556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2688-7C03-6C48-886D-CEC1A79F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3D723-0E15-4E4B-BF06-AE3C9203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E83C-AD78-1241-902A-EB17681F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DBE54-55E1-3F42-87BA-84E532F0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E6EA-C8E7-984B-9BD1-6A8BBEEE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778B-30D6-2D4B-A8F6-636FD62D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A2BDC-1490-0A4D-B461-84F2785A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5B34-AFF7-C043-A6B0-3C44B29F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2895-69D1-6446-B205-261B3A95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0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3D22-ABA4-9F40-9E16-6B68D71A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A561-7094-EA42-8030-FD0A0219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76F3-C21A-2345-B5ED-93C4FAA87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6BE2B-A6EC-A043-9D0F-A0140232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10E57-B3AC-7144-804D-083678BA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7BE94-FB5C-9E45-AB07-445FD321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9D7C-4E26-C642-9991-8DCD8BA6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1831-751C-CA41-940A-2BB5F0DE2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BF877-56A4-0640-A26E-10A78F6EA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1098A-4D17-CE42-B6EF-D17F6F0CE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7D515-AFCF-6C48-A9FF-8EBF55694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86907-3D4B-F14E-924A-92618EC2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712B-DC70-8C43-A21D-9CA46A19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7C24D-3416-DC48-A85E-34B34787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5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06FE-6753-5E4F-9F82-E4BA21DE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F390B-0F10-D545-B323-0CE1CFFA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1020C-52A8-5D46-8A1E-A2D52A48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1CE44-5F90-8748-AC26-8AA35476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AACF6-6E16-184A-A477-4800E230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24622-EFE9-1C4F-8BBB-0EA5B4D0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D0596-FFA1-C84A-B5FD-844D503C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FBB8-CCE8-5B43-AA4E-CB97C97E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B247-BF2F-6B4F-9792-7D8AF631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589F4-5A90-6D49-A946-22E6F6DCA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CD04-6C93-BC4B-9DD2-2E127685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09B4F-B0C1-0E4D-9D27-AAD19E51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0FAE4-ABEE-6547-9245-6222FD5B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6E96-4523-9846-8C8D-85083C74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3942B-1DDE-BC45-8333-C8739EC0C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F0BA5-733C-7243-8AE1-ACC6620F7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FC20-82C4-9047-B2E1-1781F262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657C8-BA37-CE4C-BC37-2969972C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06C37-EE8D-BE4B-9B3E-6B508A0E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4FEBC-063A-D24F-8A90-30A5FD46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C838-91C1-9744-9C9C-FBD95100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3D0D-A607-6240-BB46-9E0CAC6AD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1BAE-BB8B-B74D-9009-E44F3784701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46F4-015E-3049-A506-891338A78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92274-6B13-5642-AE44-5EB9EC218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8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C862-5DC7-2448-B0D2-5B5C40854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PCR DNA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3FBD9-B662-0F47-8220-913914BC8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0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B23C-2EFF-1C4D-89FF-41B90CB1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From molecules to 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128D7-5BFD-454C-95BE-F8CEC9947994}"/>
              </a:ext>
            </a:extLst>
          </p:cNvPr>
          <p:cNvSpPr txBox="1"/>
          <p:nvPr/>
        </p:nvSpPr>
        <p:spPr>
          <a:xfrm>
            <a:off x="619932" y="6013342"/>
            <a:ext cx="26821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Images: </a:t>
            </a:r>
          </a:p>
          <a:p>
            <a:r>
              <a:rPr lang="en-US" sz="700" dirty="0"/>
              <a:t>https://</a:t>
            </a:r>
            <a:r>
              <a:rPr lang="en-US" sz="700" dirty="0" err="1"/>
              <a:t>en.wikipedia.org</a:t>
            </a:r>
            <a:r>
              <a:rPr lang="en-US" sz="700" dirty="0"/>
              <a:t>/wiki/</a:t>
            </a:r>
            <a:r>
              <a:rPr lang="en-US" sz="700" dirty="0" err="1"/>
              <a:t>Taq_polymerase</a:t>
            </a:r>
            <a:r>
              <a:rPr lang="en-US" sz="700" dirty="0"/>
              <a:t>#/media/</a:t>
            </a:r>
            <a:r>
              <a:rPr lang="en-US" sz="700" dirty="0" err="1"/>
              <a:t>File:Taq.png</a:t>
            </a:r>
            <a:endParaRPr lang="en-US" sz="700" dirty="0"/>
          </a:p>
          <a:p>
            <a:r>
              <a:rPr lang="en-US" sz="700" dirty="0"/>
              <a:t>https://</a:t>
            </a:r>
            <a:r>
              <a:rPr lang="en-US" sz="700" dirty="0" err="1"/>
              <a:t>www.genome.gov</a:t>
            </a:r>
            <a:r>
              <a:rPr lang="en-US" sz="700" dirty="0"/>
              <a:t>/genetics-glossary/DNA-Sequencing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D5E37-56BC-9D44-B920-DEF52273C0D7}"/>
              </a:ext>
            </a:extLst>
          </p:cNvPr>
          <p:cNvSpPr txBox="1"/>
          <p:nvPr/>
        </p:nvSpPr>
        <p:spPr>
          <a:xfrm>
            <a:off x="11057610" y="1573360"/>
            <a:ext cx="59881" cy="212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84C3A4EB-ED0F-A74F-AD46-CA786084C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8185"/>
            <a:ext cx="4128576" cy="352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DNA Sequencing">
            <a:extLst>
              <a:ext uri="{FF2B5EF4-FFF2-40B4-BE49-F238E27FC236}">
                <a16:creationId xmlns:a16="http://schemas.microsoft.com/office/drawing/2014/main" id="{C224D2F7-AE2C-2844-A4F5-DDD60A199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776" y="2600107"/>
            <a:ext cx="7022990" cy="31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7B6AA-19BF-1043-8F23-5D8AE6CD5C49}"/>
              </a:ext>
            </a:extLst>
          </p:cNvPr>
          <p:cNvSpPr txBox="1"/>
          <p:nvPr/>
        </p:nvSpPr>
        <p:spPr>
          <a:xfrm>
            <a:off x="6927742" y="60598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A88D6-8548-D346-A766-874FFD8229B9}"/>
              </a:ext>
            </a:extLst>
          </p:cNvPr>
          <p:cNvSpPr txBox="1"/>
          <p:nvPr/>
        </p:nvSpPr>
        <p:spPr>
          <a:xfrm>
            <a:off x="958479" y="1784678"/>
            <a:ext cx="41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Polymerase Chain Reaction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43B8E-69AB-3749-82B6-0C6C01A731B2}"/>
              </a:ext>
            </a:extLst>
          </p:cNvPr>
          <p:cNvSpPr txBox="1"/>
          <p:nvPr/>
        </p:nvSpPr>
        <p:spPr>
          <a:xfrm>
            <a:off x="7499926" y="1782826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DNA Sequencing</a:t>
            </a:r>
          </a:p>
        </p:txBody>
      </p:sp>
    </p:spTree>
    <p:extLst>
      <p:ext uri="{BB962C8B-B14F-4D97-AF65-F5344CB8AC3E}">
        <p14:creationId xmlns:p14="http://schemas.microsoft.com/office/powerpoint/2010/main" val="134311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B23C-2EFF-1C4D-89FF-41B90CB1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From molecules to 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128D7-5BFD-454C-95BE-F8CEC9947994}"/>
              </a:ext>
            </a:extLst>
          </p:cNvPr>
          <p:cNvSpPr txBox="1"/>
          <p:nvPr/>
        </p:nvSpPr>
        <p:spPr>
          <a:xfrm>
            <a:off x="619932" y="6013342"/>
            <a:ext cx="26821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Images: </a:t>
            </a:r>
          </a:p>
          <a:p>
            <a:r>
              <a:rPr lang="en-US" sz="700" dirty="0"/>
              <a:t>https://</a:t>
            </a:r>
            <a:r>
              <a:rPr lang="en-US" sz="700" dirty="0" err="1"/>
              <a:t>en.wikipedia.org</a:t>
            </a:r>
            <a:r>
              <a:rPr lang="en-US" sz="700" dirty="0"/>
              <a:t>/wiki/</a:t>
            </a:r>
            <a:r>
              <a:rPr lang="en-US" sz="700" dirty="0" err="1"/>
              <a:t>Taq_polymerase</a:t>
            </a:r>
            <a:r>
              <a:rPr lang="en-US" sz="700" dirty="0"/>
              <a:t>#/media/</a:t>
            </a:r>
            <a:r>
              <a:rPr lang="en-US" sz="700" dirty="0" err="1"/>
              <a:t>File:Taq.png</a:t>
            </a:r>
            <a:endParaRPr lang="en-US" sz="700" dirty="0"/>
          </a:p>
          <a:p>
            <a:r>
              <a:rPr lang="en-US" sz="700" dirty="0"/>
              <a:t>https://</a:t>
            </a:r>
            <a:r>
              <a:rPr lang="en-US" sz="700" dirty="0" err="1"/>
              <a:t>www.genome.gov</a:t>
            </a:r>
            <a:r>
              <a:rPr lang="en-US" sz="700" dirty="0"/>
              <a:t>/genetics-glossary/DNA-Sequencing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D5E37-56BC-9D44-B920-DEF52273C0D7}"/>
              </a:ext>
            </a:extLst>
          </p:cNvPr>
          <p:cNvSpPr txBox="1"/>
          <p:nvPr/>
        </p:nvSpPr>
        <p:spPr>
          <a:xfrm>
            <a:off x="11057610" y="1573360"/>
            <a:ext cx="59881" cy="212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84C3A4EB-ED0F-A74F-AD46-CA786084C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8185"/>
            <a:ext cx="4128576" cy="352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7B6AA-19BF-1043-8F23-5D8AE6CD5C49}"/>
              </a:ext>
            </a:extLst>
          </p:cNvPr>
          <p:cNvSpPr txBox="1"/>
          <p:nvPr/>
        </p:nvSpPr>
        <p:spPr>
          <a:xfrm>
            <a:off x="6927742" y="60598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A88D6-8548-D346-A766-874FFD8229B9}"/>
              </a:ext>
            </a:extLst>
          </p:cNvPr>
          <p:cNvSpPr txBox="1"/>
          <p:nvPr/>
        </p:nvSpPr>
        <p:spPr>
          <a:xfrm>
            <a:off x="958479" y="1784678"/>
            <a:ext cx="41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Polymerase Chain Reaction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DB1C85-AAA5-4D43-B2E8-DC17544537C7}"/>
              </a:ext>
            </a:extLst>
          </p:cNvPr>
          <p:cNvSpPr/>
          <p:nvPr/>
        </p:nvSpPr>
        <p:spPr>
          <a:xfrm>
            <a:off x="5800537" y="234801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To get DNA Sequencing to work, we first need many copies of DNA…</a:t>
            </a:r>
          </a:p>
          <a:p>
            <a:endParaRPr lang="en-US" sz="3600" dirty="0"/>
          </a:p>
          <a:p>
            <a:r>
              <a:rPr lang="en-US" sz="3600" dirty="0"/>
              <a:t>(Brighter signal, better photo)</a:t>
            </a:r>
          </a:p>
        </p:txBody>
      </p:sp>
    </p:spTree>
    <p:extLst>
      <p:ext uri="{BB962C8B-B14F-4D97-AF65-F5344CB8AC3E}">
        <p14:creationId xmlns:p14="http://schemas.microsoft.com/office/powerpoint/2010/main" val="126700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B23C-2EFF-1C4D-89FF-41B90CB1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Making a copy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128D7-5BFD-454C-95BE-F8CEC9947994}"/>
              </a:ext>
            </a:extLst>
          </p:cNvPr>
          <p:cNvSpPr txBox="1"/>
          <p:nvPr/>
        </p:nvSpPr>
        <p:spPr>
          <a:xfrm>
            <a:off x="619932" y="6013342"/>
            <a:ext cx="3466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Images: </a:t>
            </a:r>
          </a:p>
          <a:p>
            <a:r>
              <a:rPr lang="en-US" sz="700" dirty="0"/>
              <a:t>https://</a:t>
            </a:r>
            <a:r>
              <a:rPr lang="en-US" sz="700" dirty="0" err="1"/>
              <a:t>www.faxexpress.com</a:t>
            </a:r>
            <a:r>
              <a:rPr lang="en-US" sz="700" dirty="0"/>
              <a:t>/copiers/Xerox/Xerox_AltaLink_C8135-slash-H2_Copier.html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D5E37-56BC-9D44-B920-DEF52273C0D7}"/>
              </a:ext>
            </a:extLst>
          </p:cNvPr>
          <p:cNvSpPr txBox="1"/>
          <p:nvPr/>
        </p:nvSpPr>
        <p:spPr>
          <a:xfrm>
            <a:off x="11057610" y="1573360"/>
            <a:ext cx="59881" cy="212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7B6AA-19BF-1043-8F23-5D8AE6CD5C49}"/>
              </a:ext>
            </a:extLst>
          </p:cNvPr>
          <p:cNvSpPr txBox="1"/>
          <p:nvPr/>
        </p:nvSpPr>
        <p:spPr>
          <a:xfrm>
            <a:off x="6927742" y="60598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6386" name="Picture 2" descr="Xerox AltaLink C8135H2 Copier | Xerox AltaLink C8135 | Xerox C8135 |  AltaLink C8135">
            <a:extLst>
              <a:ext uri="{FF2B5EF4-FFF2-40B4-BE49-F238E27FC236}">
                <a16:creationId xmlns:a16="http://schemas.microsoft.com/office/drawing/2014/main" id="{AA26944E-49F5-544F-8BA1-175AF000D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414" y="1411637"/>
            <a:ext cx="4601705" cy="460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10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B23C-2EFF-1C4D-89FF-41B90CB1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PCR (molecular)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D5E37-56BC-9D44-B920-DEF52273C0D7}"/>
              </a:ext>
            </a:extLst>
          </p:cNvPr>
          <p:cNvSpPr txBox="1"/>
          <p:nvPr/>
        </p:nvSpPr>
        <p:spPr>
          <a:xfrm>
            <a:off x="11057610" y="1573360"/>
            <a:ext cx="59881" cy="212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7B6AA-19BF-1043-8F23-5D8AE6CD5C49}"/>
              </a:ext>
            </a:extLst>
          </p:cNvPr>
          <p:cNvSpPr txBox="1"/>
          <p:nvPr/>
        </p:nvSpPr>
        <p:spPr>
          <a:xfrm>
            <a:off x="6927742" y="60598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A3C35-11CB-3642-9D10-817303FFAD07}"/>
              </a:ext>
            </a:extLst>
          </p:cNvPr>
          <p:cNvSpPr txBox="1"/>
          <p:nvPr/>
        </p:nvSpPr>
        <p:spPr>
          <a:xfrm>
            <a:off x="867905" y="2014780"/>
            <a:ext cx="61606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AutoNum type="arabicPeriod"/>
            </a:pPr>
            <a:r>
              <a:rPr lang="en-US" sz="4800" dirty="0"/>
              <a:t>Polymer</a:t>
            </a:r>
            <a:r>
              <a:rPr lang="en-US" sz="4800" u="sng" dirty="0"/>
              <a:t>ase</a:t>
            </a:r>
            <a:r>
              <a:rPr lang="en-US" sz="4800" dirty="0"/>
              <a:t> (</a:t>
            </a:r>
            <a:r>
              <a:rPr lang="en-US" sz="4800" dirty="0" err="1"/>
              <a:t>taq</a:t>
            </a:r>
            <a:r>
              <a:rPr lang="en-US" sz="4800" dirty="0"/>
              <a:t>)</a:t>
            </a:r>
          </a:p>
          <a:p>
            <a:pPr marL="914400" indent="-914400">
              <a:buAutoNum type="arabicPeriod"/>
            </a:pPr>
            <a:r>
              <a:rPr lang="en-US" sz="4800" dirty="0"/>
              <a:t>Template DNA</a:t>
            </a:r>
          </a:p>
          <a:p>
            <a:pPr marL="914400" indent="-914400">
              <a:buAutoNum type="arabicPeriod"/>
            </a:pPr>
            <a:r>
              <a:rPr lang="en-US" sz="4800" dirty="0"/>
              <a:t>Primers</a:t>
            </a:r>
          </a:p>
          <a:p>
            <a:pPr marL="914400" indent="-914400">
              <a:buAutoNum type="arabicPeriod"/>
            </a:pPr>
            <a:r>
              <a:rPr lang="en-US" sz="4800" dirty="0"/>
              <a:t>Nucleotides (dNTPs)</a:t>
            </a:r>
          </a:p>
        </p:txBody>
      </p:sp>
    </p:spTree>
    <p:extLst>
      <p:ext uri="{BB962C8B-B14F-4D97-AF65-F5344CB8AC3E}">
        <p14:creationId xmlns:p14="http://schemas.microsoft.com/office/powerpoint/2010/main" val="5250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B23C-2EFF-1C4D-89FF-41B90CB1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PCR Animation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C2250-AE91-AF48-87FD-8B12E788CC3B}"/>
              </a:ext>
            </a:extLst>
          </p:cNvPr>
          <p:cNvSpPr txBox="1"/>
          <p:nvPr/>
        </p:nvSpPr>
        <p:spPr>
          <a:xfrm>
            <a:off x="3481181" y="5346914"/>
            <a:ext cx="522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dnalc.cshl.edu</a:t>
            </a:r>
            <a:r>
              <a:rPr lang="en-US" dirty="0"/>
              <a:t>/resources/animations/</a:t>
            </a:r>
            <a:r>
              <a:rPr lang="en-US" dirty="0" err="1"/>
              <a:t>pcr.html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716FF-94B4-C248-8300-E346215D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60" y="1579032"/>
            <a:ext cx="6602278" cy="369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4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ED443-A47E-3E4E-B375-EEB705DC0A82}"/>
              </a:ext>
            </a:extLst>
          </p:cNvPr>
          <p:cNvSpPr txBox="1"/>
          <p:nvPr/>
        </p:nvSpPr>
        <p:spPr>
          <a:xfrm>
            <a:off x="3857897" y="5521234"/>
            <a:ext cx="4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DNA Amplification by PCR</a:t>
            </a:r>
          </a:p>
        </p:txBody>
      </p:sp>
      <p:pic>
        <p:nvPicPr>
          <p:cNvPr id="2050" name="Picture 2" descr="Image result for vetri pcr machine">
            <a:extLst>
              <a:ext uri="{FF2B5EF4-FFF2-40B4-BE49-F238E27FC236}">
                <a16:creationId xmlns:a16="http://schemas.microsoft.com/office/drawing/2014/main" id="{3A0D0FE2-4D0F-C64F-AE59-41D91542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085" y="1662773"/>
            <a:ext cx="4097637" cy="378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1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Taq Polymerase?</a:t>
            </a:r>
          </a:p>
        </p:txBody>
      </p:sp>
      <p:pic>
        <p:nvPicPr>
          <p:cNvPr id="18434" name="Picture 2" descr="Life at High Temperatures">
            <a:extLst>
              <a:ext uri="{FF2B5EF4-FFF2-40B4-BE49-F238E27FC236}">
                <a16:creationId xmlns:a16="http://schemas.microsoft.com/office/drawing/2014/main" id="{E74A5D80-8C07-F843-8CED-CE8055F82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19" y="1690688"/>
            <a:ext cx="6415962" cy="345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04D29E-6D4F-4B4E-847E-9FFA82201939}"/>
              </a:ext>
            </a:extLst>
          </p:cNvPr>
          <p:cNvSpPr txBox="1"/>
          <p:nvPr/>
        </p:nvSpPr>
        <p:spPr>
          <a:xfrm>
            <a:off x="650929" y="5765369"/>
            <a:ext cx="3879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Images: </a:t>
            </a:r>
          </a:p>
          <a:p>
            <a:r>
              <a:rPr lang="en-US" sz="1100" dirty="0"/>
              <a:t>https://</a:t>
            </a:r>
            <a:r>
              <a:rPr lang="en-US" sz="1100" dirty="0" err="1"/>
              <a:t>bioinfo.bact.wisc.edu</a:t>
            </a:r>
            <a:r>
              <a:rPr lang="en-US" sz="1100" dirty="0"/>
              <a:t>/</a:t>
            </a:r>
            <a:r>
              <a:rPr lang="en-US" sz="1100" dirty="0" err="1"/>
              <a:t>themicrobialworld</a:t>
            </a:r>
            <a:r>
              <a:rPr lang="en-US" sz="1100" dirty="0"/>
              <a:t>/LAHT/b27.html</a:t>
            </a:r>
          </a:p>
        </p:txBody>
      </p:sp>
    </p:spTree>
    <p:extLst>
      <p:ext uri="{BB962C8B-B14F-4D97-AF65-F5344CB8AC3E}">
        <p14:creationId xmlns:p14="http://schemas.microsoft.com/office/powerpoint/2010/main" val="371452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 we need primers?</a:t>
            </a:r>
            <a:br>
              <a:rPr lang="en-US" dirty="0"/>
            </a:br>
            <a:r>
              <a:rPr lang="en-US" sz="2800" dirty="0"/>
              <a:t>(information)</a:t>
            </a:r>
            <a:endParaRPr lang="en-US" dirty="0"/>
          </a:p>
        </p:txBody>
      </p:sp>
      <p:pic>
        <p:nvPicPr>
          <p:cNvPr id="17410" name="Picture 2" descr="How to make Google my homepage on Chrome, Safari, and other browsers -  Business Insider">
            <a:extLst>
              <a:ext uri="{FF2B5EF4-FFF2-40B4-BE49-F238E27FC236}">
                <a16:creationId xmlns:a16="http://schemas.microsoft.com/office/drawing/2014/main" id="{FE338894-F1C5-634C-AB8F-05563F9DC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887" y="1825505"/>
            <a:ext cx="8440226" cy="422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25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Accessing the cell</a:t>
            </a:r>
          </a:p>
        </p:txBody>
      </p:sp>
      <p:pic>
        <p:nvPicPr>
          <p:cNvPr id="1026" name="Picture 2" descr="DNA, chromosomes and gene expression — Science Learning Hub">
            <a:extLst>
              <a:ext uri="{FF2B5EF4-FFF2-40B4-BE49-F238E27FC236}">
                <a16:creationId xmlns:a16="http://schemas.microsoft.com/office/drawing/2014/main" id="{B1C90BDA-8C7B-8644-9E05-5B73BCE4F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318" y="1690688"/>
            <a:ext cx="7145364" cy="47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01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Molecular Components of the Cell</a:t>
            </a:r>
          </a:p>
        </p:txBody>
      </p:sp>
      <p:pic>
        <p:nvPicPr>
          <p:cNvPr id="3076" name="Picture 4" descr="Why Added Sugar Labels Matter for Diabetes Prevention | Lark Health">
            <a:extLst>
              <a:ext uri="{FF2B5EF4-FFF2-40B4-BE49-F238E27FC236}">
                <a16:creationId xmlns:a16="http://schemas.microsoft.com/office/drawing/2014/main" id="{537C2E08-1A0E-8D44-AA05-7F220B467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" y="2286000"/>
            <a:ext cx="3454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6C8344-9911-7C4C-A1BF-F32DC333FA1E}"/>
              </a:ext>
            </a:extLst>
          </p:cNvPr>
          <p:cNvSpPr txBox="1"/>
          <p:nvPr/>
        </p:nvSpPr>
        <p:spPr>
          <a:xfrm>
            <a:off x="396405" y="6031399"/>
            <a:ext cx="44775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Images:</a:t>
            </a:r>
          </a:p>
          <a:p>
            <a:r>
              <a:rPr lang="en-US" sz="600" dirty="0"/>
              <a:t>Sugar: https://</a:t>
            </a:r>
            <a:r>
              <a:rPr lang="en-US" sz="600" dirty="0" err="1"/>
              <a:t>theconversation.com</a:t>
            </a:r>
            <a:r>
              <a:rPr lang="en-US" sz="600" dirty="0"/>
              <a:t>/what-the-19th-century-fad-for-anti-slavery-sugar-can-teach-us-about-ethical-christmas-gifts-128968</a:t>
            </a:r>
          </a:p>
          <a:p>
            <a:r>
              <a:rPr lang="en-US" sz="600" dirty="0"/>
              <a:t>Protein: https://</a:t>
            </a:r>
            <a:r>
              <a:rPr lang="en-US" sz="600" dirty="0" err="1"/>
              <a:t>en.wikipedia.org</a:t>
            </a:r>
            <a:r>
              <a:rPr lang="en-US" sz="600" dirty="0"/>
              <a:t>/wiki/</a:t>
            </a:r>
            <a:r>
              <a:rPr lang="en-US" sz="600" dirty="0" err="1"/>
              <a:t>File:Myoglobin.png</a:t>
            </a:r>
            <a:endParaRPr lang="en-US" sz="600" dirty="0"/>
          </a:p>
          <a:p>
            <a:r>
              <a:rPr lang="en-US" sz="600" dirty="0"/>
              <a:t>Fat: https://</a:t>
            </a:r>
            <a:r>
              <a:rPr lang="en-US" sz="600" dirty="0" err="1"/>
              <a:t>en.wikipedia.org</a:t>
            </a:r>
            <a:r>
              <a:rPr lang="en-US" sz="600" dirty="0"/>
              <a:t>/wiki/Fat#/media/File:Margaryn_022.jpg </a:t>
            </a:r>
          </a:p>
          <a:p>
            <a:r>
              <a:rPr lang="en-US" sz="600" dirty="0"/>
              <a:t>DNA: https://</a:t>
            </a:r>
            <a:r>
              <a:rPr lang="en-US" sz="600" dirty="0" err="1"/>
              <a:t>www.livescience.com</a:t>
            </a:r>
            <a:r>
              <a:rPr lang="en-US" sz="600" dirty="0"/>
              <a:t>/37247-dna.html</a:t>
            </a:r>
          </a:p>
        </p:txBody>
      </p:sp>
      <p:pic>
        <p:nvPicPr>
          <p:cNvPr id="3078" name="Picture 6" descr="Protein - Wikipedia">
            <a:extLst>
              <a:ext uri="{FF2B5EF4-FFF2-40B4-BE49-F238E27FC236}">
                <a16:creationId xmlns:a16="http://schemas.microsoft.com/office/drawing/2014/main" id="{C7F1F628-75A0-D749-83AC-12C797E59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779" y="2124663"/>
            <a:ext cx="2598243" cy="262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79A96D1-15F4-4040-8B4C-8199FE5E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296" y="2302568"/>
            <a:ext cx="304270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NA: Definition, Structure &amp; Discovery | What Is DNA? | Live Science">
            <a:extLst>
              <a:ext uri="{FF2B5EF4-FFF2-40B4-BE49-F238E27FC236}">
                <a16:creationId xmlns:a16="http://schemas.microsoft.com/office/drawing/2014/main" id="{C3C1B3F5-D61E-0A43-99AB-9A98E0F38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797" y="2124663"/>
            <a:ext cx="1278424" cy="262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20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Molecular Components of the Cell</a:t>
            </a:r>
          </a:p>
        </p:txBody>
      </p:sp>
      <p:pic>
        <p:nvPicPr>
          <p:cNvPr id="3076" name="Picture 4" descr="Why Added Sugar Labels Matter for Diabetes Prevention | Lark Health">
            <a:extLst>
              <a:ext uri="{FF2B5EF4-FFF2-40B4-BE49-F238E27FC236}">
                <a16:creationId xmlns:a16="http://schemas.microsoft.com/office/drawing/2014/main" id="{537C2E08-1A0E-8D44-AA05-7F220B467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" y="2286000"/>
            <a:ext cx="3454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6C8344-9911-7C4C-A1BF-F32DC333FA1E}"/>
              </a:ext>
            </a:extLst>
          </p:cNvPr>
          <p:cNvSpPr txBox="1"/>
          <p:nvPr/>
        </p:nvSpPr>
        <p:spPr>
          <a:xfrm>
            <a:off x="396405" y="6031399"/>
            <a:ext cx="44775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Images:</a:t>
            </a:r>
          </a:p>
          <a:p>
            <a:r>
              <a:rPr lang="en-US" sz="600" dirty="0"/>
              <a:t>Sugar: https://</a:t>
            </a:r>
            <a:r>
              <a:rPr lang="en-US" sz="600" dirty="0" err="1"/>
              <a:t>theconversation.com</a:t>
            </a:r>
            <a:r>
              <a:rPr lang="en-US" sz="600" dirty="0"/>
              <a:t>/what-the-19th-century-fad-for-anti-slavery-sugar-can-teach-us-about-ethical-christmas-gifts-128968</a:t>
            </a:r>
          </a:p>
          <a:p>
            <a:r>
              <a:rPr lang="en-US" sz="600" dirty="0"/>
              <a:t>Protein: https://</a:t>
            </a:r>
            <a:r>
              <a:rPr lang="en-US" sz="600" dirty="0" err="1"/>
              <a:t>en.wikipedia.org</a:t>
            </a:r>
            <a:r>
              <a:rPr lang="en-US" sz="600" dirty="0"/>
              <a:t>/wiki/</a:t>
            </a:r>
            <a:r>
              <a:rPr lang="en-US" sz="600" dirty="0" err="1"/>
              <a:t>File:Myoglobin.png</a:t>
            </a:r>
            <a:endParaRPr lang="en-US" sz="600" dirty="0"/>
          </a:p>
          <a:p>
            <a:r>
              <a:rPr lang="en-US" sz="600" dirty="0"/>
              <a:t>Fat: https://</a:t>
            </a:r>
            <a:r>
              <a:rPr lang="en-US" sz="600" dirty="0" err="1"/>
              <a:t>en.wikipedia.org</a:t>
            </a:r>
            <a:r>
              <a:rPr lang="en-US" sz="600" dirty="0"/>
              <a:t>/wiki/Fat#/media/File:Margaryn_022.jpg </a:t>
            </a:r>
          </a:p>
          <a:p>
            <a:r>
              <a:rPr lang="en-US" sz="600" dirty="0"/>
              <a:t>DNA: https://</a:t>
            </a:r>
            <a:r>
              <a:rPr lang="en-US" sz="600" dirty="0" err="1"/>
              <a:t>www.livescience.com</a:t>
            </a:r>
            <a:r>
              <a:rPr lang="en-US" sz="600" dirty="0"/>
              <a:t>/37247-dna.html</a:t>
            </a:r>
          </a:p>
        </p:txBody>
      </p:sp>
      <p:pic>
        <p:nvPicPr>
          <p:cNvPr id="3078" name="Picture 6" descr="Protein - Wikipedia">
            <a:extLst>
              <a:ext uri="{FF2B5EF4-FFF2-40B4-BE49-F238E27FC236}">
                <a16:creationId xmlns:a16="http://schemas.microsoft.com/office/drawing/2014/main" id="{C7F1F628-75A0-D749-83AC-12C797E59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779" y="2124663"/>
            <a:ext cx="2598243" cy="262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79A96D1-15F4-4040-8B4C-8199FE5E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296" y="2302568"/>
            <a:ext cx="304270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NA: Definition, Structure &amp; Discovery | What Is DNA? | Live Science">
            <a:extLst>
              <a:ext uri="{FF2B5EF4-FFF2-40B4-BE49-F238E27FC236}">
                <a16:creationId xmlns:a16="http://schemas.microsoft.com/office/drawing/2014/main" id="{C3C1B3F5-D61E-0A43-99AB-9A98E0F38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797" y="2124663"/>
            <a:ext cx="1278424" cy="262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F5C69D-A223-5B44-8217-2D487E553219}"/>
              </a:ext>
            </a:extLst>
          </p:cNvPr>
          <p:cNvSpPr/>
          <p:nvPr/>
        </p:nvSpPr>
        <p:spPr>
          <a:xfrm>
            <a:off x="7413171" y="1436914"/>
            <a:ext cx="4626429" cy="41692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FB04B-E57C-F54C-9EB9-8069BAB66B40}"/>
              </a:ext>
            </a:extLst>
          </p:cNvPr>
          <p:cNvSpPr txBox="1"/>
          <p:nvPr/>
        </p:nvSpPr>
        <p:spPr>
          <a:xfrm>
            <a:off x="8790900" y="5846733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Carriers</a:t>
            </a:r>
          </a:p>
        </p:txBody>
      </p:sp>
    </p:spTree>
    <p:extLst>
      <p:ext uri="{BB962C8B-B14F-4D97-AF65-F5344CB8AC3E}">
        <p14:creationId xmlns:p14="http://schemas.microsoft.com/office/powerpoint/2010/main" val="220013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(theory)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C8344-9911-7C4C-A1BF-F32DC333FA1E}"/>
              </a:ext>
            </a:extLst>
          </p:cNvPr>
          <p:cNvSpPr txBox="1"/>
          <p:nvPr/>
        </p:nvSpPr>
        <p:spPr>
          <a:xfrm>
            <a:off x="396405" y="6031399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Images:</a:t>
            </a:r>
          </a:p>
          <a:p>
            <a:r>
              <a:rPr lang="en-US" sz="600" dirty="0"/>
              <a:t>https://</a:t>
            </a:r>
            <a:r>
              <a:rPr lang="en-US" sz="600" dirty="0" err="1"/>
              <a:t>en.wikipedia.org</a:t>
            </a:r>
            <a:r>
              <a:rPr lang="en-US" sz="600" dirty="0"/>
              <a:t>/wiki/Information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84E0F-54E0-7A47-B6E2-B4C89832F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994" y="2193650"/>
            <a:ext cx="6909329" cy="1953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F5EB39-B10A-214C-9A1E-BD768E70F6CA}"/>
              </a:ext>
            </a:extLst>
          </p:cNvPr>
          <p:cNvSpPr txBox="1"/>
          <p:nvPr/>
        </p:nvSpPr>
        <p:spPr>
          <a:xfrm>
            <a:off x="3548544" y="4179777"/>
            <a:ext cx="6074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Shannon’s Entropy Equation </a:t>
            </a:r>
          </a:p>
          <a:p>
            <a:r>
              <a:rPr lang="en-US" sz="2400" dirty="0"/>
              <a:t>Entropy: How ordered/disordered something is</a:t>
            </a:r>
          </a:p>
        </p:txBody>
      </p:sp>
    </p:spTree>
    <p:extLst>
      <p:ext uri="{BB962C8B-B14F-4D97-AF65-F5344CB8AC3E}">
        <p14:creationId xmlns:p14="http://schemas.microsoft.com/office/powerpoint/2010/main" val="234890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(theory)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C8344-9911-7C4C-A1BF-F32DC333FA1E}"/>
              </a:ext>
            </a:extLst>
          </p:cNvPr>
          <p:cNvSpPr txBox="1"/>
          <p:nvPr/>
        </p:nvSpPr>
        <p:spPr>
          <a:xfrm>
            <a:off x="396405" y="6031399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Images:</a:t>
            </a:r>
          </a:p>
          <a:p>
            <a:r>
              <a:rPr lang="en-US" sz="600" dirty="0"/>
              <a:t>https://</a:t>
            </a:r>
            <a:r>
              <a:rPr lang="en-US" sz="600" dirty="0" err="1"/>
              <a:t>en.wikipedia.org</a:t>
            </a:r>
            <a:r>
              <a:rPr lang="en-US" sz="600" dirty="0"/>
              <a:t>/wiki/Information</a:t>
            </a:r>
          </a:p>
        </p:txBody>
      </p:sp>
      <p:pic>
        <p:nvPicPr>
          <p:cNvPr id="7170" name="Picture 2" descr="Stone Marble for Carving Italian Bianco Carrara Marble from image 0">
            <a:extLst>
              <a:ext uri="{FF2B5EF4-FFF2-40B4-BE49-F238E27FC236}">
                <a16:creationId xmlns:a16="http://schemas.microsoft.com/office/drawing/2014/main" id="{DBF7A35B-C393-5F4D-BA8B-64B6FBE2D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45" y="1701931"/>
            <a:ext cx="2871604" cy="382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he Veiled Virgin Sculpture Veiled Sculpture Marble Sculpture Veil Veiled Statue">
            <a:extLst>
              <a:ext uri="{FF2B5EF4-FFF2-40B4-BE49-F238E27FC236}">
                <a16:creationId xmlns:a16="http://schemas.microsoft.com/office/drawing/2014/main" id="{90226C3A-E7FB-4944-96B5-897AC1573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53" y="1690688"/>
            <a:ext cx="2872490" cy="382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0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(theory)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C8344-9911-7C4C-A1BF-F32DC333FA1E}"/>
              </a:ext>
            </a:extLst>
          </p:cNvPr>
          <p:cNvSpPr txBox="1"/>
          <p:nvPr/>
        </p:nvSpPr>
        <p:spPr>
          <a:xfrm>
            <a:off x="332171" y="6035177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Images:</a:t>
            </a:r>
          </a:p>
          <a:p>
            <a:r>
              <a:rPr lang="en-US" sz="600" dirty="0"/>
              <a:t>http://</a:t>
            </a:r>
            <a:r>
              <a:rPr lang="en-US" sz="600" dirty="0" err="1"/>
              <a:t>tomalphin.com</a:t>
            </a:r>
            <a:r>
              <a:rPr lang="en-US" sz="600" dirty="0"/>
              <a:t>/2014/03/from-buckets-to-bins-how-to-sort-a-lot-of-</a:t>
            </a:r>
            <a:r>
              <a:rPr lang="en-US" sz="600" dirty="0" err="1"/>
              <a:t>lego.html</a:t>
            </a:r>
            <a:endParaRPr lang="en-US" sz="600" dirty="0"/>
          </a:p>
          <a:p>
            <a:r>
              <a:rPr lang="en-US" sz="600" dirty="0"/>
              <a:t>https://</a:t>
            </a:r>
            <a:r>
              <a:rPr lang="en-US" sz="600" dirty="0" err="1"/>
              <a:t>isthmus.com</a:t>
            </a:r>
            <a:r>
              <a:rPr lang="en-US" sz="600" dirty="0"/>
              <a:t>/news/cover-story/adult-</a:t>
            </a:r>
            <a:r>
              <a:rPr lang="en-US" sz="600" dirty="0" err="1"/>
              <a:t>lego</a:t>
            </a:r>
            <a:r>
              <a:rPr lang="en-US" sz="600" dirty="0"/>
              <a:t>-hobbyists-build-bricks/</a:t>
            </a:r>
          </a:p>
        </p:txBody>
      </p:sp>
      <p:pic>
        <p:nvPicPr>
          <p:cNvPr id="9218" name="Picture 2" descr="From buckets to bins: How to sort a lot of Lego - Tom Alphin">
            <a:extLst>
              <a:ext uri="{FF2B5EF4-FFF2-40B4-BE49-F238E27FC236}">
                <a16:creationId xmlns:a16="http://schemas.microsoft.com/office/drawing/2014/main" id="{E25DD352-33BA-094E-AA4C-E3EAA5627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92414"/>
            <a:ext cx="5442686" cy="306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nside the world of adult LEGO hobbyists - Isthmus | Madison, Wisconsin">
            <a:extLst>
              <a:ext uri="{FF2B5EF4-FFF2-40B4-BE49-F238E27FC236}">
                <a16:creationId xmlns:a16="http://schemas.microsoft.com/office/drawing/2014/main" id="{D0CBC76B-8763-5145-BE24-A47CE6096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573" y="2192414"/>
            <a:ext cx="4082015" cy="306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89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(theory)</a:t>
            </a:r>
          </a:p>
        </p:txBody>
      </p:sp>
      <p:pic>
        <p:nvPicPr>
          <p:cNvPr id="6" name="Picture 6" descr="Protein - Wikipedia">
            <a:extLst>
              <a:ext uri="{FF2B5EF4-FFF2-40B4-BE49-F238E27FC236}">
                <a16:creationId xmlns:a16="http://schemas.microsoft.com/office/drawing/2014/main" id="{6256D54B-1A05-F644-A408-A8FE129A8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393" y="2378437"/>
            <a:ext cx="2598243" cy="262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NA: Definition, Structure &amp; Discovery | What Is DNA? | Live Science">
            <a:extLst>
              <a:ext uri="{FF2B5EF4-FFF2-40B4-BE49-F238E27FC236}">
                <a16:creationId xmlns:a16="http://schemas.microsoft.com/office/drawing/2014/main" id="{DEDCB792-80C7-AD4B-90E8-83F6DFFC3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411" y="2378437"/>
            <a:ext cx="1278424" cy="262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46E2C7-0122-F64C-B245-71CBB071B996}"/>
              </a:ext>
            </a:extLst>
          </p:cNvPr>
          <p:cNvSpPr/>
          <p:nvPr/>
        </p:nvSpPr>
        <p:spPr>
          <a:xfrm>
            <a:off x="3782785" y="1690688"/>
            <a:ext cx="4626429" cy="41692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35DDA-3D11-5041-BBB0-3CE28BCAACE4}"/>
              </a:ext>
            </a:extLst>
          </p:cNvPr>
          <p:cNvSpPr txBox="1"/>
          <p:nvPr/>
        </p:nvSpPr>
        <p:spPr>
          <a:xfrm>
            <a:off x="5160514" y="6100507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Carriers</a:t>
            </a:r>
          </a:p>
        </p:txBody>
      </p:sp>
    </p:spTree>
    <p:extLst>
      <p:ext uri="{BB962C8B-B14F-4D97-AF65-F5344CB8AC3E}">
        <p14:creationId xmlns:p14="http://schemas.microsoft.com/office/powerpoint/2010/main" val="386127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B23C-2EFF-1C4D-89FF-41B90CB1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From molecules to sequences</a:t>
            </a:r>
          </a:p>
        </p:txBody>
      </p:sp>
      <p:pic>
        <p:nvPicPr>
          <p:cNvPr id="11266" name="Picture 2" descr="DNA extraction — Science Learning Hub">
            <a:extLst>
              <a:ext uri="{FF2B5EF4-FFF2-40B4-BE49-F238E27FC236}">
                <a16:creationId xmlns:a16="http://schemas.microsoft.com/office/drawing/2014/main" id="{AED081E4-27C3-B443-83EE-E93B19914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0157"/>
            <a:ext cx="4451027" cy="333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0128D7-5BFD-454C-95BE-F8CEC9947994}"/>
              </a:ext>
            </a:extLst>
          </p:cNvPr>
          <p:cNvSpPr txBox="1"/>
          <p:nvPr/>
        </p:nvSpPr>
        <p:spPr>
          <a:xfrm>
            <a:off x="619932" y="6013342"/>
            <a:ext cx="2560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Images: </a:t>
            </a:r>
          </a:p>
          <a:p>
            <a:r>
              <a:rPr lang="en-US" sz="700" dirty="0"/>
              <a:t>https://</a:t>
            </a:r>
            <a:r>
              <a:rPr lang="en-US" sz="700" dirty="0" err="1"/>
              <a:t>www.sciencelearn.org.nz</a:t>
            </a:r>
            <a:r>
              <a:rPr lang="en-US" sz="700" dirty="0"/>
              <a:t>/resources/2036-dna-extraction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D5E37-56BC-9D44-B920-DEF52273C0D7}"/>
              </a:ext>
            </a:extLst>
          </p:cNvPr>
          <p:cNvSpPr txBox="1"/>
          <p:nvPr/>
        </p:nvSpPr>
        <p:spPr>
          <a:xfrm>
            <a:off x="6090834" y="2386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7FE63-6832-CE41-B879-25D764706713}"/>
              </a:ext>
            </a:extLst>
          </p:cNvPr>
          <p:cNvSpPr txBox="1"/>
          <p:nvPr/>
        </p:nvSpPr>
        <p:spPr>
          <a:xfrm>
            <a:off x="6493790" y="2138131"/>
            <a:ext cx="52629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&gt;MT506346.1 Homo sapiens isolate AGENOME-ZPMRG-Z-V1.0 mitochondrion, complete genome GATCACAGGTCTATCACCCTATTAACCACTCACGGGAGCTCTCCATGCATTTGGTATTTTCGTCTGGGGG GTGTGCACGCGATAGCATTGCGAGACGCTGGAGCCGGAGCACCCTATGTCGCAGTATCTGTCTTTGATTC CTGCCTCATCTCATTATTTATCGCACCTACGTTCAATATTACAGGCGAACATACTTACTAAAGTGTGTTA ATTAATTAATGCTTGTAGGACATAATAATAACAATTGAATGTCTGCACAGCCGCTTTCCACACAGACATC ATAACAAAAAATTTCCACCAAACCCCCCCTCCCCCCGCTTCTGGCCACAGCACTTAAACACATCTCTGCC AAACCCCAAAAACAAAGAACCCTAACACCAGCCTAACCAGATTTCAAATTTTATCTTTTGGCGGTATGCA CTTTTAACAGTCACCCCCCAACTAACACATTATTTTCCCCTCCCACTCCCATACTACTAATCTCATCAAC ACAACCCCCGCCCATCCTACCCAGCACACACACACCGCTGCTAACCCCATACCCCGAACCAACCAAACCC CAAAGACACCCCCCACAGTTTATGTAGCTTACCTCCTCAAAGCAATACACTGAAAATGTTTAGACGGGCT CACATCACCCCATAAACAAATAGGTTTGGTCCTAGCCTTTCTATTAGCTCTTAGTAAGATTACACATGCA AGCATCCCCGTTCCAGTGAGTTCACCCTCTAAATCACCACGATCAAAAGGGACAAGCATCAAGCACGCAG CAATGCAGCTCAAAACGCTTAGCCTAGCCACACCCCCACGGGAAACAGCAGTGATTAACCTTTAGCAATA AACGAAAGTTTAACTAAGCTATACTAACCCCAGGGTTGGTCAATTTCGTGCCAGCCACCGCGGTCACACG ATTAACCCAAGTCAATAGAAGCCGGCGTAAAGAGTGTTTTAGATCACCCCCTCCCCAATAAAGCTAAAAC TCACCTGAGTTGTAAAAAACTCCAGTTGACACAAAATAGACTACGAAAGTGGCTTTAACATATCTGAACA CACAATAGCTAAGACCCAAACTGGGATTAGATACCCCACTATGCTTAGCCCTAAACCTCAACAGTTAAAT CAACAAAACTGCTCGCCAGAACACTACGAGCCACAGCTTAAAACTCAAAGGACCTGGCGGTGCTTCATAT</a:t>
            </a:r>
          </a:p>
        </p:txBody>
      </p:sp>
    </p:spTree>
    <p:extLst>
      <p:ext uri="{BB962C8B-B14F-4D97-AF65-F5344CB8AC3E}">
        <p14:creationId xmlns:p14="http://schemas.microsoft.com/office/powerpoint/2010/main" val="406076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493</Words>
  <Application>Microsoft Macintosh PowerPoint</Application>
  <PresentationFormat>Widescreen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PCR DNA Basics</vt:lpstr>
      <vt:lpstr>Accessing the cell</vt:lpstr>
      <vt:lpstr>Molecular Components of the Cell</vt:lpstr>
      <vt:lpstr>Molecular Components of the Cell</vt:lpstr>
      <vt:lpstr>Information (theory)</vt:lpstr>
      <vt:lpstr>Information (theory)</vt:lpstr>
      <vt:lpstr>Information (theory)</vt:lpstr>
      <vt:lpstr>Information (theory)</vt:lpstr>
      <vt:lpstr>From molecules to sequences</vt:lpstr>
      <vt:lpstr>From molecules to sequences</vt:lpstr>
      <vt:lpstr>From molecules to sequences</vt:lpstr>
      <vt:lpstr>Making a copy</vt:lpstr>
      <vt:lpstr>PCR (molecular) Components</vt:lpstr>
      <vt:lpstr>PCR Animation</vt:lpstr>
      <vt:lpstr>PCR Machine</vt:lpstr>
      <vt:lpstr>Why Taq Polymerase?</vt:lpstr>
      <vt:lpstr>Why do we need primers? (information)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Mitochondrial DNA Basics</dc:title>
  <dc:creator>Jason Williams</dc:creator>
  <cp:lastModifiedBy>Jason Williams</cp:lastModifiedBy>
  <cp:revision>10</cp:revision>
  <dcterms:created xsi:type="dcterms:W3CDTF">2018-10-12T20:14:09Z</dcterms:created>
  <dcterms:modified xsi:type="dcterms:W3CDTF">2020-12-01T21:55:01Z</dcterms:modified>
</cp:coreProperties>
</file>