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71" r:id="rId3"/>
    <p:sldId id="277" r:id="rId4"/>
    <p:sldId id="278" r:id="rId5"/>
    <p:sldId id="279" r:id="rId6"/>
    <p:sldId id="280" r:id="rId7"/>
    <p:sldId id="281" r:id="rId8"/>
    <p:sldId id="284" r:id="rId9"/>
    <p:sldId id="282" r:id="rId10"/>
    <p:sldId id="283" r:id="rId11"/>
    <p:sldId id="285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1AB"/>
    <a:srgbClr val="F19E1F"/>
    <a:srgbClr val="0098AC"/>
    <a:srgbClr val="98B099"/>
    <a:srgbClr val="142248"/>
    <a:srgbClr val="A5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1" autoAdjust="0"/>
    <p:restoredTop sz="91468"/>
  </p:normalViewPr>
  <p:slideViewPr>
    <p:cSldViewPr snapToGrid="0">
      <p:cViewPr>
        <p:scale>
          <a:sx n="78" d="100"/>
          <a:sy n="78" d="100"/>
        </p:scale>
        <p:origin x="448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gif"/><Relationship Id="rId7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gif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5971" y="2630753"/>
            <a:ext cx="9144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10324"/>
            <a:ext cx="9144000" cy="5127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F19E1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84551" y="5919087"/>
            <a:ext cx="1531292" cy="7315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67149" y="5908723"/>
            <a:ext cx="674232" cy="7315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84453" y="5908723"/>
            <a:ext cx="957026" cy="7315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58915" y="5908723"/>
            <a:ext cx="1304012" cy="733507"/>
          </a:xfrm>
          <a:prstGeom prst="rect">
            <a:avLst/>
          </a:prstGeom>
        </p:spPr>
      </p:pic>
      <p:pic>
        <p:nvPicPr>
          <p:cNvPr id="1026" name="Picture 2" descr="http://www.nsf.gov/images/logos/nsf1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" y="5945999"/>
            <a:ext cx="7271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65" y="833323"/>
            <a:ext cx="5056094" cy="1137391"/>
          </a:xfrm>
          <a:prstGeom prst="rect">
            <a:avLst/>
          </a:prstGeom>
        </p:spPr>
      </p:pic>
      <p:sp>
        <p:nvSpPr>
          <p:cNvPr id="27" name="Subtitle 2"/>
          <p:cNvSpPr txBox="1">
            <a:spLocks/>
          </p:cNvSpPr>
          <p:nvPr userDrawn="1"/>
        </p:nvSpPr>
        <p:spPr>
          <a:xfrm>
            <a:off x="-387547" y="1184159"/>
            <a:ext cx="9144000" cy="1446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142248"/>
              </a:solidFill>
            </a:endParaRPr>
          </a:p>
        </p:txBody>
      </p:sp>
      <p:sp>
        <p:nvSpPr>
          <p:cNvPr id="30" name="Subtitle 2"/>
          <p:cNvSpPr txBox="1">
            <a:spLocks/>
          </p:cNvSpPr>
          <p:nvPr userDrawn="1"/>
        </p:nvSpPr>
        <p:spPr>
          <a:xfrm>
            <a:off x="1609344" y="2007818"/>
            <a:ext cx="9144000" cy="51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971AB"/>
                </a:solidFill>
              </a:rPr>
              <a:t>Transforming Science Through Data-driven Discovery</a:t>
            </a:r>
            <a:endParaRPr lang="en-US" sz="2000" dirty="0">
              <a:solidFill>
                <a:srgbClr val="0971AB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1" y="4446588"/>
            <a:ext cx="9144000" cy="1216025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ctr"/>
            <a:r>
              <a:rPr lang="en-US" dirty="0" err="1" smtClean="0">
                <a:solidFill>
                  <a:srgbClr val="142248"/>
                </a:solidFill>
              </a:rPr>
              <a:t>Presenter_Name</a:t>
            </a:r>
            <a:r>
              <a:rPr lang="en-US" dirty="0" smtClean="0">
                <a:solidFill>
                  <a:srgbClr val="142248"/>
                </a:solidFill>
              </a:rPr>
              <a:t>,</a:t>
            </a:r>
            <a:r>
              <a:rPr lang="en-US" baseline="0" dirty="0" smtClean="0">
                <a:solidFill>
                  <a:srgbClr val="142248"/>
                </a:solidFill>
              </a:rPr>
              <a:t> Title (</a:t>
            </a:r>
            <a:r>
              <a:rPr lang="en-US" baseline="0" dirty="0" err="1" smtClean="0">
                <a:solidFill>
                  <a:srgbClr val="142248"/>
                </a:solidFill>
              </a:rPr>
              <a:t>Sci</a:t>
            </a:r>
            <a:r>
              <a:rPr lang="en-US" baseline="0" dirty="0" smtClean="0">
                <a:solidFill>
                  <a:srgbClr val="142248"/>
                </a:solidFill>
              </a:rPr>
              <a:t> analysis, Co-PI, etc.)</a:t>
            </a:r>
          </a:p>
          <a:p>
            <a:pPr algn="ctr"/>
            <a:r>
              <a:rPr lang="en-US" sz="1800" baseline="0" dirty="0" smtClean="0">
                <a:solidFill>
                  <a:srgbClr val="142248"/>
                </a:solidFill>
              </a:rPr>
              <a:t>Presenter Institution</a:t>
            </a:r>
          </a:p>
          <a:p>
            <a:pPr algn="ctr"/>
            <a:r>
              <a:rPr lang="en-US" sz="1800" baseline="0" dirty="0" smtClean="0">
                <a:solidFill>
                  <a:srgbClr val="142248"/>
                </a:solidFill>
              </a:rPr>
              <a:t>Email address (no hyperlink) [      Twitter or social media handle]</a:t>
            </a:r>
            <a:endParaRPr lang="en-US" sz="1800" dirty="0" smtClean="0">
              <a:solidFill>
                <a:srgbClr val="142248"/>
              </a:solidFill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4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704371"/>
            <a:ext cx="9144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Title Slide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5127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F19E1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738" y="5821128"/>
            <a:ext cx="1584738" cy="7570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69511" y="5748683"/>
            <a:ext cx="831308" cy="9019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18506" y="5717894"/>
            <a:ext cx="1260545" cy="9635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99164" y="5832901"/>
            <a:ext cx="1304012" cy="733507"/>
          </a:xfrm>
          <a:prstGeom prst="rect">
            <a:avLst/>
          </a:prstGeom>
        </p:spPr>
      </p:pic>
      <p:pic>
        <p:nvPicPr>
          <p:cNvPr id="1026" name="Picture 2" descr="http://www.nsf.gov/images/logos/nsf1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" y="5945999"/>
            <a:ext cx="7271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Subtitle 2"/>
          <p:cNvSpPr txBox="1">
            <a:spLocks/>
          </p:cNvSpPr>
          <p:nvPr userDrawn="1"/>
        </p:nvSpPr>
        <p:spPr>
          <a:xfrm>
            <a:off x="1524000" y="4271300"/>
            <a:ext cx="9144000" cy="1446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142248"/>
                </a:solidFill>
              </a:rPr>
              <a:t>Presenter_Name</a:t>
            </a:r>
            <a:r>
              <a:rPr lang="en-US" dirty="0" smtClean="0">
                <a:solidFill>
                  <a:srgbClr val="142248"/>
                </a:solidFill>
              </a:rPr>
              <a:t>,</a:t>
            </a:r>
            <a:r>
              <a:rPr lang="en-US" baseline="0" dirty="0" smtClean="0">
                <a:solidFill>
                  <a:srgbClr val="142248"/>
                </a:solidFill>
              </a:rPr>
              <a:t> Title (</a:t>
            </a:r>
            <a:r>
              <a:rPr lang="en-US" baseline="0" dirty="0" err="1" smtClean="0">
                <a:solidFill>
                  <a:srgbClr val="142248"/>
                </a:solidFill>
              </a:rPr>
              <a:t>Sci</a:t>
            </a:r>
            <a:r>
              <a:rPr lang="en-US" baseline="0" dirty="0" smtClean="0">
                <a:solidFill>
                  <a:srgbClr val="142248"/>
                </a:solidFill>
              </a:rPr>
              <a:t>-analyst, Co-PI, etc.)</a:t>
            </a:r>
          </a:p>
          <a:p>
            <a:r>
              <a:rPr lang="en-US" sz="2000" baseline="0" dirty="0" smtClean="0">
                <a:solidFill>
                  <a:srgbClr val="142248"/>
                </a:solidFill>
              </a:rPr>
              <a:t>Presenter Institution</a:t>
            </a:r>
          </a:p>
          <a:p>
            <a:r>
              <a:rPr lang="en-US" sz="2000" baseline="0" dirty="0" smtClean="0">
                <a:solidFill>
                  <a:srgbClr val="142248"/>
                </a:solidFill>
              </a:rPr>
              <a:t>Email address (no hyperlink) [      Twitter or social media handle]</a:t>
            </a:r>
            <a:endParaRPr lang="en-US" sz="2000" dirty="0">
              <a:solidFill>
                <a:srgbClr val="142248"/>
              </a:solidFill>
            </a:endParaRPr>
          </a:p>
        </p:txBody>
      </p:sp>
      <p:pic>
        <p:nvPicPr>
          <p:cNvPr id="1028" name="Picture 4" descr="https://g.twimg.com/Twitter_logo_blue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80" y="5204013"/>
            <a:ext cx="278264" cy="22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051" y="2071353"/>
            <a:ext cx="1459992" cy="12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9821" y="551051"/>
            <a:ext cx="10814892" cy="629642"/>
          </a:xfrm>
          <a:prstGeom prst="rect">
            <a:avLst/>
          </a:prstGeom>
        </p:spPr>
        <p:txBody>
          <a:bodyPr anchor="b"/>
          <a:lstStyle>
            <a:lvl1pPr algn="l">
              <a:defRPr sz="4000" baseline="0"/>
            </a:lvl1pPr>
          </a:lstStyle>
          <a:p>
            <a:r>
              <a:rPr lang="en-US" dirty="0" smtClean="0"/>
              <a:t>Product Slide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1189038" y="1258888"/>
            <a:ext cx="3351212" cy="3762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16438" y="1860719"/>
            <a:ext cx="11788275" cy="4206594"/>
          </a:xfrm>
        </p:spPr>
        <p:txBody>
          <a:bodyPr/>
          <a:lstStyle>
            <a:lvl2pPr marL="457200" indent="0">
              <a:buNone/>
              <a:defRPr baseline="0"/>
            </a:lvl2pPr>
          </a:lstStyle>
          <a:p>
            <a:pPr lvl="1"/>
            <a:r>
              <a:rPr lang="en-US" dirty="0" smtClean="0"/>
              <a:t>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l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9821" y="551051"/>
            <a:ext cx="10814892" cy="629642"/>
          </a:xfrm>
          <a:prstGeom prst="rect">
            <a:avLst/>
          </a:prstGeo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 dirty="0" smtClean="0"/>
              <a:t>Icon Slide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65" y="5631663"/>
            <a:ext cx="854329" cy="731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00" y="5631663"/>
            <a:ext cx="981864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685" y="5566796"/>
            <a:ext cx="1107241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645" y="5560026"/>
            <a:ext cx="1260282" cy="73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684" y="5560026"/>
            <a:ext cx="714221" cy="731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096" y="5560026"/>
            <a:ext cx="517523" cy="731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8" y="606136"/>
            <a:ext cx="854329" cy="731520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1189038" y="1258888"/>
            <a:ext cx="3351212" cy="3762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189038" y="1817688"/>
            <a:ext cx="8177212" cy="3195637"/>
          </a:xfrm>
        </p:spPr>
        <p:txBody>
          <a:bodyPr/>
          <a:lstStyle>
            <a:lvl2pPr marL="457200" indent="0">
              <a:buNone/>
              <a:defRPr baseline="0"/>
            </a:lvl2pPr>
          </a:lstStyle>
          <a:p>
            <a:pPr lvl="1"/>
            <a:r>
              <a:rPr lang="en-US" dirty="0" smtClean="0"/>
              <a:t>Text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794" y="2459167"/>
            <a:ext cx="621846" cy="71329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394" y="3415506"/>
            <a:ext cx="798645" cy="82303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235" y="4476156"/>
            <a:ext cx="944962" cy="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3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sf.gov/images/logos/nsf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06" y="5381709"/>
            <a:ext cx="1037008" cy="104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65" y="532112"/>
            <a:ext cx="5056094" cy="1137391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 userDrawn="1"/>
        </p:nvSpPr>
        <p:spPr>
          <a:xfrm>
            <a:off x="1609344" y="1706981"/>
            <a:ext cx="9144000" cy="51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971AB"/>
                </a:solidFill>
              </a:rPr>
              <a:t>Transforming Science Through Data-driven Discovery</a:t>
            </a:r>
            <a:endParaRPr lang="en-US" sz="2000" dirty="0">
              <a:solidFill>
                <a:srgbClr val="0971AB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520599" y="2957231"/>
            <a:ext cx="7321490" cy="1500822"/>
            <a:chOff x="698499" y="2206563"/>
            <a:chExt cx="7321490" cy="1500822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657584" y="2320863"/>
              <a:ext cx="2362405" cy="11285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98499" y="2206563"/>
              <a:ext cx="1383287" cy="1500822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185203" y="2320863"/>
              <a:ext cx="1613773" cy="1233516"/>
            </a:xfrm>
            <a:prstGeom prst="rect">
              <a:avLst/>
            </a:prstGeom>
          </p:spPr>
        </p:pic>
      </p:grpSp>
      <p:sp>
        <p:nvSpPr>
          <p:cNvPr id="15" name="TextBox 16"/>
          <p:cNvSpPr txBox="1"/>
          <p:nvPr userDrawn="1"/>
        </p:nvSpPr>
        <p:spPr>
          <a:xfrm>
            <a:off x="2375763" y="4458379"/>
            <a:ext cx="1672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Parker Antin </a:t>
            </a:r>
          </a:p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Nirav Merchant</a:t>
            </a:r>
          </a:p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Eric Lyons</a:t>
            </a:r>
            <a:endParaRPr lang="en-US" sz="1800" b="1" dirty="0">
              <a:solidFill>
                <a:srgbClr val="174471"/>
              </a:solidFill>
            </a:endParaRPr>
          </a:p>
        </p:txBody>
      </p:sp>
      <p:sp>
        <p:nvSpPr>
          <p:cNvPr id="16" name="TextBox 17"/>
          <p:cNvSpPr txBox="1"/>
          <p:nvPr userDrawn="1"/>
        </p:nvSpPr>
        <p:spPr>
          <a:xfrm>
            <a:off x="5159061" y="4458053"/>
            <a:ext cx="14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rgbClr val="174471"/>
                </a:solidFill>
              </a:rPr>
              <a:t>Matt Vaughn</a:t>
            </a:r>
            <a:endParaRPr lang="en-US" sz="1800" b="1" dirty="0">
              <a:solidFill>
                <a:srgbClr val="174471"/>
              </a:solidFill>
            </a:endParaRPr>
          </a:p>
        </p:txBody>
      </p:sp>
      <p:sp>
        <p:nvSpPr>
          <p:cNvPr id="17" name="TextBox 18"/>
          <p:cNvSpPr txBox="1"/>
          <p:nvPr userDrawn="1"/>
        </p:nvSpPr>
        <p:spPr>
          <a:xfrm>
            <a:off x="7694857" y="4458379"/>
            <a:ext cx="236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Doreen Ware</a:t>
            </a:r>
          </a:p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Dave Micklos</a:t>
            </a:r>
            <a:endParaRPr lang="en-US" sz="1800" b="1" dirty="0">
              <a:solidFill>
                <a:srgbClr val="174471"/>
              </a:solidFill>
            </a:endParaRPr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02982" y="2174614"/>
            <a:ext cx="9144000" cy="512762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rgbClr val="14224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CyVerse Executive Team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013014" y="5711397"/>
            <a:ext cx="8987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CyVerse</a:t>
            </a:r>
            <a:r>
              <a:rPr lang="en-US" sz="1600" baseline="0" dirty="0" smtClean="0"/>
              <a:t> is </a:t>
            </a:r>
            <a:r>
              <a:rPr lang="en-US" sz="1600" dirty="0" smtClean="0"/>
              <a:t>supported by the National Science Foundation under Grant No. DBI-0735191 and DBI-1265383.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328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516112"/>
            <a:ext cx="12192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Generic Slide 1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220581"/>
            <a:ext cx="10515600" cy="269898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Heading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704371"/>
            <a:ext cx="9144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Title Slide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5127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0971A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230688"/>
            <a:ext cx="9144000" cy="1487206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Presenter_Name, Title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-analyst, Co-PI, etc.)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Presenter Institution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 address (no hyperlink) [      Twitter or social media handle]</a:t>
            </a:r>
          </a:p>
          <a:p>
            <a:pPr lvl="0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32468" y="5921110"/>
            <a:ext cx="1531292" cy="7315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15066" y="5910746"/>
            <a:ext cx="674232" cy="7315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32370" y="5952407"/>
            <a:ext cx="957026" cy="7315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6832" y="5910746"/>
            <a:ext cx="1304012" cy="7335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85" y="1760432"/>
            <a:ext cx="2094630" cy="193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0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20581"/>
            <a:ext cx="10515600" cy="2698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49624"/>
          </a:xfrm>
          <a:prstGeom prst="rect">
            <a:avLst/>
          </a:prstGeom>
          <a:solidFill>
            <a:srgbClr val="142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09155"/>
            <a:ext cx="12192000" cy="60325"/>
          </a:xfrm>
          <a:prstGeom prst="rect">
            <a:avLst/>
          </a:prstGeom>
          <a:solidFill>
            <a:srgbClr val="0971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794638"/>
            <a:ext cx="12192000" cy="63361"/>
          </a:xfrm>
          <a:prstGeom prst="rect">
            <a:avLst/>
          </a:prstGeom>
          <a:solidFill>
            <a:srgbClr val="142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704383"/>
            <a:ext cx="12192000" cy="63361"/>
          </a:xfrm>
          <a:prstGeom prst="rect">
            <a:avLst/>
          </a:prstGeom>
          <a:solidFill>
            <a:srgbClr val="A5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130" y="6114088"/>
            <a:ext cx="614082" cy="523059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0" y="516112"/>
            <a:ext cx="12192000" cy="1056061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142248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2548" y="496374"/>
            <a:ext cx="12179452" cy="588877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142248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l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252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75" r:id="rId3"/>
    <p:sldLayoutId id="2147483662" r:id="rId4"/>
    <p:sldLayoutId id="2147483676" r:id="rId5"/>
    <p:sldLayoutId id="2147483661" r:id="rId6"/>
    <p:sldLayoutId id="2147483677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1422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71A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CyVerse </a:t>
            </a:r>
            <a:r>
              <a:rPr lang="en-US" dirty="0" smtClean="0"/>
              <a:t>DNA Subway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00977"/>
            <a:ext cx="9144000" cy="512762"/>
          </a:xfrm>
        </p:spPr>
        <p:txBody>
          <a:bodyPr/>
          <a:lstStyle/>
          <a:p>
            <a:r>
              <a:rPr lang="en-US" sz="4800" dirty="0" smtClean="0">
                <a:cs typeface="Calibri"/>
              </a:rPr>
              <a:t>Classroom-friendly Bioinformatics</a:t>
            </a:r>
            <a:endParaRPr lang="en-US" sz="4800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DNA Subway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31567" y="1074048"/>
            <a:ext cx="4318627" cy="376237"/>
          </a:xfrm>
        </p:spPr>
        <p:txBody>
          <a:bodyPr/>
          <a:lstStyle/>
          <a:p>
            <a:r>
              <a:rPr lang="en-US" dirty="0">
                <a:latin typeface="Effra" panose="02000506080000020004" pitchFamily="2" charset="0"/>
              </a:rPr>
              <a:t>Green Line: Transcriptome analysis</a:t>
            </a:r>
            <a:endParaRPr lang="en-US" sz="1000" dirty="0">
              <a:latin typeface="Effra" panose="0200050608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9" y="674767"/>
            <a:ext cx="981864" cy="7315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9660" y="1766752"/>
            <a:ext cx="642552" cy="642551"/>
          </a:xfrm>
          <a:prstGeom prst="rect">
            <a:avLst/>
          </a:prstGeom>
          <a:solidFill>
            <a:srgbClr val="0B8643"/>
          </a:solid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5511" y="1728246"/>
            <a:ext cx="2722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Green Line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660" y="2830292"/>
            <a:ext cx="112940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ffra" panose="02000506080000020004" pitchFamily="2" charset="0"/>
              </a:rPr>
              <a:t>Examine RNA-</a:t>
            </a:r>
            <a:r>
              <a:rPr lang="en-US" sz="2800" dirty="0" err="1" smtClean="0">
                <a:latin typeface="Effra" panose="02000506080000020004" pitchFamily="2" charset="0"/>
              </a:rPr>
              <a:t>Seq</a:t>
            </a:r>
            <a:r>
              <a:rPr lang="en-US" sz="2800" dirty="0" smtClean="0">
                <a:latin typeface="Effra" panose="02000506080000020004" pitchFamily="2" charset="0"/>
              </a:rPr>
              <a:t> data for differential</a:t>
            </a:r>
          </a:p>
          <a:p>
            <a:r>
              <a:rPr lang="en-US" sz="2800" dirty="0">
                <a:latin typeface="Effra" panose="02000506080000020004" pitchFamily="2" charset="0"/>
              </a:rPr>
              <a:t> </a:t>
            </a:r>
            <a:r>
              <a:rPr lang="en-US" sz="2800" dirty="0" smtClean="0">
                <a:latin typeface="Effra" panose="02000506080000020004" pitchFamily="2" charset="0"/>
              </a:rPr>
              <a:t>      expression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Effra" panose="0200050608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ffra" panose="02000506080000020004" pitchFamily="2" charset="0"/>
              </a:rPr>
              <a:t>Use High-performance computing to analyze complete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Effra" panose="0200050608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ffra" panose="02000506080000020004" pitchFamily="2" charset="0"/>
              </a:rPr>
              <a:t>Generate lists of genes and fold-changes; add results to Red Line projects</a:t>
            </a:r>
            <a:endParaRPr lang="en-US" sz="2800" dirty="0">
              <a:latin typeface="Effra" panose="02000506080000020004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790" y="1406287"/>
            <a:ext cx="4056357" cy="2701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53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CyVerse Executive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16113"/>
            <a:ext cx="12192000" cy="785150"/>
          </a:xfrm>
        </p:spPr>
        <p:txBody>
          <a:bodyPr/>
          <a:lstStyle/>
          <a:p>
            <a:r>
              <a:rPr lang="en-US" sz="5400" dirty="0"/>
              <a:t>C</a:t>
            </a:r>
            <a:r>
              <a:rPr lang="en-US" sz="5400" dirty="0" smtClean="0"/>
              <a:t>hallenge – bringing students into the fold</a:t>
            </a:r>
            <a:endParaRPr lang="en-US" sz="5400" dirty="0"/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04440" y="7642860"/>
            <a:ext cx="854964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How do scientists share their data and make it publically available?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How do scientists extract maximum value from the datasets they generate?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How can students and educators (who will need to come to grips with data-intensive biology) be brought into the fold?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solidFill>
                <a:srgbClr val="000000"/>
              </a:solidFill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2" y="2234562"/>
            <a:ext cx="12197862" cy="132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13360" y="2387742"/>
            <a:ext cx="2141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bg1"/>
                </a:solidFill>
                <a:latin typeface="Arial" charset="0"/>
              </a:rPr>
              <a:t>Research</a:t>
            </a:r>
            <a:endParaRPr lang="en-US" altLang="en-US" sz="360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9945211" y="2387742"/>
            <a:ext cx="22177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bg1"/>
                </a:solidFill>
                <a:latin typeface="Arial" charset="0"/>
              </a:rPr>
              <a:t>Education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504440" y="4078921"/>
            <a:ext cx="7620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S</a:t>
            </a:r>
            <a:r>
              <a:rPr lang="en-US" altLang="en-US" sz="2800" dirty="0" smtClean="0"/>
              <a:t>tudents </a:t>
            </a:r>
            <a:r>
              <a:rPr lang="en-US" altLang="en-US" sz="2800" dirty="0"/>
              <a:t>can work with the same data at the same time and with the same tools as research scientists.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549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16113"/>
            <a:ext cx="12192000" cy="785150"/>
          </a:xfrm>
        </p:spPr>
        <p:txBody>
          <a:bodyPr/>
          <a:lstStyle/>
          <a:p>
            <a:r>
              <a:rPr lang="en-US" sz="5400" dirty="0" smtClean="0"/>
              <a:t>Can you navigate the tools?</a:t>
            </a:r>
            <a:endParaRPr lang="en-US" sz="5400" dirty="0"/>
          </a:p>
        </p:txBody>
      </p:sp>
      <p:pic>
        <p:nvPicPr>
          <p:cNvPr id="8" name="Picture 2" descr="wWebS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" y="1544320"/>
            <a:ext cx="6095438" cy="4490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05600" y="2580639"/>
            <a:ext cx="508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are your challenges in teaching bioinformatics in the classroom?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292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16113"/>
            <a:ext cx="12192000" cy="785150"/>
          </a:xfrm>
        </p:spPr>
        <p:txBody>
          <a:bodyPr/>
          <a:lstStyle/>
          <a:p>
            <a:r>
              <a:rPr lang="en-US" sz="5400" dirty="0" smtClean="0"/>
              <a:t>Take the Subway</a:t>
            </a:r>
            <a:endParaRPr lang="en-US" sz="5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241" y="1503679"/>
            <a:ext cx="7649518" cy="505092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6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DNA Subway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31567" y="1074048"/>
            <a:ext cx="4318627" cy="376237"/>
          </a:xfrm>
        </p:spPr>
        <p:txBody>
          <a:bodyPr/>
          <a:lstStyle/>
          <a:p>
            <a:r>
              <a:rPr lang="en-US" dirty="0" smtClean="0"/>
              <a:t>Classroom friendly bioinformatics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Faculty identified guiding requirements </a:t>
            </a:r>
          </a:p>
          <a:p>
            <a:pPr marL="0" indent="0">
              <a:buNone/>
            </a:pPr>
            <a:r>
              <a:rPr lang="en-US" dirty="0"/>
              <a:t>that shaped the development of </a:t>
            </a:r>
            <a:r>
              <a:rPr lang="en-US" dirty="0" smtClean="0"/>
              <a:t>CyVerse educational </a:t>
            </a:r>
            <a:r>
              <a:rPr lang="en-US" dirty="0"/>
              <a:t>platforms: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71500" lvl="1" indent="-342900">
              <a:lnSpc>
                <a:spcPct val="120000"/>
              </a:lnSpc>
              <a:buFont typeface="Arial"/>
              <a:buChar char="•"/>
            </a:pPr>
            <a:r>
              <a:rPr lang="en-US" sz="2800" i="1" dirty="0">
                <a:solidFill>
                  <a:schemeClr val="tx1"/>
                </a:solidFill>
              </a:rPr>
              <a:t>Mix lecture and lab </a:t>
            </a:r>
            <a:r>
              <a:rPr lang="en-US" sz="2800" dirty="0">
                <a:solidFill>
                  <a:schemeClr val="tx1"/>
                </a:solidFill>
              </a:rPr>
              <a:t>– have a wet bench “hook”</a:t>
            </a:r>
          </a:p>
          <a:p>
            <a:pPr marL="571500" lvl="1" indent="-342900">
              <a:lnSpc>
                <a:spcPct val="120000"/>
              </a:lnSpc>
              <a:buFont typeface="Arial"/>
              <a:buChar char="•"/>
            </a:pPr>
            <a:r>
              <a:rPr lang="en-US" sz="2800" i="1" dirty="0">
                <a:solidFill>
                  <a:schemeClr val="tx1"/>
                </a:solidFill>
              </a:rPr>
              <a:t>Student-scientist partnerships </a:t>
            </a:r>
            <a:r>
              <a:rPr lang="en-US" sz="2800" dirty="0">
                <a:solidFill>
                  <a:schemeClr val="tx1"/>
                </a:solidFill>
              </a:rPr>
              <a:t>– someone has to care about the data</a:t>
            </a:r>
          </a:p>
          <a:p>
            <a:pPr marL="571500" lvl="1" indent="-342900">
              <a:lnSpc>
                <a:spcPct val="120000"/>
              </a:lnSpc>
              <a:buFont typeface="Arial"/>
              <a:buChar char="•"/>
            </a:pPr>
            <a:r>
              <a:rPr lang="en-US" sz="2800" i="1" dirty="0">
                <a:solidFill>
                  <a:schemeClr val="tx1"/>
                </a:solidFill>
              </a:rPr>
              <a:t>Co-investigation </a:t>
            </a:r>
            <a:r>
              <a:rPr lang="en-US" sz="2800" dirty="0">
                <a:solidFill>
                  <a:schemeClr val="tx1"/>
                </a:solidFill>
              </a:rPr>
              <a:t>– projects should potentially lead to publications</a:t>
            </a:r>
          </a:p>
          <a:p>
            <a:pPr marL="571500" lvl="1" indent="-342900">
              <a:lnSpc>
                <a:spcPct val="120000"/>
              </a:lnSpc>
              <a:buFont typeface="Arial"/>
              <a:buChar char="•"/>
            </a:pPr>
            <a:r>
              <a:rPr lang="en-US" sz="2800" i="1" dirty="0">
                <a:solidFill>
                  <a:schemeClr val="tx1"/>
                </a:solidFill>
              </a:rPr>
              <a:t>Scale</a:t>
            </a:r>
            <a:r>
              <a:rPr lang="en-US" sz="2800" dirty="0">
                <a:solidFill>
                  <a:schemeClr val="tx1"/>
                </a:solidFill>
              </a:rPr>
              <a:t> – platforms should support projects multiple classrooms can join.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9" y="674767"/>
            <a:ext cx="981864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7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DNA Subway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31567" y="1074048"/>
            <a:ext cx="4318627" cy="376237"/>
          </a:xfrm>
        </p:spPr>
        <p:txBody>
          <a:bodyPr/>
          <a:lstStyle/>
          <a:p>
            <a:r>
              <a:rPr lang="en-US" dirty="0" smtClean="0"/>
              <a:t>Classroom friendly bioinformatics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438" y="5337297"/>
            <a:ext cx="11788275" cy="12667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More than 13,000 users</a:t>
            </a:r>
          </a:p>
          <a:p>
            <a:pPr marL="0" indent="0">
              <a:buNone/>
            </a:pPr>
            <a:r>
              <a:rPr lang="en-US" dirty="0" smtClean="0"/>
              <a:t>More than 28,000 student projects in 2015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9" y="674767"/>
            <a:ext cx="981864" cy="731520"/>
          </a:xfrm>
          <a:prstGeom prst="rect">
            <a:avLst/>
          </a:prstGeom>
        </p:spPr>
      </p:pic>
      <p:pic>
        <p:nvPicPr>
          <p:cNvPr id="12290" name="Picture 2" descr="http://www.iplantcollaborative.org/sites/default/files/dna-subway-stats-dec-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75" y="1717391"/>
            <a:ext cx="11430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51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DNA Subway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31567" y="1074048"/>
            <a:ext cx="4318627" cy="376237"/>
          </a:xfrm>
        </p:spPr>
        <p:txBody>
          <a:bodyPr/>
          <a:lstStyle/>
          <a:p>
            <a:r>
              <a:rPr lang="en-US" dirty="0">
                <a:latin typeface="Effra" panose="02000506080000020004" pitchFamily="2" charset="0"/>
              </a:rPr>
              <a:t>Red Line: Genome annotation</a:t>
            </a:r>
            <a:endParaRPr lang="en-US" sz="1000" dirty="0">
              <a:latin typeface="Effra" panose="0200050608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9" y="674767"/>
            <a:ext cx="981864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790" y="1406287"/>
            <a:ext cx="4056357" cy="2744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329660" y="1789686"/>
            <a:ext cx="642552" cy="642551"/>
          </a:xfrm>
          <a:prstGeom prst="rect">
            <a:avLst/>
          </a:prstGeom>
          <a:solidFill>
            <a:srgbClr val="C3262F"/>
          </a:solid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5511" y="1751180"/>
            <a:ext cx="2087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Red Line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660" y="2853226"/>
            <a:ext cx="71314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ffra" panose="02000506080000020004" pitchFamily="2" charset="0"/>
              </a:rPr>
              <a:t>Analyze up to 150 KB of DNA sequence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Effra" panose="0200050608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ffra" panose="02000506080000020004" pitchFamily="2" charset="0"/>
              </a:rPr>
              <a:t>De novo gene prediction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Effra" panose="0200050608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ffra" panose="02000506080000020004" pitchFamily="2" charset="0"/>
              </a:rPr>
              <a:t>Construct evidence-based gene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Effra" panose="0200050608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ffra" panose="02000506080000020004" pitchFamily="2" charset="0"/>
              </a:rPr>
              <a:t>Visualize genome sequence in browser</a:t>
            </a:r>
            <a:endParaRPr lang="en-US" sz="2800" dirty="0">
              <a:latin typeface="Effra" panose="02000506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8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DNA Subway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31567" y="1074048"/>
            <a:ext cx="4318627" cy="376237"/>
          </a:xfrm>
        </p:spPr>
        <p:txBody>
          <a:bodyPr/>
          <a:lstStyle/>
          <a:p>
            <a:r>
              <a:rPr lang="en-US" dirty="0">
                <a:latin typeface="Effra" panose="02000506080000020004" pitchFamily="2" charset="0"/>
              </a:rPr>
              <a:t>Yellow Line: Genome prospecting</a:t>
            </a:r>
            <a:endParaRPr lang="en-US" sz="1000" dirty="0">
              <a:latin typeface="Effra" panose="0200050608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9" y="674767"/>
            <a:ext cx="981864" cy="731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2317" y="1832924"/>
            <a:ext cx="642552" cy="642551"/>
          </a:xfrm>
          <a:prstGeom prst="rect">
            <a:avLst/>
          </a:prstGeom>
          <a:solidFill>
            <a:srgbClr val="FEBA3F"/>
          </a:solid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8168" y="1794418"/>
            <a:ext cx="2672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Yellow Line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317" y="2896464"/>
            <a:ext cx="112940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ffra" panose="02000506080000020004" pitchFamily="2" charset="0"/>
              </a:rPr>
              <a:t>Analyze DNA or protein sequence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Effra" panose="0200050608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ffra" panose="02000506080000020004" pitchFamily="2" charset="0"/>
              </a:rPr>
              <a:t>Search plant genomes using TARGeT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Effra" panose="0200050608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ffra" panose="02000506080000020004" pitchFamily="2" charset="0"/>
              </a:rPr>
              <a:t>Explore gene duplications, transposons, and non-coding sequences not detectable in conventional BLAST searches</a:t>
            </a:r>
            <a:endParaRPr lang="en-US" sz="2800" dirty="0">
              <a:latin typeface="Effra" panose="0200050608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447" y="1450285"/>
            <a:ext cx="4056357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255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DNA Subway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31567" y="1074048"/>
            <a:ext cx="5136576" cy="376237"/>
          </a:xfrm>
        </p:spPr>
        <p:txBody>
          <a:bodyPr/>
          <a:lstStyle/>
          <a:p>
            <a:r>
              <a:rPr lang="en-US" dirty="0">
                <a:latin typeface="Effra" panose="02000506080000020004" pitchFamily="2" charset="0"/>
              </a:rPr>
              <a:t>Blue Line: DNA barcoding, and </a:t>
            </a:r>
            <a:r>
              <a:rPr lang="en-US" dirty="0" err="1">
                <a:latin typeface="Effra" panose="02000506080000020004" pitchFamily="2" charset="0"/>
              </a:rPr>
              <a:t>phylogenetics</a:t>
            </a:r>
            <a:endParaRPr lang="en-US" sz="1000" dirty="0">
              <a:latin typeface="Effra" panose="0200050608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9" y="674767"/>
            <a:ext cx="981864" cy="7315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8649" y="2896464"/>
            <a:ext cx="112940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ffra" panose="02000506080000020004" pitchFamily="2" charset="0"/>
              </a:rPr>
              <a:t>Analyze DNA or protein sequence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Effra" panose="0200050608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ffra" panose="02000506080000020004" pitchFamily="2" charset="0"/>
              </a:rPr>
              <a:t>Search plant genomes using TARGeT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Effra" panose="0200050608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ffra" panose="02000506080000020004" pitchFamily="2" charset="0"/>
              </a:rPr>
              <a:t>Explore gene duplications, transposons, and non-coding sequences not detectable in conventional BLAST searches</a:t>
            </a:r>
            <a:endParaRPr lang="en-US" sz="2800" dirty="0">
              <a:latin typeface="Effra" panose="02000506080000020004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1936" y="1846323"/>
            <a:ext cx="642552" cy="642551"/>
          </a:xfrm>
          <a:prstGeom prst="rect">
            <a:avLst/>
          </a:prstGeom>
          <a:solidFill>
            <a:srgbClr val="3853A4"/>
          </a:solid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7787" y="1807817"/>
            <a:ext cx="2191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Blue Line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487" y="1450285"/>
            <a:ext cx="4059936" cy="2767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04502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964e9f78850fe959a6be32785d2d837e319542"/>
</p:tagLst>
</file>

<file path=ppt/theme/theme1.xml><?xml version="1.0" encoding="utf-8"?>
<a:theme xmlns:a="http://schemas.openxmlformats.org/drawingml/2006/main" name="Generic New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Verse PPT Theme-template" id="{F542F1E0-408B-4E0D-B65A-071A189FF1E9}" vid="{AC48C072-E801-4DE1-8C9B-ED2920775E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Words>316</Words>
  <Application>Microsoft Macintosh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Effra</vt:lpstr>
      <vt:lpstr>ＭＳ Ｐゴシック</vt:lpstr>
      <vt:lpstr>Arial</vt:lpstr>
      <vt:lpstr>Generic New Slide</vt:lpstr>
      <vt:lpstr>CyVerse DNA Subway</vt:lpstr>
      <vt:lpstr>Challenge – bringing students into the fold</vt:lpstr>
      <vt:lpstr>Can you navigate the tools?</vt:lpstr>
      <vt:lpstr>Take the Subway</vt:lpstr>
      <vt:lpstr>DNA Subway</vt:lpstr>
      <vt:lpstr>DNA Subway</vt:lpstr>
      <vt:lpstr>DNA Subway</vt:lpstr>
      <vt:lpstr>DNA Subway</vt:lpstr>
      <vt:lpstr>DNA Subway</vt:lpstr>
      <vt:lpstr>DNA Subway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Williams</dc:creator>
  <cp:lastModifiedBy>Jason Williams</cp:lastModifiedBy>
  <cp:revision>37</cp:revision>
  <dcterms:created xsi:type="dcterms:W3CDTF">2016-01-28T18:30:38Z</dcterms:created>
  <dcterms:modified xsi:type="dcterms:W3CDTF">2016-06-20T01:08:42Z</dcterms:modified>
</cp:coreProperties>
</file>