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Microsoft Yahei" panose="020B0503020204020204" pitchFamily="34" charset="-122"/>
      <p:regular r:id="rId20"/>
      <p:bold r:id="rId21"/>
    </p:embeddedFont>
    <p:embeddedFont>
      <p:font typeface="Calibri" panose="020F0502020204030204" pitchFamily="34" charset="0"/>
      <p:regular r:id="rId22"/>
      <p:bold r:id="rId23"/>
      <p:italic r:id="rId24"/>
      <p:boldItalic r:id="rId25"/>
    </p:embeddedFont>
    <p:embeddedFont>
      <p:font typeface="Roboto" panose="02010600030101010101"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50">
          <p15:clr>
            <a:srgbClr val="A4A3A4"/>
          </p15:clr>
        </p15:guide>
        <p15:guide id="2" pos="15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32" autoAdjust="0"/>
  </p:normalViewPr>
  <p:slideViewPr>
    <p:cSldViewPr snapToGrid="0">
      <p:cViewPr varScale="1">
        <p:scale>
          <a:sx n="60" d="100"/>
          <a:sy n="60" d="100"/>
        </p:scale>
        <p:origin x="884" y="56"/>
      </p:cViewPr>
      <p:guideLst>
        <p:guide orient="horz" pos="2750"/>
        <p:guide pos="15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23222153e_3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23222153e_3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b23222153e_3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23222153e_1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23222153e_1_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Then this specific example explains why 17days is a proper variance for this future. This is the </a:t>
            </a:r>
            <a:r>
              <a:rPr lang="en-US" dirty="0" err="1">
                <a:latin typeface="Times New Roman" panose="02020603050405020304" pitchFamily="18" charset="0"/>
                <a:cs typeface="Times New Roman" panose="02020603050405020304" pitchFamily="18" charset="0"/>
              </a:rPr>
              <a:t>Luckin</a:t>
            </a:r>
            <a:r>
              <a:rPr lang="en-US" dirty="0">
                <a:latin typeface="Times New Roman" panose="02020603050405020304" pitchFamily="18" charset="0"/>
                <a:cs typeface="Times New Roman" panose="02020603050405020304" pitchFamily="18" charset="0"/>
              </a:rPr>
              <a:t> Coffee Co. Stock we found on Google Finance. Around may in 2020, the price suddenly fall because of some unexpected incidents happened. But after a short while, the fluctuation just went normal. So if we shorten the days, we will not include the fluctuation related incidents, the standard deviation will not be accurate as what we want. Similarly, if we longer the days, the standard deviation will include the fluctuation information of some outdated incidents.</a:t>
            </a:r>
            <a:endParaRPr dirty="0">
              <a:latin typeface="Times New Roman" panose="02020603050405020304" pitchFamily="18" charset="0"/>
              <a:cs typeface="Times New Roman" panose="02020603050405020304" pitchFamily="18" charset="0"/>
            </a:endParaRPr>
          </a:p>
        </p:txBody>
      </p:sp>
      <p:sp>
        <p:nvSpPr>
          <p:cNvPr id="180" name="Google Shape;180;gb23222153e_1_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23222153e_1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23222153e_1_1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we compare the effectiveness of three choices of thresholds. We get the expected results.</a:t>
            </a:r>
          </a:p>
          <a:p>
            <a:pPr marL="0" lvl="0" indent="0" algn="l" rtl="0">
              <a:spcBef>
                <a:spcPts val="0"/>
              </a:spcBef>
              <a:spcAft>
                <a:spcPts val="0"/>
              </a:spcAft>
              <a:buNone/>
            </a:pPr>
            <a:r>
              <a:rPr lang="en-US" dirty="0"/>
              <a:t>We have increasing results when we change the thresholds, so in first choice, we just use fixed threshold which is difficult to reflect the situation of fluctuation of the real market; </a:t>
            </a:r>
            <a:endParaRPr dirty="0"/>
          </a:p>
          <a:p>
            <a:pPr marL="0" lvl="0" indent="0" algn="l" rtl="0">
              <a:spcBef>
                <a:spcPts val="0"/>
              </a:spcBef>
              <a:spcAft>
                <a:spcPts val="0"/>
              </a:spcAft>
              <a:buNone/>
            </a:pPr>
            <a:r>
              <a:rPr lang="en-US" dirty="0"/>
              <a:t>So we improve a little bit in the second method, we set the threshold with the percentage of the SMA, in this case, we can relate the volatility of the market to the threshold. Just like the figure we show here. The range will change according to the SMA.</a:t>
            </a:r>
            <a:endParaRPr dirty="0"/>
          </a:p>
          <a:p>
            <a:pPr marL="0" lvl="0" indent="0" algn="l" rtl="0">
              <a:spcBef>
                <a:spcPts val="0"/>
              </a:spcBef>
              <a:spcAft>
                <a:spcPts val="0"/>
              </a:spcAft>
              <a:buNone/>
            </a:pPr>
            <a:r>
              <a:rPr lang="en-US" dirty="0"/>
              <a:t>As for the third strategy, we apply a threshold that more accurate show the dispersion degree of the market price, which is standard deviation. Same like the second one, we limit the range with percentage. In this case, better results appear.</a:t>
            </a:r>
            <a:endParaRPr dirty="0"/>
          </a:p>
          <a:p>
            <a:pPr marL="0" lvl="0" indent="0" algn="l" rtl="0">
              <a:spcBef>
                <a:spcPts val="0"/>
              </a:spcBef>
              <a:spcAft>
                <a:spcPts val="0"/>
              </a:spcAft>
              <a:buNone/>
            </a:pPr>
            <a:endParaRPr dirty="0"/>
          </a:p>
        </p:txBody>
      </p:sp>
      <p:sp>
        <p:nvSpPr>
          <p:cNvPr id="190" name="Google Shape;190;gb23222153e_1_1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23222153e_1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23222153e_1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Hurst exponent is an index used to measure whether time series have long-term memory. This index was originally proposed by Harold Edwin hurst, a British hydraulic scientist. He first proposed the index to study the time series of floods and droughts in the Nile to determine the optimal dam size, which was then used in the financial sector.</a:t>
            </a:r>
            <a:endParaRPr dirty="0"/>
          </a:p>
        </p:txBody>
      </p:sp>
      <p:sp>
        <p:nvSpPr>
          <p:cNvPr id="200" name="Google Shape;200;gb23222153e_1_10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23222153e_1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b23222153e_1_1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Let’s check the process of the calculation of Hurst exponent. There are several variables that we need to pay attention to: 四个指标</a:t>
            </a:r>
            <a:endParaRPr/>
          </a:p>
          <a:p>
            <a:pPr marL="0" lvl="0" indent="0" algn="l" rtl="0">
              <a:spcBef>
                <a:spcPts val="0"/>
              </a:spcBef>
              <a:spcAft>
                <a:spcPts val="0"/>
              </a:spcAft>
              <a:buNone/>
            </a:pPr>
            <a:r>
              <a:rPr lang="en-US"/>
              <a:t>We keep narrow the partition and calculate all HurstRS values, then plot them on a log-log plot of the range sizes and their HurstRS values, after that fit the data with a linear model. The slope of the line is the result, which basically shows the pattern of the market and can predict the market to some extent.</a:t>
            </a:r>
            <a:endParaRPr/>
          </a:p>
        </p:txBody>
      </p:sp>
      <p:sp>
        <p:nvSpPr>
          <p:cNvPr id="208" name="Google Shape;208;gb23222153e_1_1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b23222153e_1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b23222153e_1_1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先对hurst指数结果分析</a:t>
            </a:r>
            <a:endParaRPr/>
          </a:p>
          <a:p>
            <a:pPr marL="0" lvl="0" indent="0" algn="l" rtl="0">
              <a:spcBef>
                <a:spcPts val="0"/>
              </a:spcBef>
              <a:spcAft>
                <a:spcPts val="0"/>
              </a:spcAft>
              <a:buNone/>
            </a:pPr>
            <a:r>
              <a:rPr lang="en-US"/>
              <a:t>In the following three graphs showing strategy yield rate, the two ends fluctuate and the middle is stable, so 500-1500 days is mean regression, while the other two intervals are trend following. </a:t>
            </a:r>
            <a:endParaRPr/>
          </a:p>
          <a:p>
            <a:pPr marL="0" lvl="0" indent="0" algn="l" rtl="0">
              <a:spcBef>
                <a:spcPts val="0"/>
              </a:spcBef>
              <a:spcAft>
                <a:spcPts val="0"/>
              </a:spcAft>
              <a:buNone/>
            </a:pPr>
            <a:r>
              <a:rPr lang="en-US"/>
              <a:t>In this case, the testing result can exactly right fit our assumption, our strategy does better in the market with the pattern of mean reversion. </a:t>
            </a:r>
            <a:endParaRPr/>
          </a:p>
        </p:txBody>
      </p:sp>
      <p:sp>
        <p:nvSpPr>
          <p:cNvPr id="217" name="Google Shape;217;gb23222153e_1_10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23222153e_1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23222153e_1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b23222153e_1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23222153e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23222153e_3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b23222153e_3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23222153e_1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23222153e_1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sym typeface="Arial"/>
              </a:rPr>
              <a:t>It is used as part of a statistical analysis of market conditions and can be part of an overall trading strategy. It applies well to the ideas of buying low and selling high, by hoping to identify abnormal activity that will, theoretically, revert to a normal pattern. </a:t>
            </a:r>
            <a:endParaRPr dirty="0"/>
          </a:p>
        </p:txBody>
      </p:sp>
      <p:sp>
        <p:nvSpPr>
          <p:cNvPr id="99" name="Google Shape;99;gb23222153e_1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23222153e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23222153e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sym typeface="Roboto"/>
              </a:rPr>
              <a:t>A simple moving average is a technical indicator that can aid in determining if an asset price will continue or if it will reverse a bull or bear trend</a:t>
            </a:r>
            <a:endParaRPr dirty="0"/>
          </a:p>
        </p:txBody>
      </p:sp>
      <p:sp>
        <p:nvSpPr>
          <p:cNvPr id="108" name="Google Shape;108;gb23222153e_1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23222153e_1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23222153e_1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b23222153e_1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23222153e_1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23222153e_1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b23222153e_1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23222153e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23222153e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When the threshold is set too high, the stock may not be able to open the position, though the price will have high probability to reverse. When the threshold is set too low, it will lead to the decreasing probability of reversion, though the chance of opening position is increasing. </a:t>
            </a:r>
          </a:p>
          <a:p>
            <a:pPr marL="0" lvl="0" indent="0" algn="l" rtl="0">
              <a:spcBef>
                <a:spcPts val="0"/>
              </a:spcBef>
              <a:spcAft>
                <a:spcPts val="0"/>
              </a:spcAft>
              <a:buNone/>
            </a:pPr>
            <a:r>
              <a:rPr lang="en-US" dirty="0"/>
              <a:t>So in this case, the key the set the threshold is to find the best tradeoff. </a:t>
            </a:r>
          </a:p>
          <a:p>
            <a:pPr marL="0" lvl="0" indent="0" algn="l" rtl="0">
              <a:spcBef>
                <a:spcPts val="0"/>
              </a:spcBef>
              <a:spcAft>
                <a:spcPts val="0"/>
              </a:spcAft>
              <a:buNone/>
            </a:pPr>
            <a:r>
              <a:rPr lang="en-US" dirty="0"/>
              <a:t>This rule will also be applied in the next two strategies, and it appears in the form of adding percentage.</a:t>
            </a:r>
            <a:endParaRPr dirty="0"/>
          </a:p>
          <a:p>
            <a:pPr marL="0" lvl="0" indent="0" algn="l" rtl="0">
              <a:spcBef>
                <a:spcPts val="0"/>
              </a:spcBef>
              <a:spcAft>
                <a:spcPts val="0"/>
              </a:spcAft>
              <a:buNone/>
            </a:pPr>
            <a:endParaRPr dirty="0"/>
          </a:p>
        </p:txBody>
      </p:sp>
      <p:sp>
        <p:nvSpPr>
          <p:cNvPr id="136" name="Google Shape;136;gb23222153e_1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23222153e_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23222153e_1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b23222153e_1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It refer that different percentage adding will lead to different convergence of our threshold, so that we will get different results.</a:t>
            </a: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23222153e_1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23222153e_1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b23222153e_1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gif"/><Relationship Id="rId5" Type="http://schemas.openxmlformats.org/officeDocument/2006/relationships/image" Target="../media/image1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translate.googleusercontent.com/translate_c?anno=2&amp;depth=1&amp;hl=zh-CN&amp;prev=search&amp;pto=aue&amp;rurl=translate.google.com.hk&amp;sl=en&amp;sp=nmt4&amp;tl=zh-CN&amp;u=https://blog.quantinsti.com/random-walk/&amp;usg=ALkJrhjDheZx6-oI3wfIhEvQBUr4N2Dcvw"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blog.quantinsti.com/hurst-exponen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dailypriceaction.com/blog/mean-reversion-guide-to-market-timing/" TargetMode="External"/><Relationship Id="rId4" Type="http://schemas.openxmlformats.org/officeDocument/2006/relationships/hyperlink" Target="https://www.google.com/finance/quote/LKNCY:OTCMKTS?sa=X&amp;ved=2ahUKEwjUnIOI09ntAhUq0FkKHQV7BvMQ3ecFMAB6BAgBEBk"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4907280" y="441960"/>
            <a:ext cx="3810000" cy="14630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3"/>
          <p:cNvSpPr/>
          <p:nvPr/>
        </p:nvSpPr>
        <p:spPr>
          <a:xfrm>
            <a:off x="9235440" y="1123740"/>
            <a:ext cx="3688200" cy="2052300"/>
          </a:xfrm>
          <a:prstGeom prst="rect">
            <a:avLst/>
          </a:prstGeom>
          <a:solidFill>
            <a:srgbClr val="265F9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13"/>
          <p:cNvSpPr/>
          <p:nvPr/>
        </p:nvSpPr>
        <p:spPr>
          <a:xfrm>
            <a:off x="-441960" y="1027047"/>
            <a:ext cx="3688200" cy="2052300"/>
          </a:xfrm>
          <a:prstGeom prst="rect">
            <a:avLst/>
          </a:prstGeom>
          <a:solidFill>
            <a:srgbClr val="265F9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 name="Google Shape;89;p13"/>
          <p:cNvSpPr txBox="1"/>
          <p:nvPr/>
        </p:nvSpPr>
        <p:spPr>
          <a:xfrm>
            <a:off x="2744248" y="3780925"/>
            <a:ext cx="67035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latin typeface="Microsoft Yahei"/>
                <a:ea typeface="Microsoft Yahei"/>
                <a:cs typeface="Microsoft Yahei"/>
                <a:sym typeface="Microsoft Yahei"/>
              </a:rPr>
              <a:t>Xinyi Wang, Xuandi Wang, Shiyu Jiang, Chungil Chae</a:t>
            </a:r>
            <a:endParaRPr sz="2000">
              <a:latin typeface="Arial"/>
              <a:ea typeface="Arial"/>
              <a:cs typeface="Arial"/>
              <a:sym typeface="Arial"/>
            </a:endParaRPr>
          </a:p>
        </p:txBody>
      </p:sp>
      <p:sp>
        <p:nvSpPr>
          <p:cNvPr id="90" name="Google Shape;90;p13"/>
          <p:cNvSpPr/>
          <p:nvPr/>
        </p:nvSpPr>
        <p:spPr>
          <a:xfrm>
            <a:off x="3246245" y="1331727"/>
            <a:ext cx="5989200" cy="2052300"/>
          </a:xfrm>
          <a:prstGeom prst="rect">
            <a:avLst/>
          </a:prstGeom>
          <a:solidFill>
            <a:srgbClr val="09416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13"/>
          <p:cNvSpPr txBox="1"/>
          <p:nvPr/>
        </p:nvSpPr>
        <p:spPr>
          <a:xfrm>
            <a:off x="3805450" y="1559325"/>
            <a:ext cx="4870800" cy="809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500">
                <a:solidFill>
                  <a:srgbClr val="FFFFFF"/>
                </a:solidFill>
              </a:rPr>
              <a:t>Quantitative Investment </a:t>
            </a:r>
            <a:endParaRPr sz="3400">
              <a:solidFill>
                <a:srgbClr val="FFFFFF"/>
              </a:solidFill>
              <a:latin typeface="Calibri"/>
              <a:ea typeface="Calibri"/>
              <a:cs typeface="Calibri"/>
              <a:sym typeface="Calibri"/>
            </a:endParaRPr>
          </a:p>
        </p:txBody>
      </p:sp>
      <p:sp>
        <p:nvSpPr>
          <p:cNvPr id="92" name="Google Shape;92;p13"/>
          <p:cNvSpPr txBox="1"/>
          <p:nvPr/>
        </p:nvSpPr>
        <p:spPr>
          <a:xfrm>
            <a:off x="5072200" y="4476775"/>
            <a:ext cx="23373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Wenzhou-Kean University</a:t>
            </a:r>
            <a:endParaRPr sz="1600">
              <a:latin typeface="Calibri"/>
              <a:ea typeface="Calibri"/>
              <a:cs typeface="Calibri"/>
              <a:sym typeface="Calibri"/>
            </a:endParaRPr>
          </a:p>
        </p:txBody>
      </p:sp>
      <p:pic>
        <p:nvPicPr>
          <p:cNvPr id="93" name="Google Shape;93;p13"/>
          <p:cNvPicPr preferRelativeResize="0"/>
          <p:nvPr/>
        </p:nvPicPr>
        <p:blipFill>
          <a:blip r:embed="rId3">
            <a:alphaModFix/>
          </a:blip>
          <a:stretch>
            <a:fillRect/>
          </a:stretch>
        </p:blipFill>
        <p:spPr>
          <a:xfrm>
            <a:off x="4522438" y="5671675"/>
            <a:ext cx="3436827" cy="893575"/>
          </a:xfrm>
          <a:prstGeom prst="rect">
            <a:avLst/>
          </a:prstGeom>
          <a:noFill/>
          <a:ln>
            <a:noFill/>
          </a:ln>
        </p:spPr>
      </p:pic>
      <p:sp>
        <p:nvSpPr>
          <p:cNvPr id="94" name="Google Shape;94;p13"/>
          <p:cNvSpPr txBox="1"/>
          <p:nvPr/>
        </p:nvSpPr>
        <p:spPr>
          <a:xfrm>
            <a:off x="5137225" y="4975825"/>
            <a:ext cx="23373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Calibri"/>
                <a:ea typeface="Calibri"/>
                <a:cs typeface="Calibri"/>
                <a:sym typeface="Calibri"/>
              </a:rPr>
              <a:t>December 20, 2020</a:t>
            </a:r>
            <a:endParaRPr sz="2000">
              <a:latin typeface="Calibri"/>
              <a:ea typeface="Calibri"/>
              <a:cs typeface="Calibri"/>
              <a:sym typeface="Calibri"/>
            </a:endParaRPr>
          </a:p>
        </p:txBody>
      </p:sp>
      <p:sp>
        <p:nvSpPr>
          <p:cNvPr id="95" name="Google Shape;95;p13"/>
          <p:cNvSpPr txBox="1"/>
          <p:nvPr/>
        </p:nvSpPr>
        <p:spPr>
          <a:xfrm>
            <a:off x="4020850" y="2369025"/>
            <a:ext cx="44400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FFFFFF"/>
                </a:solidFill>
                <a:latin typeface="Calibri"/>
                <a:ea typeface="Calibri"/>
                <a:cs typeface="Calibri"/>
                <a:sym typeface="Calibri"/>
              </a:rPr>
              <a:t>An Exploration of Mean Reversion Strategy </a:t>
            </a:r>
            <a:endParaRPr sz="190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2"/>
          <p:cNvPicPr preferRelativeResize="0"/>
          <p:nvPr/>
        </p:nvPicPr>
        <p:blipFill>
          <a:blip r:embed="rId3">
            <a:alphaModFix/>
          </a:blip>
          <a:stretch>
            <a:fillRect/>
          </a:stretch>
        </p:blipFill>
        <p:spPr>
          <a:xfrm>
            <a:off x="152400" y="152400"/>
            <a:ext cx="11887200" cy="6377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3"/>
          <p:cNvPicPr preferRelativeResize="0"/>
          <p:nvPr/>
        </p:nvPicPr>
        <p:blipFill>
          <a:blip r:embed="rId3">
            <a:alphaModFix/>
          </a:blip>
          <a:stretch>
            <a:fillRect/>
          </a:stretch>
        </p:blipFill>
        <p:spPr>
          <a:xfrm>
            <a:off x="152400" y="1020450"/>
            <a:ext cx="11887199" cy="3762968"/>
          </a:xfrm>
          <a:prstGeom prst="rect">
            <a:avLst/>
          </a:prstGeom>
          <a:noFill/>
          <a:ln>
            <a:noFill/>
          </a:ln>
        </p:spPr>
      </p:pic>
      <p:sp>
        <p:nvSpPr>
          <p:cNvPr id="183" name="Google Shape;183;p23"/>
          <p:cNvSpPr txBox="1"/>
          <p:nvPr/>
        </p:nvSpPr>
        <p:spPr>
          <a:xfrm>
            <a:off x="401158" y="6304093"/>
            <a:ext cx="3571800" cy="6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Calibri"/>
                <a:ea typeface="Calibri"/>
                <a:cs typeface="Calibri"/>
                <a:sym typeface="Calibri"/>
              </a:rPr>
              <a:t>Source: Google Finance</a:t>
            </a:r>
            <a:endParaRPr sz="2000">
              <a:latin typeface="Calibri"/>
              <a:ea typeface="Calibri"/>
              <a:cs typeface="Calibri"/>
              <a:sym typeface="Calibri"/>
            </a:endParaRPr>
          </a:p>
        </p:txBody>
      </p:sp>
      <p:sp>
        <p:nvSpPr>
          <p:cNvPr id="184" name="Google Shape;184;p23"/>
          <p:cNvSpPr/>
          <p:nvPr/>
        </p:nvSpPr>
        <p:spPr>
          <a:xfrm>
            <a:off x="3520750" y="2847275"/>
            <a:ext cx="1551300" cy="1734900"/>
          </a:xfrm>
          <a:prstGeom prst="flowChartConnecto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txBox="1"/>
          <p:nvPr/>
        </p:nvSpPr>
        <p:spPr>
          <a:xfrm>
            <a:off x="632725" y="306150"/>
            <a:ext cx="65517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500" b="1">
                <a:latin typeface="Calibri"/>
                <a:ea typeface="Calibri"/>
                <a:cs typeface="Calibri"/>
                <a:sym typeface="Calibri"/>
              </a:rPr>
              <a:t>Example of Black Swan</a:t>
            </a:r>
            <a:endParaRPr sz="3500" b="1">
              <a:latin typeface="Calibri"/>
              <a:ea typeface="Calibri"/>
              <a:cs typeface="Calibri"/>
              <a:sym typeface="Calibri"/>
            </a:endParaRPr>
          </a:p>
        </p:txBody>
      </p:sp>
      <p:sp>
        <p:nvSpPr>
          <p:cNvPr id="186" name="Google Shape;186;p23"/>
          <p:cNvSpPr txBox="1"/>
          <p:nvPr/>
        </p:nvSpPr>
        <p:spPr>
          <a:xfrm>
            <a:off x="1044300" y="5096150"/>
            <a:ext cx="10103400" cy="6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Calibri"/>
                <a:ea typeface="Calibri"/>
                <a:cs typeface="Calibri"/>
                <a:sym typeface="Calibri"/>
              </a:rPr>
              <a:t>Standard deviation should greatly reflect the fluctuation of the market </a:t>
            </a:r>
            <a:endParaRPr sz="25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4"/>
          <p:cNvPicPr preferRelativeResize="0"/>
          <p:nvPr/>
        </p:nvPicPr>
        <p:blipFill>
          <a:blip r:embed="rId3">
            <a:alphaModFix/>
          </a:blip>
          <a:stretch>
            <a:fillRect/>
          </a:stretch>
        </p:blipFill>
        <p:spPr>
          <a:xfrm>
            <a:off x="6219062" y="1352075"/>
            <a:ext cx="5479151" cy="891550"/>
          </a:xfrm>
          <a:prstGeom prst="rect">
            <a:avLst/>
          </a:prstGeom>
          <a:noFill/>
          <a:ln>
            <a:noFill/>
          </a:ln>
        </p:spPr>
      </p:pic>
      <p:sp>
        <p:nvSpPr>
          <p:cNvPr id="193" name="Google Shape;193;p24"/>
          <p:cNvSpPr txBox="1"/>
          <p:nvPr/>
        </p:nvSpPr>
        <p:spPr>
          <a:xfrm>
            <a:off x="673550" y="306150"/>
            <a:ext cx="51639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500" b="1" dirty="0">
                <a:latin typeface="Calibri"/>
                <a:ea typeface="Calibri"/>
                <a:cs typeface="Calibri"/>
                <a:sym typeface="Calibri"/>
              </a:rPr>
              <a:t>Horizontal Comparison </a:t>
            </a:r>
            <a:endParaRPr sz="3500" b="1" dirty="0">
              <a:latin typeface="Calibri"/>
              <a:ea typeface="Calibri"/>
              <a:cs typeface="Calibri"/>
              <a:sym typeface="Calibri"/>
            </a:endParaRPr>
          </a:p>
        </p:txBody>
      </p:sp>
      <p:pic>
        <p:nvPicPr>
          <p:cNvPr id="194" name="Google Shape;194;p24"/>
          <p:cNvPicPr preferRelativeResize="0"/>
          <p:nvPr/>
        </p:nvPicPr>
        <p:blipFill>
          <a:blip r:embed="rId4">
            <a:alphaModFix/>
          </a:blip>
          <a:stretch>
            <a:fillRect/>
          </a:stretch>
        </p:blipFill>
        <p:spPr>
          <a:xfrm>
            <a:off x="6194000" y="2557295"/>
            <a:ext cx="5529275" cy="939530"/>
          </a:xfrm>
          <a:prstGeom prst="rect">
            <a:avLst/>
          </a:prstGeom>
          <a:noFill/>
          <a:ln>
            <a:noFill/>
          </a:ln>
        </p:spPr>
      </p:pic>
      <p:pic>
        <p:nvPicPr>
          <p:cNvPr id="195" name="Google Shape;195;p24"/>
          <p:cNvPicPr preferRelativeResize="0"/>
          <p:nvPr/>
        </p:nvPicPr>
        <p:blipFill>
          <a:blip r:embed="rId5">
            <a:alphaModFix/>
          </a:blip>
          <a:stretch>
            <a:fillRect/>
          </a:stretch>
        </p:blipFill>
        <p:spPr>
          <a:xfrm>
            <a:off x="6194000" y="3810500"/>
            <a:ext cx="5529275" cy="891550"/>
          </a:xfrm>
          <a:prstGeom prst="rect">
            <a:avLst/>
          </a:prstGeom>
          <a:noFill/>
          <a:ln>
            <a:noFill/>
          </a:ln>
        </p:spPr>
      </p:pic>
      <p:sp>
        <p:nvSpPr>
          <p:cNvPr id="196" name="Google Shape;196;p24"/>
          <p:cNvSpPr txBox="1"/>
          <p:nvPr/>
        </p:nvSpPr>
        <p:spPr>
          <a:xfrm>
            <a:off x="673550" y="5527683"/>
            <a:ext cx="12787200" cy="8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Standard deviation: A measure of the amount of variation of a set of values.</a:t>
            </a:r>
            <a:endParaRPr sz="2400" dirty="0">
              <a:latin typeface="Calibri"/>
              <a:ea typeface="Calibri"/>
              <a:cs typeface="Calibri"/>
              <a:sym typeface="Calibri"/>
            </a:endParaRPr>
          </a:p>
        </p:txBody>
      </p:sp>
      <p:pic>
        <p:nvPicPr>
          <p:cNvPr id="7" name="图片 6">
            <a:extLst>
              <a:ext uri="{FF2B5EF4-FFF2-40B4-BE49-F238E27FC236}">
                <a16:creationId xmlns:a16="http://schemas.microsoft.com/office/drawing/2014/main" id="{7CDE33C4-3C77-4314-9AC2-ED8C48C290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0533" y="1032934"/>
            <a:ext cx="4140200" cy="4140200"/>
          </a:xfrm>
          <a:prstGeom prst="rect">
            <a:avLst/>
          </a:prstGeom>
        </p:spPr>
      </p:pic>
      <p:cxnSp>
        <p:nvCxnSpPr>
          <p:cNvPr id="3" name="直接箭头连接符 2">
            <a:extLst>
              <a:ext uri="{FF2B5EF4-FFF2-40B4-BE49-F238E27FC236}">
                <a16:creationId xmlns:a16="http://schemas.microsoft.com/office/drawing/2014/main" id="{36D6E283-9E3C-4859-915B-A3CCC3AB7D03}"/>
              </a:ext>
            </a:extLst>
          </p:cNvPr>
          <p:cNvCxnSpPr/>
          <p:nvPr/>
        </p:nvCxnSpPr>
        <p:spPr>
          <a:xfrm flipH="1">
            <a:off x="5199321" y="3009014"/>
            <a:ext cx="786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303C2322-8BF5-40C1-98D0-06A15321657E}"/>
              </a:ext>
            </a:extLst>
          </p:cNvPr>
          <p:cNvCxnSpPr/>
          <p:nvPr/>
        </p:nvCxnSpPr>
        <p:spPr>
          <a:xfrm>
            <a:off x="7378995" y="4795284"/>
            <a:ext cx="0" cy="732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p:nvPr/>
        </p:nvSpPr>
        <p:spPr>
          <a:xfrm>
            <a:off x="639946" y="233722"/>
            <a:ext cx="11151561" cy="1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500" b="1" dirty="0">
                <a:latin typeface="Calibri"/>
                <a:ea typeface="Calibri"/>
                <a:cs typeface="Calibri"/>
                <a:sym typeface="Calibri"/>
              </a:rPr>
              <a:t>Empirical Analysis </a:t>
            </a:r>
          </a:p>
          <a:p>
            <a:pPr marL="0" lvl="0" indent="0" algn="l" rtl="0">
              <a:spcBef>
                <a:spcPts val="0"/>
              </a:spcBef>
              <a:spcAft>
                <a:spcPts val="0"/>
              </a:spcAft>
              <a:buNone/>
            </a:pPr>
            <a:r>
              <a:rPr lang="en-US" sz="3500" b="1" dirty="0">
                <a:latin typeface="Calibri"/>
                <a:ea typeface="Calibri"/>
                <a:cs typeface="Calibri"/>
                <a:sym typeface="Calibri"/>
              </a:rPr>
              <a:t>			-- Hurst Exponent (Rescale Range Analysis)</a:t>
            </a:r>
            <a:endParaRPr sz="3500" b="1" dirty="0">
              <a:latin typeface="Calibri"/>
              <a:ea typeface="Calibri"/>
              <a:cs typeface="Calibri"/>
              <a:sym typeface="Calibri"/>
            </a:endParaRPr>
          </a:p>
        </p:txBody>
      </p:sp>
      <p:sp>
        <p:nvSpPr>
          <p:cNvPr id="203" name="Google Shape;203;p25"/>
          <p:cNvSpPr txBox="1"/>
          <p:nvPr/>
        </p:nvSpPr>
        <p:spPr>
          <a:xfrm>
            <a:off x="714374" y="6153800"/>
            <a:ext cx="4020900" cy="4287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US" sz="2000" dirty="0">
                <a:solidFill>
                  <a:schemeClr val="dk1"/>
                </a:solidFill>
              </a:rPr>
              <a:t>Source: </a:t>
            </a:r>
            <a:r>
              <a:rPr lang="en-US" sz="2000" dirty="0" err="1">
                <a:solidFill>
                  <a:schemeClr val="dk1"/>
                </a:solidFill>
              </a:rPr>
              <a:t>Quantinsti</a:t>
            </a:r>
            <a:endParaRPr sz="2000" dirty="0"/>
          </a:p>
        </p:txBody>
      </p:sp>
      <p:sp>
        <p:nvSpPr>
          <p:cNvPr id="204" name="Google Shape;204;p25"/>
          <p:cNvSpPr txBox="1"/>
          <p:nvPr/>
        </p:nvSpPr>
        <p:spPr>
          <a:xfrm>
            <a:off x="532645" y="1753250"/>
            <a:ext cx="10587000" cy="46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b="1" dirty="0"/>
              <a:t>Hurst Value is more than 0.5 (Trend following)</a:t>
            </a:r>
            <a:endParaRPr sz="2400" b="1" dirty="0"/>
          </a:p>
          <a:p>
            <a:pPr marL="0" lvl="0" indent="0" algn="l" rtl="0">
              <a:spcBef>
                <a:spcPts val="0"/>
              </a:spcBef>
              <a:spcAft>
                <a:spcPts val="0"/>
              </a:spcAft>
              <a:buClr>
                <a:schemeClr val="dk1"/>
              </a:buClr>
              <a:buSzPts val="1100"/>
              <a:buFont typeface="Arial"/>
              <a:buNone/>
            </a:pPr>
            <a:r>
              <a:rPr lang="en-US" sz="2400" dirty="0"/>
              <a:t>If the Hurst value is more than 0.5 then it would indicate a persistent time series (roughly translates to a trending market).</a:t>
            </a:r>
            <a:endParaRPr sz="2400" dirty="0"/>
          </a:p>
          <a:p>
            <a:pPr marL="0" lvl="0" indent="0" algn="l" rtl="0">
              <a:spcBef>
                <a:spcPts val="0"/>
              </a:spcBef>
              <a:spcAft>
                <a:spcPts val="0"/>
              </a:spcAft>
              <a:buNone/>
            </a:pPr>
            <a:endParaRPr sz="2400" dirty="0"/>
          </a:p>
          <a:p>
            <a:pPr marL="0" lvl="0" indent="0" algn="l" rtl="0">
              <a:spcBef>
                <a:spcPts val="0"/>
              </a:spcBef>
              <a:spcAft>
                <a:spcPts val="0"/>
              </a:spcAft>
              <a:buClr>
                <a:schemeClr val="dk1"/>
              </a:buClr>
              <a:buSzPts val="1100"/>
              <a:buFont typeface="Arial"/>
              <a:buNone/>
            </a:pPr>
            <a:r>
              <a:rPr lang="en-US" sz="2400" b="1" dirty="0"/>
              <a:t>Hurst Value is less than 0.5 (Mean reversion)</a:t>
            </a:r>
            <a:endParaRPr sz="2400" b="1" dirty="0"/>
          </a:p>
          <a:p>
            <a:pPr marL="0" lvl="0" indent="0" algn="l" rtl="0">
              <a:spcBef>
                <a:spcPts val="0"/>
              </a:spcBef>
              <a:spcAft>
                <a:spcPts val="0"/>
              </a:spcAft>
              <a:buClr>
                <a:schemeClr val="dk1"/>
              </a:buClr>
              <a:buSzPts val="1100"/>
              <a:buFont typeface="Arial"/>
              <a:buNone/>
            </a:pPr>
            <a:r>
              <a:rPr lang="en-US" sz="2400" dirty="0"/>
              <a:t>If the Hurst Value is less than 0.5 then it can be considered as an anti-persistent time series (roughly translates to sideways market).</a:t>
            </a:r>
            <a:endParaRPr sz="2400" dirty="0"/>
          </a:p>
          <a:p>
            <a:pPr marL="0" lvl="0" indent="0" algn="l" rtl="0">
              <a:spcBef>
                <a:spcPts val="0"/>
              </a:spcBef>
              <a:spcAft>
                <a:spcPts val="0"/>
              </a:spcAft>
              <a:buNone/>
            </a:pPr>
            <a:endParaRPr sz="2400" dirty="0"/>
          </a:p>
          <a:p>
            <a:pPr marL="0" lvl="0" indent="0" algn="l" rtl="0">
              <a:spcBef>
                <a:spcPts val="0"/>
              </a:spcBef>
              <a:spcAft>
                <a:spcPts val="0"/>
              </a:spcAft>
              <a:buClr>
                <a:schemeClr val="dk1"/>
              </a:buClr>
              <a:buSzPts val="1100"/>
              <a:buFont typeface="Arial"/>
              <a:buNone/>
            </a:pPr>
            <a:r>
              <a:rPr lang="en-US" sz="2400" b="1" dirty="0"/>
              <a:t>Hurst Value is 0.5 (Brownian Walk)</a:t>
            </a:r>
            <a:endParaRPr sz="2400" b="1" dirty="0"/>
          </a:p>
          <a:p>
            <a:pPr marL="0" lvl="0" indent="0" algn="l" rtl="0">
              <a:spcBef>
                <a:spcPts val="0"/>
              </a:spcBef>
              <a:spcAft>
                <a:spcPts val="0"/>
              </a:spcAft>
              <a:buClr>
                <a:schemeClr val="dk1"/>
              </a:buClr>
              <a:buSzPts val="1100"/>
              <a:buFont typeface="Arial"/>
              <a:buNone/>
            </a:pPr>
            <a:r>
              <a:rPr lang="en-US" sz="2400" dirty="0"/>
              <a:t>If the Hurst value is 0.5 then it would indicate a </a:t>
            </a:r>
            <a:r>
              <a:rPr lang="en-US" sz="2400" dirty="0">
                <a:solidFill>
                  <a:schemeClr val="tx1"/>
                </a:solidFill>
                <a:uFill>
                  <a:noFill/>
                </a:uFill>
                <a:hlinkClick r:id="rId3">
                  <a:extLst>
                    <a:ext uri="{A12FA001-AC4F-418D-AE19-62706E023703}">
                      <ahyp:hlinkClr xmlns:ahyp="http://schemas.microsoft.com/office/drawing/2018/hyperlinkcolor" val="tx"/>
                    </a:ext>
                  </a:extLst>
                </a:hlinkClick>
              </a:rPr>
              <a:t>random walk</a:t>
            </a:r>
            <a:r>
              <a:rPr lang="en-US" sz="2400" dirty="0">
                <a:solidFill>
                  <a:schemeClr val="tx1"/>
                </a:solidFill>
              </a:rPr>
              <a:t> </a:t>
            </a:r>
            <a:r>
              <a:rPr lang="en-US" sz="2400" dirty="0"/>
              <a:t>or a market where prediction of future based on past data is not possible.</a:t>
            </a:r>
            <a:endParaRPr sz="2400" dirty="0"/>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p:nvPr/>
        </p:nvSpPr>
        <p:spPr>
          <a:xfrm>
            <a:off x="719625" y="323050"/>
            <a:ext cx="36249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500" b="1">
                <a:latin typeface="Calibri"/>
                <a:ea typeface="Calibri"/>
                <a:cs typeface="Calibri"/>
                <a:sym typeface="Calibri"/>
              </a:rPr>
              <a:t>Calculation</a:t>
            </a:r>
            <a:endParaRPr sz="3500" b="1">
              <a:latin typeface="Calibri"/>
              <a:ea typeface="Calibri"/>
              <a:cs typeface="Calibri"/>
              <a:sym typeface="Calibri"/>
            </a:endParaRPr>
          </a:p>
        </p:txBody>
      </p:sp>
      <p:sp>
        <p:nvSpPr>
          <p:cNvPr id="211" name="Google Shape;211;p26"/>
          <p:cNvSpPr txBox="1"/>
          <p:nvPr/>
        </p:nvSpPr>
        <p:spPr>
          <a:xfrm>
            <a:off x="468900" y="1057750"/>
            <a:ext cx="11254200" cy="5707500"/>
          </a:xfrm>
          <a:prstGeom prst="rect">
            <a:avLst/>
          </a:prstGeom>
          <a:noFill/>
          <a:ln>
            <a:noFill/>
          </a:ln>
        </p:spPr>
        <p:txBody>
          <a:bodyPr spcFirstLastPara="1" wrap="square" lIns="91425" tIns="91425" rIns="91425" bIns="91425" anchor="t" anchorCtr="0">
            <a:noAutofit/>
          </a:bodyPr>
          <a:lstStyle/>
          <a:p>
            <a:pPr marL="457200" lvl="0" indent="-387350" algn="l" rtl="0">
              <a:spcBef>
                <a:spcPts val="0"/>
              </a:spcBef>
              <a:spcAft>
                <a:spcPts val="0"/>
              </a:spcAft>
              <a:buSzPts val="2500"/>
              <a:buFont typeface="Calibri"/>
              <a:buAutoNum type="arabicPeriod"/>
            </a:pPr>
            <a:r>
              <a:rPr lang="en-US" sz="2500">
                <a:latin typeface="Calibri"/>
                <a:ea typeface="Calibri"/>
                <a:cs typeface="Calibri"/>
                <a:sym typeface="Calibri"/>
              </a:rPr>
              <a:t>Rescale range: Calculate n days’ market returns with values V1, V2, …, Vn;</a:t>
            </a:r>
            <a:endParaRPr sz="2500">
              <a:latin typeface="Calibri"/>
              <a:ea typeface="Calibri"/>
              <a:cs typeface="Calibri"/>
              <a:sym typeface="Calibri"/>
            </a:endParaRPr>
          </a:p>
          <a:p>
            <a:pPr marL="457200" lvl="0" indent="-387350" algn="l" rtl="0">
              <a:spcBef>
                <a:spcPts val="0"/>
              </a:spcBef>
              <a:spcAft>
                <a:spcPts val="0"/>
              </a:spcAft>
              <a:buSzPts val="2500"/>
              <a:buFont typeface="Calibri"/>
              <a:buAutoNum type="arabicPeriod"/>
            </a:pPr>
            <a:r>
              <a:rPr lang="en-US" sz="2500">
                <a:latin typeface="Calibri"/>
                <a:ea typeface="Calibri"/>
                <a:cs typeface="Calibri"/>
                <a:sym typeface="Calibri"/>
              </a:rPr>
              <a:t>HurstR: Calculate the range of the values (max-min);</a:t>
            </a:r>
            <a:endParaRPr sz="2500">
              <a:latin typeface="Calibri"/>
              <a:ea typeface="Calibri"/>
              <a:cs typeface="Calibri"/>
              <a:sym typeface="Calibri"/>
            </a:endParaRPr>
          </a:p>
          <a:p>
            <a:pPr marL="457200" lvl="0" indent="-387350" algn="l" rtl="0">
              <a:spcBef>
                <a:spcPts val="0"/>
              </a:spcBef>
              <a:spcAft>
                <a:spcPts val="0"/>
              </a:spcAft>
              <a:buSzPts val="2500"/>
              <a:buFont typeface="Calibri"/>
              <a:buAutoNum type="arabicPeriod"/>
            </a:pPr>
            <a:r>
              <a:rPr lang="en-US" sz="2500">
                <a:latin typeface="Calibri"/>
                <a:ea typeface="Calibri"/>
                <a:cs typeface="Calibri"/>
                <a:sym typeface="Calibri"/>
              </a:rPr>
              <a:t>HurstS: Gives the standard deviation of the values;</a:t>
            </a:r>
            <a:endParaRPr sz="2500">
              <a:latin typeface="Calibri"/>
              <a:ea typeface="Calibri"/>
              <a:cs typeface="Calibri"/>
              <a:sym typeface="Calibri"/>
            </a:endParaRPr>
          </a:p>
          <a:p>
            <a:pPr marL="457200" lvl="0" indent="-387350" algn="l" rtl="0">
              <a:spcBef>
                <a:spcPts val="0"/>
              </a:spcBef>
              <a:spcAft>
                <a:spcPts val="0"/>
              </a:spcAft>
              <a:buSzPts val="2500"/>
              <a:buFont typeface="Calibri"/>
              <a:buAutoNum type="arabicPeriod"/>
            </a:pPr>
            <a:r>
              <a:rPr lang="en-US" sz="2500">
                <a:latin typeface="Calibri"/>
                <a:ea typeface="Calibri"/>
                <a:cs typeface="Calibri"/>
                <a:sym typeface="Calibri"/>
              </a:rPr>
              <a:t>HurstRS: The range divided by the standard deviation;</a:t>
            </a:r>
            <a:endParaRPr sz="2500">
              <a:latin typeface="Calibri"/>
              <a:ea typeface="Calibri"/>
              <a:cs typeface="Calibri"/>
              <a:sym typeface="Calibri"/>
            </a:endParaRPr>
          </a:p>
          <a:p>
            <a:pPr marL="0" lvl="0" indent="0" algn="l" rtl="0">
              <a:spcBef>
                <a:spcPts val="0"/>
              </a:spcBef>
              <a:spcAft>
                <a:spcPts val="0"/>
              </a:spcAft>
              <a:buNone/>
            </a:pP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For the whole sequence V1, V2, …, Vn, calculate a HurstRS value of the whole range, then do the same by splitting the sequence into two parts V1, V2, …, Vn/2 and Vn/2+1, Vn/2+2, …, Vn to calculate the HurstRS of the two ranges and average them. Then narrow partition iteratively until the range is small enough. </a:t>
            </a: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When getting all HurstRS values of different range scales, plot them on a log-log plot of the range sizes and their HurstRS values, then do a linear model fit to the data, so the slope of the line is the estimated Hurst exponent of the data.</a:t>
            </a:r>
            <a:endParaRPr sz="2500">
              <a:latin typeface="Calibri"/>
              <a:ea typeface="Calibri"/>
              <a:cs typeface="Calibri"/>
              <a:sym typeface="Calibri"/>
            </a:endParaRPr>
          </a:p>
          <a:p>
            <a:pPr marL="0" lvl="0" indent="0" algn="l" rtl="0">
              <a:spcBef>
                <a:spcPts val="0"/>
              </a:spcBef>
              <a:spcAft>
                <a:spcPts val="0"/>
              </a:spcAft>
              <a:buNone/>
            </a:pPr>
            <a:r>
              <a:rPr lang="en-US" sz="2500">
                <a:latin typeface="Calibri"/>
                <a:ea typeface="Calibri"/>
                <a:cs typeface="Calibri"/>
                <a:sym typeface="Calibri"/>
              </a:rPr>
              <a:t> </a:t>
            </a:r>
            <a:endParaRPr sz="2500">
              <a:latin typeface="Calibri"/>
              <a:ea typeface="Calibri"/>
              <a:cs typeface="Calibri"/>
              <a:sym typeface="Calibri"/>
            </a:endParaRPr>
          </a:p>
          <a:p>
            <a:pPr marL="0" lvl="0" indent="0" algn="l" rtl="0">
              <a:spcBef>
                <a:spcPts val="0"/>
              </a:spcBef>
              <a:spcAft>
                <a:spcPts val="0"/>
              </a:spcAft>
              <a:buNone/>
            </a:pPr>
            <a:endParaRPr sz="2500">
              <a:latin typeface="Calibri"/>
              <a:ea typeface="Calibri"/>
              <a:cs typeface="Calibri"/>
              <a:sym typeface="Calibri"/>
            </a:endParaRPr>
          </a:p>
        </p:txBody>
      </p:sp>
      <p:sp>
        <p:nvSpPr>
          <p:cNvPr id="212" name="Google Shape;212;p26"/>
          <p:cNvSpPr txBox="1"/>
          <p:nvPr/>
        </p:nvSpPr>
        <p:spPr>
          <a:xfrm rot="10800000">
            <a:off x="-2204400" y="5857875"/>
            <a:ext cx="16737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13" name="Google Shape;213;p26"/>
          <p:cNvSpPr txBox="1"/>
          <p:nvPr/>
        </p:nvSpPr>
        <p:spPr>
          <a:xfrm>
            <a:off x="428625" y="6368150"/>
            <a:ext cx="51435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Calibri"/>
                <a:ea typeface="Calibri"/>
                <a:cs typeface="Calibri"/>
                <a:sym typeface="Calibri"/>
              </a:rPr>
              <a:t>Source: Wolfram Demonstration Project </a:t>
            </a:r>
            <a:endParaRPr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p:nvPr/>
        </p:nvSpPr>
        <p:spPr>
          <a:xfrm>
            <a:off x="714375" y="367400"/>
            <a:ext cx="4653600" cy="9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500" b="1">
                <a:latin typeface="Calibri"/>
                <a:ea typeface="Calibri"/>
                <a:cs typeface="Calibri"/>
                <a:sym typeface="Calibri"/>
              </a:rPr>
              <a:t>Testing Result</a:t>
            </a:r>
            <a:endParaRPr sz="3500" b="1">
              <a:latin typeface="Calibri"/>
              <a:ea typeface="Calibri"/>
              <a:cs typeface="Calibri"/>
              <a:sym typeface="Calibri"/>
            </a:endParaRPr>
          </a:p>
        </p:txBody>
      </p:sp>
      <p:pic>
        <p:nvPicPr>
          <p:cNvPr id="220" name="Google Shape;220;p27"/>
          <p:cNvPicPr preferRelativeResize="0"/>
          <p:nvPr/>
        </p:nvPicPr>
        <p:blipFill>
          <a:blip r:embed="rId3">
            <a:alphaModFix/>
          </a:blip>
          <a:stretch>
            <a:fillRect/>
          </a:stretch>
        </p:blipFill>
        <p:spPr>
          <a:xfrm>
            <a:off x="6707150" y="367400"/>
            <a:ext cx="5484850" cy="3845375"/>
          </a:xfrm>
          <a:prstGeom prst="rect">
            <a:avLst/>
          </a:prstGeom>
          <a:noFill/>
          <a:ln>
            <a:noFill/>
          </a:ln>
        </p:spPr>
      </p:pic>
      <p:pic>
        <p:nvPicPr>
          <p:cNvPr id="221" name="Google Shape;221;p27"/>
          <p:cNvPicPr preferRelativeResize="0"/>
          <p:nvPr/>
        </p:nvPicPr>
        <p:blipFill>
          <a:blip r:embed="rId4">
            <a:alphaModFix/>
          </a:blip>
          <a:stretch>
            <a:fillRect/>
          </a:stretch>
        </p:blipFill>
        <p:spPr>
          <a:xfrm>
            <a:off x="0" y="4471025"/>
            <a:ext cx="3713063" cy="2386976"/>
          </a:xfrm>
          <a:prstGeom prst="rect">
            <a:avLst/>
          </a:prstGeom>
          <a:noFill/>
          <a:ln>
            <a:noFill/>
          </a:ln>
        </p:spPr>
      </p:pic>
      <p:pic>
        <p:nvPicPr>
          <p:cNvPr id="222" name="Google Shape;222;p27"/>
          <p:cNvPicPr preferRelativeResize="0"/>
          <p:nvPr/>
        </p:nvPicPr>
        <p:blipFill>
          <a:blip r:embed="rId5">
            <a:alphaModFix/>
          </a:blip>
          <a:stretch>
            <a:fillRect/>
          </a:stretch>
        </p:blipFill>
        <p:spPr>
          <a:xfrm>
            <a:off x="3818263" y="4471025"/>
            <a:ext cx="3861749" cy="2386976"/>
          </a:xfrm>
          <a:prstGeom prst="rect">
            <a:avLst/>
          </a:prstGeom>
          <a:noFill/>
          <a:ln>
            <a:noFill/>
          </a:ln>
        </p:spPr>
      </p:pic>
      <p:pic>
        <p:nvPicPr>
          <p:cNvPr id="223" name="Google Shape;223;p27"/>
          <p:cNvPicPr preferRelativeResize="0"/>
          <p:nvPr/>
        </p:nvPicPr>
        <p:blipFill>
          <a:blip r:embed="rId6">
            <a:alphaModFix/>
          </a:blip>
          <a:stretch>
            <a:fillRect/>
          </a:stretch>
        </p:blipFill>
        <p:spPr>
          <a:xfrm>
            <a:off x="7785216" y="4471025"/>
            <a:ext cx="4161859" cy="2386976"/>
          </a:xfrm>
          <a:prstGeom prst="rect">
            <a:avLst/>
          </a:prstGeom>
          <a:noFill/>
          <a:ln>
            <a:noFill/>
          </a:ln>
        </p:spPr>
      </p:pic>
      <p:cxnSp>
        <p:nvCxnSpPr>
          <p:cNvPr id="224" name="Google Shape;224;p27"/>
          <p:cNvCxnSpPr/>
          <p:nvPr/>
        </p:nvCxnSpPr>
        <p:spPr>
          <a:xfrm>
            <a:off x="8425550" y="1861450"/>
            <a:ext cx="24600" cy="1689900"/>
          </a:xfrm>
          <a:prstGeom prst="straightConnector1">
            <a:avLst/>
          </a:prstGeom>
          <a:noFill/>
          <a:ln w="9525" cap="flat" cmpd="sng">
            <a:solidFill>
              <a:srgbClr val="CC0000"/>
            </a:solidFill>
            <a:prstDash val="solid"/>
            <a:round/>
            <a:headEnd type="none" w="med" len="med"/>
            <a:tailEnd type="none" w="med" len="med"/>
          </a:ln>
        </p:spPr>
      </p:cxnSp>
      <p:cxnSp>
        <p:nvCxnSpPr>
          <p:cNvPr id="225" name="Google Shape;225;p27"/>
          <p:cNvCxnSpPr/>
          <p:nvPr/>
        </p:nvCxnSpPr>
        <p:spPr>
          <a:xfrm>
            <a:off x="10605400" y="1873600"/>
            <a:ext cx="0" cy="1616700"/>
          </a:xfrm>
          <a:prstGeom prst="straightConnector1">
            <a:avLst/>
          </a:prstGeom>
          <a:noFill/>
          <a:ln w="9525" cap="flat" cmpd="sng">
            <a:solidFill>
              <a:srgbClr val="CC0000"/>
            </a:solidFill>
            <a:prstDash val="solid"/>
            <a:round/>
            <a:headEnd type="none" w="med" len="med"/>
            <a:tailEnd type="none" w="med" len="med"/>
          </a:ln>
        </p:spPr>
      </p:cxnSp>
      <p:pic>
        <p:nvPicPr>
          <p:cNvPr id="226" name="Google Shape;226;p27"/>
          <p:cNvPicPr preferRelativeResize="0"/>
          <p:nvPr/>
        </p:nvPicPr>
        <p:blipFill>
          <a:blip r:embed="rId7">
            <a:alphaModFix/>
          </a:blip>
          <a:stretch>
            <a:fillRect/>
          </a:stretch>
        </p:blipFill>
        <p:spPr>
          <a:xfrm>
            <a:off x="152400" y="1326801"/>
            <a:ext cx="6402350" cy="271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p:nvPr/>
        </p:nvSpPr>
        <p:spPr>
          <a:xfrm>
            <a:off x="4154725" y="0"/>
            <a:ext cx="6123300" cy="9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900" b="1" dirty="0">
                <a:latin typeface="Calibri"/>
                <a:ea typeface="Calibri"/>
                <a:cs typeface="Calibri"/>
                <a:sym typeface="Calibri"/>
              </a:rPr>
              <a:t>Reference Page</a:t>
            </a:r>
            <a:endParaRPr sz="3900" b="1" dirty="0">
              <a:latin typeface="Calibri"/>
              <a:ea typeface="Calibri"/>
              <a:cs typeface="Calibri"/>
              <a:sym typeface="Calibri"/>
            </a:endParaRPr>
          </a:p>
        </p:txBody>
      </p:sp>
      <p:sp>
        <p:nvSpPr>
          <p:cNvPr id="233" name="Google Shape;233;p28"/>
          <p:cNvSpPr txBox="1"/>
          <p:nvPr/>
        </p:nvSpPr>
        <p:spPr>
          <a:xfrm>
            <a:off x="895350" y="700125"/>
            <a:ext cx="10401300" cy="58722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sz="1800"/>
              <a:t>Divakar, V. Garg, A. (2018). The Hurst Exponent. </a:t>
            </a:r>
            <a:r>
              <a:rPr lang="en-US" sz="1800" i="1"/>
              <a:t>Quantinsti.</a:t>
            </a:r>
            <a:r>
              <a:rPr lang="en-US" sz="1800"/>
              <a:t>  Retrieved from </a:t>
            </a:r>
            <a:endParaRPr sz="1800"/>
          </a:p>
          <a:p>
            <a:pPr marL="0" lvl="0" indent="0" algn="l" rtl="0">
              <a:lnSpc>
                <a:spcPct val="200000"/>
              </a:lnSpc>
              <a:spcBef>
                <a:spcPts val="0"/>
              </a:spcBef>
              <a:spcAft>
                <a:spcPts val="0"/>
              </a:spcAft>
              <a:buNone/>
            </a:pPr>
            <a:r>
              <a:rPr lang="en-US" sz="1800"/>
              <a:t>	</a:t>
            </a:r>
            <a:r>
              <a:rPr lang="en-US" sz="1800" u="sng">
                <a:solidFill>
                  <a:schemeClr val="hlink"/>
                </a:solidFill>
                <a:hlinkClick r:id="rId3"/>
              </a:rPr>
              <a:t>https://blog.quantinsti.com/hurst-exponent/</a:t>
            </a:r>
            <a:endParaRPr sz="1800"/>
          </a:p>
          <a:p>
            <a:pPr marL="0" lvl="0" indent="0" algn="l" rtl="0">
              <a:lnSpc>
                <a:spcPct val="200000"/>
              </a:lnSpc>
              <a:spcBef>
                <a:spcPts val="0"/>
              </a:spcBef>
              <a:spcAft>
                <a:spcPts val="0"/>
              </a:spcAft>
              <a:buNone/>
            </a:pPr>
            <a:r>
              <a:rPr lang="en-US" sz="1800"/>
              <a:t>Hurst exponent. (n.d.). </a:t>
            </a:r>
            <a:r>
              <a:rPr lang="en-US" sz="1800" i="1"/>
              <a:t>Wikipedia. </a:t>
            </a:r>
            <a:r>
              <a:rPr lang="en-US" sz="1800"/>
              <a:t>Retrieved from </a:t>
            </a:r>
            <a:endParaRPr sz="1800"/>
          </a:p>
          <a:p>
            <a:pPr marL="0" lvl="0" indent="457200" algn="l" rtl="0">
              <a:lnSpc>
                <a:spcPct val="200000"/>
              </a:lnSpc>
              <a:spcBef>
                <a:spcPts val="0"/>
              </a:spcBef>
              <a:spcAft>
                <a:spcPts val="0"/>
              </a:spcAft>
              <a:buNone/>
            </a:pPr>
            <a:r>
              <a:rPr lang="en-US" sz="1800"/>
              <a:t>https://en.wikipedia.org/wiki/Long-range_dependence</a:t>
            </a:r>
            <a:endParaRPr sz="1800"/>
          </a:p>
          <a:p>
            <a:pPr marL="0" lvl="0" indent="0" algn="l" rtl="0">
              <a:lnSpc>
                <a:spcPct val="200000"/>
              </a:lnSpc>
              <a:spcBef>
                <a:spcPts val="0"/>
              </a:spcBef>
              <a:spcAft>
                <a:spcPts val="0"/>
              </a:spcAft>
              <a:buNone/>
            </a:pPr>
            <a:r>
              <a:rPr lang="en-US" sz="1800"/>
              <a:t>Hurst Exponent of Stock Price. (n.d.). </a:t>
            </a:r>
            <a:r>
              <a:rPr lang="en-US" sz="1800" i="1"/>
              <a:t>Wolfram. </a:t>
            </a:r>
            <a:r>
              <a:rPr lang="en-US" sz="1800"/>
              <a:t>Retrieved from </a:t>
            </a:r>
            <a:endParaRPr sz="1800"/>
          </a:p>
          <a:p>
            <a:pPr marL="0" lvl="0" indent="0" algn="l" rtl="0">
              <a:lnSpc>
                <a:spcPct val="200000"/>
              </a:lnSpc>
              <a:spcBef>
                <a:spcPts val="0"/>
              </a:spcBef>
              <a:spcAft>
                <a:spcPts val="0"/>
              </a:spcAft>
              <a:buNone/>
            </a:pPr>
            <a:r>
              <a:rPr lang="en-US" sz="1800"/>
              <a:t>	https://demonstrations.wolfram.com/HurstExponentOfStockPrice/#more</a:t>
            </a:r>
            <a:endParaRPr sz="1800"/>
          </a:p>
          <a:p>
            <a:pPr marL="0" lvl="0" indent="0" algn="l" rtl="0">
              <a:lnSpc>
                <a:spcPct val="200000"/>
              </a:lnSpc>
              <a:spcBef>
                <a:spcPts val="0"/>
              </a:spcBef>
              <a:spcAft>
                <a:spcPts val="0"/>
              </a:spcAft>
              <a:buNone/>
            </a:pPr>
            <a:r>
              <a:rPr lang="en-US" sz="1800"/>
              <a:t>Luckin Coffee Inc - ADR. (n.d.). </a:t>
            </a:r>
            <a:r>
              <a:rPr lang="en-US" sz="1800" i="1"/>
              <a:t>Google Finance.</a:t>
            </a:r>
            <a:r>
              <a:rPr lang="en-US" sz="1800"/>
              <a:t> Retrieved from  </a:t>
            </a:r>
            <a:endParaRPr sz="1800"/>
          </a:p>
          <a:p>
            <a:pPr marL="0" lvl="0" indent="457200" algn="l" rtl="0">
              <a:lnSpc>
                <a:spcPct val="200000"/>
              </a:lnSpc>
              <a:spcBef>
                <a:spcPts val="0"/>
              </a:spcBef>
              <a:spcAft>
                <a:spcPts val="0"/>
              </a:spcAft>
              <a:buNone/>
            </a:pPr>
            <a:r>
              <a:rPr lang="en-US" sz="1800" u="sng">
                <a:solidFill>
                  <a:schemeClr val="hlink"/>
                </a:solidFill>
                <a:hlinkClick r:id="rId4"/>
              </a:rPr>
              <a:t>https://www.google.com/finance/quote/LKNCY:OTCMKTS?sa=X&amp;ved=2ahUKEwjUnIOI09nt</a:t>
            </a:r>
            <a:endParaRPr sz="1800"/>
          </a:p>
          <a:p>
            <a:pPr marL="0" lvl="0" indent="457200" algn="l" rtl="0">
              <a:lnSpc>
                <a:spcPct val="200000"/>
              </a:lnSpc>
              <a:spcBef>
                <a:spcPts val="0"/>
              </a:spcBef>
              <a:spcAft>
                <a:spcPts val="0"/>
              </a:spcAft>
              <a:buNone/>
            </a:pPr>
            <a:r>
              <a:rPr lang="en-US" sz="1800" u="sng">
                <a:solidFill>
                  <a:schemeClr val="hlink"/>
                </a:solidFill>
                <a:hlinkClick r:id="rId4"/>
              </a:rPr>
              <a:t>AhUq0FkKHQV7BvMQ3ecFMAB6BAgBEBk</a:t>
            </a:r>
            <a:endParaRPr sz="1800"/>
          </a:p>
          <a:p>
            <a:pPr marL="0" lvl="0" indent="0" algn="l" rtl="0">
              <a:lnSpc>
                <a:spcPct val="200000"/>
              </a:lnSpc>
              <a:spcBef>
                <a:spcPts val="0"/>
              </a:spcBef>
              <a:spcAft>
                <a:spcPts val="0"/>
              </a:spcAft>
              <a:buNone/>
            </a:pPr>
            <a:r>
              <a:rPr lang="en-US" sz="1800"/>
              <a:t>Bennet, J. (2019). Mean Reversion: A Guide to Market Timing. </a:t>
            </a:r>
            <a:r>
              <a:rPr lang="en-US" sz="1800" i="1"/>
              <a:t>Daily Action Price.</a:t>
            </a:r>
            <a:r>
              <a:rPr lang="en-US" sz="1800"/>
              <a:t> Retrieved from </a:t>
            </a:r>
            <a:endParaRPr sz="1800"/>
          </a:p>
          <a:p>
            <a:pPr marL="0" lvl="0" indent="0" algn="l" rtl="0">
              <a:lnSpc>
                <a:spcPct val="200000"/>
              </a:lnSpc>
              <a:spcBef>
                <a:spcPts val="0"/>
              </a:spcBef>
              <a:spcAft>
                <a:spcPts val="0"/>
              </a:spcAft>
              <a:buNone/>
            </a:pPr>
            <a:r>
              <a:rPr lang="en-US" sz="1800"/>
              <a:t>	</a:t>
            </a:r>
            <a:r>
              <a:rPr lang="en-US" sz="1800" u="sng">
                <a:solidFill>
                  <a:schemeClr val="hlink"/>
                </a:solidFill>
                <a:hlinkClick r:id="rId5"/>
              </a:rPr>
              <a:t>https://dailypriceaction.com/blog/mean-reversion-guide-to-market-timing/</a:t>
            </a:r>
            <a:endParaRPr sz="1800"/>
          </a:p>
          <a:p>
            <a:pPr marL="0" lvl="0" indent="0" algn="l" rtl="0">
              <a:lnSpc>
                <a:spcPct val="200000"/>
              </a:lnSpc>
              <a:spcBef>
                <a:spcPts val="0"/>
              </a:spcBef>
              <a:spcAft>
                <a:spcPts val="0"/>
              </a:spcAft>
              <a:buNone/>
            </a:pPr>
            <a:endParaRPr sz="1800"/>
          </a:p>
          <a:p>
            <a:pPr marL="0" lvl="0" indent="0" algn="l" rtl="0">
              <a:lnSpc>
                <a:spcPct val="200000"/>
              </a:lnSpc>
              <a:spcBef>
                <a:spcPts val="0"/>
              </a:spcBef>
              <a:spcAft>
                <a:spcPts val="0"/>
              </a:spcAft>
              <a:buNone/>
            </a:pPr>
            <a:endParaRPr sz="1800">
              <a:solidFill>
                <a:srgbClr val="222222"/>
              </a:solidFill>
              <a:highlight>
                <a:srgbClr val="FFFFFF"/>
              </a:highlight>
            </a:endParaRPr>
          </a:p>
          <a:p>
            <a:pPr marL="0" lvl="0" indent="0" algn="l" rtl="0">
              <a:lnSpc>
                <a:spcPct val="200000"/>
              </a:lnSpc>
              <a:spcBef>
                <a:spcPts val="0"/>
              </a:spcBef>
              <a:spcAft>
                <a:spcPts val="0"/>
              </a:spcAft>
              <a:buNone/>
            </a:pPr>
            <a:endParaRPr sz="1800">
              <a:solidFill>
                <a:srgbClr val="333333"/>
              </a:solidFill>
              <a:highlight>
                <a:srgbClr val="FFFFFF"/>
              </a:highlight>
              <a:latin typeface="Roboto"/>
              <a:ea typeface="Roboto"/>
              <a:cs typeface="Roboto"/>
              <a:sym typeface="Roboto"/>
            </a:endParaRPr>
          </a:p>
          <a:p>
            <a:pPr marL="0" lvl="0" indent="0" algn="l" rtl="0">
              <a:lnSpc>
                <a:spcPct val="200000"/>
              </a:lnSpc>
              <a:spcBef>
                <a:spcPts val="0"/>
              </a:spcBef>
              <a:spcAft>
                <a:spcPts val="0"/>
              </a:spcAft>
              <a:buNone/>
            </a:pPr>
            <a:endParaRPr sz="1800">
              <a:solidFill>
                <a:srgbClr val="333333"/>
              </a:solidFill>
              <a:highlight>
                <a:srgbClr val="FFFFFF"/>
              </a:highlight>
              <a:latin typeface="Roboto"/>
              <a:ea typeface="Roboto"/>
              <a:cs typeface="Roboto"/>
              <a:sym typeface="Roboto"/>
            </a:endParaRPr>
          </a:p>
          <a:p>
            <a:pPr marL="0" lvl="0" indent="0" algn="l" rtl="0">
              <a:lnSpc>
                <a:spcPct val="200000"/>
              </a:lnSpc>
              <a:spcBef>
                <a:spcPts val="0"/>
              </a:spcBef>
              <a:spcAft>
                <a:spcPts val="0"/>
              </a:spcAft>
              <a:buNone/>
            </a:pPr>
            <a:endParaRPr sz="1800">
              <a:solidFill>
                <a:srgbClr val="333333"/>
              </a:solidFill>
              <a:highlight>
                <a:srgbClr val="FFFFFF"/>
              </a:highlight>
              <a:latin typeface="Roboto"/>
              <a:ea typeface="Roboto"/>
              <a:cs typeface="Roboto"/>
              <a:sym typeface="Roboto"/>
            </a:endParaRPr>
          </a:p>
          <a:p>
            <a:pPr marL="0" lvl="0" indent="0" algn="l" rtl="0">
              <a:spcBef>
                <a:spcPts val="0"/>
              </a:spcBef>
              <a:spcAft>
                <a:spcPts val="0"/>
              </a:spcAft>
              <a:buNone/>
            </a:pPr>
            <a:endParaRPr sz="1800">
              <a:solidFill>
                <a:srgbClr val="333333"/>
              </a:solidFill>
              <a:highlight>
                <a:srgbClr val="FFFFFF"/>
              </a:highlight>
              <a:latin typeface="Roboto"/>
              <a:ea typeface="Roboto"/>
              <a:cs typeface="Roboto"/>
              <a:sym typeface="Roboto"/>
            </a:endParaRPr>
          </a:p>
          <a:p>
            <a:pPr marL="0" lvl="0" indent="0" algn="l" rtl="0">
              <a:spcBef>
                <a:spcPts val="0"/>
              </a:spcBef>
              <a:spcAft>
                <a:spcPts val="0"/>
              </a:spcAft>
              <a:buNone/>
            </a:pPr>
            <a:endParaRPr sz="1800" i="1">
              <a:solidFill>
                <a:schemeClr val="dk1"/>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p:nvPr/>
        </p:nvSpPr>
        <p:spPr>
          <a:xfrm>
            <a:off x="1992042" y="2819400"/>
            <a:ext cx="8208007" cy="1219973"/>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4"/>
          <p:cNvPicPr preferRelativeResize="0"/>
          <p:nvPr/>
        </p:nvPicPr>
        <p:blipFill>
          <a:blip r:embed="rId3">
            <a:alphaModFix/>
          </a:blip>
          <a:stretch>
            <a:fillRect/>
          </a:stretch>
        </p:blipFill>
        <p:spPr>
          <a:xfrm>
            <a:off x="819775" y="1590813"/>
            <a:ext cx="4711549" cy="3926300"/>
          </a:xfrm>
          <a:prstGeom prst="rect">
            <a:avLst/>
          </a:prstGeom>
          <a:noFill/>
          <a:ln>
            <a:noFill/>
          </a:ln>
        </p:spPr>
      </p:pic>
      <p:sp>
        <p:nvSpPr>
          <p:cNvPr id="102" name="Google Shape;102;p14"/>
          <p:cNvSpPr txBox="1"/>
          <p:nvPr/>
        </p:nvSpPr>
        <p:spPr>
          <a:xfrm>
            <a:off x="507975" y="6384750"/>
            <a:ext cx="48543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Calibri"/>
                <a:ea typeface="Calibri"/>
                <a:cs typeface="Calibri"/>
                <a:sym typeface="Calibri"/>
              </a:rPr>
              <a:t>Source: Daily Price Action</a:t>
            </a:r>
            <a:endParaRPr sz="2000">
              <a:latin typeface="Calibri"/>
              <a:ea typeface="Calibri"/>
              <a:cs typeface="Calibri"/>
              <a:sym typeface="Calibri"/>
            </a:endParaRPr>
          </a:p>
        </p:txBody>
      </p:sp>
      <p:sp>
        <p:nvSpPr>
          <p:cNvPr id="103" name="Google Shape;103;p14"/>
          <p:cNvSpPr txBox="1"/>
          <p:nvPr/>
        </p:nvSpPr>
        <p:spPr>
          <a:xfrm>
            <a:off x="507976" y="667425"/>
            <a:ext cx="88899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500">
                <a:solidFill>
                  <a:schemeClr val="dk1"/>
                </a:solidFill>
              </a:rPr>
              <a:t>What is Mean Reversion?</a:t>
            </a:r>
            <a:endParaRPr sz="3500">
              <a:solidFill>
                <a:srgbClr val="00B0F0"/>
              </a:solidFill>
              <a:latin typeface="Arial"/>
              <a:ea typeface="Arial"/>
              <a:cs typeface="Arial"/>
              <a:sym typeface="Arial"/>
            </a:endParaRPr>
          </a:p>
        </p:txBody>
      </p:sp>
      <p:sp>
        <p:nvSpPr>
          <p:cNvPr id="104" name="Google Shape;104;p14"/>
          <p:cNvSpPr txBox="1"/>
          <p:nvPr/>
        </p:nvSpPr>
        <p:spPr>
          <a:xfrm>
            <a:off x="6040300" y="2152050"/>
            <a:ext cx="5655000" cy="423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US" sz="2400"/>
              <a:t>Mean reversion is a theory used in finance that suggests that asset prices and historical returns eventually will revert to the long-run mean or average level of the entire dataset.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5"/>
          <p:cNvPicPr preferRelativeResize="0"/>
          <p:nvPr/>
        </p:nvPicPr>
        <p:blipFill>
          <a:blip r:embed="rId3">
            <a:alphaModFix/>
          </a:blip>
          <a:stretch>
            <a:fillRect/>
          </a:stretch>
        </p:blipFill>
        <p:spPr>
          <a:xfrm>
            <a:off x="254425" y="551101"/>
            <a:ext cx="7674426" cy="5755800"/>
          </a:xfrm>
          <a:prstGeom prst="rect">
            <a:avLst/>
          </a:prstGeom>
          <a:noFill/>
          <a:ln>
            <a:noFill/>
          </a:ln>
        </p:spPr>
      </p:pic>
      <p:sp>
        <p:nvSpPr>
          <p:cNvPr id="111" name="Google Shape;111;p15"/>
          <p:cNvSpPr txBox="1"/>
          <p:nvPr/>
        </p:nvSpPr>
        <p:spPr>
          <a:xfrm>
            <a:off x="8103000" y="1939025"/>
            <a:ext cx="4089000" cy="37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b="1"/>
              <a:t>Choices of threshold</a:t>
            </a:r>
            <a:endParaRPr sz="2500" b="1"/>
          </a:p>
          <a:p>
            <a:pPr marL="0" lvl="0" indent="0" algn="l" rtl="0">
              <a:spcBef>
                <a:spcPts val="0"/>
              </a:spcBef>
              <a:spcAft>
                <a:spcPts val="0"/>
              </a:spcAft>
              <a:buNone/>
            </a:pPr>
            <a:endParaRPr sz="1000"/>
          </a:p>
          <a:p>
            <a:pPr marL="0" lvl="0" indent="0" algn="l" rtl="0">
              <a:spcBef>
                <a:spcPts val="0"/>
              </a:spcBef>
              <a:spcAft>
                <a:spcPts val="0"/>
              </a:spcAft>
              <a:buNone/>
            </a:pPr>
            <a:r>
              <a:rPr lang="en-US" sz="2500"/>
              <a:t>1. SMA ± fixed value</a:t>
            </a:r>
            <a:endParaRPr sz="2500"/>
          </a:p>
          <a:p>
            <a:pPr marL="0" lvl="0" indent="0" algn="l" rtl="0">
              <a:spcBef>
                <a:spcPts val="0"/>
              </a:spcBef>
              <a:spcAft>
                <a:spcPts val="0"/>
              </a:spcAft>
              <a:buNone/>
            </a:pPr>
            <a:endParaRPr sz="1000"/>
          </a:p>
          <a:p>
            <a:pPr marL="0" lvl="0" indent="0" algn="l" rtl="0">
              <a:spcBef>
                <a:spcPts val="0"/>
              </a:spcBef>
              <a:spcAft>
                <a:spcPts val="0"/>
              </a:spcAft>
              <a:buNone/>
            </a:pPr>
            <a:r>
              <a:rPr lang="en-US" sz="2500"/>
              <a:t>2. SMA ± pct.SMA</a:t>
            </a:r>
            <a:endParaRPr sz="2500"/>
          </a:p>
          <a:p>
            <a:pPr marL="0" lvl="0" indent="0" algn="l" rtl="0">
              <a:spcBef>
                <a:spcPts val="0"/>
              </a:spcBef>
              <a:spcAft>
                <a:spcPts val="0"/>
              </a:spcAft>
              <a:buNone/>
            </a:pPr>
            <a:endParaRPr sz="1000"/>
          </a:p>
          <a:p>
            <a:pPr marL="0" lvl="0" indent="0" algn="l" rtl="0">
              <a:spcBef>
                <a:spcPts val="0"/>
              </a:spcBef>
              <a:spcAft>
                <a:spcPts val="0"/>
              </a:spcAft>
              <a:buNone/>
            </a:pPr>
            <a:r>
              <a:rPr lang="en-US" sz="2500"/>
              <a:t>3. Std ± pct.Std</a:t>
            </a:r>
            <a:endParaRPr sz="2500"/>
          </a:p>
          <a:p>
            <a:pPr marL="0" lvl="0" indent="0" algn="l" rtl="0">
              <a:spcBef>
                <a:spcPts val="0"/>
              </a:spcBef>
              <a:spcAft>
                <a:spcPts val="0"/>
              </a:spcAft>
              <a:buNone/>
            </a:pPr>
            <a:endParaRPr sz="2600">
              <a:latin typeface="Calibri"/>
              <a:ea typeface="Calibri"/>
              <a:cs typeface="Calibri"/>
              <a:sym typeface="Calibri"/>
            </a:endParaRPr>
          </a:p>
        </p:txBody>
      </p:sp>
      <p:sp>
        <p:nvSpPr>
          <p:cNvPr id="112" name="Google Shape;112;p15"/>
          <p:cNvSpPr txBox="1"/>
          <p:nvPr/>
        </p:nvSpPr>
        <p:spPr>
          <a:xfrm>
            <a:off x="8411775" y="4808625"/>
            <a:ext cx="3000300" cy="158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Tips: simple moving average (SMA) calculates the average of a selected range of prices</a:t>
            </a:r>
            <a:endParaRPr b="1">
              <a:latin typeface="Calibri"/>
              <a:ea typeface="Calibri"/>
              <a:cs typeface="Calibri"/>
              <a:sym typeface="Calibri"/>
            </a:endParaRPr>
          </a:p>
        </p:txBody>
      </p:sp>
      <p:sp>
        <p:nvSpPr>
          <p:cNvPr id="113" name="Google Shape;113;p15"/>
          <p:cNvSpPr txBox="1"/>
          <p:nvPr/>
        </p:nvSpPr>
        <p:spPr>
          <a:xfrm>
            <a:off x="254425" y="551099"/>
            <a:ext cx="1473300" cy="5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Difference between SMA and current price </a:t>
            </a:r>
            <a:endParaRPr dirty="0">
              <a:latin typeface="Calibri"/>
              <a:ea typeface="Calibri"/>
              <a:cs typeface="Calibri"/>
              <a:sym typeface="Calibri"/>
            </a:endParaRPr>
          </a:p>
        </p:txBody>
      </p:sp>
      <p:sp>
        <p:nvSpPr>
          <p:cNvPr id="114" name="Google Shape;114;p15"/>
          <p:cNvSpPr txBox="1"/>
          <p:nvPr/>
        </p:nvSpPr>
        <p:spPr>
          <a:xfrm>
            <a:off x="6322225" y="5947175"/>
            <a:ext cx="1473300" cy="5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Number of days</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6"/>
          <p:cNvPicPr preferRelativeResize="0"/>
          <p:nvPr/>
        </p:nvPicPr>
        <p:blipFill>
          <a:blip r:embed="rId3">
            <a:alphaModFix/>
          </a:blip>
          <a:stretch>
            <a:fillRect/>
          </a:stretch>
        </p:blipFill>
        <p:spPr>
          <a:xfrm>
            <a:off x="5357150" y="766050"/>
            <a:ext cx="5317675" cy="865275"/>
          </a:xfrm>
          <a:prstGeom prst="rect">
            <a:avLst/>
          </a:prstGeom>
          <a:noFill/>
          <a:ln>
            <a:noFill/>
          </a:ln>
        </p:spPr>
      </p:pic>
      <p:pic>
        <p:nvPicPr>
          <p:cNvPr id="121" name="Google Shape;121;p16"/>
          <p:cNvPicPr preferRelativeResize="0"/>
          <p:nvPr/>
        </p:nvPicPr>
        <p:blipFill>
          <a:blip r:embed="rId4">
            <a:alphaModFix/>
          </a:blip>
          <a:stretch>
            <a:fillRect/>
          </a:stretch>
        </p:blipFill>
        <p:spPr>
          <a:xfrm>
            <a:off x="322263" y="766050"/>
            <a:ext cx="4419601" cy="2841175"/>
          </a:xfrm>
          <a:prstGeom prst="rect">
            <a:avLst/>
          </a:prstGeom>
          <a:noFill/>
          <a:ln>
            <a:noFill/>
          </a:ln>
        </p:spPr>
      </p:pic>
      <p:pic>
        <p:nvPicPr>
          <p:cNvPr id="122" name="Google Shape;122;p16"/>
          <p:cNvPicPr preferRelativeResize="0"/>
          <p:nvPr/>
        </p:nvPicPr>
        <p:blipFill>
          <a:blip r:embed="rId5">
            <a:alphaModFix/>
          </a:blip>
          <a:stretch>
            <a:fillRect/>
          </a:stretch>
        </p:blipFill>
        <p:spPr>
          <a:xfrm>
            <a:off x="322263" y="3607225"/>
            <a:ext cx="4419616" cy="2841175"/>
          </a:xfrm>
          <a:prstGeom prst="rect">
            <a:avLst/>
          </a:prstGeom>
          <a:noFill/>
          <a:ln>
            <a:noFill/>
          </a:ln>
        </p:spPr>
      </p:pic>
      <p:pic>
        <p:nvPicPr>
          <p:cNvPr id="123" name="Google Shape;123;p16"/>
          <p:cNvPicPr preferRelativeResize="0"/>
          <p:nvPr/>
        </p:nvPicPr>
        <p:blipFill>
          <a:blip r:embed="rId6">
            <a:alphaModFix/>
          </a:blip>
          <a:stretch>
            <a:fillRect/>
          </a:stretch>
        </p:blipFill>
        <p:spPr>
          <a:xfrm>
            <a:off x="5357150" y="1876400"/>
            <a:ext cx="6096000" cy="4572000"/>
          </a:xfrm>
          <a:prstGeom prst="rect">
            <a:avLst/>
          </a:prstGeom>
          <a:noFill/>
          <a:ln>
            <a:noFill/>
          </a:ln>
        </p:spPr>
      </p:pic>
      <p:sp>
        <p:nvSpPr>
          <p:cNvPr id="124" name="Google Shape;124;p16"/>
          <p:cNvSpPr txBox="1"/>
          <p:nvPr/>
        </p:nvSpPr>
        <p:spPr>
          <a:xfrm>
            <a:off x="339675" y="71450"/>
            <a:ext cx="4384800" cy="48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sz="1250">
              <a:solidFill>
                <a:schemeClr val="dk1"/>
              </a:solidFill>
            </a:endParaRPr>
          </a:p>
        </p:txBody>
      </p:sp>
      <p:sp>
        <p:nvSpPr>
          <p:cNvPr id="125" name="Google Shape;125;p16"/>
          <p:cNvSpPr/>
          <p:nvPr/>
        </p:nvSpPr>
        <p:spPr>
          <a:xfrm>
            <a:off x="398475" y="132750"/>
            <a:ext cx="4384806" cy="55710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Scheme One</a:t>
            </a:r>
          </a:p>
        </p:txBody>
      </p:sp>
      <p:sp>
        <p:nvSpPr>
          <p:cNvPr id="126" name="Google Shape;126;p16"/>
          <p:cNvSpPr txBox="1"/>
          <p:nvPr/>
        </p:nvSpPr>
        <p:spPr>
          <a:xfrm>
            <a:off x="5119100" y="168450"/>
            <a:ext cx="65721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solidFill>
                  <a:schemeClr val="dk1"/>
                </a:solidFill>
              </a:rPr>
              <a:t>SMA ± fixed value: threshold = 50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17"/>
          <p:cNvPicPr preferRelativeResize="0"/>
          <p:nvPr/>
        </p:nvPicPr>
        <p:blipFill>
          <a:blip r:embed="rId3">
            <a:alphaModFix/>
          </a:blip>
          <a:stretch>
            <a:fillRect/>
          </a:stretch>
        </p:blipFill>
        <p:spPr>
          <a:xfrm>
            <a:off x="152400" y="152400"/>
            <a:ext cx="11887200" cy="56928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18"/>
          <p:cNvPicPr preferRelativeResize="0"/>
          <p:nvPr/>
        </p:nvPicPr>
        <p:blipFill>
          <a:blip r:embed="rId3">
            <a:alphaModFix/>
          </a:blip>
          <a:stretch>
            <a:fillRect/>
          </a:stretch>
        </p:blipFill>
        <p:spPr>
          <a:xfrm>
            <a:off x="703475" y="1435725"/>
            <a:ext cx="4916501" cy="3687376"/>
          </a:xfrm>
          <a:prstGeom prst="rect">
            <a:avLst/>
          </a:prstGeom>
          <a:noFill/>
          <a:ln>
            <a:noFill/>
          </a:ln>
        </p:spPr>
      </p:pic>
      <p:pic>
        <p:nvPicPr>
          <p:cNvPr id="139" name="Google Shape;139;p18"/>
          <p:cNvPicPr preferRelativeResize="0"/>
          <p:nvPr/>
        </p:nvPicPr>
        <p:blipFill>
          <a:blip r:embed="rId4">
            <a:alphaModFix/>
          </a:blip>
          <a:stretch>
            <a:fillRect/>
          </a:stretch>
        </p:blipFill>
        <p:spPr>
          <a:xfrm>
            <a:off x="6030650" y="1435725"/>
            <a:ext cx="4916501" cy="3687382"/>
          </a:xfrm>
          <a:prstGeom prst="rect">
            <a:avLst/>
          </a:prstGeom>
          <a:noFill/>
          <a:ln>
            <a:noFill/>
          </a:ln>
        </p:spPr>
      </p:pic>
      <p:sp>
        <p:nvSpPr>
          <p:cNvPr id="140" name="Google Shape;140;p18"/>
          <p:cNvSpPr txBox="1"/>
          <p:nvPr/>
        </p:nvSpPr>
        <p:spPr>
          <a:xfrm>
            <a:off x="1061350" y="5429250"/>
            <a:ext cx="4449600" cy="11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Calibri"/>
                <a:ea typeface="Calibri"/>
                <a:cs typeface="Calibri"/>
                <a:sym typeface="Calibri"/>
              </a:rPr>
              <a:t>Prob(Reversion) ↓</a:t>
            </a:r>
            <a:endParaRPr sz="2500">
              <a:latin typeface="Calibri"/>
              <a:ea typeface="Calibri"/>
              <a:cs typeface="Calibri"/>
              <a:sym typeface="Calibri"/>
            </a:endParaRPr>
          </a:p>
          <a:p>
            <a:pPr marL="0" lvl="0" indent="0" algn="l" rtl="0">
              <a:spcBef>
                <a:spcPts val="0"/>
              </a:spcBef>
              <a:spcAft>
                <a:spcPts val="0"/>
              </a:spcAft>
              <a:buNone/>
            </a:pPr>
            <a:r>
              <a:rPr lang="en-US" sz="2500">
                <a:latin typeface="Calibri"/>
                <a:ea typeface="Calibri"/>
                <a:cs typeface="Calibri"/>
                <a:sym typeface="Calibri"/>
              </a:rPr>
              <a:t>Prob(Open Position) ↑</a:t>
            </a:r>
            <a:endParaRPr sz="2500">
              <a:latin typeface="Calibri"/>
              <a:ea typeface="Calibri"/>
              <a:cs typeface="Calibri"/>
              <a:sym typeface="Calibri"/>
            </a:endParaRPr>
          </a:p>
        </p:txBody>
      </p:sp>
      <p:sp>
        <p:nvSpPr>
          <p:cNvPr id="141" name="Google Shape;141;p18"/>
          <p:cNvSpPr txBox="1"/>
          <p:nvPr/>
        </p:nvSpPr>
        <p:spPr>
          <a:xfrm>
            <a:off x="6366150" y="5429250"/>
            <a:ext cx="4449600" cy="11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Calibri"/>
                <a:ea typeface="Calibri"/>
                <a:cs typeface="Calibri"/>
                <a:sym typeface="Calibri"/>
              </a:rPr>
              <a:t>Prob(Reversion) ↑</a:t>
            </a:r>
            <a:endParaRPr sz="2500">
              <a:latin typeface="Calibri"/>
              <a:ea typeface="Calibri"/>
              <a:cs typeface="Calibri"/>
              <a:sym typeface="Calibri"/>
            </a:endParaRPr>
          </a:p>
          <a:p>
            <a:pPr marL="0" lvl="0" indent="0" algn="l" rtl="0">
              <a:spcBef>
                <a:spcPts val="0"/>
              </a:spcBef>
              <a:spcAft>
                <a:spcPts val="0"/>
              </a:spcAft>
              <a:buNone/>
            </a:pPr>
            <a:r>
              <a:rPr lang="en-US" sz="2500">
                <a:latin typeface="Calibri"/>
                <a:ea typeface="Calibri"/>
                <a:cs typeface="Calibri"/>
                <a:sym typeface="Calibri"/>
              </a:rPr>
              <a:t>Prob(Open Position) ↓</a:t>
            </a:r>
            <a:endParaRPr sz="2500">
              <a:latin typeface="Calibri"/>
              <a:ea typeface="Calibri"/>
              <a:cs typeface="Calibri"/>
              <a:sym typeface="Calibri"/>
            </a:endParaRPr>
          </a:p>
        </p:txBody>
      </p:sp>
      <p:sp>
        <p:nvSpPr>
          <p:cNvPr id="142" name="Google Shape;142;p18"/>
          <p:cNvSpPr txBox="1"/>
          <p:nvPr/>
        </p:nvSpPr>
        <p:spPr>
          <a:xfrm>
            <a:off x="3534450" y="272325"/>
            <a:ext cx="5123100" cy="76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500" b="1">
                <a:latin typeface="Calibri"/>
                <a:ea typeface="Calibri"/>
                <a:cs typeface="Calibri"/>
                <a:sym typeface="Calibri"/>
              </a:rPr>
              <a:t>Key -- Find Best Tradeoff</a:t>
            </a:r>
            <a:endParaRPr sz="35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19"/>
          <p:cNvPicPr preferRelativeResize="0"/>
          <p:nvPr/>
        </p:nvPicPr>
        <p:blipFill>
          <a:blip r:embed="rId3">
            <a:alphaModFix/>
          </a:blip>
          <a:stretch>
            <a:fillRect/>
          </a:stretch>
        </p:blipFill>
        <p:spPr>
          <a:xfrm>
            <a:off x="5438775" y="849550"/>
            <a:ext cx="5129200" cy="871550"/>
          </a:xfrm>
          <a:prstGeom prst="rect">
            <a:avLst/>
          </a:prstGeom>
          <a:noFill/>
          <a:ln>
            <a:noFill/>
          </a:ln>
        </p:spPr>
      </p:pic>
      <p:pic>
        <p:nvPicPr>
          <p:cNvPr id="149" name="Google Shape;149;p19"/>
          <p:cNvPicPr preferRelativeResize="0"/>
          <p:nvPr/>
        </p:nvPicPr>
        <p:blipFill>
          <a:blip r:embed="rId4">
            <a:alphaModFix/>
          </a:blip>
          <a:stretch>
            <a:fillRect/>
          </a:stretch>
        </p:blipFill>
        <p:spPr>
          <a:xfrm>
            <a:off x="397675" y="3678475"/>
            <a:ext cx="4576775" cy="3006724"/>
          </a:xfrm>
          <a:prstGeom prst="rect">
            <a:avLst/>
          </a:prstGeom>
          <a:noFill/>
          <a:ln>
            <a:noFill/>
          </a:ln>
        </p:spPr>
      </p:pic>
      <p:pic>
        <p:nvPicPr>
          <p:cNvPr id="150" name="Google Shape;150;p19"/>
          <p:cNvPicPr preferRelativeResize="0"/>
          <p:nvPr/>
        </p:nvPicPr>
        <p:blipFill>
          <a:blip r:embed="rId5">
            <a:alphaModFix/>
          </a:blip>
          <a:stretch>
            <a:fillRect/>
          </a:stretch>
        </p:blipFill>
        <p:spPr>
          <a:xfrm>
            <a:off x="5438776" y="2113200"/>
            <a:ext cx="6096000" cy="4572000"/>
          </a:xfrm>
          <a:prstGeom prst="rect">
            <a:avLst/>
          </a:prstGeom>
          <a:noFill/>
          <a:ln>
            <a:noFill/>
          </a:ln>
        </p:spPr>
      </p:pic>
      <p:pic>
        <p:nvPicPr>
          <p:cNvPr id="151" name="Google Shape;151;p19"/>
          <p:cNvPicPr preferRelativeResize="0"/>
          <p:nvPr/>
        </p:nvPicPr>
        <p:blipFill>
          <a:blip r:embed="rId6">
            <a:alphaModFix/>
          </a:blip>
          <a:stretch>
            <a:fillRect/>
          </a:stretch>
        </p:blipFill>
        <p:spPr>
          <a:xfrm>
            <a:off x="397675" y="849550"/>
            <a:ext cx="4576775" cy="2828925"/>
          </a:xfrm>
          <a:prstGeom prst="rect">
            <a:avLst/>
          </a:prstGeom>
          <a:noFill/>
          <a:ln>
            <a:noFill/>
          </a:ln>
        </p:spPr>
      </p:pic>
      <p:sp>
        <p:nvSpPr>
          <p:cNvPr id="152" name="Google Shape;152;p19"/>
          <p:cNvSpPr/>
          <p:nvPr/>
        </p:nvSpPr>
        <p:spPr>
          <a:xfrm>
            <a:off x="126425" y="147975"/>
            <a:ext cx="4123311" cy="485044"/>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Scheme Two</a:t>
            </a:r>
          </a:p>
        </p:txBody>
      </p:sp>
      <p:sp>
        <p:nvSpPr>
          <p:cNvPr id="153" name="Google Shape;153;p19"/>
          <p:cNvSpPr txBox="1"/>
          <p:nvPr/>
        </p:nvSpPr>
        <p:spPr>
          <a:xfrm>
            <a:off x="4596000" y="147950"/>
            <a:ext cx="6589200" cy="4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solidFill>
                  <a:schemeClr val="dk1"/>
                </a:solidFill>
              </a:rPr>
              <a:t>5-days SMA ± (0.16 * 5-days SMA)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0"/>
          <p:cNvPicPr preferRelativeResize="0"/>
          <p:nvPr/>
        </p:nvPicPr>
        <p:blipFill>
          <a:blip r:embed="rId3">
            <a:alphaModFix/>
          </a:blip>
          <a:stretch>
            <a:fillRect/>
          </a:stretch>
        </p:blipFill>
        <p:spPr>
          <a:xfrm>
            <a:off x="152400" y="152400"/>
            <a:ext cx="11634800" cy="6519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1"/>
          <p:cNvPicPr preferRelativeResize="0"/>
          <p:nvPr/>
        </p:nvPicPr>
        <p:blipFill>
          <a:blip r:embed="rId3">
            <a:alphaModFix/>
          </a:blip>
          <a:stretch>
            <a:fillRect/>
          </a:stretch>
        </p:blipFill>
        <p:spPr>
          <a:xfrm>
            <a:off x="5396575" y="1028708"/>
            <a:ext cx="5529275" cy="891542"/>
          </a:xfrm>
          <a:prstGeom prst="rect">
            <a:avLst/>
          </a:prstGeom>
          <a:noFill/>
          <a:ln>
            <a:noFill/>
          </a:ln>
        </p:spPr>
      </p:pic>
      <p:pic>
        <p:nvPicPr>
          <p:cNvPr id="166" name="Google Shape;166;p21"/>
          <p:cNvPicPr preferRelativeResize="0"/>
          <p:nvPr/>
        </p:nvPicPr>
        <p:blipFill>
          <a:blip r:embed="rId4">
            <a:alphaModFix/>
          </a:blip>
          <a:stretch>
            <a:fillRect/>
          </a:stretch>
        </p:blipFill>
        <p:spPr>
          <a:xfrm>
            <a:off x="231025" y="3629025"/>
            <a:ext cx="4605300" cy="2943225"/>
          </a:xfrm>
          <a:prstGeom prst="rect">
            <a:avLst/>
          </a:prstGeom>
          <a:noFill/>
          <a:ln>
            <a:noFill/>
          </a:ln>
        </p:spPr>
      </p:pic>
      <p:pic>
        <p:nvPicPr>
          <p:cNvPr id="167" name="Google Shape;167;p21"/>
          <p:cNvPicPr preferRelativeResize="0"/>
          <p:nvPr/>
        </p:nvPicPr>
        <p:blipFill>
          <a:blip r:embed="rId5">
            <a:alphaModFix/>
          </a:blip>
          <a:stretch>
            <a:fillRect/>
          </a:stretch>
        </p:blipFill>
        <p:spPr>
          <a:xfrm>
            <a:off x="265150" y="1028700"/>
            <a:ext cx="4533849" cy="2600325"/>
          </a:xfrm>
          <a:prstGeom prst="rect">
            <a:avLst/>
          </a:prstGeom>
          <a:noFill/>
          <a:ln>
            <a:noFill/>
          </a:ln>
        </p:spPr>
      </p:pic>
      <p:pic>
        <p:nvPicPr>
          <p:cNvPr id="168" name="Google Shape;168;p21"/>
          <p:cNvPicPr preferRelativeResize="0"/>
          <p:nvPr/>
        </p:nvPicPr>
        <p:blipFill>
          <a:blip r:embed="rId6">
            <a:alphaModFix/>
          </a:blip>
          <a:stretch>
            <a:fillRect/>
          </a:stretch>
        </p:blipFill>
        <p:spPr>
          <a:xfrm>
            <a:off x="5396575" y="2165350"/>
            <a:ext cx="6046026" cy="4400550"/>
          </a:xfrm>
          <a:prstGeom prst="rect">
            <a:avLst/>
          </a:prstGeom>
          <a:noFill/>
          <a:ln>
            <a:noFill/>
          </a:ln>
        </p:spPr>
      </p:pic>
      <p:sp>
        <p:nvSpPr>
          <p:cNvPr id="169" name="Google Shape;169;p21"/>
          <p:cNvSpPr/>
          <p:nvPr/>
        </p:nvSpPr>
        <p:spPr>
          <a:xfrm>
            <a:off x="126425" y="147975"/>
            <a:ext cx="4685184" cy="485044"/>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Scheme Three</a:t>
            </a:r>
          </a:p>
        </p:txBody>
      </p:sp>
      <p:sp>
        <p:nvSpPr>
          <p:cNvPr id="170" name="Google Shape;170;p21"/>
          <p:cNvSpPr txBox="1"/>
          <p:nvPr/>
        </p:nvSpPr>
        <p:spPr>
          <a:xfrm>
            <a:off x="5204725" y="147950"/>
            <a:ext cx="5143500" cy="4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solidFill>
                  <a:schemeClr val="dk1"/>
                </a:solidFill>
              </a:rPr>
              <a:t>17-days Std ± (0.07 * 17-days Std)</a:t>
            </a:r>
            <a:endParaRPr/>
          </a:p>
        </p:txBody>
      </p:sp>
    </p:spTree>
  </p:cSld>
  <p:clrMapOvr>
    <a:masterClrMapping/>
  </p:clrMapOvr>
</p:sld>
</file>

<file path=ppt/theme/theme1.xml><?xml version="1.0" encoding="utf-8"?>
<a:theme xmlns:a="http://schemas.openxmlformats.org/drawingml/2006/main" name="清风素材 12sc.taobao.com">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1365</Words>
  <Application>Microsoft Office PowerPoint</Application>
  <PresentationFormat>宽屏</PresentationFormat>
  <Paragraphs>107</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Microsoft Yahei</vt:lpstr>
      <vt:lpstr>Arial</vt:lpstr>
      <vt:lpstr>Roboto</vt:lpstr>
      <vt:lpstr>Times New Roman</vt:lpstr>
      <vt:lpstr>Calibri</vt:lpstr>
      <vt:lpstr>清风素材 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江 世宇</cp:lastModifiedBy>
  <cp:revision>12</cp:revision>
  <dcterms:modified xsi:type="dcterms:W3CDTF">2020-12-19T18:32:09Z</dcterms:modified>
</cp:coreProperties>
</file>