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83" r:id="rId2"/>
    <p:sldId id="343" r:id="rId3"/>
    <p:sldId id="336" r:id="rId4"/>
    <p:sldId id="263" r:id="rId5"/>
    <p:sldId id="346" r:id="rId6"/>
    <p:sldId id="345" r:id="rId7"/>
    <p:sldId id="344" r:id="rId8"/>
    <p:sldId id="339" r:id="rId9"/>
    <p:sldId id="340" r:id="rId10"/>
    <p:sldId id="349" r:id="rId11"/>
    <p:sldId id="273" r:id="rId12"/>
    <p:sldId id="279" r:id="rId13"/>
    <p:sldId id="341" r:id="rId14"/>
    <p:sldId id="280" r:id="rId15"/>
    <p:sldId id="274" r:id="rId16"/>
    <p:sldId id="275" r:id="rId17"/>
    <p:sldId id="360" r:id="rId18"/>
    <p:sldId id="276" r:id="rId19"/>
    <p:sldId id="350" r:id="rId20"/>
    <p:sldId id="354" r:id="rId21"/>
    <p:sldId id="356" r:id="rId22"/>
    <p:sldId id="358" r:id="rId23"/>
    <p:sldId id="342" r:id="rId24"/>
    <p:sldId id="277" r:id="rId25"/>
    <p:sldId id="278" r:id="rId26"/>
    <p:sldId id="272" r:id="rId27"/>
  </p:sldIdLst>
  <p:sldSz cx="12192000" cy="6858000"/>
  <p:notesSz cx="6858000" cy="9144000"/>
  <p:embeddedFontLst>
    <p:embeddedFont>
      <p:font typeface="Calibri" panose="020F050202020403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750">
          <p15:clr>
            <a:srgbClr val="A4A3A4"/>
          </p15:clr>
        </p15:guide>
        <p15:guide id="2" pos="159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5932" autoAdjust="0"/>
  </p:normalViewPr>
  <p:slideViewPr>
    <p:cSldViewPr snapToGrid="0">
      <p:cViewPr varScale="1">
        <p:scale>
          <a:sx n="68" d="100"/>
          <a:sy n="68" d="100"/>
        </p:scale>
        <p:origin x="592" y="64"/>
      </p:cViewPr>
      <p:guideLst>
        <p:guide orient="horz" pos="2750"/>
        <p:guide pos="1595"/>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4" name="Google Shape;8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b23222153e_1_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b23222153e_1_5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7" name="Google Shape;157;gb23222153e_1_5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extLst>
      <p:ext uri="{BB962C8B-B14F-4D97-AF65-F5344CB8AC3E}">
        <p14:creationId xmlns:p14="http://schemas.microsoft.com/office/powerpoint/2010/main" val="217889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b23222153e_1_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b23222153e_1_5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7" name="Google Shape;157;gb23222153e_1_5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extLst>
      <p:ext uri="{BB962C8B-B14F-4D97-AF65-F5344CB8AC3E}">
        <p14:creationId xmlns:p14="http://schemas.microsoft.com/office/powerpoint/2010/main" val="42566472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b23222153e_1_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b23222153e_1_5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7" name="Google Shape;157;gb23222153e_1_5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extLst>
      <p:ext uri="{BB962C8B-B14F-4D97-AF65-F5344CB8AC3E}">
        <p14:creationId xmlns:p14="http://schemas.microsoft.com/office/powerpoint/2010/main" val="23017227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b23222153e_3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b23222153e_3_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gb23222153e_3_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extLst>
      <p:ext uri="{BB962C8B-B14F-4D97-AF65-F5344CB8AC3E}">
        <p14:creationId xmlns:p14="http://schemas.microsoft.com/office/powerpoint/2010/main" val="14593297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b23222153e_1_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b23222153e_1_5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7" name="Google Shape;157;gb23222153e_1_5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extLst>
      <p:ext uri="{BB962C8B-B14F-4D97-AF65-F5344CB8AC3E}">
        <p14:creationId xmlns:p14="http://schemas.microsoft.com/office/powerpoint/2010/main" val="33987652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b23222153e_1_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b23222153e_1_5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7" name="Google Shape;157;gb23222153e_1_5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extLst>
      <p:ext uri="{BB962C8B-B14F-4D97-AF65-F5344CB8AC3E}">
        <p14:creationId xmlns:p14="http://schemas.microsoft.com/office/powerpoint/2010/main" val="14243790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b23222153e_1_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b23222153e_1_5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7" name="Google Shape;157;gb23222153e_1_5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extLst>
      <p:ext uri="{BB962C8B-B14F-4D97-AF65-F5344CB8AC3E}">
        <p14:creationId xmlns:p14="http://schemas.microsoft.com/office/powerpoint/2010/main" val="31271118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b23222153e_1_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b23222153e_1_5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7" name="Google Shape;157;gb23222153e_1_5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extLst>
      <p:ext uri="{BB962C8B-B14F-4D97-AF65-F5344CB8AC3E}">
        <p14:creationId xmlns:p14="http://schemas.microsoft.com/office/powerpoint/2010/main" val="34173744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b23222153e_1_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b23222153e_1_5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7" name="Google Shape;157;gb23222153e_1_5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extLst>
      <p:ext uri="{BB962C8B-B14F-4D97-AF65-F5344CB8AC3E}">
        <p14:creationId xmlns:p14="http://schemas.microsoft.com/office/powerpoint/2010/main" val="16368642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b23222153e_1_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b23222153e_1_5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7" name="Google Shape;157;gb23222153e_1_5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extLst>
      <p:ext uri="{BB962C8B-B14F-4D97-AF65-F5344CB8AC3E}">
        <p14:creationId xmlns:p14="http://schemas.microsoft.com/office/powerpoint/2010/main" val="1466672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b23222153e_1_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b23222153e_1_5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7" name="Google Shape;157;gb23222153e_1_5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extLst>
      <p:ext uri="{BB962C8B-B14F-4D97-AF65-F5344CB8AC3E}">
        <p14:creationId xmlns:p14="http://schemas.microsoft.com/office/powerpoint/2010/main" val="10276909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b23222153e_1_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b23222153e_1_5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7" name="Google Shape;157;gb23222153e_1_5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spTree>
    <p:extLst>
      <p:ext uri="{BB962C8B-B14F-4D97-AF65-F5344CB8AC3E}">
        <p14:creationId xmlns:p14="http://schemas.microsoft.com/office/powerpoint/2010/main" val="6912925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b23222153e_1_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b23222153e_1_5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7" name="Google Shape;157;gb23222153e_1_5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spTree>
    <p:extLst>
      <p:ext uri="{BB962C8B-B14F-4D97-AF65-F5344CB8AC3E}">
        <p14:creationId xmlns:p14="http://schemas.microsoft.com/office/powerpoint/2010/main" val="39312611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b23222153e_1_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b23222153e_1_5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7" name="Google Shape;157;gb23222153e_1_5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spTree>
    <p:extLst>
      <p:ext uri="{BB962C8B-B14F-4D97-AF65-F5344CB8AC3E}">
        <p14:creationId xmlns:p14="http://schemas.microsoft.com/office/powerpoint/2010/main" val="16499880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b23222153e_3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b23222153e_3_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gb23222153e_3_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23</a:t>
            </a:fld>
            <a:endParaRPr/>
          </a:p>
        </p:txBody>
      </p:sp>
    </p:spTree>
    <p:extLst>
      <p:ext uri="{BB962C8B-B14F-4D97-AF65-F5344CB8AC3E}">
        <p14:creationId xmlns:p14="http://schemas.microsoft.com/office/powerpoint/2010/main" val="4355220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b23222153e_1_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b23222153e_1_5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7" name="Google Shape;157;gb23222153e_1_5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a:p>
        </p:txBody>
      </p:sp>
    </p:spTree>
    <p:extLst>
      <p:ext uri="{BB962C8B-B14F-4D97-AF65-F5344CB8AC3E}">
        <p14:creationId xmlns:p14="http://schemas.microsoft.com/office/powerpoint/2010/main" val="28174907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b23222153e_1_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b23222153e_1_5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7" name="Google Shape;157;gb23222153e_1_5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25</a:t>
            </a:fld>
            <a:endParaRPr/>
          </a:p>
        </p:txBody>
      </p:sp>
    </p:spTree>
    <p:extLst>
      <p:ext uri="{BB962C8B-B14F-4D97-AF65-F5344CB8AC3E}">
        <p14:creationId xmlns:p14="http://schemas.microsoft.com/office/powerpoint/2010/main" val="32736340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b23222153e_3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b23222153e_3_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gb23222153e_3_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26</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b23222153e_3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b23222153e_3_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gb23222153e_3_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extLst>
      <p:ext uri="{BB962C8B-B14F-4D97-AF65-F5344CB8AC3E}">
        <p14:creationId xmlns:p14="http://schemas.microsoft.com/office/powerpoint/2010/main" val="784898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b23222153e_1_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b23222153e_1_5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7" name="Google Shape;157;gb23222153e_1_5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b23222153e_3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b23222153e_3_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7" name="Google Shape;237;gb23222153e_3_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extLst>
      <p:ext uri="{BB962C8B-B14F-4D97-AF65-F5344CB8AC3E}">
        <p14:creationId xmlns:p14="http://schemas.microsoft.com/office/powerpoint/2010/main" val="955324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b23222153e_3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b23222153e_3_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gb23222153e_3_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extLst>
      <p:ext uri="{BB962C8B-B14F-4D97-AF65-F5344CB8AC3E}">
        <p14:creationId xmlns:p14="http://schemas.microsoft.com/office/powerpoint/2010/main" val="2138418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b23222153e_3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b23222153e_3_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gb23222153e_3_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extLst>
      <p:ext uri="{BB962C8B-B14F-4D97-AF65-F5344CB8AC3E}">
        <p14:creationId xmlns:p14="http://schemas.microsoft.com/office/powerpoint/2010/main" val="963893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b23222153e_3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b23222153e_3_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gb23222153e_3_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extLst>
      <p:ext uri="{BB962C8B-B14F-4D97-AF65-F5344CB8AC3E}">
        <p14:creationId xmlns:p14="http://schemas.microsoft.com/office/powerpoint/2010/main" val="646848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b23222153e_3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b23222153e_3_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gb23222153e_3_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extLst>
      <p:ext uri="{BB962C8B-B14F-4D97-AF65-F5344CB8AC3E}">
        <p14:creationId xmlns:p14="http://schemas.microsoft.com/office/powerpoint/2010/main" val="3239824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幻灯片">
  <p:cSld name="标题幻灯片">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70"/>
        <p:cNvGrpSpPr/>
        <p:nvPr/>
      </p:nvGrpSpPr>
      <p:grpSpPr>
        <a:xfrm>
          <a:off x="0" y="0"/>
          <a:ext cx="0" cy="0"/>
          <a:chOff x="0" y="0"/>
          <a:chExt cx="0" cy="0"/>
        </a:xfrm>
      </p:grpSpPr>
      <p:sp>
        <p:nvSpPr>
          <p:cNvPr id="71" name="Google Shape;71;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垂直排列标题与&#10;文本" type="vertTitleAndTx">
  <p:cSld name="VERTICAL_TITLE_AND_VERTICAL_TEXT">
    <p:spTree>
      <p:nvGrpSpPr>
        <p:cNvPr id="1" name="Shape 76"/>
        <p:cNvGrpSpPr/>
        <p:nvPr/>
      </p:nvGrpSpPr>
      <p:grpSpPr>
        <a:xfrm>
          <a:off x="0" y="0"/>
          <a:ext cx="0" cy="0"/>
          <a:chOff x="0" y="0"/>
          <a:chExt cx="0" cy="0"/>
        </a:xfrm>
      </p:grpSpPr>
      <p:sp>
        <p:nvSpPr>
          <p:cNvPr id="77" name="Google Shape;77;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8" name="Google Shape;2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2"/>
        <p:cNvGrpSpPr/>
        <p:nvPr/>
      </p:nvGrpSpPr>
      <p:grpSpPr>
        <a:xfrm>
          <a:off x="0" y="0"/>
          <a:ext cx="0" cy="0"/>
          <a:chOff x="0" y="0"/>
          <a:chExt cx="0" cy="0"/>
        </a:xfrm>
      </p:grpSpPr>
      <p:sp>
        <p:nvSpPr>
          <p:cNvPr id="53" name="Google Shape;53;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9" name="Google Shape;59;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0" name="Google Shape;60;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63"/>
        <p:cNvGrpSpPr/>
        <p:nvPr/>
      </p:nvGrpSpPr>
      <p:grpSpPr>
        <a:xfrm>
          <a:off x="0" y="0"/>
          <a:ext cx="0" cy="0"/>
          <a:chOff x="0" y="0"/>
          <a:chExt cx="0" cy="0"/>
        </a:xfrm>
      </p:grpSpPr>
      <p:sp>
        <p:nvSpPr>
          <p:cNvPr id="64" name="Google Shape;64;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6" name="Google Shape;66;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7" name="Google Shape;67;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46.png"/></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p:nvPr/>
        </p:nvSpPr>
        <p:spPr>
          <a:xfrm>
            <a:off x="4907280" y="441960"/>
            <a:ext cx="3810000" cy="146304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 name="Google Shape;87;p13"/>
          <p:cNvSpPr/>
          <p:nvPr/>
        </p:nvSpPr>
        <p:spPr>
          <a:xfrm>
            <a:off x="9235440" y="1123740"/>
            <a:ext cx="3688200" cy="2052300"/>
          </a:xfrm>
          <a:prstGeom prst="rect">
            <a:avLst/>
          </a:prstGeom>
          <a:solidFill>
            <a:srgbClr val="265F9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8" name="Google Shape;88;p13"/>
          <p:cNvSpPr/>
          <p:nvPr/>
        </p:nvSpPr>
        <p:spPr>
          <a:xfrm>
            <a:off x="-441960" y="1027047"/>
            <a:ext cx="3688200" cy="2052300"/>
          </a:xfrm>
          <a:prstGeom prst="rect">
            <a:avLst/>
          </a:prstGeom>
          <a:solidFill>
            <a:srgbClr val="265F9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9" name="Google Shape;89;p13"/>
          <p:cNvSpPr txBox="1"/>
          <p:nvPr/>
        </p:nvSpPr>
        <p:spPr>
          <a:xfrm>
            <a:off x="2744250" y="4941573"/>
            <a:ext cx="6703500" cy="584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dirty="0">
                <a:latin typeface="+mn-lt"/>
                <a:ea typeface="Microsoft Yahei"/>
                <a:cs typeface="Microsoft Yahei"/>
                <a:sym typeface="Microsoft Yahei"/>
              </a:rPr>
              <a:t>Shiyu (Jason) Jiang</a:t>
            </a:r>
          </a:p>
          <a:p>
            <a:pPr marL="0" marR="0" lvl="0" indent="0" algn="ctr" rtl="0">
              <a:spcBef>
                <a:spcPts val="0"/>
              </a:spcBef>
              <a:spcAft>
                <a:spcPts val="0"/>
              </a:spcAft>
              <a:buNone/>
            </a:pPr>
            <a:r>
              <a:rPr lang="en-US" sz="2000" dirty="0">
                <a:latin typeface="+mn-lt"/>
                <a:ea typeface="Arial"/>
                <a:cs typeface="Arial"/>
                <a:sym typeface="Arial"/>
              </a:rPr>
              <a:t>1098451</a:t>
            </a:r>
          </a:p>
          <a:p>
            <a:pPr algn="ctr"/>
            <a:r>
              <a:rPr lang="en-US" altLang="zh-CN" sz="2000" dirty="0">
                <a:latin typeface="+mn-lt"/>
                <a:ea typeface="Calibri"/>
                <a:cs typeface="Calibri"/>
                <a:sym typeface="Calibri"/>
              </a:rPr>
              <a:t>April 27, 2021</a:t>
            </a:r>
          </a:p>
          <a:p>
            <a:pPr marL="0" marR="0" lvl="0" indent="0" algn="ctr" rtl="0">
              <a:spcBef>
                <a:spcPts val="0"/>
              </a:spcBef>
              <a:spcAft>
                <a:spcPts val="0"/>
              </a:spcAft>
              <a:buNone/>
            </a:pPr>
            <a:endParaRPr lang="en-US" sz="2800" dirty="0">
              <a:latin typeface="Arial"/>
              <a:ea typeface="Arial"/>
              <a:cs typeface="Arial"/>
              <a:sym typeface="Arial"/>
            </a:endParaRPr>
          </a:p>
          <a:p>
            <a:pPr marL="0" marR="0" lvl="0" indent="0" algn="ctr" rtl="0">
              <a:spcBef>
                <a:spcPts val="0"/>
              </a:spcBef>
              <a:spcAft>
                <a:spcPts val="0"/>
              </a:spcAft>
              <a:buNone/>
            </a:pPr>
            <a:endParaRPr sz="2000" dirty="0">
              <a:latin typeface="Arial"/>
              <a:ea typeface="Arial"/>
              <a:cs typeface="Arial"/>
              <a:sym typeface="Arial"/>
            </a:endParaRPr>
          </a:p>
        </p:txBody>
      </p:sp>
      <p:sp>
        <p:nvSpPr>
          <p:cNvPr id="90" name="Google Shape;90;p13"/>
          <p:cNvSpPr/>
          <p:nvPr/>
        </p:nvSpPr>
        <p:spPr>
          <a:xfrm>
            <a:off x="3246245" y="1331727"/>
            <a:ext cx="5989200" cy="2052300"/>
          </a:xfrm>
          <a:prstGeom prst="rect">
            <a:avLst/>
          </a:prstGeom>
          <a:solidFill>
            <a:srgbClr val="09416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1" name="Google Shape;91;p13"/>
          <p:cNvSpPr txBox="1"/>
          <p:nvPr/>
        </p:nvSpPr>
        <p:spPr>
          <a:xfrm>
            <a:off x="2304207" y="1586385"/>
            <a:ext cx="7452651" cy="124659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tLang="zh-CN" sz="3400" dirty="0">
                <a:solidFill>
                  <a:srgbClr val="FFFFFF"/>
                </a:solidFill>
                <a:latin typeface="Calibri"/>
                <a:ea typeface="Calibri"/>
                <a:cs typeface="Calibri"/>
                <a:sym typeface="Calibri"/>
              </a:rPr>
              <a:t>Math3910 Midterm </a:t>
            </a:r>
          </a:p>
          <a:p>
            <a:pPr marL="0" marR="0" lvl="0" indent="0" algn="ctr" rtl="0">
              <a:spcBef>
                <a:spcPts val="0"/>
              </a:spcBef>
              <a:spcAft>
                <a:spcPts val="0"/>
              </a:spcAft>
              <a:buNone/>
            </a:pPr>
            <a:r>
              <a:rPr lang="en-US" sz="3400" dirty="0">
                <a:solidFill>
                  <a:srgbClr val="FFFFFF"/>
                </a:solidFill>
                <a:latin typeface="Calibri"/>
                <a:ea typeface="Calibri"/>
                <a:cs typeface="Calibri"/>
                <a:sym typeface="Calibri"/>
              </a:rPr>
              <a:t>Modeling Report</a:t>
            </a:r>
          </a:p>
          <a:p>
            <a:pPr marL="0" marR="0" lvl="0" indent="0" algn="ctr" rtl="0">
              <a:spcBef>
                <a:spcPts val="0"/>
              </a:spcBef>
              <a:spcAft>
                <a:spcPts val="0"/>
              </a:spcAft>
              <a:buNone/>
            </a:pPr>
            <a:r>
              <a:rPr lang="en-US" sz="3400" dirty="0">
                <a:solidFill>
                  <a:srgbClr val="FFFFFF"/>
                </a:solidFill>
                <a:latin typeface="Calibri"/>
                <a:ea typeface="Calibri"/>
                <a:cs typeface="Calibri"/>
                <a:sym typeface="Calibri"/>
              </a:rPr>
              <a:t>Project No. 7</a:t>
            </a:r>
          </a:p>
          <a:p>
            <a:pPr marL="0" marR="0" lvl="0" indent="0" algn="ctr" rtl="0">
              <a:spcBef>
                <a:spcPts val="0"/>
              </a:spcBef>
              <a:spcAft>
                <a:spcPts val="0"/>
              </a:spcAft>
              <a:buNone/>
            </a:pPr>
            <a:endParaRPr lang="en-US" altLang="zh-CN" sz="3400" dirty="0">
              <a:solidFill>
                <a:schemeClr val="tx1"/>
              </a:solidFill>
              <a:latin typeface="Calibri"/>
              <a:ea typeface="Calibri"/>
              <a:cs typeface="Calibri"/>
              <a:sym typeface="Calibri"/>
            </a:endParaRPr>
          </a:p>
          <a:p>
            <a:pPr marL="0" marR="0" lvl="0" indent="0" algn="ctr" rtl="0">
              <a:spcBef>
                <a:spcPts val="0"/>
              </a:spcBef>
              <a:spcAft>
                <a:spcPts val="0"/>
              </a:spcAft>
              <a:buNone/>
            </a:pPr>
            <a:r>
              <a:rPr lang="en-US" altLang="zh-CN" sz="2800" dirty="0">
                <a:solidFill>
                  <a:schemeClr val="tx1"/>
                </a:solidFill>
                <a:latin typeface="Calibri"/>
                <a:ea typeface="Calibri"/>
                <a:cs typeface="Calibri"/>
                <a:sym typeface="Calibri"/>
              </a:rPr>
              <a:t>Model Comparison Based on the Dataset of the Growth Rates of Unemployment in the USA</a:t>
            </a:r>
            <a:endParaRPr lang="en-US" sz="2800" dirty="0">
              <a:solidFill>
                <a:schemeClr val="tx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2" name="矩形 1">
            <a:extLst>
              <a:ext uri="{FF2B5EF4-FFF2-40B4-BE49-F238E27FC236}">
                <a16:creationId xmlns:a16="http://schemas.microsoft.com/office/drawing/2014/main" id="{1D229AE8-D29E-40E3-9C57-6E06BAA1BF01}"/>
              </a:ext>
            </a:extLst>
          </p:cNvPr>
          <p:cNvSpPr/>
          <p:nvPr/>
        </p:nvSpPr>
        <p:spPr>
          <a:xfrm>
            <a:off x="762561" y="871852"/>
            <a:ext cx="1313180" cy="369332"/>
          </a:xfrm>
          <a:prstGeom prst="rect">
            <a:avLst/>
          </a:prstGeom>
          <a:noFill/>
        </p:spPr>
        <p:txBody>
          <a:bodyPr wrap="none" lIns="91440" tIns="45720" rIns="91440" bIns="45720">
            <a:spAutoFit/>
          </a:bodyPr>
          <a:lstStyle/>
          <a:p>
            <a:pPr algn="ctr"/>
            <a:r>
              <a:rPr lang="en-US" altLang="zh-CN" sz="1800" b="1" cap="none" spc="50" dirty="0">
                <a:ln w="0"/>
                <a:solidFill>
                  <a:schemeClr val="bg2"/>
                </a:solidFill>
                <a:effectLst>
                  <a:innerShdw blurRad="63500" dist="50800" dir="13500000">
                    <a:srgbClr val="000000">
                      <a:alpha val="50000"/>
                    </a:srgbClr>
                  </a:innerShdw>
                </a:effectLst>
              </a:rPr>
              <a:t>Definition</a:t>
            </a:r>
          </a:p>
        </p:txBody>
      </p:sp>
      <p:sp>
        <p:nvSpPr>
          <p:cNvPr id="3" name="文本框 2">
            <a:extLst>
              <a:ext uri="{FF2B5EF4-FFF2-40B4-BE49-F238E27FC236}">
                <a16:creationId xmlns:a16="http://schemas.microsoft.com/office/drawing/2014/main" id="{FFF5CD46-C0C6-49E3-97B6-15B1B9090C3F}"/>
              </a:ext>
            </a:extLst>
          </p:cNvPr>
          <p:cNvSpPr txBox="1"/>
          <p:nvPr/>
        </p:nvSpPr>
        <p:spPr>
          <a:xfrm>
            <a:off x="762561" y="1353073"/>
            <a:ext cx="7215437" cy="307777"/>
          </a:xfrm>
          <a:prstGeom prst="rect">
            <a:avLst/>
          </a:prstGeom>
          <a:noFill/>
        </p:spPr>
        <p:txBody>
          <a:bodyPr wrap="none" rtlCol="0">
            <a:spAutoFit/>
          </a:bodyPr>
          <a:lstStyle/>
          <a:p>
            <a:r>
              <a:rPr lang="en-US" altLang="zh-CN" dirty="0"/>
              <a:t>Grey prediction model is based on the theory that the data is complex but regular overall.</a:t>
            </a:r>
            <a:endParaRPr lang="zh-CN" altLang="en-US" dirty="0"/>
          </a:p>
        </p:txBody>
      </p:sp>
      <p:sp>
        <p:nvSpPr>
          <p:cNvPr id="6" name="矩形 5">
            <a:extLst>
              <a:ext uri="{FF2B5EF4-FFF2-40B4-BE49-F238E27FC236}">
                <a16:creationId xmlns:a16="http://schemas.microsoft.com/office/drawing/2014/main" id="{9BE63FB1-7F2D-4E68-A503-DCA997253C34}"/>
              </a:ext>
            </a:extLst>
          </p:cNvPr>
          <p:cNvSpPr/>
          <p:nvPr/>
        </p:nvSpPr>
        <p:spPr>
          <a:xfrm>
            <a:off x="762561" y="2526734"/>
            <a:ext cx="1986441" cy="369332"/>
          </a:xfrm>
          <a:prstGeom prst="rect">
            <a:avLst/>
          </a:prstGeom>
          <a:noFill/>
        </p:spPr>
        <p:txBody>
          <a:bodyPr wrap="none" lIns="91440" tIns="45720" rIns="91440" bIns="45720">
            <a:spAutoFit/>
          </a:bodyPr>
          <a:lstStyle/>
          <a:p>
            <a:pPr algn="ctr"/>
            <a:r>
              <a:rPr lang="en-US" altLang="zh-CN" sz="1800" b="1" spc="50" dirty="0">
                <a:ln w="0"/>
                <a:solidFill>
                  <a:schemeClr val="bg2"/>
                </a:solidFill>
                <a:effectLst>
                  <a:innerShdw blurRad="63500" dist="50800" dir="13500000">
                    <a:srgbClr val="000000">
                      <a:alpha val="50000"/>
                    </a:srgbClr>
                  </a:innerShdw>
                </a:effectLst>
              </a:rPr>
              <a:t>GM (1, 1) Model</a:t>
            </a:r>
            <a:endParaRPr lang="en-US" altLang="zh-CN" sz="1800" b="1" cap="none" spc="50" dirty="0">
              <a:ln w="0"/>
              <a:solidFill>
                <a:schemeClr val="bg2"/>
              </a:solidFill>
              <a:effectLst>
                <a:innerShdw blurRad="63500" dist="50800" dir="13500000">
                  <a:srgbClr val="000000">
                    <a:alpha val="50000"/>
                  </a:srgbClr>
                </a:innerShdw>
              </a:effectLst>
            </a:endParaRPr>
          </a:p>
        </p:txBody>
      </p:sp>
      <p:sp>
        <p:nvSpPr>
          <p:cNvPr id="7" name="文本框 6">
            <a:extLst>
              <a:ext uri="{FF2B5EF4-FFF2-40B4-BE49-F238E27FC236}">
                <a16:creationId xmlns:a16="http://schemas.microsoft.com/office/drawing/2014/main" id="{5DE5A0AA-1484-4236-9BA3-2AC1AEEB1097}"/>
              </a:ext>
            </a:extLst>
          </p:cNvPr>
          <p:cNvSpPr txBox="1"/>
          <p:nvPr/>
        </p:nvSpPr>
        <p:spPr>
          <a:xfrm>
            <a:off x="762561" y="3007955"/>
            <a:ext cx="9384300" cy="307777"/>
          </a:xfrm>
          <a:prstGeom prst="rect">
            <a:avLst/>
          </a:prstGeom>
          <a:noFill/>
        </p:spPr>
        <p:txBody>
          <a:bodyPr wrap="none" rtlCol="0">
            <a:spAutoFit/>
          </a:bodyPr>
          <a:lstStyle/>
          <a:p>
            <a:r>
              <a:rPr lang="en-US" altLang="zh-CN" dirty="0"/>
              <a:t>One of the frequently used model is GM ( 1,1) Model which is based on weighting accumulated generating operation.</a:t>
            </a:r>
            <a:endParaRPr lang="zh-CN" altLang="en-US" dirty="0"/>
          </a:p>
        </p:txBody>
      </p:sp>
      <p:sp>
        <p:nvSpPr>
          <p:cNvPr id="8" name="矩形 7">
            <a:extLst>
              <a:ext uri="{FF2B5EF4-FFF2-40B4-BE49-F238E27FC236}">
                <a16:creationId xmlns:a16="http://schemas.microsoft.com/office/drawing/2014/main" id="{48D1A30C-305A-4497-815B-9CFC4091B85A}"/>
              </a:ext>
            </a:extLst>
          </p:cNvPr>
          <p:cNvSpPr/>
          <p:nvPr/>
        </p:nvSpPr>
        <p:spPr>
          <a:xfrm>
            <a:off x="762561" y="4181616"/>
            <a:ext cx="3147016" cy="369332"/>
          </a:xfrm>
          <a:prstGeom prst="rect">
            <a:avLst/>
          </a:prstGeom>
          <a:noFill/>
        </p:spPr>
        <p:txBody>
          <a:bodyPr wrap="none" lIns="91440" tIns="45720" rIns="91440" bIns="45720">
            <a:spAutoFit/>
          </a:bodyPr>
          <a:lstStyle/>
          <a:p>
            <a:pPr algn="ctr"/>
            <a:r>
              <a:rPr lang="en-US" altLang="zh-CN" sz="1800" b="1" spc="50" dirty="0">
                <a:ln w="0"/>
                <a:solidFill>
                  <a:schemeClr val="bg2"/>
                </a:solidFill>
                <a:effectLst>
                  <a:innerShdw blurRad="63500" dist="50800" dir="13500000">
                    <a:srgbClr val="000000">
                      <a:alpha val="50000"/>
                    </a:srgbClr>
                  </a:innerShdw>
                </a:effectLst>
              </a:rPr>
              <a:t>Other ways of Generation</a:t>
            </a:r>
            <a:endParaRPr lang="en-US" altLang="zh-CN" sz="1800" b="1" cap="none" spc="50" dirty="0">
              <a:ln w="0"/>
              <a:solidFill>
                <a:schemeClr val="bg2"/>
              </a:solidFill>
              <a:effectLst>
                <a:innerShdw blurRad="63500" dist="50800" dir="13500000">
                  <a:srgbClr val="000000">
                    <a:alpha val="50000"/>
                  </a:srgbClr>
                </a:innerShdw>
              </a:effectLst>
            </a:endParaRPr>
          </a:p>
        </p:txBody>
      </p:sp>
      <p:sp>
        <p:nvSpPr>
          <p:cNvPr id="9" name="文本框 8">
            <a:extLst>
              <a:ext uri="{FF2B5EF4-FFF2-40B4-BE49-F238E27FC236}">
                <a16:creationId xmlns:a16="http://schemas.microsoft.com/office/drawing/2014/main" id="{9A01C02A-51F5-4F2F-984E-98C9F8A95804}"/>
              </a:ext>
            </a:extLst>
          </p:cNvPr>
          <p:cNvSpPr txBox="1"/>
          <p:nvPr/>
        </p:nvSpPr>
        <p:spPr>
          <a:xfrm>
            <a:off x="762561" y="4662837"/>
            <a:ext cx="2970685" cy="1169551"/>
          </a:xfrm>
          <a:prstGeom prst="rect">
            <a:avLst/>
          </a:prstGeom>
          <a:noFill/>
        </p:spPr>
        <p:txBody>
          <a:bodyPr wrap="none" rtlCol="0">
            <a:spAutoFit/>
          </a:bodyPr>
          <a:lstStyle/>
          <a:p>
            <a:r>
              <a:rPr lang="en-US" altLang="zh-CN" dirty="0"/>
              <a:t>1. Accumulate Subtract Generation</a:t>
            </a:r>
          </a:p>
          <a:p>
            <a:r>
              <a:rPr lang="en-US" altLang="zh-CN" dirty="0"/>
              <a:t>2. Accumulate Plus Generation</a:t>
            </a:r>
          </a:p>
          <a:p>
            <a:r>
              <a:rPr lang="en-US" altLang="zh-CN" dirty="0"/>
              <a:t>3. Mean Generation</a:t>
            </a:r>
          </a:p>
          <a:p>
            <a:r>
              <a:rPr lang="en-US" altLang="zh-CN" dirty="0"/>
              <a:t>4. Scale Generation</a:t>
            </a:r>
          </a:p>
          <a:p>
            <a:endParaRPr lang="zh-CN" altLang="en-US" dirty="0"/>
          </a:p>
        </p:txBody>
      </p:sp>
    </p:spTree>
    <p:extLst>
      <p:ext uri="{BB962C8B-B14F-4D97-AF65-F5344CB8AC3E}">
        <p14:creationId xmlns:p14="http://schemas.microsoft.com/office/powerpoint/2010/main" val="2961671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3" name="图片 2">
            <a:extLst>
              <a:ext uri="{FF2B5EF4-FFF2-40B4-BE49-F238E27FC236}">
                <a16:creationId xmlns:a16="http://schemas.microsoft.com/office/drawing/2014/main" id="{022D3EDD-3D61-4826-8CC2-E7A1DBD29E1A}"/>
              </a:ext>
            </a:extLst>
          </p:cNvPr>
          <p:cNvPicPr>
            <a:picLocks noChangeAspect="1"/>
          </p:cNvPicPr>
          <p:nvPr/>
        </p:nvPicPr>
        <p:blipFill>
          <a:blip r:embed="rId3"/>
          <a:stretch>
            <a:fillRect/>
          </a:stretch>
        </p:blipFill>
        <p:spPr>
          <a:xfrm>
            <a:off x="6806863" y="1112107"/>
            <a:ext cx="4968375" cy="3193955"/>
          </a:xfrm>
          <a:prstGeom prst="rect">
            <a:avLst/>
          </a:prstGeom>
        </p:spPr>
      </p:pic>
      <p:pic>
        <p:nvPicPr>
          <p:cNvPr id="5" name="图片 4">
            <a:extLst>
              <a:ext uri="{FF2B5EF4-FFF2-40B4-BE49-F238E27FC236}">
                <a16:creationId xmlns:a16="http://schemas.microsoft.com/office/drawing/2014/main" id="{5AE66BCD-6A4C-477B-AD72-D40A4DA623FF}"/>
              </a:ext>
            </a:extLst>
          </p:cNvPr>
          <p:cNvPicPr>
            <a:picLocks noChangeAspect="1"/>
          </p:cNvPicPr>
          <p:nvPr/>
        </p:nvPicPr>
        <p:blipFill>
          <a:blip r:embed="rId4"/>
          <a:stretch>
            <a:fillRect/>
          </a:stretch>
        </p:blipFill>
        <p:spPr>
          <a:xfrm>
            <a:off x="192155" y="4732638"/>
            <a:ext cx="11807689" cy="1338363"/>
          </a:xfrm>
          <a:prstGeom prst="rect">
            <a:avLst/>
          </a:prstGeom>
        </p:spPr>
      </p:pic>
      <p:pic>
        <p:nvPicPr>
          <p:cNvPr id="6" name="图片 5">
            <a:extLst>
              <a:ext uri="{FF2B5EF4-FFF2-40B4-BE49-F238E27FC236}">
                <a16:creationId xmlns:a16="http://schemas.microsoft.com/office/drawing/2014/main" id="{CB0547E0-BBFE-4DDB-962C-AD15B791D5EF}"/>
              </a:ext>
            </a:extLst>
          </p:cNvPr>
          <p:cNvPicPr>
            <a:picLocks noChangeAspect="1"/>
          </p:cNvPicPr>
          <p:nvPr/>
        </p:nvPicPr>
        <p:blipFill>
          <a:blip r:embed="rId5"/>
          <a:stretch>
            <a:fillRect/>
          </a:stretch>
        </p:blipFill>
        <p:spPr>
          <a:xfrm>
            <a:off x="416762" y="959994"/>
            <a:ext cx="6311377" cy="3346068"/>
          </a:xfrm>
          <a:prstGeom prst="rect">
            <a:avLst/>
          </a:prstGeom>
        </p:spPr>
      </p:pic>
      <p:sp>
        <p:nvSpPr>
          <p:cNvPr id="7" name="矩形 6">
            <a:extLst>
              <a:ext uri="{FF2B5EF4-FFF2-40B4-BE49-F238E27FC236}">
                <a16:creationId xmlns:a16="http://schemas.microsoft.com/office/drawing/2014/main" id="{A02333BE-E6A0-4626-A428-30FB4849C490}"/>
              </a:ext>
            </a:extLst>
          </p:cNvPr>
          <p:cNvSpPr/>
          <p:nvPr/>
        </p:nvSpPr>
        <p:spPr>
          <a:xfrm>
            <a:off x="296292" y="325334"/>
            <a:ext cx="2969083" cy="461665"/>
          </a:xfrm>
          <a:prstGeom prst="rect">
            <a:avLst/>
          </a:prstGeom>
          <a:noFill/>
        </p:spPr>
        <p:txBody>
          <a:bodyPr wrap="none" lIns="91440" tIns="45720" rIns="91440" bIns="45720">
            <a:spAutoFit/>
          </a:bodyPr>
          <a:lstStyle/>
          <a:p>
            <a:pPr algn="ctr"/>
            <a:r>
              <a:rPr lang="en-US" altLang="zh-CN" sz="2400" b="1" cap="none" spc="50" dirty="0">
                <a:ln w="0"/>
                <a:solidFill>
                  <a:schemeClr val="bg2"/>
                </a:solidFill>
                <a:effectLst>
                  <a:innerShdw blurRad="63500" dist="50800" dir="13500000">
                    <a:srgbClr val="000000">
                      <a:alpha val="50000"/>
                    </a:srgbClr>
                  </a:innerShdw>
                </a:effectLst>
              </a:rPr>
              <a:t>Strategy Analysis</a:t>
            </a:r>
          </a:p>
        </p:txBody>
      </p:sp>
    </p:spTree>
    <p:extLst>
      <p:ext uri="{BB962C8B-B14F-4D97-AF65-F5344CB8AC3E}">
        <p14:creationId xmlns:p14="http://schemas.microsoft.com/office/powerpoint/2010/main" val="3410245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3" name="图片 2">
            <a:extLst>
              <a:ext uri="{FF2B5EF4-FFF2-40B4-BE49-F238E27FC236}">
                <a16:creationId xmlns:a16="http://schemas.microsoft.com/office/drawing/2014/main" id="{1FA0B82C-9A32-4D13-A0D2-509F45F2D7FB}"/>
              </a:ext>
            </a:extLst>
          </p:cNvPr>
          <p:cNvPicPr>
            <a:picLocks noChangeAspect="1"/>
          </p:cNvPicPr>
          <p:nvPr/>
        </p:nvPicPr>
        <p:blipFill>
          <a:blip r:embed="rId3"/>
          <a:stretch>
            <a:fillRect/>
          </a:stretch>
        </p:blipFill>
        <p:spPr>
          <a:xfrm>
            <a:off x="645758" y="1597652"/>
            <a:ext cx="3839744" cy="4097536"/>
          </a:xfrm>
          <a:prstGeom prst="rect">
            <a:avLst/>
          </a:prstGeom>
        </p:spPr>
      </p:pic>
      <p:sp>
        <p:nvSpPr>
          <p:cNvPr id="4" name="矩形 3">
            <a:extLst>
              <a:ext uri="{FF2B5EF4-FFF2-40B4-BE49-F238E27FC236}">
                <a16:creationId xmlns:a16="http://schemas.microsoft.com/office/drawing/2014/main" id="{8A9F7BBC-A4D4-470D-87C7-C8F91A7113A5}"/>
              </a:ext>
            </a:extLst>
          </p:cNvPr>
          <p:cNvSpPr/>
          <p:nvPr/>
        </p:nvSpPr>
        <p:spPr>
          <a:xfrm>
            <a:off x="770794" y="634253"/>
            <a:ext cx="2909771" cy="461665"/>
          </a:xfrm>
          <a:prstGeom prst="rect">
            <a:avLst/>
          </a:prstGeom>
          <a:noFill/>
        </p:spPr>
        <p:txBody>
          <a:bodyPr wrap="none" lIns="91440" tIns="45720" rIns="91440" bIns="45720">
            <a:spAutoFit/>
          </a:bodyPr>
          <a:lstStyle/>
          <a:p>
            <a:pPr algn="ctr"/>
            <a:r>
              <a:rPr lang="en-US" altLang="zh-CN" sz="2400" b="1" cap="none" spc="50" dirty="0">
                <a:ln w="0"/>
                <a:solidFill>
                  <a:schemeClr val="bg2"/>
                </a:solidFill>
                <a:effectLst>
                  <a:innerShdw blurRad="63500" dist="50800" dir="13500000">
                    <a:srgbClr val="000000">
                      <a:alpha val="50000"/>
                    </a:srgbClr>
                  </a:innerShdw>
                </a:effectLst>
              </a:rPr>
              <a:t>Result Presenting</a:t>
            </a:r>
          </a:p>
        </p:txBody>
      </p:sp>
      <p:pic>
        <p:nvPicPr>
          <p:cNvPr id="6" name="图片 5">
            <a:extLst>
              <a:ext uri="{FF2B5EF4-FFF2-40B4-BE49-F238E27FC236}">
                <a16:creationId xmlns:a16="http://schemas.microsoft.com/office/drawing/2014/main" id="{4BE07456-187B-4D11-9152-BA1113F73520}"/>
              </a:ext>
            </a:extLst>
          </p:cNvPr>
          <p:cNvPicPr>
            <a:picLocks noChangeAspect="1"/>
          </p:cNvPicPr>
          <p:nvPr/>
        </p:nvPicPr>
        <p:blipFill>
          <a:blip r:embed="rId4"/>
          <a:stretch>
            <a:fillRect/>
          </a:stretch>
        </p:blipFill>
        <p:spPr>
          <a:xfrm>
            <a:off x="4714919" y="1498798"/>
            <a:ext cx="6703272" cy="4363285"/>
          </a:xfrm>
          <a:prstGeom prst="rect">
            <a:avLst/>
          </a:prstGeom>
        </p:spPr>
      </p:pic>
      <p:sp>
        <p:nvSpPr>
          <p:cNvPr id="7" name="文本框 6">
            <a:extLst>
              <a:ext uri="{FF2B5EF4-FFF2-40B4-BE49-F238E27FC236}">
                <a16:creationId xmlns:a16="http://schemas.microsoft.com/office/drawing/2014/main" id="{E32FB1CA-E885-4BBD-A568-47FB7EC07113}"/>
              </a:ext>
            </a:extLst>
          </p:cNvPr>
          <p:cNvSpPr txBox="1"/>
          <p:nvPr/>
        </p:nvSpPr>
        <p:spPr>
          <a:xfrm>
            <a:off x="770794" y="1192896"/>
            <a:ext cx="8291052" cy="307777"/>
          </a:xfrm>
          <a:prstGeom prst="rect">
            <a:avLst/>
          </a:prstGeom>
          <a:noFill/>
        </p:spPr>
        <p:txBody>
          <a:bodyPr wrap="none" rtlCol="0">
            <a:spAutoFit/>
          </a:bodyPr>
          <a:lstStyle/>
          <a:p>
            <a:r>
              <a:rPr lang="en-US" altLang="zh-CN" dirty="0"/>
              <a:t>The performance is stable and steady. We can see the time-series model can do well in the prediction. </a:t>
            </a:r>
            <a:endParaRPr lang="zh-CN" altLang="en-US" dirty="0"/>
          </a:p>
        </p:txBody>
      </p:sp>
    </p:spTree>
    <p:extLst>
      <p:ext uri="{BB962C8B-B14F-4D97-AF65-F5344CB8AC3E}">
        <p14:creationId xmlns:p14="http://schemas.microsoft.com/office/powerpoint/2010/main" val="1796711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3" name="矩形 2">
            <a:extLst>
              <a:ext uri="{FF2B5EF4-FFF2-40B4-BE49-F238E27FC236}">
                <a16:creationId xmlns:a16="http://schemas.microsoft.com/office/drawing/2014/main" id="{7B8F2D8E-2422-46F0-865F-87773927ABF0}"/>
              </a:ext>
            </a:extLst>
          </p:cNvPr>
          <p:cNvSpPr/>
          <p:nvPr/>
        </p:nvSpPr>
        <p:spPr>
          <a:xfrm>
            <a:off x="2784905" y="2801996"/>
            <a:ext cx="6173486" cy="923330"/>
          </a:xfrm>
          <a:prstGeom prst="rect">
            <a:avLst/>
          </a:prstGeom>
          <a:noFill/>
        </p:spPr>
        <p:txBody>
          <a:bodyPr wrap="none" lIns="91440" tIns="45720" rIns="91440" bIns="45720">
            <a:spAutoFit/>
          </a:bodyPr>
          <a:lstStyle/>
          <a:p>
            <a:pPr algn="ctr"/>
            <a:r>
              <a:rPr lang="en-US" altLang="zh-CN" sz="5400" b="1" cap="none" spc="50" dirty="0">
                <a:ln w="0"/>
                <a:solidFill>
                  <a:schemeClr val="bg2"/>
                </a:solidFill>
                <a:effectLst>
                  <a:innerShdw blurRad="63500" dist="50800" dir="13500000">
                    <a:srgbClr val="000000">
                      <a:alpha val="50000"/>
                    </a:srgbClr>
                  </a:innerShdw>
                </a:effectLst>
              </a:rPr>
              <a:t>Machine Learning</a:t>
            </a:r>
          </a:p>
        </p:txBody>
      </p:sp>
    </p:spTree>
    <p:extLst>
      <p:ext uri="{BB962C8B-B14F-4D97-AF65-F5344CB8AC3E}">
        <p14:creationId xmlns:p14="http://schemas.microsoft.com/office/powerpoint/2010/main" val="2893515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2" name="矩形 1">
            <a:extLst>
              <a:ext uri="{FF2B5EF4-FFF2-40B4-BE49-F238E27FC236}">
                <a16:creationId xmlns:a16="http://schemas.microsoft.com/office/drawing/2014/main" id="{AE8D9690-84AD-4318-A559-FC42849A8D2B}"/>
              </a:ext>
            </a:extLst>
          </p:cNvPr>
          <p:cNvSpPr/>
          <p:nvPr/>
        </p:nvSpPr>
        <p:spPr>
          <a:xfrm>
            <a:off x="477392" y="430737"/>
            <a:ext cx="4262705" cy="461665"/>
          </a:xfrm>
          <a:prstGeom prst="rect">
            <a:avLst/>
          </a:prstGeom>
          <a:noFill/>
        </p:spPr>
        <p:txBody>
          <a:bodyPr wrap="none" lIns="91440" tIns="45720" rIns="91440" bIns="45720">
            <a:spAutoFit/>
          </a:bodyPr>
          <a:lstStyle/>
          <a:p>
            <a:pPr algn="ctr"/>
            <a:r>
              <a:rPr lang="en-US" altLang="zh-CN" sz="2400" b="1" cap="none" spc="50" dirty="0">
                <a:ln w="0"/>
                <a:solidFill>
                  <a:schemeClr val="bg2"/>
                </a:solidFill>
                <a:effectLst>
                  <a:innerShdw blurRad="63500" dist="50800" dir="13500000">
                    <a:srgbClr val="000000">
                      <a:alpha val="50000"/>
                    </a:srgbClr>
                  </a:innerShdw>
                </a:effectLst>
              </a:rPr>
              <a:t>Data Preprocessing -- </a:t>
            </a:r>
            <a:r>
              <a:rPr lang="en-US" altLang="zh-CN" sz="2400" b="1" spc="50" dirty="0">
                <a:ln w="0"/>
                <a:solidFill>
                  <a:schemeClr val="bg2"/>
                </a:solidFill>
                <a:effectLst>
                  <a:innerShdw blurRad="63500" dist="50800" dir="13500000">
                    <a:srgbClr val="000000">
                      <a:alpha val="50000"/>
                    </a:srgbClr>
                  </a:innerShdw>
                </a:effectLst>
              </a:rPr>
              <a:t>PCA</a:t>
            </a:r>
            <a:endParaRPr lang="en-US" altLang="zh-CN" sz="2400" b="1" cap="none" spc="50" dirty="0">
              <a:ln w="0"/>
              <a:solidFill>
                <a:schemeClr val="bg2"/>
              </a:solidFill>
              <a:effectLst>
                <a:innerShdw blurRad="63500" dist="50800" dir="13500000">
                  <a:srgbClr val="000000">
                    <a:alpha val="50000"/>
                  </a:srgbClr>
                </a:innerShdw>
              </a:effectLst>
            </a:endParaRPr>
          </a:p>
        </p:txBody>
      </p:sp>
      <p:pic>
        <p:nvPicPr>
          <p:cNvPr id="4" name="图片 3">
            <a:extLst>
              <a:ext uri="{FF2B5EF4-FFF2-40B4-BE49-F238E27FC236}">
                <a16:creationId xmlns:a16="http://schemas.microsoft.com/office/drawing/2014/main" id="{B4E8DF95-37E2-44BE-BC19-F2A7D24C12F6}"/>
              </a:ext>
            </a:extLst>
          </p:cNvPr>
          <p:cNvPicPr>
            <a:picLocks noChangeAspect="1"/>
          </p:cNvPicPr>
          <p:nvPr/>
        </p:nvPicPr>
        <p:blipFill>
          <a:blip r:embed="rId3"/>
          <a:stretch>
            <a:fillRect/>
          </a:stretch>
        </p:blipFill>
        <p:spPr>
          <a:xfrm>
            <a:off x="477392" y="1129687"/>
            <a:ext cx="10014594" cy="955304"/>
          </a:xfrm>
          <a:prstGeom prst="rect">
            <a:avLst/>
          </a:prstGeom>
        </p:spPr>
      </p:pic>
      <p:pic>
        <p:nvPicPr>
          <p:cNvPr id="6" name="图片 5">
            <a:extLst>
              <a:ext uri="{FF2B5EF4-FFF2-40B4-BE49-F238E27FC236}">
                <a16:creationId xmlns:a16="http://schemas.microsoft.com/office/drawing/2014/main" id="{B64C019A-680A-4C14-8FFE-2490BE4D0BC8}"/>
              </a:ext>
            </a:extLst>
          </p:cNvPr>
          <p:cNvPicPr>
            <a:picLocks noChangeAspect="1"/>
          </p:cNvPicPr>
          <p:nvPr/>
        </p:nvPicPr>
        <p:blipFill>
          <a:blip r:embed="rId4"/>
          <a:stretch>
            <a:fillRect/>
          </a:stretch>
        </p:blipFill>
        <p:spPr>
          <a:xfrm>
            <a:off x="477392" y="2065923"/>
            <a:ext cx="7024739" cy="1652600"/>
          </a:xfrm>
          <a:prstGeom prst="rect">
            <a:avLst/>
          </a:prstGeom>
        </p:spPr>
      </p:pic>
      <p:pic>
        <p:nvPicPr>
          <p:cNvPr id="8" name="图片 7">
            <a:extLst>
              <a:ext uri="{FF2B5EF4-FFF2-40B4-BE49-F238E27FC236}">
                <a16:creationId xmlns:a16="http://schemas.microsoft.com/office/drawing/2014/main" id="{624275B7-A0B9-4D5E-A867-17E07F5577E2}"/>
              </a:ext>
            </a:extLst>
          </p:cNvPr>
          <p:cNvPicPr>
            <a:picLocks noChangeAspect="1"/>
          </p:cNvPicPr>
          <p:nvPr/>
        </p:nvPicPr>
        <p:blipFill>
          <a:blip r:embed="rId5"/>
          <a:stretch>
            <a:fillRect/>
          </a:stretch>
        </p:blipFill>
        <p:spPr>
          <a:xfrm>
            <a:off x="477392" y="3718523"/>
            <a:ext cx="5453102" cy="2009790"/>
          </a:xfrm>
          <a:prstGeom prst="rect">
            <a:avLst/>
          </a:prstGeom>
        </p:spPr>
      </p:pic>
      <p:pic>
        <p:nvPicPr>
          <p:cNvPr id="10" name="图片 9">
            <a:extLst>
              <a:ext uri="{FF2B5EF4-FFF2-40B4-BE49-F238E27FC236}">
                <a16:creationId xmlns:a16="http://schemas.microsoft.com/office/drawing/2014/main" id="{B9A5BA08-4300-425E-9D55-F06A16C1229E}"/>
              </a:ext>
            </a:extLst>
          </p:cNvPr>
          <p:cNvPicPr>
            <a:picLocks noChangeAspect="1"/>
          </p:cNvPicPr>
          <p:nvPr/>
        </p:nvPicPr>
        <p:blipFill>
          <a:blip r:embed="rId6"/>
          <a:stretch>
            <a:fillRect/>
          </a:stretch>
        </p:blipFill>
        <p:spPr>
          <a:xfrm>
            <a:off x="477392" y="5728313"/>
            <a:ext cx="10536339" cy="747601"/>
          </a:xfrm>
          <a:prstGeom prst="rect">
            <a:avLst/>
          </a:prstGeom>
        </p:spPr>
      </p:pic>
    </p:spTree>
    <p:extLst>
      <p:ext uri="{BB962C8B-B14F-4D97-AF65-F5344CB8AC3E}">
        <p14:creationId xmlns:p14="http://schemas.microsoft.com/office/powerpoint/2010/main" val="1694194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2" name="矩形 1">
            <a:extLst>
              <a:ext uri="{FF2B5EF4-FFF2-40B4-BE49-F238E27FC236}">
                <a16:creationId xmlns:a16="http://schemas.microsoft.com/office/drawing/2014/main" id="{72EBB76E-4CC9-4994-AEC8-4908FA32A0B6}"/>
              </a:ext>
            </a:extLst>
          </p:cNvPr>
          <p:cNvSpPr/>
          <p:nvPr/>
        </p:nvSpPr>
        <p:spPr>
          <a:xfrm>
            <a:off x="477392" y="584826"/>
            <a:ext cx="4262705" cy="461665"/>
          </a:xfrm>
          <a:prstGeom prst="rect">
            <a:avLst/>
          </a:prstGeom>
          <a:noFill/>
        </p:spPr>
        <p:txBody>
          <a:bodyPr wrap="none" lIns="91440" tIns="45720" rIns="91440" bIns="45720">
            <a:spAutoFit/>
          </a:bodyPr>
          <a:lstStyle/>
          <a:p>
            <a:pPr algn="ctr"/>
            <a:r>
              <a:rPr lang="en-US" altLang="zh-CN" sz="2400" b="1" cap="none" spc="50" dirty="0">
                <a:ln w="0"/>
                <a:solidFill>
                  <a:schemeClr val="bg2"/>
                </a:solidFill>
                <a:effectLst>
                  <a:innerShdw blurRad="63500" dist="50800" dir="13500000">
                    <a:srgbClr val="000000">
                      <a:alpha val="50000"/>
                    </a:srgbClr>
                  </a:innerShdw>
                </a:effectLst>
              </a:rPr>
              <a:t>Data Preprocessing -- </a:t>
            </a:r>
            <a:r>
              <a:rPr lang="en-US" altLang="zh-CN" sz="2400" b="1" spc="50" dirty="0">
                <a:ln w="0"/>
                <a:solidFill>
                  <a:schemeClr val="bg2"/>
                </a:solidFill>
                <a:effectLst>
                  <a:innerShdw blurRad="63500" dist="50800" dir="13500000">
                    <a:srgbClr val="000000">
                      <a:alpha val="50000"/>
                    </a:srgbClr>
                  </a:innerShdw>
                </a:effectLst>
              </a:rPr>
              <a:t>PCA</a:t>
            </a:r>
            <a:endParaRPr lang="en-US" altLang="zh-CN" sz="2400" b="1" cap="none" spc="50" dirty="0">
              <a:ln w="0"/>
              <a:solidFill>
                <a:schemeClr val="bg2"/>
              </a:solidFill>
              <a:effectLst>
                <a:innerShdw blurRad="63500" dist="50800" dir="13500000">
                  <a:srgbClr val="000000">
                    <a:alpha val="50000"/>
                  </a:srgbClr>
                </a:innerShdw>
              </a:effectLst>
            </a:endParaRPr>
          </a:p>
        </p:txBody>
      </p:sp>
      <p:pic>
        <p:nvPicPr>
          <p:cNvPr id="4" name="图片 3">
            <a:extLst>
              <a:ext uri="{FF2B5EF4-FFF2-40B4-BE49-F238E27FC236}">
                <a16:creationId xmlns:a16="http://schemas.microsoft.com/office/drawing/2014/main" id="{6E5EDA5D-A094-44A8-BFF7-729D40ECECBB}"/>
              </a:ext>
            </a:extLst>
          </p:cNvPr>
          <p:cNvPicPr>
            <a:picLocks noChangeAspect="1"/>
          </p:cNvPicPr>
          <p:nvPr/>
        </p:nvPicPr>
        <p:blipFill>
          <a:blip r:embed="rId3"/>
          <a:stretch>
            <a:fillRect/>
          </a:stretch>
        </p:blipFill>
        <p:spPr>
          <a:xfrm>
            <a:off x="477391" y="1223318"/>
            <a:ext cx="4832899" cy="5049856"/>
          </a:xfrm>
          <a:prstGeom prst="rect">
            <a:avLst/>
          </a:prstGeom>
        </p:spPr>
      </p:pic>
      <p:pic>
        <p:nvPicPr>
          <p:cNvPr id="6" name="图片 5">
            <a:extLst>
              <a:ext uri="{FF2B5EF4-FFF2-40B4-BE49-F238E27FC236}">
                <a16:creationId xmlns:a16="http://schemas.microsoft.com/office/drawing/2014/main" id="{D01AAA72-635B-4819-B09C-00B737C4AE74}"/>
              </a:ext>
            </a:extLst>
          </p:cNvPr>
          <p:cNvPicPr>
            <a:picLocks noChangeAspect="1"/>
          </p:cNvPicPr>
          <p:nvPr/>
        </p:nvPicPr>
        <p:blipFill>
          <a:blip r:embed="rId4"/>
          <a:stretch>
            <a:fillRect/>
          </a:stretch>
        </p:blipFill>
        <p:spPr>
          <a:xfrm>
            <a:off x="6446554" y="1223318"/>
            <a:ext cx="4946612" cy="5090983"/>
          </a:xfrm>
          <a:prstGeom prst="rect">
            <a:avLst/>
          </a:prstGeom>
        </p:spPr>
      </p:pic>
    </p:spTree>
    <p:extLst>
      <p:ext uri="{BB962C8B-B14F-4D97-AF65-F5344CB8AC3E}">
        <p14:creationId xmlns:p14="http://schemas.microsoft.com/office/powerpoint/2010/main" val="82875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2" name="矩形 1">
            <a:extLst>
              <a:ext uri="{FF2B5EF4-FFF2-40B4-BE49-F238E27FC236}">
                <a16:creationId xmlns:a16="http://schemas.microsoft.com/office/drawing/2014/main" id="{AECF6147-E182-4178-A111-A2224A988F25}"/>
              </a:ext>
            </a:extLst>
          </p:cNvPr>
          <p:cNvSpPr/>
          <p:nvPr/>
        </p:nvSpPr>
        <p:spPr>
          <a:xfrm>
            <a:off x="630733" y="406023"/>
            <a:ext cx="2670924" cy="461665"/>
          </a:xfrm>
          <a:prstGeom prst="rect">
            <a:avLst/>
          </a:prstGeom>
          <a:noFill/>
        </p:spPr>
        <p:txBody>
          <a:bodyPr wrap="none" lIns="91440" tIns="45720" rIns="91440" bIns="45720">
            <a:spAutoFit/>
          </a:bodyPr>
          <a:lstStyle/>
          <a:p>
            <a:pPr algn="ctr"/>
            <a:r>
              <a:rPr lang="en-US" altLang="zh-CN" sz="2400" b="1" cap="none" spc="50" dirty="0">
                <a:ln w="0"/>
                <a:solidFill>
                  <a:schemeClr val="bg2"/>
                </a:solidFill>
                <a:effectLst>
                  <a:innerShdw blurRad="63500" dist="50800" dir="13500000">
                    <a:srgbClr val="000000">
                      <a:alpha val="50000"/>
                    </a:srgbClr>
                  </a:innerShdw>
                </a:effectLst>
              </a:rPr>
              <a:t>Modeling -- SVM</a:t>
            </a:r>
          </a:p>
        </p:txBody>
      </p:sp>
      <p:sp>
        <p:nvSpPr>
          <p:cNvPr id="3" name="矩形 2">
            <a:extLst>
              <a:ext uri="{FF2B5EF4-FFF2-40B4-BE49-F238E27FC236}">
                <a16:creationId xmlns:a16="http://schemas.microsoft.com/office/drawing/2014/main" id="{71021116-19F0-4F2A-8754-8865C61A0C7F}"/>
              </a:ext>
            </a:extLst>
          </p:cNvPr>
          <p:cNvSpPr/>
          <p:nvPr/>
        </p:nvSpPr>
        <p:spPr>
          <a:xfrm>
            <a:off x="1329295" y="1058044"/>
            <a:ext cx="1861407" cy="400110"/>
          </a:xfrm>
          <a:prstGeom prst="rect">
            <a:avLst/>
          </a:prstGeom>
          <a:noFill/>
        </p:spPr>
        <p:txBody>
          <a:bodyPr wrap="none" lIns="91440" tIns="45720" rIns="91440" bIns="45720">
            <a:spAutoFit/>
          </a:bodyPr>
          <a:lstStyle/>
          <a:p>
            <a:pPr algn="ctr"/>
            <a:r>
              <a:rPr lang="en-US" altLang="zh-CN" sz="2000" b="1" cap="none" spc="50" dirty="0">
                <a:ln w="0"/>
                <a:solidFill>
                  <a:schemeClr val="bg2"/>
                </a:solidFill>
                <a:effectLst>
                  <a:innerShdw blurRad="63500" dist="50800" dir="13500000">
                    <a:srgbClr val="000000">
                      <a:alpha val="50000"/>
                    </a:srgbClr>
                  </a:innerShdw>
                </a:effectLst>
              </a:rPr>
              <a:t>Original Data</a:t>
            </a:r>
          </a:p>
        </p:txBody>
      </p:sp>
      <p:pic>
        <p:nvPicPr>
          <p:cNvPr id="6" name="图片 5">
            <a:extLst>
              <a:ext uri="{FF2B5EF4-FFF2-40B4-BE49-F238E27FC236}">
                <a16:creationId xmlns:a16="http://schemas.microsoft.com/office/drawing/2014/main" id="{A75DA726-6DBB-4F58-A1DF-1D9DAD86106B}"/>
              </a:ext>
            </a:extLst>
          </p:cNvPr>
          <p:cNvPicPr>
            <a:picLocks noChangeAspect="1"/>
          </p:cNvPicPr>
          <p:nvPr/>
        </p:nvPicPr>
        <p:blipFill>
          <a:blip r:embed="rId3"/>
          <a:stretch>
            <a:fillRect/>
          </a:stretch>
        </p:blipFill>
        <p:spPr>
          <a:xfrm>
            <a:off x="472599" y="1458154"/>
            <a:ext cx="5002974" cy="2547811"/>
          </a:xfrm>
          <a:prstGeom prst="rect">
            <a:avLst/>
          </a:prstGeom>
        </p:spPr>
      </p:pic>
      <p:pic>
        <p:nvPicPr>
          <p:cNvPr id="8" name="图片 7">
            <a:extLst>
              <a:ext uri="{FF2B5EF4-FFF2-40B4-BE49-F238E27FC236}">
                <a16:creationId xmlns:a16="http://schemas.microsoft.com/office/drawing/2014/main" id="{8E7B9C92-C1FF-47F9-AAD0-7320BDB5955A}"/>
              </a:ext>
            </a:extLst>
          </p:cNvPr>
          <p:cNvPicPr>
            <a:picLocks noChangeAspect="1"/>
          </p:cNvPicPr>
          <p:nvPr/>
        </p:nvPicPr>
        <p:blipFill>
          <a:blip r:embed="rId4"/>
          <a:stretch>
            <a:fillRect/>
          </a:stretch>
        </p:blipFill>
        <p:spPr>
          <a:xfrm>
            <a:off x="428431" y="4048829"/>
            <a:ext cx="5867409" cy="2523998"/>
          </a:xfrm>
          <a:prstGeom prst="rect">
            <a:avLst/>
          </a:prstGeom>
        </p:spPr>
      </p:pic>
      <p:pic>
        <p:nvPicPr>
          <p:cNvPr id="10" name="图片 9">
            <a:extLst>
              <a:ext uri="{FF2B5EF4-FFF2-40B4-BE49-F238E27FC236}">
                <a16:creationId xmlns:a16="http://schemas.microsoft.com/office/drawing/2014/main" id="{EADCB072-517D-4B50-9E51-6B09091CA1C5}"/>
              </a:ext>
            </a:extLst>
          </p:cNvPr>
          <p:cNvPicPr>
            <a:picLocks noChangeAspect="1"/>
          </p:cNvPicPr>
          <p:nvPr/>
        </p:nvPicPr>
        <p:blipFill>
          <a:blip r:embed="rId5"/>
          <a:stretch>
            <a:fillRect/>
          </a:stretch>
        </p:blipFill>
        <p:spPr>
          <a:xfrm>
            <a:off x="6332269" y="1458154"/>
            <a:ext cx="4171082" cy="2563690"/>
          </a:xfrm>
          <a:prstGeom prst="rect">
            <a:avLst/>
          </a:prstGeom>
        </p:spPr>
      </p:pic>
      <p:pic>
        <p:nvPicPr>
          <p:cNvPr id="12" name="图片 11">
            <a:extLst>
              <a:ext uri="{FF2B5EF4-FFF2-40B4-BE49-F238E27FC236}">
                <a16:creationId xmlns:a16="http://schemas.microsoft.com/office/drawing/2014/main" id="{391AAC06-C785-445C-9794-9C091CA2175F}"/>
              </a:ext>
            </a:extLst>
          </p:cNvPr>
          <p:cNvPicPr>
            <a:picLocks noChangeAspect="1"/>
          </p:cNvPicPr>
          <p:nvPr/>
        </p:nvPicPr>
        <p:blipFill>
          <a:blip r:embed="rId6"/>
          <a:stretch>
            <a:fillRect/>
          </a:stretch>
        </p:blipFill>
        <p:spPr>
          <a:xfrm>
            <a:off x="6341952" y="4048829"/>
            <a:ext cx="4012975" cy="2504947"/>
          </a:xfrm>
          <a:prstGeom prst="rect">
            <a:avLst/>
          </a:prstGeom>
        </p:spPr>
      </p:pic>
    </p:spTree>
    <p:extLst>
      <p:ext uri="{BB962C8B-B14F-4D97-AF65-F5344CB8AC3E}">
        <p14:creationId xmlns:p14="http://schemas.microsoft.com/office/powerpoint/2010/main" val="1462691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2" name="矩形 1">
            <a:extLst>
              <a:ext uri="{FF2B5EF4-FFF2-40B4-BE49-F238E27FC236}">
                <a16:creationId xmlns:a16="http://schemas.microsoft.com/office/drawing/2014/main" id="{AA59FBD8-C281-4DCC-BAB1-F02B96DA737D}"/>
              </a:ext>
            </a:extLst>
          </p:cNvPr>
          <p:cNvSpPr/>
          <p:nvPr/>
        </p:nvSpPr>
        <p:spPr>
          <a:xfrm>
            <a:off x="630733" y="406023"/>
            <a:ext cx="2670924" cy="461665"/>
          </a:xfrm>
          <a:prstGeom prst="rect">
            <a:avLst/>
          </a:prstGeom>
          <a:noFill/>
        </p:spPr>
        <p:txBody>
          <a:bodyPr wrap="none" lIns="91440" tIns="45720" rIns="91440" bIns="45720">
            <a:spAutoFit/>
          </a:bodyPr>
          <a:lstStyle/>
          <a:p>
            <a:pPr algn="ctr"/>
            <a:r>
              <a:rPr lang="en-US" altLang="zh-CN" sz="2400" b="1" cap="none" spc="50" dirty="0">
                <a:ln w="0"/>
                <a:solidFill>
                  <a:schemeClr val="bg2"/>
                </a:solidFill>
                <a:effectLst>
                  <a:innerShdw blurRad="63500" dist="50800" dir="13500000">
                    <a:srgbClr val="000000">
                      <a:alpha val="50000"/>
                    </a:srgbClr>
                  </a:innerShdw>
                </a:effectLst>
              </a:rPr>
              <a:t>Modeling -- SVM</a:t>
            </a:r>
          </a:p>
        </p:txBody>
      </p:sp>
      <p:sp>
        <p:nvSpPr>
          <p:cNvPr id="3" name="矩形 2">
            <a:extLst>
              <a:ext uri="{FF2B5EF4-FFF2-40B4-BE49-F238E27FC236}">
                <a16:creationId xmlns:a16="http://schemas.microsoft.com/office/drawing/2014/main" id="{156D456D-B4CF-43D7-8B6A-FDBA5BCE853D}"/>
              </a:ext>
            </a:extLst>
          </p:cNvPr>
          <p:cNvSpPr/>
          <p:nvPr/>
        </p:nvSpPr>
        <p:spPr>
          <a:xfrm>
            <a:off x="1273191" y="1058044"/>
            <a:ext cx="1973618" cy="400110"/>
          </a:xfrm>
          <a:prstGeom prst="rect">
            <a:avLst/>
          </a:prstGeom>
          <a:noFill/>
        </p:spPr>
        <p:txBody>
          <a:bodyPr wrap="none" lIns="91440" tIns="45720" rIns="91440" bIns="45720">
            <a:spAutoFit/>
          </a:bodyPr>
          <a:lstStyle/>
          <a:p>
            <a:pPr algn="ctr"/>
            <a:r>
              <a:rPr lang="en-US" altLang="zh-CN" sz="2000" b="1" cap="none" spc="50" dirty="0">
                <a:ln w="0"/>
                <a:solidFill>
                  <a:schemeClr val="bg2"/>
                </a:solidFill>
                <a:effectLst>
                  <a:innerShdw blurRad="63500" dist="50800" dir="13500000">
                    <a:srgbClr val="000000">
                      <a:alpha val="50000"/>
                    </a:srgbClr>
                  </a:innerShdw>
                </a:effectLst>
              </a:rPr>
              <a:t>Reduced Data</a:t>
            </a:r>
          </a:p>
        </p:txBody>
      </p:sp>
      <p:pic>
        <p:nvPicPr>
          <p:cNvPr id="6" name="图片 5">
            <a:extLst>
              <a:ext uri="{FF2B5EF4-FFF2-40B4-BE49-F238E27FC236}">
                <a16:creationId xmlns:a16="http://schemas.microsoft.com/office/drawing/2014/main" id="{16FE93AD-4275-4706-BD67-8F9D516EC62E}"/>
              </a:ext>
            </a:extLst>
          </p:cNvPr>
          <p:cNvPicPr>
            <a:picLocks noChangeAspect="1"/>
          </p:cNvPicPr>
          <p:nvPr/>
        </p:nvPicPr>
        <p:blipFill>
          <a:blip r:embed="rId3"/>
          <a:stretch>
            <a:fillRect/>
          </a:stretch>
        </p:blipFill>
        <p:spPr>
          <a:xfrm>
            <a:off x="630733" y="1551228"/>
            <a:ext cx="4883947" cy="2466994"/>
          </a:xfrm>
          <a:prstGeom prst="rect">
            <a:avLst/>
          </a:prstGeom>
        </p:spPr>
      </p:pic>
      <p:pic>
        <p:nvPicPr>
          <p:cNvPr id="8" name="图片 7">
            <a:extLst>
              <a:ext uri="{FF2B5EF4-FFF2-40B4-BE49-F238E27FC236}">
                <a16:creationId xmlns:a16="http://schemas.microsoft.com/office/drawing/2014/main" id="{FF4325A4-DDB6-44B7-BF62-3CF8D91C9D38}"/>
              </a:ext>
            </a:extLst>
          </p:cNvPr>
          <p:cNvPicPr>
            <a:picLocks noChangeAspect="1"/>
          </p:cNvPicPr>
          <p:nvPr/>
        </p:nvPicPr>
        <p:blipFill>
          <a:blip r:embed="rId4"/>
          <a:stretch>
            <a:fillRect/>
          </a:stretch>
        </p:blipFill>
        <p:spPr>
          <a:xfrm>
            <a:off x="630733" y="4111296"/>
            <a:ext cx="5657967" cy="2424138"/>
          </a:xfrm>
          <a:prstGeom prst="rect">
            <a:avLst/>
          </a:prstGeom>
        </p:spPr>
      </p:pic>
      <p:pic>
        <p:nvPicPr>
          <p:cNvPr id="10" name="图片 9">
            <a:extLst>
              <a:ext uri="{FF2B5EF4-FFF2-40B4-BE49-F238E27FC236}">
                <a16:creationId xmlns:a16="http://schemas.microsoft.com/office/drawing/2014/main" id="{BBABAC48-B74C-4398-8BCA-63D4FE112758}"/>
              </a:ext>
            </a:extLst>
          </p:cNvPr>
          <p:cNvPicPr>
            <a:picLocks noChangeAspect="1"/>
          </p:cNvPicPr>
          <p:nvPr/>
        </p:nvPicPr>
        <p:blipFill>
          <a:blip r:embed="rId5"/>
          <a:stretch>
            <a:fillRect/>
          </a:stretch>
        </p:blipFill>
        <p:spPr>
          <a:xfrm>
            <a:off x="6528636" y="1458154"/>
            <a:ext cx="4064612" cy="2541015"/>
          </a:xfrm>
          <a:prstGeom prst="rect">
            <a:avLst/>
          </a:prstGeom>
        </p:spPr>
      </p:pic>
      <p:pic>
        <p:nvPicPr>
          <p:cNvPr id="12" name="图片 11">
            <a:extLst>
              <a:ext uri="{FF2B5EF4-FFF2-40B4-BE49-F238E27FC236}">
                <a16:creationId xmlns:a16="http://schemas.microsoft.com/office/drawing/2014/main" id="{F061474B-AF39-4A79-8D97-A1528F71AB95}"/>
              </a:ext>
            </a:extLst>
          </p:cNvPr>
          <p:cNvPicPr>
            <a:picLocks noChangeAspect="1"/>
          </p:cNvPicPr>
          <p:nvPr/>
        </p:nvPicPr>
        <p:blipFill>
          <a:blip r:embed="rId6"/>
          <a:stretch>
            <a:fillRect/>
          </a:stretch>
        </p:blipFill>
        <p:spPr>
          <a:xfrm>
            <a:off x="6528637" y="4050899"/>
            <a:ext cx="4064611" cy="2525290"/>
          </a:xfrm>
          <a:prstGeom prst="rect">
            <a:avLst/>
          </a:prstGeom>
        </p:spPr>
      </p:pic>
    </p:spTree>
    <p:extLst>
      <p:ext uri="{BB962C8B-B14F-4D97-AF65-F5344CB8AC3E}">
        <p14:creationId xmlns:p14="http://schemas.microsoft.com/office/powerpoint/2010/main" val="3015159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2" name="矩形 1">
            <a:extLst>
              <a:ext uri="{FF2B5EF4-FFF2-40B4-BE49-F238E27FC236}">
                <a16:creationId xmlns:a16="http://schemas.microsoft.com/office/drawing/2014/main" id="{AA59FBD8-C281-4DCC-BAB1-F02B96DA737D}"/>
              </a:ext>
            </a:extLst>
          </p:cNvPr>
          <p:cNvSpPr/>
          <p:nvPr/>
        </p:nvSpPr>
        <p:spPr>
          <a:xfrm>
            <a:off x="529079" y="396596"/>
            <a:ext cx="4046301" cy="461665"/>
          </a:xfrm>
          <a:prstGeom prst="rect">
            <a:avLst/>
          </a:prstGeom>
          <a:noFill/>
        </p:spPr>
        <p:txBody>
          <a:bodyPr wrap="none" lIns="91440" tIns="45720" rIns="91440" bIns="45720">
            <a:spAutoFit/>
          </a:bodyPr>
          <a:lstStyle/>
          <a:p>
            <a:pPr algn="ctr"/>
            <a:r>
              <a:rPr lang="en-US" altLang="zh-CN" sz="2400" b="1" cap="none" spc="50" dirty="0">
                <a:ln w="0"/>
                <a:solidFill>
                  <a:schemeClr val="bg2"/>
                </a:solidFill>
                <a:effectLst>
                  <a:innerShdw blurRad="63500" dist="50800" dir="13500000">
                    <a:srgbClr val="000000">
                      <a:alpha val="50000"/>
                    </a:srgbClr>
                  </a:innerShdw>
                </a:effectLst>
              </a:rPr>
              <a:t>Modeling – Decision Tree</a:t>
            </a:r>
          </a:p>
        </p:txBody>
      </p:sp>
      <p:sp>
        <p:nvSpPr>
          <p:cNvPr id="3" name="矩形 2">
            <a:extLst>
              <a:ext uri="{FF2B5EF4-FFF2-40B4-BE49-F238E27FC236}">
                <a16:creationId xmlns:a16="http://schemas.microsoft.com/office/drawing/2014/main" id="{156D456D-B4CF-43D7-8B6A-FDBA5BCE853D}"/>
              </a:ext>
            </a:extLst>
          </p:cNvPr>
          <p:cNvSpPr/>
          <p:nvPr/>
        </p:nvSpPr>
        <p:spPr>
          <a:xfrm>
            <a:off x="1329295" y="1058044"/>
            <a:ext cx="1861407" cy="400110"/>
          </a:xfrm>
          <a:prstGeom prst="rect">
            <a:avLst/>
          </a:prstGeom>
          <a:noFill/>
        </p:spPr>
        <p:txBody>
          <a:bodyPr wrap="none" lIns="91440" tIns="45720" rIns="91440" bIns="45720">
            <a:spAutoFit/>
          </a:bodyPr>
          <a:lstStyle/>
          <a:p>
            <a:pPr algn="ctr"/>
            <a:r>
              <a:rPr lang="en-US" altLang="zh-CN" sz="2000" b="1" cap="none" spc="50" dirty="0">
                <a:ln w="0"/>
                <a:solidFill>
                  <a:schemeClr val="bg2"/>
                </a:solidFill>
                <a:effectLst>
                  <a:innerShdw blurRad="63500" dist="50800" dir="13500000">
                    <a:srgbClr val="000000">
                      <a:alpha val="50000"/>
                    </a:srgbClr>
                  </a:innerShdw>
                </a:effectLst>
              </a:rPr>
              <a:t>Original Data</a:t>
            </a:r>
          </a:p>
        </p:txBody>
      </p:sp>
      <p:sp>
        <p:nvSpPr>
          <p:cNvPr id="4" name="矩形 3">
            <a:extLst>
              <a:ext uri="{FF2B5EF4-FFF2-40B4-BE49-F238E27FC236}">
                <a16:creationId xmlns:a16="http://schemas.microsoft.com/office/drawing/2014/main" id="{0F7A1E3F-3DCD-43CE-ADE5-217BA5BC103D}"/>
              </a:ext>
            </a:extLst>
          </p:cNvPr>
          <p:cNvSpPr/>
          <p:nvPr/>
        </p:nvSpPr>
        <p:spPr>
          <a:xfrm>
            <a:off x="6778445" y="1058044"/>
            <a:ext cx="1973617" cy="400110"/>
          </a:xfrm>
          <a:prstGeom prst="rect">
            <a:avLst/>
          </a:prstGeom>
          <a:noFill/>
        </p:spPr>
        <p:txBody>
          <a:bodyPr wrap="none" lIns="91440" tIns="45720" rIns="91440" bIns="45720">
            <a:spAutoFit/>
          </a:bodyPr>
          <a:lstStyle/>
          <a:p>
            <a:pPr algn="ctr"/>
            <a:r>
              <a:rPr lang="en-US" altLang="zh-CN" sz="2000" b="1" cap="none" spc="50" dirty="0">
                <a:ln w="0"/>
                <a:solidFill>
                  <a:schemeClr val="bg2"/>
                </a:solidFill>
                <a:effectLst>
                  <a:innerShdw blurRad="63500" dist="50800" dir="13500000">
                    <a:srgbClr val="000000">
                      <a:alpha val="50000"/>
                    </a:srgbClr>
                  </a:innerShdw>
                </a:effectLst>
              </a:rPr>
              <a:t>Reduced Data</a:t>
            </a:r>
          </a:p>
        </p:txBody>
      </p:sp>
      <p:pic>
        <p:nvPicPr>
          <p:cNvPr id="6" name="图片 5">
            <a:extLst>
              <a:ext uri="{FF2B5EF4-FFF2-40B4-BE49-F238E27FC236}">
                <a16:creationId xmlns:a16="http://schemas.microsoft.com/office/drawing/2014/main" id="{39EF84D6-15F7-4E8E-9B35-494E85C86439}"/>
              </a:ext>
            </a:extLst>
          </p:cNvPr>
          <p:cNvPicPr>
            <a:picLocks noChangeAspect="1"/>
          </p:cNvPicPr>
          <p:nvPr/>
        </p:nvPicPr>
        <p:blipFill>
          <a:blip r:embed="rId3"/>
          <a:stretch>
            <a:fillRect/>
          </a:stretch>
        </p:blipFill>
        <p:spPr>
          <a:xfrm>
            <a:off x="529079" y="1878047"/>
            <a:ext cx="4888889" cy="3441270"/>
          </a:xfrm>
          <a:prstGeom prst="rect">
            <a:avLst/>
          </a:prstGeom>
        </p:spPr>
      </p:pic>
      <p:pic>
        <p:nvPicPr>
          <p:cNvPr id="8" name="图片 7">
            <a:extLst>
              <a:ext uri="{FF2B5EF4-FFF2-40B4-BE49-F238E27FC236}">
                <a16:creationId xmlns:a16="http://schemas.microsoft.com/office/drawing/2014/main" id="{FE8F91E7-0E14-4852-88B1-BBC824A16B8F}"/>
              </a:ext>
            </a:extLst>
          </p:cNvPr>
          <p:cNvPicPr>
            <a:picLocks noChangeAspect="1"/>
          </p:cNvPicPr>
          <p:nvPr/>
        </p:nvPicPr>
        <p:blipFill>
          <a:blip r:embed="rId4"/>
          <a:stretch>
            <a:fillRect/>
          </a:stretch>
        </p:blipFill>
        <p:spPr>
          <a:xfrm>
            <a:off x="6096000" y="1878047"/>
            <a:ext cx="4888889" cy="3441270"/>
          </a:xfrm>
          <a:prstGeom prst="rect">
            <a:avLst/>
          </a:prstGeom>
        </p:spPr>
      </p:pic>
    </p:spTree>
    <p:extLst>
      <p:ext uri="{BB962C8B-B14F-4D97-AF65-F5344CB8AC3E}">
        <p14:creationId xmlns:p14="http://schemas.microsoft.com/office/powerpoint/2010/main" val="663419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2" name="矩形 1">
            <a:extLst>
              <a:ext uri="{FF2B5EF4-FFF2-40B4-BE49-F238E27FC236}">
                <a16:creationId xmlns:a16="http://schemas.microsoft.com/office/drawing/2014/main" id="{011EA73F-9559-4FD2-9FAD-F2470DD43D06}"/>
              </a:ext>
            </a:extLst>
          </p:cNvPr>
          <p:cNvSpPr/>
          <p:nvPr/>
        </p:nvSpPr>
        <p:spPr>
          <a:xfrm>
            <a:off x="405403" y="368316"/>
            <a:ext cx="4950394" cy="461665"/>
          </a:xfrm>
          <a:prstGeom prst="rect">
            <a:avLst/>
          </a:prstGeom>
          <a:noFill/>
        </p:spPr>
        <p:txBody>
          <a:bodyPr wrap="none" lIns="91440" tIns="45720" rIns="91440" bIns="45720">
            <a:spAutoFit/>
          </a:bodyPr>
          <a:lstStyle/>
          <a:p>
            <a:pPr algn="ctr"/>
            <a:r>
              <a:rPr lang="en-US" altLang="zh-CN" sz="2400" b="1" cap="none" spc="50" dirty="0">
                <a:ln w="0"/>
                <a:solidFill>
                  <a:schemeClr val="bg2"/>
                </a:solidFill>
                <a:effectLst>
                  <a:innerShdw blurRad="63500" dist="50800" dir="13500000">
                    <a:srgbClr val="000000">
                      <a:alpha val="50000"/>
                    </a:srgbClr>
                  </a:innerShdw>
                </a:effectLst>
              </a:rPr>
              <a:t>Modeling – K-Means Clustering</a:t>
            </a:r>
          </a:p>
        </p:txBody>
      </p:sp>
      <p:sp>
        <p:nvSpPr>
          <p:cNvPr id="3" name="矩形 2">
            <a:extLst>
              <a:ext uri="{FF2B5EF4-FFF2-40B4-BE49-F238E27FC236}">
                <a16:creationId xmlns:a16="http://schemas.microsoft.com/office/drawing/2014/main" id="{3E7EEADF-3D33-41D5-B5C4-02BA0736BD8F}"/>
              </a:ext>
            </a:extLst>
          </p:cNvPr>
          <p:cNvSpPr/>
          <p:nvPr/>
        </p:nvSpPr>
        <p:spPr>
          <a:xfrm>
            <a:off x="1329295" y="1058044"/>
            <a:ext cx="1861407" cy="400110"/>
          </a:xfrm>
          <a:prstGeom prst="rect">
            <a:avLst/>
          </a:prstGeom>
          <a:noFill/>
        </p:spPr>
        <p:txBody>
          <a:bodyPr wrap="none" lIns="91440" tIns="45720" rIns="91440" bIns="45720">
            <a:spAutoFit/>
          </a:bodyPr>
          <a:lstStyle/>
          <a:p>
            <a:pPr algn="ctr"/>
            <a:r>
              <a:rPr lang="en-US" altLang="zh-CN" sz="2000" b="1" cap="none" spc="50" dirty="0">
                <a:ln w="0"/>
                <a:solidFill>
                  <a:schemeClr val="bg2"/>
                </a:solidFill>
                <a:effectLst>
                  <a:innerShdw blurRad="63500" dist="50800" dir="13500000">
                    <a:srgbClr val="000000">
                      <a:alpha val="50000"/>
                    </a:srgbClr>
                  </a:innerShdw>
                </a:effectLst>
              </a:rPr>
              <a:t>Original Data</a:t>
            </a:r>
          </a:p>
        </p:txBody>
      </p:sp>
      <p:sp>
        <p:nvSpPr>
          <p:cNvPr id="4" name="矩形 3">
            <a:extLst>
              <a:ext uri="{FF2B5EF4-FFF2-40B4-BE49-F238E27FC236}">
                <a16:creationId xmlns:a16="http://schemas.microsoft.com/office/drawing/2014/main" id="{3E56CFFC-B5E9-4238-BB6C-116194C36C48}"/>
              </a:ext>
            </a:extLst>
          </p:cNvPr>
          <p:cNvSpPr/>
          <p:nvPr/>
        </p:nvSpPr>
        <p:spPr>
          <a:xfrm>
            <a:off x="6778445" y="1058044"/>
            <a:ext cx="1973617" cy="400110"/>
          </a:xfrm>
          <a:prstGeom prst="rect">
            <a:avLst/>
          </a:prstGeom>
          <a:noFill/>
        </p:spPr>
        <p:txBody>
          <a:bodyPr wrap="none" lIns="91440" tIns="45720" rIns="91440" bIns="45720">
            <a:spAutoFit/>
          </a:bodyPr>
          <a:lstStyle/>
          <a:p>
            <a:pPr algn="ctr"/>
            <a:r>
              <a:rPr lang="en-US" altLang="zh-CN" sz="2000" b="1" cap="none" spc="50" dirty="0">
                <a:ln w="0"/>
                <a:solidFill>
                  <a:schemeClr val="bg2"/>
                </a:solidFill>
                <a:effectLst>
                  <a:innerShdw blurRad="63500" dist="50800" dir="13500000">
                    <a:srgbClr val="000000">
                      <a:alpha val="50000"/>
                    </a:srgbClr>
                  </a:innerShdw>
                </a:effectLst>
              </a:rPr>
              <a:t>Reduced Data</a:t>
            </a:r>
          </a:p>
        </p:txBody>
      </p:sp>
      <p:pic>
        <p:nvPicPr>
          <p:cNvPr id="6" name="图片 5">
            <a:extLst>
              <a:ext uri="{FF2B5EF4-FFF2-40B4-BE49-F238E27FC236}">
                <a16:creationId xmlns:a16="http://schemas.microsoft.com/office/drawing/2014/main" id="{A915B6E5-B459-4A35-B5D5-99824EC9B64D}"/>
              </a:ext>
            </a:extLst>
          </p:cNvPr>
          <p:cNvPicPr>
            <a:picLocks noChangeAspect="1"/>
          </p:cNvPicPr>
          <p:nvPr/>
        </p:nvPicPr>
        <p:blipFill>
          <a:blip r:embed="rId3"/>
          <a:stretch>
            <a:fillRect/>
          </a:stretch>
        </p:blipFill>
        <p:spPr>
          <a:xfrm>
            <a:off x="565659" y="1571275"/>
            <a:ext cx="4181924" cy="2966758"/>
          </a:xfrm>
          <a:prstGeom prst="rect">
            <a:avLst/>
          </a:prstGeom>
        </p:spPr>
      </p:pic>
      <p:pic>
        <p:nvPicPr>
          <p:cNvPr id="8" name="图片 7">
            <a:extLst>
              <a:ext uri="{FF2B5EF4-FFF2-40B4-BE49-F238E27FC236}">
                <a16:creationId xmlns:a16="http://schemas.microsoft.com/office/drawing/2014/main" id="{DB2CE130-4E63-4F9C-82EA-169A93AC19D2}"/>
              </a:ext>
            </a:extLst>
          </p:cNvPr>
          <p:cNvPicPr>
            <a:picLocks noChangeAspect="1"/>
          </p:cNvPicPr>
          <p:nvPr/>
        </p:nvPicPr>
        <p:blipFill>
          <a:blip r:embed="rId4"/>
          <a:stretch>
            <a:fillRect/>
          </a:stretch>
        </p:blipFill>
        <p:spPr>
          <a:xfrm>
            <a:off x="6037006" y="1571276"/>
            <a:ext cx="4181925" cy="2966759"/>
          </a:xfrm>
          <a:prstGeom prst="rect">
            <a:avLst/>
          </a:prstGeom>
        </p:spPr>
      </p:pic>
      <p:pic>
        <p:nvPicPr>
          <p:cNvPr id="10" name="图片 9">
            <a:extLst>
              <a:ext uri="{FF2B5EF4-FFF2-40B4-BE49-F238E27FC236}">
                <a16:creationId xmlns:a16="http://schemas.microsoft.com/office/drawing/2014/main" id="{BB440631-FCB7-4541-8B6D-43EF0BBED10E}"/>
              </a:ext>
            </a:extLst>
          </p:cNvPr>
          <p:cNvPicPr>
            <a:picLocks noChangeAspect="1"/>
          </p:cNvPicPr>
          <p:nvPr/>
        </p:nvPicPr>
        <p:blipFill>
          <a:blip r:embed="rId5"/>
          <a:stretch>
            <a:fillRect/>
          </a:stretch>
        </p:blipFill>
        <p:spPr>
          <a:xfrm>
            <a:off x="875642" y="5010244"/>
            <a:ext cx="3871941" cy="538166"/>
          </a:xfrm>
          <a:prstGeom prst="rect">
            <a:avLst/>
          </a:prstGeom>
        </p:spPr>
      </p:pic>
      <p:pic>
        <p:nvPicPr>
          <p:cNvPr id="12" name="图片 11">
            <a:extLst>
              <a:ext uri="{FF2B5EF4-FFF2-40B4-BE49-F238E27FC236}">
                <a16:creationId xmlns:a16="http://schemas.microsoft.com/office/drawing/2014/main" id="{F92D8BC1-CBD0-4448-9004-E7B352A44DD4}"/>
              </a:ext>
            </a:extLst>
          </p:cNvPr>
          <p:cNvPicPr>
            <a:picLocks noChangeAspect="1"/>
          </p:cNvPicPr>
          <p:nvPr/>
        </p:nvPicPr>
        <p:blipFill>
          <a:blip r:embed="rId6"/>
          <a:stretch>
            <a:fillRect/>
          </a:stretch>
        </p:blipFill>
        <p:spPr>
          <a:xfrm>
            <a:off x="6380328" y="4963427"/>
            <a:ext cx="3838603" cy="561979"/>
          </a:xfrm>
          <a:prstGeom prst="rect">
            <a:avLst/>
          </a:prstGeom>
        </p:spPr>
      </p:pic>
    </p:spTree>
    <p:extLst>
      <p:ext uri="{BB962C8B-B14F-4D97-AF65-F5344CB8AC3E}">
        <p14:creationId xmlns:p14="http://schemas.microsoft.com/office/powerpoint/2010/main" val="583586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2" name="矩形 1">
            <a:extLst>
              <a:ext uri="{FF2B5EF4-FFF2-40B4-BE49-F238E27FC236}">
                <a16:creationId xmlns:a16="http://schemas.microsoft.com/office/drawing/2014/main" id="{0EB4EBCF-609A-4043-B2CE-A6872EE5C256}"/>
              </a:ext>
            </a:extLst>
          </p:cNvPr>
          <p:cNvSpPr/>
          <p:nvPr/>
        </p:nvSpPr>
        <p:spPr>
          <a:xfrm>
            <a:off x="4464586" y="217822"/>
            <a:ext cx="2480166" cy="584775"/>
          </a:xfrm>
          <a:prstGeom prst="rect">
            <a:avLst/>
          </a:prstGeom>
          <a:noFill/>
        </p:spPr>
        <p:txBody>
          <a:bodyPr wrap="none" lIns="91440" tIns="45720" rIns="91440" bIns="45720">
            <a:spAutoFit/>
          </a:bodyPr>
          <a:lstStyle/>
          <a:p>
            <a:pPr algn="ctr"/>
            <a:r>
              <a:rPr lang="en-US" altLang="zh-CN" sz="3200" b="1" cap="none" spc="50" dirty="0">
                <a:ln w="0"/>
                <a:solidFill>
                  <a:schemeClr val="bg2"/>
                </a:solidFill>
                <a:effectLst>
                  <a:innerShdw blurRad="63500" dist="50800" dir="13500000">
                    <a:srgbClr val="000000">
                      <a:alpha val="50000"/>
                    </a:srgbClr>
                  </a:innerShdw>
                </a:effectLst>
              </a:rPr>
              <a:t>Data Check</a:t>
            </a:r>
          </a:p>
        </p:txBody>
      </p:sp>
      <p:pic>
        <p:nvPicPr>
          <p:cNvPr id="6" name="图片 5">
            <a:extLst>
              <a:ext uri="{FF2B5EF4-FFF2-40B4-BE49-F238E27FC236}">
                <a16:creationId xmlns:a16="http://schemas.microsoft.com/office/drawing/2014/main" id="{FB329D1E-5ECD-4EB6-B312-CA434268684B}"/>
              </a:ext>
            </a:extLst>
          </p:cNvPr>
          <p:cNvPicPr>
            <a:picLocks noChangeAspect="1"/>
          </p:cNvPicPr>
          <p:nvPr/>
        </p:nvPicPr>
        <p:blipFill>
          <a:blip r:embed="rId3"/>
          <a:stretch>
            <a:fillRect/>
          </a:stretch>
        </p:blipFill>
        <p:spPr>
          <a:xfrm>
            <a:off x="2057837" y="907381"/>
            <a:ext cx="7070259" cy="2586679"/>
          </a:xfrm>
          <a:prstGeom prst="rect">
            <a:avLst/>
          </a:prstGeom>
        </p:spPr>
      </p:pic>
      <p:pic>
        <p:nvPicPr>
          <p:cNvPr id="8" name="图片 7">
            <a:extLst>
              <a:ext uri="{FF2B5EF4-FFF2-40B4-BE49-F238E27FC236}">
                <a16:creationId xmlns:a16="http://schemas.microsoft.com/office/drawing/2014/main" id="{171409F6-9167-4F12-9A95-9415274E78FB}"/>
              </a:ext>
            </a:extLst>
          </p:cNvPr>
          <p:cNvPicPr>
            <a:picLocks noChangeAspect="1"/>
          </p:cNvPicPr>
          <p:nvPr/>
        </p:nvPicPr>
        <p:blipFill>
          <a:blip r:embed="rId4"/>
          <a:stretch>
            <a:fillRect/>
          </a:stretch>
        </p:blipFill>
        <p:spPr>
          <a:xfrm>
            <a:off x="2117855" y="3880006"/>
            <a:ext cx="7070259" cy="2565997"/>
          </a:xfrm>
          <a:prstGeom prst="rect">
            <a:avLst/>
          </a:prstGeom>
        </p:spPr>
      </p:pic>
    </p:spTree>
    <p:extLst>
      <p:ext uri="{BB962C8B-B14F-4D97-AF65-F5344CB8AC3E}">
        <p14:creationId xmlns:p14="http://schemas.microsoft.com/office/powerpoint/2010/main" val="2485205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2" name="矩形 1">
            <a:extLst>
              <a:ext uri="{FF2B5EF4-FFF2-40B4-BE49-F238E27FC236}">
                <a16:creationId xmlns:a16="http://schemas.microsoft.com/office/drawing/2014/main" id="{AA59FBD8-C281-4DCC-BAB1-F02B96DA737D}"/>
              </a:ext>
            </a:extLst>
          </p:cNvPr>
          <p:cNvSpPr/>
          <p:nvPr/>
        </p:nvSpPr>
        <p:spPr>
          <a:xfrm>
            <a:off x="629932" y="406023"/>
            <a:ext cx="2672526" cy="461665"/>
          </a:xfrm>
          <a:prstGeom prst="rect">
            <a:avLst/>
          </a:prstGeom>
          <a:noFill/>
        </p:spPr>
        <p:txBody>
          <a:bodyPr wrap="none" lIns="91440" tIns="45720" rIns="91440" bIns="45720">
            <a:spAutoFit/>
          </a:bodyPr>
          <a:lstStyle/>
          <a:p>
            <a:pPr algn="ctr"/>
            <a:r>
              <a:rPr lang="en-US" altLang="zh-CN" sz="2400" b="1" cap="none" spc="50" dirty="0">
                <a:ln w="0"/>
                <a:solidFill>
                  <a:schemeClr val="bg2"/>
                </a:solidFill>
                <a:effectLst>
                  <a:innerShdw blurRad="63500" dist="50800" dir="13500000">
                    <a:srgbClr val="000000">
                      <a:alpha val="50000"/>
                    </a:srgbClr>
                  </a:innerShdw>
                </a:effectLst>
              </a:rPr>
              <a:t>Modeling -- KNN</a:t>
            </a:r>
          </a:p>
        </p:txBody>
      </p:sp>
      <p:sp>
        <p:nvSpPr>
          <p:cNvPr id="3" name="矩形 2">
            <a:extLst>
              <a:ext uri="{FF2B5EF4-FFF2-40B4-BE49-F238E27FC236}">
                <a16:creationId xmlns:a16="http://schemas.microsoft.com/office/drawing/2014/main" id="{156D456D-B4CF-43D7-8B6A-FDBA5BCE853D}"/>
              </a:ext>
            </a:extLst>
          </p:cNvPr>
          <p:cNvSpPr/>
          <p:nvPr/>
        </p:nvSpPr>
        <p:spPr>
          <a:xfrm>
            <a:off x="1329295" y="1058044"/>
            <a:ext cx="1861407" cy="400110"/>
          </a:xfrm>
          <a:prstGeom prst="rect">
            <a:avLst/>
          </a:prstGeom>
          <a:noFill/>
        </p:spPr>
        <p:txBody>
          <a:bodyPr wrap="none" lIns="91440" tIns="45720" rIns="91440" bIns="45720">
            <a:spAutoFit/>
          </a:bodyPr>
          <a:lstStyle/>
          <a:p>
            <a:pPr algn="ctr"/>
            <a:r>
              <a:rPr lang="en-US" altLang="zh-CN" sz="2000" b="1" cap="none" spc="50" dirty="0">
                <a:ln w="0"/>
                <a:solidFill>
                  <a:schemeClr val="bg2"/>
                </a:solidFill>
                <a:effectLst>
                  <a:innerShdw blurRad="63500" dist="50800" dir="13500000">
                    <a:srgbClr val="000000">
                      <a:alpha val="50000"/>
                    </a:srgbClr>
                  </a:innerShdw>
                </a:effectLst>
              </a:rPr>
              <a:t>Original Data</a:t>
            </a:r>
          </a:p>
        </p:txBody>
      </p:sp>
      <p:sp>
        <p:nvSpPr>
          <p:cNvPr id="4" name="矩形 3">
            <a:extLst>
              <a:ext uri="{FF2B5EF4-FFF2-40B4-BE49-F238E27FC236}">
                <a16:creationId xmlns:a16="http://schemas.microsoft.com/office/drawing/2014/main" id="{0F7A1E3F-3DCD-43CE-ADE5-217BA5BC103D}"/>
              </a:ext>
            </a:extLst>
          </p:cNvPr>
          <p:cNvSpPr/>
          <p:nvPr/>
        </p:nvSpPr>
        <p:spPr>
          <a:xfrm>
            <a:off x="6778445" y="1058044"/>
            <a:ext cx="1973617" cy="400110"/>
          </a:xfrm>
          <a:prstGeom prst="rect">
            <a:avLst/>
          </a:prstGeom>
          <a:noFill/>
        </p:spPr>
        <p:txBody>
          <a:bodyPr wrap="none" lIns="91440" tIns="45720" rIns="91440" bIns="45720">
            <a:spAutoFit/>
          </a:bodyPr>
          <a:lstStyle/>
          <a:p>
            <a:pPr algn="ctr"/>
            <a:r>
              <a:rPr lang="en-US" altLang="zh-CN" sz="2000" b="1" cap="none" spc="50" dirty="0">
                <a:ln w="0"/>
                <a:solidFill>
                  <a:schemeClr val="bg2"/>
                </a:solidFill>
                <a:effectLst>
                  <a:innerShdw blurRad="63500" dist="50800" dir="13500000">
                    <a:srgbClr val="000000">
                      <a:alpha val="50000"/>
                    </a:srgbClr>
                  </a:innerShdw>
                </a:effectLst>
              </a:rPr>
              <a:t>Reduced Data</a:t>
            </a:r>
          </a:p>
        </p:txBody>
      </p:sp>
      <p:pic>
        <p:nvPicPr>
          <p:cNvPr id="6" name="图片 5">
            <a:extLst>
              <a:ext uri="{FF2B5EF4-FFF2-40B4-BE49-F238E27FC236}">
                <a16:creationId xmlns:a16="http://schemas.microsoft.com/office/drawing/2014/main" id="{86CC90EA-2766-4322-A8B9-123C29F3E8E3}"/>
              </a:ext>
            </a:extLst>
          </p:cNvPr>
          <p:cNvPicPr>
            <a:picLocks noChangeAspect="1"/>
          </p:cNvPicPr>
          <p:nvPr/>
        </p:nvPicPr>
        <p:blipFill>
          <a:blip r:embed="rId3"/>
          <a:stretch>
            <a:fillRect/>
          </a:stretch>
        </p:blipFill>
        <p:spPr>
          <a:xfrm>
            <a:off x="390463" y="1708365"/>
            <a:ext cx="4774603" cy="3441270"/>
          </a:xfrm>
          <a:prstGeom prst="rect">
            <a:avLst/>
          </a:prstGeom>
        </p:spPr>
      </p:pic>
      <p:pic>
        <p:nvPicPr>
          <p:cNvPr id="8" name="图片 7">
            <a:extLst>
              <a:ext uri="{FF2B5EF4-FFF2-40B4-BE49-F238E27FC236}">
                <a16:creationId xmlns:a16="http://schemas.microsoft.com/office/drawing/2014/main" id="{592802B7-BAA9-40E1-BB12-DF9569055733}"/>
              </a:ext>
            </a:extLst>
          </p:cNvPr>
          <p:cNvPicPr>
            <a:picLocks noChangeAspect="1"/>
          </p:cNvPicPr>
          <p:nvPr/>
        </p:nvPicPr>
        <p:blipFill>
          <a:blip r:embed="rId4"/>
          <a:stretch>
            <a:fillRect/>
          </a:stretch>
        </p:blipFill>
        <p:spPr>
          <a:xfrm>
            <a:off x="6027692" y="1708365"/>
            <a:ext cx="4774603" cy="3441270"/>
          </a:xfrm>
          <a:prstGeom prst="rect">
            <a:avLst/>
          </a:prstGeom>
        </p:spPr>
      </p:pic>
    </p:spTree>
    <p:extLst>
      <p:ext uri="{BB962C8B-B14F-4D97-AF65-F5344CB8AC3E}">
        <p14:creationId xmlns:p14="http://schemas.microsoft.com/office/powerpoint/2010/main" val="2822270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2" name="矩形 1">
            <a:extLst>
              <a:ext uri="{FF2B5EF4-FFF2-40B4-BE49-F238E27FC236}">
                <a16:creationId xmlns:a16="http://schemas.microsoft.com/office/drawing/2014/main" id="{AA59FBD8-C281-4DCC-BAB1-F02B96DA737D}"/>
              </a:ext>
            </a:extLst>
          </p:cNvPr>
          <p:cNvSpPr/>
          <p:nvPr/>
        </p:nvSpPr>
        <p:spPr>
          <a:xfrm>
            <a:off x="434614" y="387170"/>
            <a:ext cx="6042040" cy="461665"/>
          </a:xfrm>
          <a:prstGeom prst="rect">
            <a:avLst/>
          </a:prstGeom>
          <a:noFill/>
        </p:spPr>
        <p:txBody>
          <a:bodyPr wrap="none" lIns="91440" tIns="45720" rIns="91440" bIns="45720">
            <a:spAutoFit/>
          </a:bodyPr>
          <a:lstStyle/>
          <a:p>
            <a:pPr algn="ctr"/>
            <a:r>
              <a:rPr lang="en-US" altLang="zh-CN" sz="2400" b="1" cap="none" spc="50" dirty="0">
                <a:ln w="0"/>
                <a:solidFill>
                  <a:schemeClr val="bg2"/>
                </a:solidFill>
                <a:effectLst>
                  <a:innerShdw blurRad="63500" dist="50800" dir="13500000">
                    <a:srgbClr val="000000">
                      <a:alpha val="50000"/>
                    </a:srgbClr>
                  </a:innerShdw>
                </a:effectLst>
              </a:rPr>
              <a:t>Modeling – Multiple Linear Regression</a:t>
            </a:r>
          </a:p>
        </p:txBody>
      </p:sp>
      <p:sp>
        <p:nvSpPr>
          <p:cNvPr id="3" name="矩形 2">
            <a:extLst>
              <a:ext uri="{FF2B5EF4-FFF2-40B4-BE49-F238E27FC236}">
                <a16:creationId xmlns:a16="http://schemas.microsoft.com/office/drawing/2014/main" id="{156D456D-B4CF-43D7-8B6A-FDBA5BCE853D}"/>
              </a:ext>
            </a:extLst>
          </p:cNvPr>
          <p:cNvSpPr/>
          <p:nvPr/>
        </p:nvSpPr>
        <p:spPr>
          <a:xfrm>
            <a:off x="1329295" y="1058044"/>
            <a:ext cx="1861407" cy="400110"/>
          </a:xfrm>
          <a:prstGeom prst="rect">
            <a:avLst/>
          </a:prstGeom>
          <a:noFill/>
        </p:spPr>
        <p:txBody>
          <a:bodyPr wrap="none" lIns="91440" tIns="45720" rIns="91440" bIns="45720">
            <a:spAutoFit/>
          </a:bodyPr>
          <a:lstStyle/>
          <a:p>
            <a:pPr algn="ctr"/>
            <a:r>
              <a:rPr lang="en-US" altLang="zh-CN" sz="2000" b="1" cap="none" spc="50" dirty="0">
                <a:ln w="0"/>
                <a:solidFill>
                  <a:schemeClr val="bg2"/>
                </a:solidFill>
                <a:effectLst>
                  <a:innerShdw blurRad="63500" dist="50800" dir="13500000">
                    <a:srgbClr val="000000">
                      <a:alpha val="50000"/>
                    </a:srgbClr>
                  </a:innerShdw>
                </a:effectLst>
              </a:rPr>
              <a:t>Original Data</a:t>
            </a:r>
          </a:p>
        </p:txBody>
      </p:sp>
      <p:sp>
        <p:nvSpPr>
          <p:cNvPr id="4" name="矩形 3">
            <a:extLst>
              <a:ext uri="{FF2B5EF4-FFF2-40B4-BE49-F238E27FC236}">
                <a16:creationId xmlns:a16="http://schemas.microsoft.com/office/drawing/2014/main" id="{0F7A1E3F-3DCD-43CE-ADE5-217BA5BC103D}"/>
              </a:ext>
            </a:extLst>
          </p:cNvPr>
          <p:cNvSpPr/>
          <p:nvPr/>
        </p:nvSpPr>
        <p:spPr>
          <a:xfrm>
            <a:off x="6778445" y="1058044"/>
            <a:ext cx="1973617" cy="400110"/>
          </a:xfrm>
          <a:prstGeom prst="rect">
            <a:avLst/>
          </a:prstGeom>
          <a:noFill/>
        </p:spPr>
        <p:txBody>
          <a:bodyPr wrap="none" lIns="91440" tIns="45720" rIns="91440" bIns="45720">
            <a:spAutoFit/>
          </a:bodyPr>
          <a:lstStyle/>
          <a:p>
            <a:pPr algn="ctr"/>
            <a:r>
              <a:rPr lang="en-US" altLang="zh-CN" sz="2000" b="1" cap="none" spc="50" dirty="0">
                <a:ln w="0"/>
                <a:solidFill>
                  <a:schemeClr val="bg2"/>
                </a:solidFill>
                <a:effectLst>
                  <a:innerShdw blurRad="63500" dist="50800" dir="13500000">
                    <a:srgbClr val="000000">
                      <a:alpha val="50000"/>
                    </a:srgbClr>
                  </a:innerShdw>
                </a:effectLst>
              </a:rPr>
              <a:t>Reduced Data</a:t>
            </a:r>
          </a:p>
        </p:txBody>
      </p:sp>
      <p:pic>
        <p:nvPicPr>
          <p:cNvPr id="6" name="图片 5">
            <a:extLst>
              <a:ext uri="{FF2B5EF4-FFF2-40B4-BE49-F238E27FC236}">
                <a16:creationId xmlns:a16="http://schemas.microsoft.com/office/drawing/2014/main" id="{118C7957-FA34-497B-9E12-B5CAADD3A2E6}"/>
              </a:ext>
            </a:extLst>
          </p:cNvPr>
          <p:cNvPicPr>
            <a:picLocks noChangeAspect="1"/>
          </p:cNvPicPr>
          <p:nvPr/>
        </p:nvPicPr>
        <p:blipFill>
          <a:blip r:embed="rId3"/>
          <a:stretch>
            <a:fillRect/>
          </a:stretch>
        </p:blipFill>
        <p:spPr>
          <a:xfrm>
            <a:off x="1329295" y="1775196"/>
            <a:ext cx="5872783" cy="4050843"/>
          </a:xfrm>
          <a:prstGeom prst="rect">
            <a:avLst/>
          </a:prstGeom>
        </p:spPr>
      </p:pic>
    </p:spTree>
    <p:extLst>
      <p:ext uri="{BB962C8B-B14F-4D97-AF65-F5344CB8AC3E}">
        <p14:creationId xmlns:p14="http://schemas.microsoft.com/office/powerpoint/2010/main" val="22595039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2" name="矩形 1">
            <a:extLst>
              <a:ext uri="{FF2B5EF4-FFF2-40B4-BE49-F238E27FC236}">
                <a16:creationId xmlns:a16="http://schemas.microsoft.com/office/drawing/2014/main" id="{AA59FBD8-C281-4DCC-BAB1-F02B96DA737D}"/>
              </a:ext>
            </a:extLst>
          </p:cNvPr>
          <p:cNvSpPr/>
          <p:nvPr/>
        </p:nvSpPr>
        <p:spPr>
          <a:xfrm>
            <a:off x="587195" y="368316"/>
            <a:ext cx="4285148" cy="461665"/>
          </a:xfrm>
          <a:prstGeom prst="rect">
            <a:avLst/>
          </a:prstGeom>
          <a:noFill/>
        </p:spPr>
        <p:txBody>
          <a:bodyPr wrap="none" lIns="91440" tIns="45720" rIns="91440" bIns="45720">
            <a:spAutoFit/>
          </a:bodyPr>
          <a:lstStyle/>
          <a:p>
            <a:pPr algn="ctr"/>
            <a:r>
              <a:rPr lang="en-US" altLang="zh-CN" sz="2400" b="1" cap="none" spc="50" dirty="0">
                <a:ln w="0"/>
                <a:solidFill>
                  <a:schemeClr val="bg2"/>
                </a:solidFill>
                <a:effectLst>
                  <a:innerShdw blurRad="63500" dist="50800" dir="13500000">
                    <a:srgbClr val="000000">
                      <a:alpha val="50000"/>
                    </a:srgbClr>
                  </a:innerShdw>
                </a:effectLst>
              </a:rPr>
              <a:t>Modeling – Random Forest</a:t>
            </a:r>
          </a:p>
        </p:txBody>
      </p:sp>
      <p:sp>
        <p:nvSpPr>
          <p:cNvPr id="3" name="矩形 2">
            <a:extLst>
              <a:ext uri="{FF2B5EF4-FFF2-40B4-BE49-F238E27FC236}">
                <a16:creationId xmlns:a16="http://schemas.microsoft.com/office/drawing/2014/main" id="{156D456D-B4CF-43D7-8B6A-FDBA5BCE853D}"/>
              </a:ext>
            </a:extLst>
          </p:cNvPr>
          <p:cNvSpPr/>
          <p:nvPr/>
        </p:nvSpPr>
        <p:spPr>
          <a:xfrm>
            <a:off x="1311941" y="997098"/>
            <a:ext cx="1861407" cy="400110"/>
          </a:xfrm>
          <a:prstGeom prst="rect">
            <a:avLst/>
          </a:prstGeom>
          <a:noFill/>
        </p:spPr>
        <p:txBody>
          <a:bodyPr wrap="none" lIns="91440" tIns="45720" rIns="91440" bIns="45720">
            <a:spAutoFit/>
          </a:bodyPr>
          <a:lstStyle/>
          <a:p>
            <a:pPr algn="ctr"/>
            <a:r>
              <a:rPr lang="en-US" altLang="zh-CN" sz="2000" b="1" cap="none" spc="50" dirty="0">
                <a:ln w="0"/>
                <a:solidFill>
                  <a:schemeClr val="bg2"/>
                </a:solidFill>
                <a:effectLst>
                  <a:innerShdw blurRad="63500" dist="50800" dir="13500000">
                    <a:srgbClr val="000000">
                      <a:alpha val="50000"/>
                    </a:srgbClr>
                  </a:innerShdw>
                </a:effectLst>
              </a:rPr>
              <a:t>Original Data</a:t>
            </a:r>
          </a:p>
        </p:txBody>
      </p:sp>
      <p:sp>
        <p:nvSpPr>
          <p:cNvPr id="4" name="矩形 3">
            <a:extLst>
              <a:ext uri="{FF2B5EF4-FFF2-40B4-BE49-F238E27FC236}">
                <a16:creationId xmlns:a16="http://schemas.microsoft.com/office/drawing/2014/main" id="{0F7A1E3F-3DCD-43CE-ADE5-217BA5BC103D}"/>
              </a:ext>
            </a:extLst>
          </p:cNvPr>
          <p:cNvSpPr/>
          <p:nvPr/>
        </p:nvSpPr>
        <p:spPr>
          <a:xfrm>
            <a:off x="6797299" y="997098"/>
            <a:ext cx="1973617" cy="400110"/>
          </a:xfrm>
          <a:prstGeom prst="rect">
            <a:avLst/>
          </a:prstGeom>
          <a:noFill/>
        </p:spPr>
        <p:txBody>
          <a:bodyPr wrap="none" lIns="91440" tIns="45720" rIns="91440" bIns="45720">
            <a:spAutoFit/>
          </a:bodyPr>
          <a:lstStyle/>
          <a:p>
            <a:pPr algn="ctr"/>
            <a:r>
              <a:rPr lang="en-US" altLang="zh-CN" sz="2000" b="1" cap="none" spc="50" dirty="0">
                <a:ln w="0"/>
                <a:solidFill>
                  <a:schemeClr val="bg2"/>
                </a:solidFill>
                <a:effectLst>
                  <a:innerShdw blurRad="63500" dist="50800" dir="13500000">
                    <a:srgbClr val="000000">
                      <a:alpha val="50000"/>
                    </a:srgbClr>
                  </a:innerShdw>
                </a:effectLst>
              </a:rPr>
              <a:t>Reduced Data</a:t>
            </a:r>
          </a:p>
        </p:txBody>
      </p:sp>
      <p:pic>
        <p:nvPicPr>
          <p:cNvPr id="6" name="图片 5">
            <a:extLst>
              <a:ext uri="{FF2B5EF4-FFF2-40B4-BE49-F238E27FC236}">
                <a16:creationId xmlns:a16="http://schemas.microsoft.com/office/drawing/2014/main" id="{05E6C290-F68F-4974-9117-8F8CABBF3215}"/>
              </a:ext>
            </a:extLst>
          </p:cNvPr>
          <p:cNvPicPr>
            <a:picLocks noChangeAspect="1"/>
          </p:cNvPicPr>
          <p:nvPr/>
        </p:nvPicPr>
        <p:blipFill>
          <a:blip r:embed="rId3"/>
          <a:stretch>
            <a:fillRect/>
          </a:stretch>
        </p:blipFill>
        <p:spPr>
          <a:xfrm>
            <a:off x="623596" y="1397208"/>
            <a:ext cx="3795619" cy="2671722"/>
          </a:xfrm>
          <a:prstGeom prst="rect">
            <a:avLst/>
          </a:prstGeom>
        </p:spPr>
      </p:pic>
      <p:pic>
        <p:nvPicPr>
          <p:cNvPr id="8" name="图片 7">
            <a:extLst>
              <a:ext uri="{FF2B5EF4-FFF2-40B4-BE49-F238E27FC236}">
                <a16:creationId xmlns:a16="http://schemas.microsoft.com/office/drawing/2014/main" id="{1A907683-EF9F-4CED-BCC4-6A60605E4493}"/>
              </a:ext>
            </a:extLst>
          </p:cNvPr>
          <p:cNvPicPr>
            <a:picLocks noChangeAspect="1"/>
          </p:cNvPicPr>
          <p:nvPr/>
        </p:nvPicPr>
        <p:blipFill>
          <a:blip r:embed="rId4"/>
          <a:stretch>
            <a:fillRect/>
          </a:stretch>
        </p:blipFill>
        <p:spPr>
          <a:xfrm>
            <a:off x="587195" y="4036413"/>
            <a:ext cx="3861215" cy="2710853"/>
          </a:xfrm>
          <a:prstGeom prst="rect">
            <a:avLst/>
          </a:prstGeom>
        </p:spPr>
      </p:pic>
      <p:pic>
        <p:nvPicPr>
          <p:cNvPr id="10" name="图片 9">
            <a:extLst>
              <a:ext uri="{FF2B5EF4-FFF2-40B4-BE49-F238E27FC236}">
                <a16:creationId xmlns:a16="http://schemas.microsoft.com/office/drawing/2014/main" id="{966423EC-402E-45AA-A8BD-1297EB2584E2}"/>
              </a:ext>
            </a:extLst>
          </p:cNvPr>
          <p:cNvPicPr>
            <a:picLocks noChangeAspect="1"/>
          </p:cNvPicPr>
          <p:nvPr/>
        </p:nvPicPr>
        <p:blipFill>
          <a:blip r:embed="rId5"/>
          <a:stretch>
            <a:fillRect/>
          </a:stretch>
        </p:blipFill>
        <p:spPr>
          <a:xfrm>
            <a:off x="5745090" y="4004500"/>
            <a:ext cx="3861215" cy="2676188"/>
          </a:xfrm>
          <a:prstGeom prst="rect">
            <a:avLst/>
          </a:prstGeom>
        </p:spPr>
      </p:pic>
      <p:pic>
        <p:nvPicPr>
          <p:cNvPr id="12" name="图片 11">
            <a:extLst>
              <a:ext uri="{FF2B5EF4-FFF2-40B4-BE49-F238E27FC236}">
                <a16:creationId xmlns:a16="http://schemas.microsoft.com/office/drawing/2014/main" id="{EA7BFBAC-4E04-4CBB-AA97-79167BE6FD45}"/>
              </a:ext>
            </a:extLst>
          </p:cNvPr>
          <p:cNvPicPr>
            <a:picLocks noChangeAspect="1"/>
          </p:cNvPicPr>
          <p:nvPr/>
        </p:nvPicPr>
        <p:blipFill>
          <a:blip r:embed="rId6"/>
          <a:stretch>
            <a:fillRect/>
          </a:stretch>
        </p:blipFill>
        <p:spPr>
          <a:xfrm>
            <a:off x="5810686" y="1397208"/>
            <a:ext cx="3795619" cy="2671722"/>
          </a:xfrm>
          <a:prstGeom prst="rect">
            <a:avLst/>
          </a:prstGeom>
        </p:spPr>
      </p:pic>
    </p:spTree>
    <p:extLst>
      <p:ext uri="{BB962C8B-B14F-4D97-AF65-F5344CB8AC3E}">
        <p14:creationId xmlns:p14="http://schemas.microsoft.com/office/powerpoint/2010/main" val="801884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3" name="矩形 2">
            <a:extLst>
              <a:ext uri="{FF2B5EF4-FFF2-40B4-BE49-F238E27FC236}">
                <a16:creationId xmlns:a16="http://schemas.microsoft.com/office/drawing/2014/main" id="{7B8F2D8E-2422-46F0-865F-87773927ABF0}"/>
              </a:ext>
            </a:extLst>
          </p:cNvPr>
          <p:cNvSpPr/>
          <p:nvPr/>
        </p:nvSpPr>
        <p:spPr>
          <a:xfrm>
            <a:off x="2611783" y="2801996"/>
            <a:ext cx="6519735" cy="923330"/>
          </a:xfrm>
          <a:prstGeom prst="rect">
            <a:avLst/>
          </a:prstGeom>
          <a:noFill/>
        </p:spPr>
        <p:txBody>
          <a:bodyPr wrap="none" lIns="91440" tIns="45720" rIns="91440" bIns="45720">
            <a:spAutoFit/>
          </a:bodyPr>
          <a:lstStyle/>
          <a:p>
            <a:pPr algn="ctr"/>
            <a:r>
              <a:rPr lang="en-US" altLang="zh-CN" sz="5400" b="1" cap="none" spc="50" dirty="0">
                <a:ln w="0"/>
                <a:solidFill>
                  <a:schemeClr val="bg2"/>
                </a:solidFill>
                <a:effectLst>
                  <a:innerShdw blurRad="63500" dist="50800" dir="13500000">
                    <a:srgbClr val="000000">
                      <a:alpha val="50000"/>
                    </a:srgbClr>
                  </a:innerShdw>
                </a:effectLst>
              </a:rPr>
              <a:t>Model Comparison</a:t>
            </a:r>
          </a:p>
        </p:txBody>
      </p:sp>
    </p:spTree>
    <p:extLst>
      <p:ext uri="{BB962C8B-B14F-4D97-AF65-F5344CB8AC3E}">
        <p14:creationId xmlns:p14="http://schemas.microsoft.com/office/powerpoint/2010/main" val="18695931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3" name="图片 2">
            <a:extLst>
              <a:ext uri="{FF2B5EF4-FFF2-40B4-BE49-F238E27FC236}">
                <a16:creationId xmlns:a16="http://schemas.microsoft.com/office/drawing/2014/main" id="{23B95F4B-C3A1-4342-BE81-4084E8F50ED1}"/>
              </a:ext>
            </a:extLst>
          </p:cNvPr>
          <p:cNvPicPr>
            <a:picLocks noChangeAspect="1"/>
          </p:cNvPicPr>
          <p:nvPr/>
        </p:nvPicPr>
        <p:blipFill>
          <a:blip r:embed="rId3"/>
          <a:stretch>
            <a:fillRect/>
          </a:stretch>
        </p:blipFill>
        <p:spPr>
          <a:xfrm>
            <a:off x="1208813" y="565610"/>
            <a:ext cx="8904865" cy="4375768"/>
          </a:xfrm>
          <a:prstGeom prst="rect">
            <a:avLst/>
          </a:prstGeom>
        </p:spPr>
      </p:pic>
      <p:pic>
        <p:nvPicPr>
          <p:cNvPr id="7" name="图片 6">
            <a:extLst>
              <a:ext uri="{FF2B5EF4-FFF2-40B4-BE49-F238E27FC236}">
                <a16:creationId xmlns:a16="http://schemas.microsoft.com/office/drawing/2014/main" id="{178DC21E-174E-496A-95A1-B6A727CE2CDF}"/>
              </a:ext>
            </a:extLst>
          </p:cNvPr>
          <p:cNvPicPr>
            <a:picLocks noChangeAspect="1"/>
          </p:cNvPicPr>
          <p:nvPr/>
        </p:nvPicPr>
        <p:blipFill>
          <a:blip r:embed="rId4"/>
          <a:stretch>
            <a:fillRect/>
          </a:stretch>
        </p:blipFill>
        <p:spPr>
          <a:xfrm>
            <a:off x="478373" y="5607157"/>
            <a:ext cx="11235253" cy="662207"/>
          </a:xfrm>
          <a:prstGeom prst="rect">
            <a:avLst/>
          </a:prstGeom>
        </p:spPr>
      </p:pic>
      <p:pic>
        <p:nvPicPr>
          <p:cNvPr id="8" name="图片 7">
            <a:extLst>
              <a:ext uri="{FF2B5EF4-FFF2-40B4-BE49-F238E27FC236}">
                <a16:creationId xmlns:a16="http://schemas.microsoft.com/office/drawing/2014/main" id="{441444FA-BBEA-4F35-B65B-B0738A112091}"/>
              </a:ext>
            </a:extLst>
          </p:cNvPr>
          <p:cNvPicPr>
            <a:picLocks noChangeAspect="1"/>
          </p:cNvPicPr>
          <p:nvPr/>
        </p:nvPicPr>
        <p:blipFill>
          <a:blip r:embed="rId5"/>
          <a:stretch>
            <a:fillRect/>
          </a:stretch>
        </p:blipFill>
        <p:spPr>
          <a:xfrm>
            <a:off x="1208813" y="4988195"/>
            <a:ext cx="3871941" cy="538166"/>
          </a:xfrm>
          <a:prstGeom prst="rect">
            <a:avLst/>
          </a:prstGeom>
        </p:spPr>
      </p:pic>
      <p:pic>
        <p:nvPicPr>
          <p:cNvPr id="9" name="图片 8">
            <a:extLst>
              <a:ext uri="{FF2B5EF4-FFF2-40B4-BE49-F238E27FC236}">
                <a16:creationId xmlns:a16="http://schemas.microsoft.com/office/drawing/2014/main" id="{5C79BF27-411F-40E8-ADEA-F4DE094F3D49}"/>
              </a:ext>
            </a:extLst>
          </p:cNvPr>
          <p:cNvPicPr>
            <a:picLocks noChangeAspect="1"/>
          </p:cNvPicPr>
          <p:nvPr/>
        </p:nvPicPr>
        <p:blipFill>
          <a:blip r:embed="rId6"/>
          <a:stretch>
            <a:fillRect/>
          </a:stretch>
        </p:blipFill>
        <p:spPr>
          <a:xfrm>
            <a:off x="6713499" y="4941378"/>
            <a:ext cx="3838603" cy="561979"/>
          </a:xfrm>
          <a:prstGeom prst="rect">
            <a:avLst/>
          </a:prstGeom>
        </p:spPr>
      </p:pic>
      <p:cxnSp>
        <p:nvCxnSpPr>
          <p:cNvPr id="11" name="直接箭头连接符 10">
            <a:extLst>
              <a:ext uri="{FF2B5EF4-FFF2-40B4-BE49-F238E27FC236}">
                <a16:creationId xmlns:a16="http://schemas.microsoft.com/office/drawing/2014/main" id="{63F858A1-320B-4BFA-9EC5-9FA7611D5983}"/>
              </a:ext>
            </a:extLst>
          </p:cNvPr>
          <p:cNvCxnSpPr>
            <a:cxnSpLocks/>
            <a:stCxn id="8" idx="3"/>
          </p:cNvCxnSpPr>
          <p:nvPr/>
        </p:nvCxnSpPr>
        <p:spPr>
          <a:xfrm>
            <a:off x="5080754" y="5257278"/>
            <a:ext cx="1632745"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59693B35-B1F2-4717-8ABB-C4322A8E66CE}"/>
              </a:ext>
            </a:extLst>
          </p:cNvPr>
          <p:cNvSpPr txBox="1"/>
          <p:nvPr/>
        </p:nvSpPr>
        <p:spPr>
          <a:xfrm>
            <a:off x="5448554" y="4988195"/>
            <a:ext cx="901209" cy="307777"/>
          </a:xfrm>
          <a:prstGeom prst="rect">
            <a:avLst/>
          </a:prstGeom>
          <a:noFill/>
        </p:spPr>
        <p:txBody>
          <a:bodyPr wrap="none" rtlCol="0">
            <a:spAutoFit/>
          </a:bodyPr>
          <a:lstStyle/>
          <a:p>
            <a:r>
              <a:rPr lang="en-US" altLang="zh-CN" dirty="0"/>
              <a:t>K-Means</a:t>
            </a:r>
            <a:endParaRPr lang="zh-CN" altLang="en-US" dirty="0"/>
          </a:p>
        </p:txBody>
      </p:sp>
    </p:spTree>
    <p:extLst>
      <p:ext uri="{BB962C8B-B14F-4D97-AF65-F5344CB8AC3E}">
        <p14:creationId xmlns:p14="http://schemas.microsoft.com/office/powerpoint/2010/main" val="3975067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2" name="图片 1">
            <a:extLst>
              <a:ext uri="{FF2B5EF4-FFF2-40B4-BE49-F238E27FC236}">
                <a16:creationId xmlns:a16="http://schemas.microsoft.com/office/drawing/2014/main" id="{BACC7FE3-7908-451B-97F9-2250C33146F1}"/>
              </a:ext>
            </a:extLst>
          </p:cNvPr>
          <p:cNvPicPr>
            <a:picLocks noChangeAspect="1"/>
          </p:cNvPicPr>
          <p:nvPr/>
        </p:nvPicPr>
        <p:blipFill>
          <a:blip r:embed="rId3"/>
          <a:stretch>
            <a:fillRect/>
          </a:stretch>
        </p:blipFill>
        <p:spPr>
          <a:xfrm>
            <a:off x="1369068" y="1121790"/>
            <a:ext cx="8753450" cy="4347586"/>
          </a:xfrm>
          <a:prstGeom prst="rect">
            <a:avLst/>
          </a:prstGeom>
        </p:spPr>
      </p:pic>
      <p:pic>
        <p:nvPicPr>
          <p:cNvPr id="4" name="图片 3">
            <a:extLst>
              <a:ext uri="{FF2B5EF4-FFF2-40B4-BE49-F238E27FC236}">
                <a16:creationId xmlns:a16="http://schemas.microsoft.com/office/drawing/2014/main" id="{9B083943-F4F2-4904-98BB-EFFCE2BD4FD3}"/>
              </a:ext>
            </a:extLst>
          </p:cNvPr>
          <p:cNvPicPr>
            <a:picLocks noChangeAspect="1"/>
          </p:cNvPicPr>
          <p:nvPr/>
        </p:nvPicPr>
        <p:blipFill>
          <a:blip r:embed="rId4"/>
          <a:stretch>
            <a:fillRect/>
          </a:stretch>
        </p:blipFill>
        <p:spPr>
          <a:xfrm>
            <a:off x="957338" y="5469376"/>
            <a:ext cx="10675079" cy="591853"/>
          </a:xfrm>
          <a:prstGeom prst="rect">
            <a:avLst/>
          </a:prstGeom>
        </p:spPr>
      </p:pic>
    </p:spTree>
    <p:extLst>
      <p:ext uri="{BB962C8B-B14F-4D97-AF65-F5344CB8AC3E}">
        <p14:creationId xmlns:p14="http://schemas.microsoft.com/office/powerpoint/2010/main" val="40214193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9"/>
          <p:cNvSpPr/>
          <p:nvPr/>
        </p:nvSpPr>
        <p:spPr>
          <a:xfrm>
            <a:off x="1992042" y="2819400"/>
            <a:ext cx="8208007" cy="1219973"/>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3" name="矩形 2">
            <a:extLst>
              <a:ext uri="{FF2B5EF4-FFF2-40B4-BE49-F238E27FC236}">
                <a16:creationId xmlns:a16="http://schemas.microsoft.com/office/drawing/2014/main" id="{7B8F2D8E-2422-46F0-865F-87773927ABF0}"/>
              </a:ext>
            </a:extLst>
          </p:cNvPr>
          <p:cNvSpPr/>
          <p:nvPr/>
        </p:nvSpPr>
        <p:spPr>
          <a:xfrm>
            <a:off x="1476852" y="2801996"/>
            <a:ext cx="8789586" cy="923330"/>
          </a:xfrm>
          <a:prstGeom prst="rect">
            <a:avLst/>
          </a:prstGeom>
          <a:noFill/>
        </p:spPr>
        <p:txBody>
          <a:bodyPr wrap="none" lIns="91440" tIns="45720" rIns="91440" bIns="45720">
            <a:spAutoFit/>
          </a:bodyPr>
          <a:lstStyle/>
          <a:p>
            <a:pPr algn="ctr"/>
            <a:r>
              <a:rPr lang="en-US" altLang="zh-CN" sz="5400" b="1" cap="none" spc="50" dirty="0">
                <a:ln w="0"/>
                <a:solidFill>
                  <a:schemeClr val="bg2"/>
                </a:solidFill>
                <a:effectLst>
                  <a:innerShdw blurRad="63500" dist="50800" dir="13500000">
                    <a:srgbClr val="000000">
                      <a:alpha val="50000"/>
                    </a:srgbClr>
                  </a:innerShdw>
                </a:effectLst>
              </a:rPr>
              <a:t>Long Short-Term Memory</a:t>
            </a:r>
          </a:p>
        </p:txBody>
      </p:sp>
    </p:spTree>
    <p:extLst>
      <p:ext uri="{BB962C8B-B14F-4D97-AF65-F5344CB8AC3E}">
        <p14:creationId xmlns:p14="http://schemas.microsoft.com/office/powerpoint/2010/main" val="1362851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0" name="图片 9">
            <a:extLst>
              <a:ext uri="{FF2B5EF4-FFF2-40B4-BE49-F238E27FC236}">
                <a16:creationId xmlns:a16="http://schemas.microsoft.com/office/drawing/2014/main" id="{2F8E4EE8-4352-4168-B72C-97589155860D}"/>
              </a:ext>
            </a:extLst>
          </p:cNvPr>
          <p:cNvPicPr>
            <a:picLocks noChangeAspect="1"/>
          </p:cNvPicPr>
          <p:nvPr/>
        </p:nvPicPr>
        <p:blipFill>
          <a:blip r:embed="rId3"/>
          <a:stretch>
            <a:fillRect/>
          </a:stretch>
        </p:blipFill>
        <p:spPr>
          <a:xfrm>
            <a:off x="1068491" y="2450970"/>
            <a:ext cx="9677308" cy="2844162"/>
          </a:xfrm>
          <a:prstGeom prst="rect">
            <a:avLst/>
          </a:prstGeom>
        </p:spPr>
      </p:pic>
      <p:sp>
        <p:nvSpPr>
          <p:cNvPr id="11" name="矩形 10">
            <a:extLst>
              <a:ext uri="{FF2B5EF4-FFF2-40B4-BE49-F238E27FC236}">
                <a16:creationId xmlns:a16="http://schemas.microsoft.com/office/drawing/2014/main" id="{C182073B-234D-426C-9F64-A81A493376DD}"/>
              </a:ext>
            </a:extLst>
          </p:cNvPr>
          <p:cNvSpPr/>
          <p:nvPr/>
        </p:nvSpPr>
        <p:spPr>
          <a:xfrm>
            <a:off x="1229296" y="1097234"/>
            <a:ext cx="4137671" cy="461665"/>
          </a:xfrm>
          <a:prstGeom prst="rect">
            <a:avLst/>
          </a:prstGeom>
          <a:noFill/>
        </p:spPr>
        <p:txBody>
          <a:bodyPr wrap="none" lIns="91440" tIns="45720" rIns="91440" bIns="45720">
            <a:spAutoFit/>
          </a:bodyPr>
          <a:lstStyle/>
          <a:p>
            <a:pPr algn="ctr"/>
            <a:r>
              <a:rPr lang="en-US" altLang="zh-CN" sz="2400" b="1" cap="none" spc="50" dirty="0">
                <a:ln w="0"/>
                <a:solidFill>
                  <a:schemeClr val="bg2"/>
                </a:solidFill>
                <a:effectLst>
                  <a:innerShdw blurRad="63500" dist="50800" dir="13500000">
                    <a:srgbClr val="000000">
                      <a:alpha val="50000"/>
                    </a:srgbClr>
                  </a:innerShdw>
                </a:effectLst>
              </a:rPr>
              <a:t>Recurrent Neural Network</a:t>
            </a:r>
          </a:p>
        </p:txBody>
      </p:sp>
      <p:sp>
        <p:nvSpPr>
          <p:cNvPr id="12" name="文本框 11">
            <a:extLst>
              <a:ext uri="{FF2B5EF4-FFF2-40B4-BE49-F238E27FC236}">
                <a16:creationId xmlns:a16="http://schemas.microsoft.com/office/drawing/2014/main" id="{92FD2AC3-3905-4AC0-B1E6-346533CA68BC}"/>
              </a:ext>
            </a:extLst>
          </p:cNvPr>
          <p:cNvSpPr txBox="1"/>
          <p:nvPr/>
        </p:nvSpPr>
        <p:spPr>
          <a:xfrm>
            <a:off x="1229296" y="1781666"/>
            <a:ext cx="5288627" cy="307777"/>
          </a:xfrm>
          <a:prstGeom prst="rect">
            <a:avLst/>
          </a:prstGeom>
          <a:noFill/>
        </p:spPr>
        <p:txBody>
          <a:bodyPr wrap="none" rtlCol="0">
            <a:spAutoFit/>
          </a:bodyPr>
          <a:lstStyle/>
          <a:p>
            <a:r>
              <a:rPr lang="en-US" altLang="zh-CN" dirty="0"/>
              <a:t>Historical information will be preserved and pass to the next cell.</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4" name="图片 3">
            <a:extLst>
              <a:ext uri="{FF2B5EF4-FFF2-40B4-BE49-F238E27FC236}">
                <a16:creationId xmlns:a16="http://schemas.microsoft.com/office/drawing/2014/main" id="{79A21C07-1CAC-4BA1-9DAF-6F61F06D8E2F}"/>
              </a:ext>
            </a:extLst>
          </p:cNvPr>
          <p:cNvPicPr>
            <a:picLocks noChangeAspect="1"/>
          </p:cNvPicPr>
          <p:nvPr/>
        </p:nvPicPr>
        <p:blipFill>
          <a:blip r:embed="rId3"/>
          <a:stretch>
            <a:fillRect/>
          </a:stretch>
        </p:blipFill>
        <p:spPr>
          <a:xfrm>
            <a:off x="907920" y="1329244"/>
            <a:ext cx="5737977" cy="2333627"/>
          </a:xfrm>
          <a:prstGeom prst="rect">
            <a:avLst/>
          </a:prstGeom>
        </p:spPr>
      </p:pic>
      <p:sp>
        <p:nvSpPr>
          <p:cNvPr id="5" name="矩形 4">
            <a:extLst>
              <a:ext uri="{FF2B5EF4-FFF2-40B4-BE49-F238E27FC236}">
                <a16:creationId xmlns:a16="http://schemas.microsoft.com/office/drawing/2014/main" id="{ECA91F36-B888-4626-AA00-186247BE0879}"/>
              </a:ext>
            </a:extLst>
          </p:cNvPr>
          <p:cNvSpPr/>
          <p:nvPr/>
        </p:nvSpPr>
        <p:spPr>
          <a:xfrm>
            <a:off x="1063252" y="757870"/>
            <a:ext cx="1717137" cy="461665"/>
          </a:xfrm>
          <a:prstGeom prst="rect">
            <a:avLst/>
          </a:prstGeom>
          <a:noFill/>
        </p:spPr>
        <p:txBody>
          <a:bodyPr wrap="none" lIns="91440" tIns="45720" rIns="91440" bIns="45720">
            <a:spAutoFit/>
          </a:bodyPr>
          <a:lstStyle/>
          <a:p>
            <a:pPr algn="ctr"/>
            <a:r>
              <a:rPr lang="en-US" altLang="zh-CN" sz="2400" b="1" cap="none" spc="50" dirty="0">
                <a:ln w="0"/>
                <a:solidFill>
                  <a:schemeClr val="bg2"/>
                </a:solidFill>
                <a:effectLst>
                  <a:innerShdw blurRad="63500" dist="50800" dir="13500000">
                    <a:srgbClr val="000000">
                      <a:alpha val="50000"/>
                    </a:srgbClr>
                  </a:innerShdw>
                </a:effectLst>
              </a:rPr>
              <a:t>Limitation</a:t>
            </a:r>
          </a:p>
        </p:txBody>
      </p:sp>
      <p:pic>
        <p:nvPicPr>
          <p:cNvPr id="7" name="图片 6">
            <a:extLst>
              <a:ext uri="{FF2B5EF4-FFF2-40B4-BE49-F238E27FC236}">
                <a16:creationId xmlns:a16="http://schemas.microsoft.com/office/drawing/2014/main" id="{328B8E9A-DCAD-4C66-9631-1C77BDC10973}"/>
              </a:ext>
            </a:extLst>
          </p:cNvPr>
          <p:cNvPicPr>
            <a:picLocks noChangeAspect="1"/>
          </p:cNvPicPr>
          <p:nvPr/>
        </p:nvPicPr>
        <p:blipFill>
          <a:blip r:embed="rId4"/>
          <a:stretch>
            <a:fillRect/>
          </a:stretch>
        </p:blipFill>
        <p:spPr>
          <a:xfrm>
            <a:off x="907920" y="4120231"/>
            <a:ext cx="7679899" cy="2483834"/>
          </a:xfrm>
          <a:prstGeom prst="rect">
            <a:avLst/>
          </a:prstGeom>
        </p:spPr>
      </p:pic>
      <p:cxnSp>
        <p:nvCxnSpPr>
          <p:cNvPr id="9" name="连接符: 曲线 8">
            <a:extLst>
              <a:ext uri="{FF2B5EF4-FFF2-40B4-BE49-F238E27FC236}">
                <a16:creationId xmlns:a16="http://schemas.microsoft.com/office/drawing/2014/main" id="{AC0444D2-6C51-4DC5-9F7C-49D4A0805560}"/>
              </a:ext>
            </a:extLst>
          </p:cNvPr>
          <p:cNvCxnSpPr>
            <a:stCxn id="4" idx="3"/>
          </p:cNvCxnSpPr>
          <p:nvPr/>
        </p:nvCxnSpPr>
        <p:spPr>
          <a:xfrm>
            <a:off x="6645897" y="2496058"/>
            <a:ext cx="782425" cy="1624173"/>
          </a:xfrm>
          <a:prstGeom prst="curvedConnector2">
            <a:avLst/>
          </a:prstGeom>
          <a:ln w="19050">
            <a:tailEnd type="triangle"/>
          </a:ln>
        </p:spPr>
        <p:style>
          <a:lnRef idx="1">
            <a:schemeClr val="dk1"/>
          </a:lnRef>
          <a:fillRef idx="0">
            <a:schemeClr val="dk1"/>
          </a:fillRef>
          <a:effectRef idx="0">
            <a:schemeClr val="dk1"/>
          </a:effectRef>
          <a:fontRef idx="minor">
            <a:schemeClr val="tx1"/>
          </a:fontRef>
        </p:style>
      </p:cxnSp>
      <p:sp>
        <p:nvSpPr>
          <p:cNvPr id="10" name="文本框 9">
            <a:extLst>
              <a:ext uri="{FF2B5EF4-FFF2-40B4-BE49-F238E27FC236}">
                <a16:creationId xmlns:a16="http://schemas.microsoft.com/office/drawing/2014/main" id="{E7D259EF-A7B3-4B54-9762-E822D4295CFF}"/>
              </a:ext>
            </a:extLst>
          </p:cNvPr>
          <p:cNvSpPr txBox="1"/>
          <p:nvPr/>
        </p:nvSpPr>
        <p:spPr>
          <a:xfrm>
            <a:off x="7302843" y="2905780"/>
            <a:ext cx="3560784" cy="523220"/>
          </a:xfrm>
          <a:prstGeom prst="rect">
            <a:avLst/>
          </a:prstGeom>
          <a:noFill/>
        </p:spPr>
        <p:txBody>
          <a:bodyPr wrap="square" rtlCol="0">
            <a:spAutoFit/>
          </a:bodyPr>
          <a:lstStyle/>
          <a:p>
            <a:r>
              <a:rPr lang="en-US" altLang="zh-CN" dirty="0"/>
              <a:t>Cannot effectively use historical information when the distance increases. </a:t>
            </a:r>
            <a:endParaRPr lang="zh-CN" altLang="en-US" dirty="0"/>
          </a:p>
        </p:txBody>
      </p:sp>
    </p:spTree>
    <p:extLst>
      <p:ext uri="{BB962C8B-B14F-4D97-AF65-F5344CB8AC3E}">
        <p14:creationId xmlns:p14="http://schemas.microsoft.com/office/powerpoint/2010/main" val="3510778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5" name="矩形 4">
            <a:extLst>
              <a:ext uri="{FF2B5EF4-FFF2-40B4-BE49-F238E27FC236}">
                <a16:creationId xmlns:a16="http://schemas.microsoft.com/office/drawing/2014/main" id="{DC2C2552-A56C-4DEA-97AA-B7EA4670B074}"/>
              </a:ext>
            </a:extLst>
          </p:cNvPr>
          <p:cNvSpPr/>
          <p:nvPr/>
        </p:nvSpPr>
        <p:spPr>
          <a:xfrm>
            <a:off x="989107" y="528823"/>
            <a:ext cx="3629520" cy="461665"/>
          </a:xfrm>
          <a:prstGeom prst="rect">
            <a:avLst/>
          </a:prstGeom>
          <a:noFill/>
        </p:spPr>
        <p:txBody>
          <a:bodyPr wrap="none" lIns="91440" tIns="45720" rIns="91440" bIns="45720">
            <a:spAutoFit/>
          </a:bodyPr>
          <a:lstStyle/>
          <a:p>
            <a:pPr algn="ctr"/>
            <a:r>
              <a:rPr lang="en-US" altLang="zh-CN" sz="2400" b="1" cap="none" spc="50" dirty="0">
                <a:ln w="0"/>
                <a:solidFill>
                  <a:schemeClr val="bg2"/>
                </a:solidFill>
                <a:effectLst>
                  <a:innerShdw blurRad="63500" dist="50800" dir="13500000">
                    <a:srgbClr val="000000">
                      <a:alpha val="50000"/>
                    </a:srgbClr>
                  </a:innerShdw>
                </a:effectLst>
              </a:rPr>
              <a:t>LSTM – A Special RNN</a:t>
            </a:r>
          </a:p>
        </p:txBody>
      </p:sp>
      <p:pic>
        <p:nvPicPr>
          <p:cNvPr id="6" name="图片 5">
            <a:extLst>
              <a:ext uri="{FF2B5EF4-FFF2-40B4-BE49-F238E27FC236}">
                <a16:creationId xmlns:a16="http://schemas.microsoft.com/office/drawing/2014/main" id="{459C5538-A3EB-44B6-A2D7-086D7AA19913}"/>
              </a:ext>
            </a:extLst>
          </p:cNvPr>
          <p:cNvPicPr>
            <a:picLocks noChangeAspect="1"/>
          </p:cNvPicPr>
          <p:nvPr/>
        </p:nvPicPr>
        <p:blipFill>
          <a:blip r:embed="rId3"/>
          <a:stretch>
            <a:fillRect/>
          </a:stretch>
        </p:blipFill>
        <p:spPr>
          <a:xfrm>
            <a:off x="989107" y="1078948"/>
            <a:ext cx="6096000" cy="2350052"/>
          </a:xfrm>
          <a:prstGeom prst="rect">
            <a:avLst/>
          </a:prstGeom>
        </p:spPr>
      </p:pic>
      <p:pic>
        <p:nvPicPr>
          <p:cNvPr id="8" name="图片 7">
            <a:extLst>
              <a:ext uri="{FF2B5EF4-FFF2-40B4-BE49-F238E27FC236}">
                <a16:creationId xmlns:a16="http://schemas.microsoft.com/office/drawing/2014/main" id="{9B3AD6CB-887B-41AE-857F-FADAB574E86C}"/>
              </a:ext>
            </a:extLst>
          </p:cNvPr>
          <p:cNvPicPr>
            <a:picLocks noChangeAspect="1"/>
          </p:cNvPicPr>
          <p:nvPr/>
        </p:nvPicPr>
        <p:blipFill>
          <a:blip r:embed="rId4"/>
          <a:stretch>
            <a:fillRect/>
          </a:stretch>
        </p:blipFill>
        <p:spPr>
          <a:xfrm>
            <a:off x="989107" y="3867986"/>
            <a:ext cx="6096000" cy="2339361"/>
          </a:xfrm>
          <a:prstGeom prst="rect">
            <a:avLst/>
          </a:prstGeom>
        </p:spPr>
      </p:pic>
      <p:sp>
        <p:nvSpPr>
          <p:cNvPr id="11" name="箭头: 下 10">
            <a:extLst>
              <a:ext uri="{FF2B5EF4-FFF2-40B4-BE49-F238E27FC236}">
                <a16:creationId xmlns:a16="http://schemas.microsoft.com/office/drawing/2014/main" id="{40A98B82-FB5B-40C0-85D4-929FC57356DF}"/>
              </a:ext>
            </a:extLst>
          </p:cNvPr>
          <p:cNvSpPr/>
          <p:nvPr/>
        </p:nvSpPr>
        <p:spPr>
          <a:xfrm>
            <a:off x="3657600" y="3429000"/>
            <a:ext cx="271849" cy="43898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FBD61BC-FC94-436D-BA79-FFC3EEEE75D6}"/>
              </a:ext>
            </a:extLst>
          </p:cNvPr>
          <p:cNvSpPr txBox="1"/>
          <p:nvPr/>
        </p:nvSpPr>
        <p:spPr>
          <a:xfrm>
            <a:off x="7582364" y="2939589"/>
            <a:ext cx="3748781" cy="1446550"/>
          </a:xfrm>
          <a:prstGeom prst="rect">
            <a:avLst/>
          </a:prstGeom>
          <a:noFill/>
        </p:spPr>
        <p:txBody>
          <a:bodyPr wrap="square" rtlCol="0">
            <a:spAutoFit/>
          </a:bodyPr>
          <a:lstStyle/>
          <a:p>
            <a:pPr algn="ctr"/>
            <a:r>
              <a:rPr lang="en-US" altLang="zh-CN" sz="1800" dirty="0"/>
              <a:t>Selective Forgetting</a:t>
            </a:r>
          </a:p>
          <a:p>
            <a:r>
              <a:rPr lang="en-US" altLang="zh-CN" dirty="0"/>
              <a:t>Selectively choose the information from previously passed information, dump unimportant, get important. Not simply superimposing information like what naïve RNN does.</a:t>
            </a:r>
            <a:endParaRPr lang="zh-CN" altLang="en-US" dirty="0"/>
          </a:p>
        </p:txBody>
      </p:sp>
    </p:spTree>
    <p:extLst>
      <p:ext uri="{BB962C8B-B14F-4D97-AF65-F5344CB8AC3E}">
        <p14:creationId xmlns:p14="http://schemas.microsoft.com/office/powerpoint/2010/main" val="4246226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3" name="图片 2">
            <a:extLst>
              <a:ext uri="{FF2B5EF4-FFF2-40B4-BE49-F238E27FC236}">
                <a16:creationId xmlns:a16="http://schemas.microsoft.com/office/drawing/2014/main" id="{19AC0DAD-BF79-4730-A6DB-1D70D9BE47C3}"/>
              </a:ext>
            </a:extLst>
          </p:cNvPr>
          <p:cNvPicPr>
            <a:picLocks noChangeAspect="1"/>
          </p:cNvPicPr>
          <p:nvPr/>
        </p:nvPicPr>
        <p:blipFill>
          <a:blip r:embed="rId3"/>
          <a:stretch>
            <a:fillRect/>
          </a:stretch>
        </p:blipFill>
        <p:spPr>
          <a:xfrm>
            <a:off x="6096000" y="2426134"/>
            <a:ext cx="5291038" cy="3453098"/>
          </a:xfrm>
          <a:prstGeom prst="rect">
            <a:avLst/>
          </a:prstGeom>
        </p:spPr>
      </p:pic>
      <p:sp>
        <p:nvSpPr>
          <p:cNvPr id="6" name="矩形 5">
            <a:extLst>
              <a:ext uri="{FF2B5EF4-FFF2-40B4-BE49-F238E27FC236}">
                <a16:creationId xmlns:a16="http://schemas.microsoft.com/office/drawing/2014/main" id="{F8F7CD23-8B77-47D1-A1AC-5F74442971F8}"/>
              </a:ext>
            </a:extLst>
          </p:cNvPr>
          <p:cNvSpPr/>
          <p:nvPr/>
        </p:nvSpPr>
        <p:spPr>
          <a:xfrm>
            <a:off x="689875" y="517103"/>
            <a:ext cx="3437159" cy="461665"/>
          </a:xfrm>
          <a:prstGeom prst="rect">
            <a:avLst/>
          </a:prstGeom>
          <a:noFill/>
        </p:spPr>
        <p:txBody>
          <a:bodyPr wrap="none" lIns="91440" tIns="45720" rIns="91440" bIns="45720">
            <a:spAutoFit/>
          </a:bodyPr>
          <a:lstStyle/>
          <a:p>
            <a:pPr algn="ctr"/>
            <a:r>
              <a:rPr lang="en-US" altLang="zh-CN" sz="2400" b="1" cap="none" spc="50" dirty="0">
                <a:ln w="0"/>
                <a:solidFill>
                  <a:schemeClr val="bg2"/>
                </a:solidFill>
                <a:effectLst>
                  <a:innerShdw blurRad="63500" dist="50800" dir="13500000">
                    <a:srgbClr val="000000">
                      <a:alpha val="50000"/>
                    </a:srgbClr>
                  </a:innerShdw>
                </a:effectLst>
              </a:rPr>
              <a:t>Prediction with LSTM</a:t>
            </a:r>
          </a:p>
        </p:txBody>
      </p:sp>
      <p:sp>
        <p:nvSpPr>
          <p:cNvPr id="7" name="文本框 6">
            <a:extLst>
              <a:ext uri="{FF2B5EF4-FFF2-40B4-BE49-F238E27FC236}">
                <a16:creationId xmlns:a16="http://schemas.microsoft.com/office/drawing/2014/main" id="{9BCABE61-F8D3-4132-ABB7-9061201BA990}"/>
              </a:ext>
            </a:extLst>
          </p:cNvPr>
          <p:cNvSpPr txBox="1"/>
          <p:nvPr/>
        </p:nvSpPr>
        <p:spPr>
          <a:xfrm>
            <a:off x="689875" y="1322173"/>
            <a:ext cx="8872151" cy="523220"/>
          </a:xfrm>
          <a:prstGeom prst="rect">
            <a:avLst/>
          </a:prstGeom>
          <a:noFill/>
        </p:spPr>
        <p:txBody>
          <a:bodyPr wrap="square" rtlCol="0">
            <a:spAutoFit/>
          </a:bodyPr>
          <a:lstStyle/>
          <a:p>
            <a:r>
              <a:rPr lang="en-US" altLang="zh-CN" dirty="0"/>
              <a:t>The prediction is not perform very well, since it is the growth ratio, which contain not much historical information. The solution is to convert it into real value, which can show the trend of increase and decrease.</a:t>
            </a:r>
            <a:endParaRPr lang="zh-CN" altLang="en-US" dirty="0"/>
          </a:p>
        </p:txBody>
      </p:sp>
      <p:pic>
        <p:nvPicPr>
          <p:cNvPr id="9" name="图片 8">
            <a:extLst>
              <a:ext uri="{FF2B5EF4-FFF2-40B4-BE49-F238E27FC236}">
                <a16:creationId xmlns:a16="http://schemas.microsoft.com/office/drawing/2014/main" id="{C996F44B-553B-4F5A-ADCC-741E66DDA315}"/>
              </a:ext>
            </a:extLst>
          </p:cNvPr>
          <p:cNvPicPr>
            <a:picLocks noChangeAspect="1"/>
          </p:cNvPicPr>
          <p:nvPr/>
        </p:nvPicPr>
        <p:blipFill>
          <a:blip r:embed="rId4"/>
          <a:stretch>
            <a:fillRect/>
          </a:stretch>
        </p:blipFill>
        <p:spPr>
          <a:xfrm>
            <a:off x="587767" y="2327120"/>
            <a:ext cx="5291038" cy="3552112"/>
          </a:xfrm>
          <a:prstGeom prst="rect">
            <a:avLst/>
          </a:prstGeom>
        </p:spPr>
      </p:pic>
    </p:spTree>
    <p:extLst>
      <p:ext uri="{BB962C8B-B14F-4D97-AF65-F5344CB8AC3E}">
        <p14:creationId xmlns:p14="http://schemas.microsoft.com/office/powerpoint/2010/main" val="2619971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4" name="图片 3">
            <a:extLst>
              <a:ext uri="{FF2B5EF4-FFF2-40B4-BE49-F238E27FC236}">
                <a16:creationId xmlns:a16="http://schemas.microsoft.com/office/drawing/2014/main" id="{1775CBB4-9E62-44D0-829F-1BF40D9F3C2F}"/>
              </a:ext>
            </a:extLst>
          </p:cNvPr>
          <p:cNvPicPr>
            <a:picLocks noChangeAspect="1"/>
          </p:cNvPicPr>
          <p:nvPr/>
        </p:nvPicPr>
        <p:blipFill>
          <a:blip r:embed="rId3"/>
          <a:stretch>
            <a:fillRect/>
          </a:stretch>
        </p:blipFill>
        <p:spPr>
          <a:xfrm>
            <a:off x="6567612" y="2252986"/>
            <a:ext cx="5421002" cy="3585089"/>
          </a:xfrm>
          <a:prstGeom prst="rect">
            <a:avLst/>
          </a:prstGeom>
        </p:spPr>
      </p:pic>
      <p:pic>
        <p:nvPicPr>
          <p:cNvPr id="6" name="图片 5">
            <a:extLst>
              <a:ext uri="{FF2B5EF4-FFF2-40B4-BE49-F238E27FC236}">
                <a16:creationId xmlns:a16="http://schemas.microsoft.com/office/drawing/2014/main" id="{EABBB528-7F41-4DE8-B91C-764A1440E1C3}"/>
              </a:ext>
            </a:extLst>
          </p:cNvPr>
          <p:cNvPicPr>
            <a:picLocks noChangeAspect="1"/>
          </p:cNvPicPr>
          <p:nvPr/>
        </p:nvPicPr>
        <p:blipFill>
          <a:blip r:embed="rId4"/>
          <a:stretch>
            <a:fillRect/>
          </a:stretch>
        </p:blipFill>
        <p:spPr>
          <a:xfrm>
            <a:off x="256235" y="2372496"/>
            <a:ext cx="6311377" cy="3346068"/>
          </a:xfrm>
          <a:prstGeom prst="rect">
            <a:avLst/>
          </a:prstGeom>
        </p:spPr>
      </p:pic>
      <p:pic>
        <p:nvPicPr>
          <p:cNvPr id="8" name="图片 7">
            <a:extLst>
              <a:ext uri="{FF2B5EF4-FFF2-40B4-BE49-F238E27FC236}">
                <a16:creationId xmlns:a16="http://schemas.microsoft.com/office/drawing/2014/main" id="{CE696167-7B47-486C-B9E1-160222E39B85}"/>
              </a:ext>
            </a:extLst>
          </p:cNvPr>
          <p:cNvPicPr>
            <a:picLocks noChangeAspect="1"/>
          </p:cNvPicPr>
          <p:nvPr/>
        </p:nvPicPr>
        <p:blipFill>
          <a:blip r:embed="rId5"/>
          <a:stretch>
            <a:fillRect/>
          </a:stretch>
        </p:blipFill>
        <p:spPr>
          <a:xfrm>
            <a:off x="1269567" y="1339026"/>
            <a:ext cx="3729065" cy="1033470"/>
          </a:xfrm>
          <a:prstGeom prst="rect">
            <a:avLst/>
          </a:prstGeom>
        </p:spPr>
      </p:pic>
      <p:sp>
        <p:nvSpPr>
          <p:cNvPr id="9" name="矩形 8">
            <a:extLst>
              <a:ext uri="{FF2B5EF4-FFF2-40B4-BE49-F238E27FC236}">
                <a16:creationId xmlns:a16="http://schemas.microsoft.com/office/drawing/2014/main" id="{CA7429B1-12B2-4288-BD30-4DB556F5C073}"/>
              </a:ext>
            </a:extLst>
          </p:cNvPr>
          <p:cNvSpPr/>
          <p:nvPr/>
        </p:nvSpPr>
        <p:spPr>
          <a:xfrm>
            <a:off x="491091" y="467262"/>
            <a:ext cx="5841664" cy="461665"/>
          </a:xfrm>
          <a:prstGeom prst="rect">
            <a:avLst/>
          </a:prstGeom>
          <a:noFill/>
        </p:spPr>
        <p:txBody>
          <a:bodyPr wrap="none" lIns="91440" tIns="45720" rIns="91440" bIns="45720">
            <a:spAutoFit/>
          </a:bodyPr>
          <a:lstStyle/>
          <a:p>
            <a:pPr algn="ctr"/>
            <a:r>
              <a:rPr lang="en-US" altLang="zh-CN" sz="2400" b="1" cap="none" spc="50" dirty="0">
                <a:ln w="0"/>
                <a:solidFill>
                  <a:schemeClr val="bg2"/>
                </a:solidFill>
                <a:effectLst>
                  <a:innerShdw blurRad="63500" dist="50800" dir="13500000">
                    <a:srgbClr val="000000">
                      <a:alpha val="50000"/>
                    </a:srgbClr>
                  </a:innerShdw>
                </a:effectLst>
              </a:rPr>
              <a:t>Prediction with LSTM -- Improvement</a:t>
            </a:r>
          </a:p>
        </p:txBody>
      </p:sp>
    </p:spTree>
    <p:extLst>
      <p:ext uri="{BB962C8B-B14F-4D97-AF65-F5344CB8AC3E}">
        <p14:creationId xmlns:p14="http://schemas.microsoft.com/office/powerpoint/2010/main" val="741062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3" name="矩形 2">
            <a:extLst>
              <a:ext uri="{FF2B5EF4-FFF2-40B4-BE49-F238E27FC236}">
                <a16:creationId xmlns:a16="http://schemas.microsoft.com/office/drawing/2014/main" id="{7B8F2D8E-2422-46F0-865F-87773927ABF0}"/>
              </a:ext>
            </a:extLst>
          </p:cNvPr>
          <p:cNvSpPr/>
          <p:nvPr/>
        </p:nvSpPr>
        <p:spPr>
          <a:xfrm>
            <a:off x="3862121" y="2801996"/>
            <a:ext cx="4019049" cy="923330"/>
          </a:xfrm>
          <a:prstGeom prst="rect">
            <a:avLst/>
          </a:prstGeom>
          <a:noFill/>
        </p:spPr>
        <p:txBody>
          <a:bodyPr wrap="none" lIns="91440" tIns="45720" rIns="91440" bIns="45720">
            <a:spAutoFit/>
          </a:bodyPr>
          <a:lstStyle/>
          <a:p>
            <a:pPr algn="ctr"/>
            <a:r>
              <a:rPr lang="en-US" altLang="zh-CN" sz="5400" b="1" cap="none" spc="50" dirty="0">
                <a:ln w="0"/>
                <a:solidFill>
                  <a:schemeClr val="bg2"/>
                </a:solidFill>
                <a:effectLst>
                  <a:innerShdw blurRad="63500" dist="50800" dir="13500000">
                    <a:srgbClr val="000000">
                      <a:alpha val="50000"/>
                    </a:srgbClr>
                  </a:innerShdw>
                </a:effectLst>
              </a:rPr>
              <a:t>Grey Model</a:t>
            </a:r>
          </a:p>
        </p:txBody>
      </p:sp>
    </p:spTree>
    <p:extLst>
      <p:ext uri="{BB962C8B-B14F-4D97-AF65-F5344CB8AC3E}">
        <p14:creationId xmlns:p14="http://schemas.microsoft.com/office/powerpoint/2010/main" val="2328941417"/>
      </p:ext>
    </p:extLst>
  </p:cSld>
  <p:clrMapOvr>
    <a:masterClrMapping/>
  </p:clrMapOvr>
</p:sld>
</file>

<file path=ppt/theme/theme1.xml><?xml version="1.0" encoding="utf-8"?>
<a:theme xmlns:a="http://schemas.openxmlformats.org/drawingml/2006/main" name="清风素材 12sc.taobao.com">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460</TotalTime>
  <Words>331</Words>
  <Application>Microsoft Office PowerPoint</Application>
  <PresentationFormat>宽屏</PresentationFormat>
  <Paragraphs>83</Paragraphs>
  <Slides>26</Slides>
  <Notes>26</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26</vt:i4>
      </vt:variant>
    </vt:vector>
  </HeadingPairs>
  <TitlesOfParts>
    <vt:vector size="29" baseType="lpstr">
      <vt:lpstr>Calibri</vt:lpstr>
      <vt:lpstr>Arial</vt:lpstr>
      <vt:lpstr>清风素材 12sc.taobao.com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Jason</cp:lastModifiedBy>
  <cp:revision>40</cp:revision>
  <dcterms:modified xsi:type="dcterms:W3CDTF">2021-04-27T09:17:55Z</dcterms:modified>
</cp:coreProperties>
</file>