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379" r:id="rId5"/>
    <p:sldId id="380" r:id="rId6"/>
    <p:sldId id="381" r:id="rId7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Geneva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charset="0"/>
        <a:ea typeface="Geneva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charset="0"/>
        <a:ea typeface="Geneva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charset="0"/>
        <a:ea typeface="Geneva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pos="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0309D"/>
    <a:srgbClr val="1FB25A"/>
    <a:srgbClr val="012D74"/>
    <a:srgbClr val="FFFFFF"/>
    <a:srgbClr val="004B8E"/>
    <a:srgbClr val="65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576" y="66"/>
      </p:cViewPr>
      <p:guideLst>
        <p:guide orient="horz" pos="3408"/>
        <p:guide pos="256"/>
        <p:guide pos="8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40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1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6A15E-F275-43A0-8D5A-0433E0A40512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6" y="4416430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18AD1-7827-4BE8-A27E-090DAB808C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2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B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5380038"/>
            <a:ext cx="9550400" cy="868362"/>
          </a:xfrm>
        </p:spPr>
        <p:txBody>
          <a:bodyPr>
            <a:normAutofit/>
          </a:bodyPr>
          <a:lstStyle>
            <a:lvl1pPr algn="l">
              <a:defRPr sz="2000" b="1">
                <a:solidFill>
                  <a:srgbClr val="004B8E"/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2160103"/>
            <a:ext cx="12192000" cy="262393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85800"/>
            <a:ext cx="2209800" cy="7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A Content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766733" y="1231901"/>
            <a:ext cx="6815667" cy="4678363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0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8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219200"/>
            <a:ext cx="4011084" cy="400110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20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099B-E8E2-4996-B8FD-3F7E4CB32481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83FD45B-2A4D-A118-B973-6B92F3BB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00692"/>
            <a:ext cx="9550400" cy="6655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84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A 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19F8A-E67B-4C16-9BCF-3B92D220366A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4C4F2C-1577-872E-1E1C-B57F6E67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00692"/>
            <a:ext cx="9550400" cy="6655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45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BA Q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0"/>
            <a:ext cx="10426535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72E820-4758-E042-9D87-5F593CAC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00691"/>
            <a:ext cx="9550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1D6978F-A5A6-7E48-9396-F1653E51EC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alphaModFix amt="1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4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16" t="20444" b="14090"/>
          <a:stretch/>
        </p:blipFill>
        <p:spPr>
          <a:xfrm>
            <a:off x="0" y="1"/>
            <a:ext cx="6304810" cy="6858000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CCCC65F-CE30-A885-B51B-C0CBAAF220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1371601"/>
            <a:ext cx="11379200" cy="1846659"/>
          </a:xfrm>
        </p:spPr>
        <p:txBody>
          <a:bodyPr wrap="square">
            <a:spAutoFit/>
          </a:bodyPr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0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8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9864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A 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82B396-0A2B-2E6A-8E39-B39134AF2A13}"/>
              </a:ext>
            </a:extLst>
          </p:cNvPr>
          <p:cNvSpPr/>
          <p:nvPr userDrawn="1"/>
        </p:nvSpPr>
        <p:spPr>
          <a:xfrm>
            <a:off x="0" y="2895600"/>
            <a:ext cx="12192000" cy="39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7AF742E-26BD-E99E-AE0E-A0DB520400CA}"/>
              </a:ext>
            </a:extLst>
          </p:cNvPr>
          <p:cNvSpPr txBox="1">
            <a:spLocks/>
          </p:cNvSpPr>
          <p:nvPr userDrawn="1"/>
        </p:nvSpPr>
        <p:spPr>
          <a:xfrm>
            <a:off x="9347200" y="6645276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9pPr>
          </a:lstStyle>
          <a:p>
            <a:pPr algn="r" eaLnBrk="1" hangingPunct="1"/>
            <a:fld id="{91C21900-3959-430A-8842-F415C6158FFC}" type="slidenum">
              <a:rPr lang="en-US" sz="1000">
                <a:solidFill>
                  <a:srgbClr val="004B8E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000" dirty="0">
              <a:solidFill>
                <a:srgbClr val="004B8E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76200"/>
            <a:ext cx="9550400" cy="868362"/>
          </a:xfr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371601"/>
            <a:ext cx="11379200" cy="1661993"/>
          </a:xfrm>
        </p:spPr>
        <p:txBody>
          <a:bodyPr wrap="square">
            <a:spAutoFit/>
          </a:bodyPr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0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8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B797D-7C0C-41F6-9D2A-C915B28B3044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28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BA 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82B396-0A2B-2E6A-8E39-B39134AF2A13}"/>
              </a:ext>
            </a:extLst>
          </p:cNvPr>
          <p:cNvSpPr/>
          <p:nvPr userDrawn="1"/>
        </p:nvSpPr>
        <p:spPr>
          <a:xfrm>
            <a:off x="0" y="2895600"/>
            <a:ext cx="12192000" cy="39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7AF742E-26BD-E99E-AE0E-A0DB520400CA}"/>
              </a:ext>
            </a:extLst>
          </p:cNvPr>
          <p:cNvSpPr txBox="1">
            <a:spLocks/>
          </p:cNvSpPr>
          <p:nvPr userDrawn="1"/>
        </p:nvSpPr>
        <p:spPr>
          <a:xfrm>
            <a:off x="9347200" y="6645276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9pPr>
          </a:lstStyle>
          <a:p>
            <a:pPr algn="r" eaLnBrk="1" hangingPunct="1"/>
            <a:fld id="{91C21900-3959-430A-8842-F415C6158FFC}" type="slidenum">
              <a:rPr lang="en-US" sz="1000">
                <a:solidFill>
                  <a:srgbClr val="004B8E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000" dirty="0">
              <a:solidFill>
                <a:srgbClr val="004B8E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B797D-7C0C-41F6-9D2A-C915B28B3044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A961C-1EC8-62F0-7B90-FC0C2DDD2E0A}"/>
              </a:ext>
            </a:extLst>
          </p:cNvPr>
          <p:cNvSpPr/>
          <p:nvPr userDrawn="1"/>
        </p:nvSpPr>
        <p:spPr>
          <a:xfrm>
            <a:off x="0" y="-7620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38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A Q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white">
          <a:xfrm>
            <a:off x="0" y="-152400"/>
            <a:ext cx="10287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9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B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512FC2D-4900-AC4F-B3EA-032682C39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286"/>
            <a:ext cx="12192000" cy="5105665"/>
          </a:xfrm>
          <a:prstGeom prst="rect">
            <a:avLst/>
          </a:prstGeom>
        </p:spPr>
      </p:pic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910443"/>
            <a:ext cx="12192000" cy="287359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147" y="732031"/>
            <a:ext cx="2209800" cy="70142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566A04E-407A-C94F-BE17-96D9259DE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alphaModFix amt="1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4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16" t="20444" b="14090"/>
          <a:stretch/>
        </p:blipFill>
        <p:spPr>
          <a:xfrm>
            <a:off x="0" y="0"/>
            <a:ext cx="630481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A0E820-B16C-C2B7-39D8-FE570E5E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40" y="5685910"/>
            <a:ext cx="9550400" cy="4341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000" b="1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38FFB9C-D6F7-5458-9B5A-86DEBEBCD4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640" y="5094288"/>
            <a:ext cx="9672637" cy="747712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US" sz="3100" b="0" kern="1200" dirty="0" smtClean="0">
                <a:solidFill>
                  <a:schemeClr val="bg1"/>
                </a:solidFill>
                <a:latin typeface="Arial Narrow" panose="020B0604020202020204" pitchFamily="34" charset="0"/>
                <a:ea typeface="Geneva" charset="-128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1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B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512FC2D-4900-AC4F-B3EA-032682C39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286"/>
            <a:ext cx="12192000" cy="51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609734-FA06-F379-94D1-0D3F5FB3DE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1" b="19421"/>
          <a:stretch/>
        </p:blipFill>
        <p:spPr>
          <a:xfrm>
            <a:off x="-2" y="1944363"/>
            <a:ext cx="12191981" cy="49245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147" y="732031"/>
            <a:ext cx="2209800" cy="70142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566A04E-407A-C94F-BE17-96D9259DE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alphaModFix amt="13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4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16" t="20444" b="14090"/>
          <a:stretch/>
        </p:blipFill>
        <p:spPr>
          <a:xfrm>
            <a:off x="-19" y="13623"/>
            <a:ext cx="630481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A0E820-B16C-C2B7-39D8-FE570E5E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40" y="5685910"/>
            <a:ext cx="9550400" cy="4341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000" b="1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38FFB9C-D6F7-5458-9B5A-86DEBEBCD4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640" y="5094288"/>
            <a:ext cx="9672637" cy="747712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US" sz="3100" b="0" kern="1200" dirty="0" smtClean="0">
                <a:solidFill>
                  <a:schemeClr val="bg1"/>
                </a:solidFill>
                <a:latin typeface="Arial Narrow" panose="020B0604020202020204" pitchFamily="34" charset="0"/>
                <a:ea typeface="Geneva" charset="-128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9A39E1-5933-C5FF-B482-525AA020A3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0" b="46996"/>
          <a:stretch/>
        </p:blipFill>
        <p:spPr>
          <a:xfrm>
            <a:off x="0" y="1935672"/>
            <a:ext cx="12191981" cy="268334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8C5E4A-E2AC-093B-C331-E9E13F8319EA}"/>
              </a:ext>
            </a:extLst>
          </p:cNvPr>
          <p:cNvGrpSpPr/>
          <p:nvPr userDrawn="1"/>
        </p:nvGrpSpPr>
        <p:grpSpPr>
          <a:xfrm>
            <a:off x="756920" y="1635369"/>
            <a:ext cx="106326" cy="3458918"/>
            <a:chOff x="6663225" y="1326512"/>
            <a:chExt cx="106326" cy="345891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766B57-CDCA-245C-0A3B-EF40096D9875}"/>
                </a:ext>
              </a:extLst>
            </p:cNvPr>
            <p:cNvCxnSpPr>
              <a:cxnSpLocks/>
            </p:cNvCxnSpPr>
            <p:nvPr/>
          </p:nvCxnSpPr>
          <p:spPr>
            <a:xfrm>
              <a:off x="6718611" y="1326512"/>
              <a:ext cx="0" cy="3369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FDEABB-06E4-3373-0941-8E65377D31BA}"/>
                </a:ext>
              </a:extLst>
            </p:cNvPr>
            <p:cNvSpPr/>
            <p:nvPr/>
          </p:nvSpPr>
          <p:spPr>
            <a:xfrm>
              <a:off x="6663225" y="4679104"/>
              <a:ext cx="106326" cy="106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00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B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512FC2D-4900-AC4F-B3EA-032682C39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286"/>
            <a:ext cx="12192000" cy="5105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7E716E-E4F8-35EA-C1CB-2C63BBF98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91" b="19421"/>
          <a:stretch/>
        </p:blipFill>
        <p:spPr>
          <a:xfrm>
            <a:off x="-2" y="1944363"/>
            <a:ext cx="12191981" cy="492452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566A04E-407A-C94F-BE17-96D9259DE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alphaModFix amt="8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44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816" t="20444" b="14090"/>
          <a:stretch/>
        </p:blipFill>
        <p:spPr>
          <a:xfrm>
            <a:off x="0" y="0"/>
            <a:ext cx="6304810" cy="685800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E729739-D06A-F7CE-315B-C16F968D3C6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787" y="300790"/>
            <a:ext cx="1389413" cy="4371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A50C90B-70B2-6B0E-1932-D0976B68B8E3}"/>
              </a:ext>
            </a:extLst>
          </p:cNvPr>
          <p:cNvGrpSpPr/>
          <p:nvPr userDrawn="1"/>
        </p:nvGrpSpPr>
        <p:grpSpPr>
          <a:xfrm>
            <a:off x="756920" y="1371600"/>
            <a:ext cx="106326" cy="3581400"/>
            <a:chOff x="6663225" y="1204030"/>
            <a:chExt cx="106326" cy="3581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CE1B67-E49E-4A0F-6EBD-D3DF4EE88044}"/>
                </a:ext>
              </a:extLst>
            </p:cNvPr>
            <p:cNvCxnSpPr>
              <a:cxnSpLocks/>
            </p:cNvCxnSpPr>
            <p:nvPr/>
          </p:nvCxnSpPr>
          <p:spPr>
            <a:xfrm>
              <a:off x="6718611" y="1204030"/>
              <a:ext cx="0" cy="34919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5B5E17-137D-8AFE-3D51-1ADF7CBBB9FF}"/>
                </a:ext>
              </a:extLst>
            </p:cNvPr>
            <p:cNvSpPr/>
            <p:nvPr/>
          </p:nvSpPr>
          <p:spPr>
            <a:xfrm>
              <a:off x="6663225" y="4679104"/>
              <a:ext cx="106326" cy="106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6640" y="5685910"/>
            <a:ext cx="9550400" cy="43418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000" b="1">
                <a:solidFill>
                  <a:schemeClr val="bg1">
                    <a:lumMod val="85000"/>
                  </a:schemeClr>
                </a:solidFill>
                <a:latin typeface="Arial Black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B3CA2-124C-D565-7F77-3303C4B4F3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640" y="5094288"/>
            <a:ext cx="9672637" cy="747712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defRPr lang="en-US" sz="3100" b="0" kern="1200" dirty="0" smtClean="0">
                <a:solidFill>
                  <a:schemeClr val="bg1"/>
                </a:solidFill>
                <a:latin typeface="Arial Narrow" panose="020B0604020202020204" pitchFamily="34" charset="0"/>
                <a:ea typeface="Geneva" charset="-128"/>
                <a:cs typeface="Arial Narrow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59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BA 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200692"/>
            <a:ext cx="9550400" cy="6655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6400" y="1371601"/>
            <a:ext cx="11379200" cy="1846659"/>
          </a:xfrm>
        </p:spPr>
        <p:txBody>
          <a:bodyPr wrap="square">
            <a:spAutoFit/>
          </a:bodyPr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0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8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B797D-7C0C-41F6-9D2A-C915B28B3044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8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BA 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84" y="200692"/>
            <a:ext cx="9550400" cy="6655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47908" y="1320305"/>
            <a:ext cx="7537691" cy="1949252"/>
          </a:xfrm>
        </p:spPr>
        <p:txBody>
          <a:bodyPr wrap="square" anchor="ctr" anchorCtr="0">
            <a:spAutoFit/>
          </a:bodyPr>
          <a:lstStyle>
            <a:lvl1pPr marL="342900" indent="-342900">
              <a:spcBef>
                <a:spcPts val="0"/>
              </a:spcBef>
              <a:spcAft>
                <a:spcPts val="8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8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0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8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8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600200" indent="-228600">
              <a:spcBef>
                <a:spcPts val="0"/>
              </a:spcBef>
              <a:spcAft>
                <a:spcPts val="8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8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B797D-7C0C-41F6-9D2A-C915B28B3044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6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A Two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495800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0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8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197600" y="1447800"/>
            <a:ext cx="5384800" cy="4495800"/>
          </a:xfr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lang="en-US" sz="2000" b="0" i="0" kern="1200" dirty="0">
                <a:solidFill>
                  <a:srgbClr val="004B8E"/>
                </a:solidFill>
                <a:latin typeface="Arial Narrow" panose="020B0604020202020204" pitchFamily="34" charset="0"/>
                <a:ea typeface="Geneva" charset="-128"/>
                <a:cs typeface="Arial Narrow" panose="020B0604020202020204" pitchFamily="34" charset="0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lang="en-US" sz="2000" b="0" i="0" kern="1200" dirty="0">
                <a:solidFill>
                  <a:srgbClr val="004B8E"/>
                </a:solidFill>
                <a:latin typeface="Arial Narrow" panose="020B0604020202020204" pitchFamily="34" charset="0"/>
                <a:ea typeface="Geneva" charset="-128"/>
                <a:cs typeface="Arial Narrow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lang="en-US" sz="2000" b="0" i="0" kern="1200" dirty="0">
                <a:solidFill>
                  <a:srgbClr val="004B8E"/>
                </a:solidFill>
                <a:latin typeface="Arial Narrow" panose="020B0604020202020204" pitchFamily="34" charset="0"/>
                <a:ea typeface="Geneva" charset="-128"/>
                <a:cs typeface="Arial Narrow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lang="en-US" sz="2000" b="0" i="0" kern="1200" dirty="0">
                <a:solidFill>
                  <a:srgbClr val="004B8E"/>
                </a:solidFill>
                <a:latin typeface="Arial Narrow" panose="020B0604020202020204" pitchFamily="34" charset="0"/>
                <a:ea typeface="Geneva" charset="-128"/>
                <a:cs typeface="Arial Narrow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lang="en-US" sz="2000" b="0" i="0" kern="1200" dirty="0">
                <a:solidFill>
                  <a:srgbClr val="004B8E"/>
                </a:solidFill>
                <a:latin typeface="Arial Narrow" panose="020B0604020202020204" pitchFamily="34" charset="0"/>
                <a:ea typeface="Geneva" charset="-128"/>
                <a:cs typeface="Arial Narrow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9973B-447B-486E-9B8B-D8C4B7D4E7A8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2D43AE2-E6E0-EF47-7C49-C52B2FB1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00692"/>
            <a:ext cx="9550400" cy="6655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802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A 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73497"/>
            <a:ext cx="5386917" cy="461665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sz="2400" b="1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35163"/>
            <a:ext cx="5386917" cy="1661993"/>
          </a:xfrm>
        </p:spPr>
        <p:txBody>
          <a:bodyPr>
            <a:spAutoFit/>
          </a:bodyPr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0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8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6197600" y="1981200"/>
            <a:ext cx="5386917" cy="4008438"/>
          </a:xfrm>
        </p:spPr>
        <p:txBody>
          <a:bodyPr>
            <a:normAutofit/>
          </a:bodyPr>
          <a:lstStyle>
            <a:lvl1pPr marL="342900" indent="-3429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20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742950" indent="-28575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8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 marL="11430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6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 marL="16002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 marL="2057400" indent="-228600">
              <a:spcBef>
                <a:spcPts val="0"/>
              </a:spcBef>
              <a:spcAft>
                <a:spcPts val="600"/>
              </a:spcAft>
              <a:buClr>
                <a:srgbClr val="1FB25A"/>
              </a:buClr>
              <a:buFont typeface="Arial" panose="020B0604020202020204" pitchFamily="34" charset="0"/>
              <a:buChar char="•"/>
              <a:defRPr sz="1400" b="0" i="0">
                <a:solidFill>
                  <a:srgbClr val="004B8E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4"/>
          </p:nvPr>
        </p:nvSpPr>
        <p:spPr>
          <a:xfrm>
            <a:off x="6195483" y="1473497"/>
            <a:ext cx="5386917" cy="461665"/>
          </a:xfrm>
        </p:spPr>
        <p:txBody>
          <a:bodyPr anchor="b">
            <a:spAutoFit/>
          </a:bodyPr>
          <a:lstStyle>
            <a:lvl1pPr marL="0" indent="0">
              <a:spcBef>
                <a:spcPts val="0"/>
              </a:spcBef>
              <a:buNone/>
              <a:defRPr lang="en-US" sz="2400" b="1" i="0" kern="1200" dirty="0">
                <a:solidFill>
                  <a:srgbClr val="004B8E"/>
                </a:solidFill>
                <a:latin typeface="Arial Narrow" panose="020B0604020202020204" pitchFamily="34" charset="0"/>
                <a:ea typeface="Geneva" charset="-128"/>
                <a:cs typeface="Arial Narrow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rtl="0" eaLnBrk="0" fontAlgn="base" hangingPunct="0">
              <a:spcBef>
                <a:spcPts val="0"/>
              </a:spcBef>
              <a:spcAft>
                <a:spcPct val="0"/>
              </a:spcAft>
              <a:buFont typeface="Arial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850E0-D5BB-4505-BD15-E062DA305B6B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B6138A-4AE1-41DA-E9CB-2A11907AF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00692"/>
            <a:ext cx="9550400" cy="6655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30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A Picture with Cap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36800" y="1927986"/>
            <a:ext cx="7368117" cy="584775"/>
          </a:xfrm>
        </p:spPr>
        <p:txBody>
          <a:bodyPr rtlCol="0">
            <a:spAutoFit/>
          </a:bodyPr>
          <a:lstStyle>
            <a:lvl1pPr marL="0" indent="0">
              <a:buNone/>
              <a:defRPr sz="3200">
                <a:solidFill>
                  <a:srgbClr val="004B8E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800" y="5257800"/>
            <a:ext cx="7368117" cy="400110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4B8E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B1169-C9B8-4CB4-83AE-9B5710404B4E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D37A30-F099-37F4-5B8B-4182FA9D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00692"/>
            <a:ext cx="9550400" cy="6655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247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5F8E7A-6F44-1722-FD76-50CC726A8DC7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52"/>
            <a:ext cx="12168473" cy="68519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41C664-A23E-531A-1FEC-B9E2B9F81BD4}"/>
              </a:ext>
            </a:extLst>
          </p:cNvPr>
          <p:cNvSpPr/>
          <p:nvPr userDrawn="1"/>
        </p:nvSpPr>
        <p:spPr>
          <a:xfrm rot="10800000">
            <a:off x="0" y="3823854"/>
            <a:ext cx="12192000" cy="303414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79559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43E007C-5ABF-5009-4DD2-E422F6E9508F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787" y="300790"/>
            <a:ext cx="1389413" cy="4371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9A8D7ED-31C1-44BE-893B-88F6C755AB45}" type="datetime1">
              <a:rPr lang="en-US"/>
              <a:pPr>
                <a:defRPr/>
              </a:pPr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9347200" y="6645276"/>
            <a:ext cx="28448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Geneva" charset="-128"/>
              </a:defRPr>
            </a:lvl9pPr>
          </a:lstStyle>
          <a:p>
            <a:pPr algn="r" eaLnBrk="1" hangingPunct="1"/>
            <a:fld id="{91C21900-3959-430A-8842-F415C6158FFC}" type="slidenum">
              <a:rPr lang="en-US" sz="1000">
                <a:solidFill>
                  <a:srgbClr val="004B8E"/>
                </a:solidFill>
                <a:latin typeface="Arial" charset="0"/>
                <a:cs typeface="Arial" charset="0"/>
              </a:rPr>
              <a:pPr algn="r" eaLnBrk="1" hangingPunct="1"/>
              <a:t>‹#›</a:t>
            </a:fld>
            <a:endParaRPr lang="en-US" sz="1000" dirty="0">
              <a:solidFill>
                <a:srgbClr val="004B8E"/>
              </a:solidFill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53" r:id="rId2"/>
    <p:sldLayoutId id="2147483864" r:id="rId3"/>
    <p:sldLayoutId id="2147483863" r:id="rId4"/>
    <p:sldLayoutId id="2147483854" r:id="rId5"/>
    <p:sldLayoutId id="2147483862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29" r:id="rId13"/>
    <p:sldLayoutId id="2147483861" r:id="rId14"/>
    <p:sldLayoutId id="214748383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Genev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Geneva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Geneva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Geneva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Geneva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Geneva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9508-0346-B1FF-4B8D-5E6DBFB3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495800"/>
          </a:xfrm>
        </p:spPr>
        <p:txBody>
          <a:bodyPr wrap="square" anchor="t"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Respondents consistently praise the team's collaborative spirit and dedication to shared goals, recognizing that members generally work well together and understand their individual roles.</a:t>
            </a:r>
          </a:p>
          <a:p>
            <a:r>
              <a:rPr lang="en-US" dirty="0">
                <a:solidFill>
                  <a:schemeClr val="tx1"/>
                </a:solidFill>
              </a:rPr>
              <a:t>6 out of 10 reviews specifically mention collaboration as a team strength. </a:t>
            </a:r>
          </a:p>
          <a:p>
            <a:r>
              <a:rPr lang="en-US" dirty="0">
                <a:solidFill>
                  <a:schemeClr val="tx1"/>
                </a:solidFill>
              </a:rPr>
              <a:t>Majority of reviews praise the team culture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FB9A72-F18C-AC0B-62A2-8802E822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2" y="1583516"/>
            <a:ext cx="5700297" cy="324916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EB2F7B-97E9-EA02-A5EB-0F0C55AA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00692"/>
            <a:ext cx="9550400" cy="665582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Team Performance Feedback – Sentiment 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F26032-9F9D-74C7-FF53-606F19A306FB}"/>
              </a:ext>
            </a:extLst>
          </p:cNvPr>
          <p:cNvSpPr/>
          <p:nvPr/>
        </p:nvSpPr>
        <p:spPr>
          <a:xfrm>
            <a:off x="10499464" y="290456"/>
            <a:ext cx="1355652" cy="46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5432-053A-9282-4594-89EA3F39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Team Performance Feedback – Sentiment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9A4F-02CF-3913-71E0-FD9B54A2C0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1156448"/>
            <a:ext cx="11379200" cy="2539157"/>
          </a:xfrm>
        </p:spPr>
        <p:txBody>
          <a:bodyPr/>
          <a:lstStyle/>
          <a:p>
            <a:r>
              <a:rPr lang="en-US" sz="200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However, significant concerns revolve around the lack of clear, consistent processes and communication breakdowns, particularly regarding project tracking, reporting, pricing, and deployment updates.</a:t>
            </a:r>
          </a:p>
          <a:p>
            <a:r>
              <a:rPr lang="en-US" sz="200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Based on the analysis of the reviews, multiple concerns were stated in each review though the concern with the highest number of mentions is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Processes/Workflows </a:t>
            </a:r>
            <a:r>
              <a:rPr lang="en-US" sz="2000" i="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(80% of reviews).</a:t>
            </a:r>
          </a:p>
          <a:p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Following concerns about Processes/Workflows, the second most frequent concern is about </a:t>
            </a: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Optimization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Training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(20% of reviews).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32200-2D55-2777-EC40-8F49B993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997" y="3429000"/>
            <a:ext cx="5764463" cy="29357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4C04DB-05FD-F75A-02A8-9E627B89B0C8}"/>
              </a:ext>
            </a:extLst>
          </p:cNvPr>
          <p:cNvSpPr/>
          <p:nvPr/>
        </p:nvSpPr>
        <p:spPr>
          <a:xfrm>
            <a:off x="10424160" y="279699"/>
            <a:ext cx="1430956" cy="462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0D3B-6B2B-061F-206F-933AEE704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495800"/>
          </a:xfrm>
        </p:spPr>
        <p:txBody>
          <a:bodyPr wrap="square" anchor="t"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Suggestions for improvement include implementing centralized tracking systems, streamlining approval processes, fostering better inter-departmental communication, and providing structured development opportunities for less experienced team members.</a:t>
            </a:r>
          </a:p>
          <a:p>
            <a:r>
              <a:rPr lang="en-US" dirty="0">
                <a:solidFill>
                  <a:schemeClr val="tx1"/>
                </a:solidFill>
              </a:rPr>
              <a:t>Implementing a centralized tracking account for </a:t>
            </a:r>
            <a:r>
              <a:rPr lang="en-US" i="1" dirty="0">
                <a:solidFill>
                  <a:schemeClr val="tx1"/>
                </a:solidFill>
              </a:rPr>
              <a:t>50% </a:t>
            </a:r>
            <a:r>
              <a:rPr lang="en-US" dirty="0">
                <a:solidFill>
                  <a:schemeClr val="tx1"/>
                </a:solidFill>
              </a:rPr>
              <a:t>of suggestions</a:t>
            </a: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Fostering better inter-departmental communication was mention</a:t>
            </a:r>
            <a:r>
              <a:rPr lang="en-US" dirty="0">
                <a:solidFill>
                  <a:schemeClr val="tx1"/>
                </a:solidFill>
              </a:rPr>
              <a:t>ed in </a:t>
            </a:r>
            <a:r>
              <a:rPr lang="en-US" i="1" dirty="0">
                <a:solidFill>
                  <a:schemeClr val="tx1"/>
                </a:solidFill>
              </a:rPr>
              <a:t>4 reviews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One review mentions streamlining approval processes.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944CE-CCDF-C634-A063-41F141E9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727" b="-2"/>
          <a:stretch>
            <a:fillRect/>
          </a:stretch>
        </p:blipFill>
        <p:spPr>
          <a:xfrm>
            <a:off x="6197600" y="1447800"/>
            <a:ext cx="5384800" cy="44958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91318-3B1B-9758-00EE-0BD82642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200692"/>
            <a:ext cx="9550400" cy="665582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Team Performance Feedback – Sentiment Analysis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B0437-1DA0-ABC4-26DB-020ABA6ED103}"/>
              </a:ext>
            </a:extLst>
          </p:cNvPr>
          <p:cNvSpPr/>
          <p:nvPr/>
        </p:nvSpPr>
        <p:spPr>
          <a:xfrm>
            <a:off x="10467191" y="301214"/>
            <a:ext cx="1387925" cy="41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0434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emplate 6">
  <a:themeElements>
    <a:clrScheme name="SBA-Cool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08B95"/>
      </a:accent1>
      <a:accent2>
        <a:srgbClr val="65CFE9"/>
      </a:accent2>
      <a:accent3>
        <a:srgbClr val="1FB25A"/>
      </a:accent3>
      <a:accent4>
        <a:srgbClr val="004B8E"/>
      </a:accent4>
      <a:accent5>
        <a:srgbClr val="5B8F22"/>
      </a:accent5>
      <a:accent6>
        <a:srgbClr val="5E6A71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1B4BDCCA4CF9438CE5E13AAE92DF98" ma:contentTypeVersion="14" ma:contentTypeDescription="Create a new document." ma:contentTypeScope="" ma:versionID="575d77a81bd20877e7f41db5a1cde819">
  <xsd:schema xmlns:xsd="http://www.w3.org/2001/XMLSchema" xmlns:xs="http://www.w3.org/2001/XMLSchema" xmlns:p="http://schemas.microsoft.com/office/2006/metadata/properties" xmlns:ns1="http://schemas.microsoft.com/sharepoint/v3" xmlns:ns2="66e45a77-8344-4c76-b01b-427d07747264" xmlns:ns3="50a8223d-c3f9-4ca4-9b5f-f26c2a3a0c4e" targetNamespace="http://schemas.microsoft.com/office/2006/metadata/properties" ma:root="true" ma:fieldsID="33706f4251996b178faf017d22e06ca2" ns1:_="" ns2:_="" ns3:_="">
    <xsd:import namespace="http://schemas.microsoft.com/sharepoint/v3"/>
    <xsd:import namespace="66e45a77-8344-4c76-b01b-427d07747264"/>
    <xsd:import namespace="50a8223d-c3f9-4ca4-9b5f-f26c2a3a0c4e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e45a77-8344-4c76-b01b-427d077472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f508f3c-f172-47f4-beba-9abbab174a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8223d-c3f9-4ca4-9b5f-f26c2a3a0c4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3695c64-77b7-458c-999b-bce58bf5bea6}" ma:internalName="TaxCatchAll" ma:showField="CatchAllData" ma:web="50a8223d-c3f9-4ca4-9b5f-f26c2a3a0c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TaxCatchAll xmlns="50a8223d-c3f9-4ca4-9b5f-f26c2a3a0c4e" xsi:nil="true"/>
    <lcf76f155ced4ddcb4097134ff3c332f xmlns="66e45a77-8344-4c76-b01b-427d0774726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B5F52F-5D69-4087-B008-DF4373EB30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FE9F8-E96E-4C9C-9DC4-4AFE085B3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6e45a77-8344-4c76-b01b-427d07747264"/>
    <ds:schemaRef ds:uri="50a8223d-c3f9-4ca4-9b5f-f26c2a3a0c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E552BB-D1D2-4742-B9A4-C0ACEEA1E408}">
  <ds:schemaRefs>
    <ds:schemaRef ds:uri="50a8223d-c3f9-4ca4-9b5f-f26c2a3a0c4e"/>
    <ds:schemaRef ds:uri="http://purl.org/dc/elements/1.1/"/>
    <ds:schemaRef ds:uri="http://schemas.microsoft.com/office/2006/metadata/properties"/>
    <ds:schemaRef ds:uri="http://schemas.microsoft.com/sharepoint/v3"/>
    <ds:schemaRef ds:uri="66e45a77-8344-4c76-b01b-427d0774726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30569</TotalTime>
  <Words>208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Arial Narrow</vt:lpstr>
      <vt:lpstr>Calibri</vt:lpstr>
      <vt:lpstr>PowerPoint Template 6</vt:lpstr>
      <vt:lpstr>Team Performance Feedback – Sentiment Analysis</vt:lpstr>
      <vt:lpstr>Team Performance Feedback – Sentiment Analysis </vt:lpstr>
      <vt:lpstr>Team Performance Feedback – Sentiment Analysis </vt:lpstr>
    </vt:vector>
  </TitlesOfParts>
  <Company>SBA Communications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Steinebach</dc:creator>
  <cp:lastModifiedBy>Jason Barron</cp:lastModifiedBy>
  <cp:revision>381</cp:revision>
  <cp:lastPrinted>2022-03-07T17:40:36Z</cp:lastPrinted>
  <dcterms:created xsi:type="dcterms:W3CDTF">2012-06-12T15:16:13Z</dcterms:created>
  <dcterms:modified xsi:type="dcterms:W3CDTF">2025-07-14T19:39:26Z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0x010100F81B4BDCCA4CF9438CE5E13AAE92DF98</vt:lpwstr>
  </property>
  <property fmtid="{D5CDD505-2E9C-101B-9397-08002B2CF9AE}" pid="3" name="MSIP_Label_85b4670d-e072-4710-b365-f6deb833d23c_Enabled">
    <vt:lpwstr>true</vt:lpwstr>
  </property>
  <property fmtid="{D5CDD505-2E9C-101B-9397-08002B2CF9AE}" pid="4" name="MSIP_Label_85b4670d-e072-4710-b365-f6deb833d23c_SetDate">
    <vt:lpwstr>2025-07-10T15:32:21Z</vt:lpwstr>
  </property>
  <property fmtid="{D5CDD505-2E9C-101B-9397-08002B2CF9AE}" pid="5" name="MSIP_Label_85b4670d-e072-4710-b365-f6deb833d23c_Method">
    <vt:lpwstr>Standard</vt:lpwstr>
  </property>
  <property fmtid="{D5CDD505-2E9C-101B-9397-08002B2CF9AE}" pid="6" name="MSIP_Label_85b4670d-e072-4710-b365-f6deb833d23c_Name">
    <vt:lpwstr>SBA Internal Use Only</vt:lpwstr>
  </property>
  <property fmtid="{D5CDD505-2E9C-101B-9397-08002B2CF9AE}" pid="7" name="MSIP_Label_85b4670d-e072-4710-b365-f6deb833d23c_SiteId">
    <vt:lpwstr>c1c4381f-9e64-4bf3-9ec4-6fcf2888ad39</vt:lpwstr>
  </property>
  <property fmtid="{D5CDD505-2E9C-101B-9397-08002B2CF9AE}" pid="8" name="MSIP_Label_85b4670d-e072-4710-b365-f6deb833d23c_ActionId">
    <vt:lpwstr>a1ce47c9-a933-401b-b00d-75026a0947e5</vt:lpwstr>
  </property>
  <property fmtid="{D5CDD505-2E9C-101B-9397-08002B2CF9AE}" pid="9" name="MSIP_Label_85b4670d-e072-4710-b365-f6deb833d23c_ContentBits">
    <vt:lpwstr>0</vt:lpwstr>
  </property>
</Properties>
</file>