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 showGuides="1">
      <p:cViewPr varScale="1">
        <p:scale>
          <a:sx n="114" d="100"/>
          <a:sy n="114" d="100"/>
        </p:scale>
        <p:origin x="3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D34-4D0D-A748-AF08-73DE374DDF66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15A8C-3F5F-B340-AD0C-F0A34E84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No link to aggression, achievement, sexual behavior, anger, or markers of cognitive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CF027-744B-0049-AEC6-83EEB88F4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6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EB1F-8788-1847-A81D-395C0F4C0E1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D410-EAFB-A642-B7EA-D7944B30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hyperlink" Target="http://www.squadrati.com/2014/03/31/quadrato-semiotico-dei-wine-love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Lexicon </a:t>
            </a:r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Mining, Language Visualization and Semiotic Squares in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 anchorCtr="0">
            <a:normAutofit/>
          </a:bodyPr>
          <a:lstStyle/>
          <a:p>
            <a:pPr algn="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Jason S. Kessler* </a:t>
            </a:r>
          </a:p>
          <a:p>
            <a:pPr algn="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Puget Sound Python Programming Talk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February 21,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2018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28269"/>
            <a:ext cx="1473200" cy="1003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90893" y="6368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1619" y="6337756"/>
            <a:ext cx="3668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*No, not </a:t>
            </a:r>
            <a:r>
              <a:rPr lang="en-US" sz="2200" i="1" dirty="0" smtClean="0">
                <a:latin typeface="Helvetica" charset="0"/>
                <a:ea typeface="Helvetica" charset="0"/>
                <a:cs typeface="Helvetica" charset="0"/>
              </a:rPr>
              <a:t>that</a:t>
            </a: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 Jason Kessler.</a:t>
            </a: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7" y="533399"/>
            <a:ext cx="11573393" cy="5303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90893" y="6368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6858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90893" y="63685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1" y="289560"/>
            <a:ext cx="43586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" charset="0"/>
                <a:ea typeface="Helvetica" charset="0"/>
                <a:cs typeface="Helvetica" charset="0"/>
              </a:rPr>
              <a:t>By the end of the talk</a:t>
            </a:r>
          </a:p>
          <a:p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You’ll know how to programmatically create semiotic squares like this one.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6199" y="4495801"/>
            <a:ext cx="4099561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Source: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  <a:hlinkClick r:id="rId3"/>
              </a:rPr>
              <a:t>http</a:t>
            </a:r>
            <a:r>
              <a:rPr lang="en-US" dirty="0">
                <a:latin typeface="Helvetica" charset="0"/>
                <a:ea typeface="Helvetica" charset="0"/>
                <a:cs typeface="Helvetica" charset="0"/>
                <a:hlinkClick r:id="rId3"/>
              </a:rPr>
              <a:t>://www.squadrati.com/2014/03/31/quadrato-semiotico-dei-wine-lovers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  <a:hlinkClick r:id="rId3"/>
              </a:rPr>
              <a:t>/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2162"/>
          <a:stretch/>
        </p:blipFill>
        <p:spPr>
          <a:xfrm>
            <a:off x="0" y="1323067"/>
            <a:ext cx="12192000" cy="25706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-19234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Lexicon speculation</a:t>
            </a:r>
            <a:endParaRPr lang="en-US" sz="4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28" y="6008914"/>
            <a:ext cx="96374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Bo Pang, Lillian Lee and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Shivakumar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Vaithyanathan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. Thumbs up? Sentiment classification using machine learning techniques. 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EMNLP. 2002.</a:t>
            </a:r>
            <a:endParaRPr lang="en-US" b="0" i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90893" y="1136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0957"/>
          <a:stretch/>
        </p:blipFill>
        <p:spPr>
          <a:xfrm>
            <a:off x="0" y="3971226"/>
            <a:ext cx="12192000" cy="1735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42162"/>
          <a:stretch/>
        </p:blipFill>
        <p:spPr>
          <a:xfrm>
            <a:off x="0" y="1323067"/>
            <a:ext cx="12192000" cy="25706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4828" y="6008914"/>
            <a:ext cx="96374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Bo Pang, Lillian Lee and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Shivakumar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0" i="0" err="1" smtClean="0">
                <a:effectLst/>
                <a:latin typeface="Helvetica" charset="0"/>
                <a:ea typeface="Helvetica" charset="0"/>
                <a:cs typeface="Helvetica" charset="0"/>
              </a:rPr>
              <a:t>Vaithyanathan</a:t>
            </a:r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. Thumbs up? Sentiment classification using machine learning techniques. </a:t>
            </a:r>
            <a:r>
              <a:rPr lang="en-US" b="0" i="0" smtClean="0">
                <a:effectLst/>
                <a:latin typeface="Helvetica" charset="0"/>
                <a:ea typeface="Helvetica" charset="0"/>
                <a:cs typeface="Helvetica" charset="0"/>
              </a:rPr>
              <a:t>EMNLP. 2002.</a:t>
            </a:r>
            <a:endParaRPr lang="en-US" b="0" i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87940" y="-1473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Lexicon 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mining </a:t>
            </a:r>
            <a:r>
              <a:rPr lang="en-US" sz="4000" b="1" dirty="0"/>
              <a:t>≈</a:t>
            </a:r>
            <a:r>
              <a:rPr lang="en-US" sz="4000" dirty="0" smtClean="0">
                <a:latin typeface="Helvetica" charset="0"/>
                <a:ea typeface="Helvetica" charset="0"/>
                <a:cs typeface="Helvetica" charset="0"/>
              </a:rPr>
              <a:t> lexicon </a:t>
            </a:r>
            <a:r>
              <a:rPr lang="en-US" sz="4000" dirty="0">
                <a:latin typeface="Helvetica" charset="0"/>
                <a:ea typeface="Helvetica" charset="0"/>
                <a:cs typeface="Helvetica" charset="0"/>
              </a:rPr>
              <a:t>speculation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86937" y="8032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In defense of stop words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98889" cy="3669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0242" y="5762683"/>
            <a:ext cx="531151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Cindy </a:t>
            </a:r>
            <a:r>
              <a:rPr lang="en-US" dirty="0"/>
              <a:t>K. Chung and James W. </a:t>
            </a:r>
            <a:r>
              <a:rPr lang="en-US" dirty="0" err="1" smtClean="0"/>
              <a:t>Pennebaker</a:t>
            </a:r>
            <a:r>
              <a:rPr lang="en-US" dirty="0"/>
              <a:t>. Counting Little Words in Big Data: The Psychology of Communities, Culture, and History. </a:t>
            </a:r>
            <a:r>
              <a:rPr lang="en-US" dirty="0" smtClean="0"/>
              <a:t>EASP.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2450" y="348659"/>
            <a:ext cx="27761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times of shared crisis, “we” use increases, while “I” use decreases.</a:t>
            </a:r>
          </a:p>
          <a:p>
            <a:endParaRPr lang="en-US" sz="2800" dirty="0" smtClean="0"/>
          </a:p>
          <a:p>
            <a:r>
              <a:rPr lang="en-US" sz="2800" dirty="0" smtClean="0"/>
              <a:t>I/we: age, social integration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I: lying, social </a:t>
            </a:r>
            <a:r>
              <a:rPr lang="en-US" sz="2800" dirty="0" smtClean="0"/>
              <a:t>rank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490893" y="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24" y="5336628"/>
            <a:ext cx="1052776" cy="15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Function words and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gender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3299" y="5975658"/>
            <a:ext cx="7022437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Newman, ML; Groom, CJ; </a:t>
            </a:r>
            <a:r>
              <a:rPr lang="en-US" dirty="0" err="1" smtClean="0"/>
              <a:t>Handelman</a:t>
            </a:r>
            <a:r>
              <a:rPr lang="en-US" dirty="0" smtClean="0"/>
              <a:t> LD, </a:t>
            </a:r>
            <a:r>
              <a:rPr lang="en-US" dirty="0" err="1" smtClean="0"/>
              <a:t>Pennebaker</a:t>
            </a:r>
            <a:r>
              <a:rPr lang="en-US" dirty="0" smtClean="0"/>
              <a:t>, JW</a:t>
            </a:r>
            <a:r>
              <a:rPr lang="en-US" dirty="0"/>
              <a:t>. Gender Differences in Language Use: An Analysis of 14,000 Text Samples. </a:t>
            </a:r>
            <a:r>
              <a:rPr lang="en-US" dirty="0" smtClean="0"/>
              <a:t>2008.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84813" y="1479083"/>
          <a:ext cx="747726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631"/>
                <a:gridCol w="3738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LIWC Dimension</a:t>
                      </a:r>
                    </a:p>
                    <a:p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Bold: entirely 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stop words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Effect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Size (Cohen’s d) </a:t>
                      </a:r>
                    </a:p>
                    <a:p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(&gt;0 F, &lt;0 M)  MANOVA p&lt;.001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All </a:t>
                      </a:r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Pronouns </a:t>
                      </a:r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(esp. 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3rd person)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0.36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Present tense verbs</a:t>
                      </a:r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(walk,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b="1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is, be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)</a:t>
                      </a:r>
                      <a:endParaRPr lang="en-US" b="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0.18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Feeling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(touch, hold, feel)</a:t>
                      </a:r>
                      <a:endParaRPr lang="en-US" b="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0.17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Certainty 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(always</a:t>
                      </a:r>
                      <a:r>
                        <a:rPr lang="en-US" b="0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, never)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0.14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Word count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Numbers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-0.15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Prepositions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-0.17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Words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&gt;6 letters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-0.24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Swear</a:t>
                      </a:r>
                      <a:r>
                        <a:rPr lang="en-US" baseline="0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 words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-0.22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Articles</a:t>
                      </a:r>
                      <a:endParaRPr lang="en-US" b="1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" charset="0"/>
                          <a:ea typeface="Helvetica" charset="0"/>
                          <a:cs typeface="Helvetica" charset="0"/>
                        </a:rPr>
                        <a:t>-0.24</a:t>
                      </a:r>
                      <a:endParaRPr lang="en-US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11007" y="881956"/>
            <a:ext cx="29136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Performed on a variety of language categories, including speech.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>
                <a:latin typeface="Helvetica" charset="0"/>
                <a:ea typeface="Helvetica" charset="0"/>
                <a:cs typeface="Helvetica" charset="0"/>
              </a:rPr>
              <a:t>Other studies have found that function words are the best predictors of gender.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67847" y="-420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Function word usage is counter-intuitive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2841" y="5410881"/>
            <a:ext cx="10585077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James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W.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Pennebaker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Carla J. Groom, Daniel Loew, James M. Dabbs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Testosterone as a Social Inhibitor: Two Case Studies of the Effect of Testosterone Treatment on Language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 2004.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Susan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C. Herring, Anna Martinson.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Assessing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Gender Authenticity in Computer-Mediated Language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Use: Evidence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From an Identity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Game. Journal of Language and Social Psychology. 2004.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465728"/>
            <a:ext cx="110864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Pennebaker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et al: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Testosterone levels (in two therapeutic settings) predict: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Modest but significant decreases in: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Pronouns referring to others (ex: we, she, they)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Communication verbs (ex: hear, say)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Modest but significant decreases in: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Optimism words (ex: energy, upbeat)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Negative (but statistically insignificant) correlation with subject’s beliefs about testosterone and category usage!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Herring et al: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Subjects tasked with impersonating opposite gender in online game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Discussed stereotypical topics (cars, shopping) but </a:t>
            </a:r>
            <a:r>
              <a:rPr lang="en-US" sz="2000" b="1" dirty="0" smtClean="0">
                <a:latin typeface="Helvetica" charset="0"/>
                <a:ea typeface="Helvetica" charset="0"/>
                <a:cs typeface="Helvetica" charset="0"/>
              </a:rPr>
              <a:t>didn’t change stylistic cues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67847" y="-420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@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jasonkessler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525</Words>
  <Application>Microsoft Macintosh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Helvetica</vt:lpstr>
      <vt:lpstr>Arial</vt:lpstr>
      <vt:lpstr>Office Theme</vt:lpstr>
      <vt:lpstr>Lexicon Mining, Language Visualization and Semiotic Squares in Python</vt:lpstr>
      <vt:lpstr>PowerPoint Presentation</vt:lpstr>
      <vt:lpstr>PowerPoint Presentation</vt:lpstr>
      <vt:lpstr>PowerPoint Presentation</vt:lpstr>
      <vt:lpstr>PowerPoint Presentation</vt:lpstr>
      <vt:lpstr>In defense of stop words</vt:lpstr>
      <vt:lpstr>Function words and gender</vt:lpstr>
      <vt:lpstr>Function word usage is counter-intuitive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Lexicon Mining, Language Visualization and Semiotic Squares in Python</dc:title>
  <dc:creator>Microsoft Office User</dc:creator>
  <cp:lastModifiedBy>Microsoft Office User</cp:lastModifiedBy>
  <cp:revision>7</cp:revision>
  <dcterms:created xsi:type="dcterms:W3CDTF">2018-02-21T22:34:22Z</dcterms:created>
  <dcterms:modified xsi:type="dcterms:W3CDTF">2018-02-22T00:18:22Z</dcterms:modified>
</cp:coreProperties>
</file>