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3" r:id="rId8"/>
    <p:sldId id="264" r:id="rId9"/>
    <p:sldId id="262" r:id="rId10"/>
  </p:sldIdLst>
  <p:sldSz cx="9144000" cy="5143500" type="screen16x9"/>
  <p:notesSz cx="6858000" cy="9144000"/>
  <p:embeddedFontLst>
    <p:embeddedFont>
      <p:font typeface="Amatic SC" panose="00000500000000000000" pitchFamily="2" charset="-79"/>
      <p:regular r:id="rId12"/>
      <p:bold r:id="rId13"/>
    </p:embeddedFont>
    <p:embeddedFont>
      <p:font typeface="Calibri" panose="020F0502020204030204" pitchFamily="34" charset="0"/>
      <p:regular r:id="rId14"/>
      <p:bold r:id="rId15"/>
      <p:italic r:id="rId16"/>
      <p:boldItalic r:id="rId17"/>
    </p:embeddedFont>
    <p:embeddedFont>
      <p:font typeface="Source Code Pro" panose="020B0509030403020204" pitchFamily="49"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ED16D8-BB22-4D57-86C6-FDA1C71F7B04}">
  <a:tblStyle styleId="{6BED16D8-BB22-4D57-86C6-FDA1C71F7B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93eea337a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93eea337a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93eea337ae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93eea337a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93eea337ae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93eea337ae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3eea337ae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3eea337a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93eea337ae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93eea337ae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93eea337a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93eea337a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Match-amials</a:t>
            </a:r>
            <a:endParaRPr/>
          </a:p>
          <a:p>
            <a:pPr marL="0" lvl="0" indent="0" algn="ctr" rtl="0">
              <a:spcBef>
                <a:spcPts val="0"/>
              </a:spcBef>
              <a:spcAft>
                <a:spcPts val="0"/>
              </a:spcAft>
              <a:buNone/>
            </a:pPr>
            <a:r>
              <a:rPr lang="en"/>
              <a:t>From team Youngin Games</a:t>
            </a:r>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Class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 	</a:t>
            </a:r>
            <a:endParaRPr/>
          </a:p>
        </p:txBody>
      </p:sp>
      <p:sp>
        <p:nvSpPr>
          <p:cNvPr id="63" name="Google Shape;63;p14"/>
          <p:cNvSpPr txBox="1">
            <a:spLocks noGrp="1"/>
          </p:cNvSpPr>
          <p:nvPr>
            <p:ph type="body" idx="1"/>
          </p:nvPr>
        </p:nvSpPr>
        <p:spPr>
          <a:xfrm>
            <a:off x="311700" y="1228675"/>
            <a:ext cx="8520600" cy="3914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t>Market:</a:t>
            </a:r>
            <a:r>
              <a:rPr lang="en"/>
              <a:t> Children 10 and under</a:t>
            </a:r>
            <a:endParaRPr/>
          </a:p>
          <a:p>
            <a:pPr marL="0" lvl="0" indent="0" algn="l" rtl="0">
              <a:spcBef>
                <a:spcPts val="1200"/>
              </a:spcBef>
              <a:spcAft>
                <a:spcPts val="0"/>
              </a:spcAft>
              <a:buNone/>
            </a:pPr>
            <a:r>
              <a:rPr lang="en" b="1"/>
              <a:t>Alignment:</a:t>
            </a:r>
            <a:r>
              <a:rPr lang="en"/>
              <a:t>Educational</a:t>
            </a:r>
            <a:endParaRPr/>
          </a:p>
          <a:p>
            <a:pPr marL="0" lvl="0" indent="0" algn="l" rtl="0">
              <a:spcBef>
                <a:spcPts val="1200"/>
              </a:spcBef>
              <a:spcAft>
                <a:spcPts val="0"/>
              </a:spcAft>
              <a:buNone/>
            </a:pPr>
            <a:r>
              <a:rPr lang="en" b="1"/>
              <a:t>	Mood:</a:t>
            </a:r>
            <a:r>
              <a:rPr lang="en"/>
              <a:t>Fun</a:t>
            </a:r>
            <a:endParaRPr/>
          </a:p>
          <a:p>
            <a:pPr marL="0" lvl="0" indent="0" algn="l" rtl="0">
              <a:spcBef>
                <a:spcPts val="1200"/>
              </a:spcBef>
              <a:spcAft>
                <a:spcPts val="0"/>
              </a:spcAft>
              <a:buNone/>
            </a:pPr>
            <a:r>
              <a:rPr lang="en" b="1"/>
              <a:t>	Pace:</a:t>
            </a:r>
            <a:r>
              <a:rPr lang="en"/>
              <a:t>Slow</a:t>
            </a:r>
            <a:endParaRPr/>
          </a:p>
          <a:p>
            <a:pPr marL="0" lvl="0" indent="0" algn="l" rtl="0">
              <a:spcBef>
                <a:spcPts val="1200"/>
              </a:spcBef>
              <a:spcAft>
                <a:spcPts val="0"/>
              </a:spcAft>
              <a:buNone/>
            </a:pPr>
            <a:r>
              <a:rPr lang="en" b="1"/>
              <a:t>What:</a:t>
            </a:r>
            <a:r>
              <a:rPr lang="en"/>
              <a:t>The player will be using problem solving skills to solve puzzles. Core mechanics will be levels, gaining points, and awards.  </a:t>
            </a:r>
            <a:endParaRPr/>
          </a:p>
          <a:p>
            <a:pPr marL="0" lvl="0" indent="0" algn="l" rtl="0">
              <a:spcBef>
                <a:spcPts val="1200"/>
              </a:spcBef>
              <a:spcAft>
                <a:spcPts val="0"/>
              </a:spcAft>
              <a:buNone/>
            </a:pPr>
            <a:r>
              <a:rPr lang="en" b="1"/>
              <a:t>Why:</a:t>
            </a:r>
            <a:r>
              <a:rPr lang="en"/>
              <a:t>Players will be challenged to exercise their brain power to increase their skills through practice. </a:t>
            </a:r>
            <a:endParaRPr/>
          </a:p>
          <a:p>
            <a:pPr marL="0" lvl="0" indent="0" algn="l" rtl="0">
              <a:spcBef>
                <a:spcPts val="1200"/>
              </a:spcBef>
              <a:spcAft>
                <a:spcPts val="1200"/>
              </a:spcAft>
              <a:buNone/>
            </a:pPr>
            <a:r>
              <a:rPr lang="en" b="1"/>
              <a:t>Where:</a:t>
            </a:r>
            <a:r>
              <a:rPr lang="en"/>
              <a:t>the game will take place in a zoo setting.</a:t>
            </a:r>
            <a:r>
              <a:rPr lang="en" b="1"/>
              <a:t>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Concept</a:t>
            </a:r>
            <a:endParaRPr/>
          </a:p>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Risks:</a:t>
            </a:r>
            <a:r>
              <a:rPr lang="en"/>
              <a:t> Scope and Engagement</a:t>
            </a:r>
            <a:endParaRPr/>
          </a:p>
          <a:p>
            <a:pPr marL="0" lvl="0" indent="0" algn="l" rtl="0">
              <a:spcBef>
                <a:spcPts val="1200"/>
              </a:spcBef>
              <a:spcAft>
                <a:spcPts val="0"/>
              </a:spcAft>
              <a:buNone/>
            </a:pPr>
            <a:r>
              <a:rPr lang="en" b="1"/>
              <a:t>Organization(team roles):</a:t>
            </a:r>
            <a:r>
              <a:rPr lang="en"/>
              <a:t>Shannon Lopez:Art, Cardae Douglas-Programmer,designer, Jason Kotrady-Audio,designer.</a:t>
            </a:r>
            <a:endParaRPr/>
          </a:p>
          <a:p>
            <a:pPr marL="0" lvl="0" indent="0" algn="l" rtl="0">
              <a:spcBef>
                <a:spcPts val="1200"/>
              </a:spcBef>
              <a:spcAft>
                <a:spcPts val="1200"/>
              </a:spcAft>
              <a:buNone/>
            </a:pPr>
            <a:r>
              <a:rPr lang="en" b="1"/>
              <a:t>Potential Tools:</a:t>
            </a:r>
            <a:r>
              <a:rPr lang="en"/>
              <a:t> Unreal Engine, Photoshop, Autodesk Maya, Substance Painter, Github,Discord.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63050" y="-4140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Questions</a:t>
            </a:r>
            <a:endParaRPr/>
          </a:p>
        </p:txBody>
      </p:sp>
      <p:graphicFrame>
        <p:nvGraphicFramePr>
          <p:cNvPr id="75" name="Google Shape;75;p16"/>
          <p:cNvGraphicFramePr/>
          <p:nvPr>
            <p:extLst>
              <p:ext uri="{D42A27DB-BD31-4B8C-83A1-F6EECF244321}">
                <p14:modId xmlns:p14="http://schemas.microsoft.com/office/powerpoint/2010/main" val="1229673817"/>
              </p:ext>
            </p:extLst>
          </p:nvPr>
        </p:nvGraphicFramePr>
        <p:xfrm>
          <a:off x="13" y="639075"/>
          <a:ext cx="9143975" cy="12557460"/>
        </p:xfrm>
        <a:graphic>
          <a:graphicData uri="http://schemas.openxmlformats.org/drawingml/2006/table">
            <a:tbl>
              <a:tblPr>
                <a:noFill/>
                <a:tableStyleId>{6BED16D8-BB22-4D57-86C6-FDA1C71F7B04}</a:tableStyleId>
              </a:tblPr>
              <a:tblGrid>
                <a:gridCol w="1328925">
                  <a:extLst>
                    <a:ext uri="{9D8B030D-6E8A-4147-A177-3AD203B41FA5}">
                      <a16:colId xmlns:a16="http://schemas.microsoft.com/office/drawing/2014/main" val="20000"/>
                    </a:ext>
                  </a:extLst>
                </a:gridCol>
                <a:gridCol w="1431625">
                  <a:extLst>
                    <a:ext uri="{9D8B030D-6E8A-4147-A177-3AD203B41FA5}">
                      <a16:colId xmlns:a16="http://schemas.microsoft.com/office/drawing/2014/main" val="20001"/>
                    </a:ext>
                  </a:extLst>
                </a:gridCol>
                <a:gridCol w="1154650">
                  <a:extLst>
                    <a:ext uri="{9D8B030D-6E8A-4147-A177-3AD203B41FA5}">
                      <a16:colId xmlns:a16="http://schemas.microsoft.com/office/drawing/2014/main" val="20002"/>
                    </a:ext>
                  </a:extLst>
                </a:gridCol>
                <a:gridCol w="1032375">
                  <a:extLst>
                    <a:ext uri="{9D8B030D-6E8A-4147-A177-3AD203B41FA5}">
                      <a16:colId xmlns:a16="http://schemas.microsoft.com/office/drawing/2014/main" val="20003"/>
                    </a:ext>
                  </a:extLst>
                </a:gridCol>
                <a:gridCol w="1032375">
                  <a:extLst>
                    <a:ext uri="{9D8B030D-6E8A-4147-A177-3AD203B41FA5}">
                      <a16:colId xmlns:a16="http://schemas.microsoft.com/office/drawing/2014/main" val="20004"/>
                    </a:ext>
                  </a:extLst>
                </a:gridCol>
                <a:gridCol w="1645925">
                  <a:extLst>
                    <a:ext uri="{9D8B030D-6E8A-4147-A177-3AD203B41FA5}">
                      <a16:colId xmlns:a16="http://schemas.microsoft.com/office/drawing/2014/main" val="20005"/>
                    </a:ext>
                  </a:extLst>
                </a:gridCol>
                <a:gridCol w="1518100">
                  <a:extLst>
                    <a:ext uri="{9D8B030D-6E8A-4147-A177-3AD203B41FA5}">
                      <a16:colId xmlns:a16="http://schemas.microsoft.com/office/drawing/2014/main" val="20006"/>
                    </a:ext>
                  </a:extLst>
                </a:gridCol>
              </a:tblGrid>
              <a:tr h="523850">
                <a:tc>
                  <a:txBody>
                    <a:bodyPr/>
                    <a:lstStyle/>
                    <a:p>
                      <a:pPr marL="0" lvl="0" indent="0" algn="l" rtl="0">
                        <a:spcBef>
                          <a:spcPts val="0"/>
                        </a:spcBef>
                        <a:spcAft>
                          <a:spcPts val="0"/>
                        </a:spcAft>
                        <a:buNone/>
                      </a:pPr>
                      <a:r>
                        <a:rPr lang="en" sz="1200"/>
                        <a:t>Project Title</a:t>
                      </a:r>
                      <a:endParaRPr sz="1200"/>
                    </a:p>
                    <a:p>
                      <a:pPr marL="0" lvl="0" indent="0" algn="l" rtl="0">
                        <a:spcBef>
                          <a:spcPts val="0"/>
                        </a:spcBef>
                        <a:spcAft>
                          <a:spcPts val="0"/>
                        </a:spcAft>
                        <a:buNone/>
                      </a:pPr>
                      <a:endParaRPr sz="1200"/>
                    </a:p>
                  </a:txBody>
                  <a:tcPr marL="91425" marR="91425" marT="91425" marB="91425">
                    <a:solidFill>
                      <a:srgbClr val="CCCCCC"/>
                    </a:solidFill>
                  </a:tcPr>
                </a:tc>
                <a:tc>
                  <a:txBody>
                    <a:bodyPr/>
                    <a:lstStyle/>
                    <a:p>
                      <a:pPr marL="0" lvl="0" indent="0" algn="l" rtl="0">
                        <a:spcBef>
                          <a:spcPts val="0"/>
                        </a:spcBef>
                        <a:spcAft>
                          <a:spcPts val="0"/>
                        </a:spcAft>
                        <a:buNone/>
                      </a:pPr>
                      <a:r>
                        <a:rPr lang="en"/>
                        <a:t>Match-amials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523850">
                <a:tc>
                  <a:txBody>
                    <a:bodyPr/>
                    <a:lstStyle/>
                    <a:p>
                      <a:pPr marL="0" lvl="0" indent="0" algn="l" rtl="0">
                        <a:spcBef>
                          <a:spcPts val="0"/>
                        </a:spcBef>
                        <a:spcAft>
                          <a:spcPts val="0"/>
                        </a:spcAft>
                        <a:buNone/>
                      </a:pPr>
                      <a:r>
                        <a:rPr lang="en" sz="1200"/>
                        <a:t>Team Name</a:t>
                      </a:r>
                      <a:endParaRPr sz="1200"/>
                    </a:p>
                    <a:p>
                      <a:pPr marL="0" lvl="0" indent="0" algn="l" rtl="0">
                        <a:spcBef>
                          <a:spcPts val="0"/>
                        </a:spcBef>
                        <a:spcAft>
                          <a:spcPts val="0"/>
                        </a:spcAft>
                        <a:buNone/>
                      </a:pPr>
                      <a:endParaRPr sz="1200"/>
                    </a:p>
                  </a:txBody>
                  <a:tcPr marL="91425" marR="91425" marT="91425" marB="91425">
                    <a:solidFill>
                      <a:srgbClr val="CCCCCC"/>
                    </a:solidFill>
                  </a:tcPr>
                </a:tc>
                <a:tc>
                  <a:txBody>
                    <a:bodyPr/>
                    <a:lstStyle/>
                    <a:p>
                      <a:pPr marL="0" lvl="0" indent="0" algn="l" rtl="0">
                        <a:spcBef>
                          <a:spcPts val="0"/>
                        </a:spcBef>
                        <a:spcAft>
                          <a:spcPts val="0"/>
                        </a:spcAft>
                        <a:buNone/>
                      </a:pPr>
                      <a:r>
                        <a:rPr lang="en"/>
                        <a:t>Youngin Games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74675">
                <a:tc>
                  <a:txBody>
                    <a:bodyPr/>
                    <a:lstStyle/>
                    <a:p>
                      <a:pPr marL="0" lvl="0" indent="0" algn="l" rtl="0">
                        <a:spcBef>
                          <a:spcPts val="0"/>
                        </a:spcBef>
                        <a:spcAft>
                          <a:spcPts val="0"/>
                        </a:spcAft>
                        <a:buNone/>
                      </a:pPr>
                      <a:r>
                        <a:rPr lang="en" sz="1200"/>
                        <a:t>Date</a:t>
                      </a:r>
                      <a:endParaRPr sz="1200"/>
                    </a:p>
                  </a:txBody>
                  <a:tcPr marL="91425" marR="91425" marT="91425" marB="91425">
                    <a:solidFill>
                      <a:srgbClr val="CCCCCC"/>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74675">
                <a:tc>
                  <a:txBody>
                    <a:bodyPr/>
                    <a:lstStyle/>
                    <a:p>
                      <a:pPr marL="0" lvl="0" indent="0" algn="l" rtl="0">
                        <a:spcBef>
                          <a:spcPts val="0"/>
                        </a:spcBef>
                        <a:spcAft>
                          <a:spcPts val="0"/>
                        </a:spcAft>
                        <a:buNone/>
                      </a:pPr>
                      <a:endParaRPr/>
                    </a:p>
                  </a:txBody>
                  <a:tcPr marL="91425" marR="91425" marT="91425" marB="91425">
                    <a:solidFill>
                      <a:schemeClr val="accent1"/>
                    </a:solidFill>
                  </a:tcPr>
                </a:tc>
                <a:tc>
                  <a:txBody>
                    <a:bodyPr/>
                    <a:lstStyle/>
                    <a:p>
                      <a:pPr marL="0" lvl="0" indent="0" algn="l" rtl="0">
                        <a:spcBef>
                          <a:spcPts val="0"/>
                        </a:spcBef>
                        <a:spcAft>
                          <a:spcPts val="0"/>
                        </a:spcAft>
                        <a:buNone/>
                      </a:pPr>
                      <a:endParaRPr/>
                    </a:p>
                  </a:txBody>
                  <a:tcPr marL="91425" marR="91425" marT="91425" marB="91425">
                    <a:solidFill>
                      <a:schemeClr val="accent1"/>
                    </a:solidFill>
                  </a:tcPr>
                </a:tc>
                <a:tc>
                  <a:txBody>
                    <a:bodyPr/>
                    <a:lstStyle/>
                    <a:p>
                      <a:pPr marL="0" lvl="0" indent="0" algn="l" rtl="0">
                        <a:spcBef>
                          <a:spcPts val="0"/>
                        </a:spcBef>
                        <a:spcAft>
                          <a:spcPts val="0"/>
                        </a:spcAft>
                        <a:buNone/>
                      </a:pPr>
                      <a:endParaRPr/>
                    </a:p>
                  </a:txBody>
                  <a:tcPr marL="91425" marR="91425" marT="91425" marB="91425">
                    <a:solidFill>
                      <a:schemeClr val="accent1"/>
                    </a:solidFill>
                  </a:tcPr>
                </a:tc>
                <a:tc>
                  <a:txBody>
                    <a:bodyPr/>
                    <a:lstStyle/>
                    <a:p>
                      <a:pPr marL="0" lvl="0" indent="0" algn="l" rtl="0">
                        <a:spcBef>
                          <a:spcPts val="0"/>
                        </a:spcBef>
                        <a:spcAft>
                          <a:spcPts val="0"/>
                        </a:spcAft>
                        <a:buNone/>
                      </a:pPr>
                      <a:endParaRPr/>
                    </a:p>
                  </a:txBody>
                  <a:tcPr marL="91425" marR="91425" marT="91425" marB="91425">
                    <a:solidFill>
                      <a:schemeClr val="accent1"/>
                    </a:solidFill>
                  </a:tcPr>
                </a:tc>
                <a:tc>
                  <a:txBody>
                    <a:bodyPr/>
                    <a:lstStyle/>
                    <a:p>
                      <a:pPr marL="0" lvl="0" indent="0" algn="l" rtl="0">
                        <a:spcBef>
                          <a:spcPts val="0"/>
                        </a:spcBef>
                        <a:spcAft>
                          <a:spcPts val="0"/>
                        </a:spcAft>
                        <a:buNone/>
                      </a:pPr>
                      <a:endParaRPr/>
                    </a:p>
                  </a:txBody>
                  <a:tcPr marL="91425" marR="91425" marT="91425" marB="91425">
                    <a:solidFill>
                      <a:schemeClr val="accent1"/>
                    </a:solidFill>
                  </a:tcPr>
                </a:tc>
                <a:tc>
                  <a:txBody>
                    <a:bodyPr/>
                    <a:lstStyle/>
                    <a:p>
                      <a:pPr marL="0" lvl="0" indent="0" algn="l" rtl="0">
                        <a:spcBef>
                          <a:spcPts val="0"/>
                        </a:spcBef>
                        <a:spcAft>
                          <a:spcPts val="0"/>
                        </a:spcAft>
                        <a:buNone/>
                      </a:pPr>
                      <a:endParaRPr/>
                    </a:p>
                  </a:txBody>
                  <a:tcPr marL="91425" marR="91425" marT="91425" marB="91425">
                    <a:solidFill>
                      <a:schemeClr val="accent1"/>
                    </a:solidFill>
                  </a:tcPr>
                </a:tc>
                <a:tc>
                  <a:txBody>
                    <a:bodyPr/>
                    <a:lstStyle/>
                    <a:p>
                      <a:pPr marL="0" lvl="0" indent="0" algn="l" rtl="0">
                        <a:spcBef>
                          <a:spcPts val="0"/>
                        </a:spcBef>
                        <a:spcAft>
                          <a:spcPts val="0"/>
                        </a:spcAft>
                        <a:buNone/>
                      </a:pPr>
                      <a:endParaRPr/>
                    </a:p>
                  </a:txBody>
                  <a:tcPr marL="91425" marR="91425" marT="91425" marB="91425">
                    <a:solidFill>
                      <a:schemeClr val="accent1"/>
                    </a:solidFill>
                  </a:tcPr>
                </a:tc>
                <a:extLst>
                  <a:ext uri="{0D108BD9-81ED-4DB2-BD59-A6C34878D82A}">
                    <a16:rowId xmlns:a16="http://schemas.microsoft.com/office/drawing/2014/main" val="10003"/>
                  </a:ext>
                </a:extLst>
              </a:tr>
              <a:tr h="691750">
                <a:tc gridSpan="2">
                  <a:txBody>
                    <a:bodyPr/>
                    <a:lstStyle/>
                    <a:p>
                      <a:pPr marL="0" lvl="0" indent="0" algn="l" rtl="0">
                        <a:spcBef>
                          <a:spcPts val="0"/>
                        </a:spcBef>
                        <a:spcAft>
                          <a:spcPts val="0"/>
                        </a:spcAft>
                        <a:buNone/>
                      </a:pPr>
                      <a:r>
                        <a:rPr lang="en" sz="1200"/>
                        <a:t>User Story(“As a x, Want to Y,so that I can accomplish Z)</a:t>
                      </a:r>
                      <a:endParaRPr sz="1200"/>
                    </a:p>
                  </a:txBody>
                  <a:tcPr marL="91425" marR="91425" marT="91425" marB="91425">
                    <a:solidFill>
                      <a:srgbClr val="D9D9D9"/>
                    </a:solidFill>
                  </a:tcPr>
                </a:tc>
                <a:tc hMerge="1">
                  <a:txBody>
                    <a:bodyPr/>
                    <a:lstStyle/>
                    <a:p>
                      <a:endParaRPr lang="en-US"/>
                    </a:p>
                  </a:txBody>
                  <a:tcPr/>
                </a:tc>
                <a:tc>
                  <a:txBody>
                    <a:bodyPr/>
                    <a:lstStyle/>
                    <a:p>
                      <a:pPr marL="0" lvl="0" indent="0" algn="l" rtl="0">
                        <a:spcBef>
                          <a:spcPts val="0"/>
                        </a:spcBef>
                        <a:spcAft>
                          <a:spcPts val="0"/>
                        </a:spcAft>
                        <a:buNone/>
                      </a:pPr>
                      <a:r>
                        <a:rPr lang="en" sz="1200"/>
                        <a:t>Proposed method</a:t>
                      </a:r>
                      <a:endParaRPr sz="1200"/>
                    </a:p>
                  </a:txBody>
                  <a:tcPr marL="91425" marR="91425" marT="91425" marB="91425">
                    <a:solidFill>
                      <a:srgbClr val="D9D9D9"/>
                    </a:solidFill>
                  </a:tcPr>
                </a:tc>
                <a:tc>
                  <a:txBody>
                    <a:bodyPr/>
                    <a:lstStyle/>
                    <a:p>
                      <a:pPr marL="0" lvl="0" indent="0" algn="l" rtl="0">
                        <a:spcBef>
                          <a:spcPts val="0"/>
                        </a:spcBef>
                        <a:spcAft>
                          <a:spcPts val="0"/>
                        </a:spcAft>
                        <a:buNone/>
                      </a:pPr>
                      <a:r>
                        <a:rPr lang="en" sz="1200"/>
                        <a:t>Difficulty to build</a:t>
                      </a:r>
                      <a:endParaRPr sz="1200"/>
                    </a:p>
                  </a:txBody>
                  <a:tcPr marL="91425" marR="91425" marT="91425" marB="91425">
                    <a:solidFill>
                      <a:srgbClr val="D9D9D9"/>
                    </a:solidFill>
                  </a:tcPr>
                </a:tc>
                <a:tc>
                  <a:txBody>
                    <a:bodyPr/>
                    <a:lstStyle/>
                    <a:p>
                      <a:pPr marL="0" lvl="0" indent="0" algn="l" rtl="0">
                        <a:spcBef>
                          <a:spcPts val="0"/>
                        </a:spcBef>
                        <a:spcAft>
                          <a:spcPts val="0"/>
                        </a:spcAft>
                        <a:buNone/>
                      </a:pPr>
                      <a:r>
                        <a:rPr lang="en" sz="1200"/>
                        <a:t>Estimated Time</a:t>
                      </a:r>
                      <a:endParaRPr sz="1200"/>
                    </a:p>
                    <a:p>
                      <a:pPr marL="0" lvl="0" indent="0" algn="l" rtl="0">
                        <a:spcBef>
                          <a:spcPts val="0"/>
                        </a:spcBef>
                        <a:spcAft>
                          <a:spcPts val="0"/>
                        </a:spcAft>
                        <a:buNone/>
                      </a:pPr>
                      <a:endParaRPr sz="1200"/>
                    </a:p>
                  </a:txBody>
                  <a:tcPr marL="91425" marR="91425" marT="91425" marB="91425">
                    <a:solidFill>
                      <a:srgbClr val="D9D9D9"/>
                    </a:solidFill>
                  </a:tcPr>
                </a:tc>
                <a:tc>
                  <a:txBody>
                    <a:bodyPr/>
                    <a:lstStyle/>
                    <a:p>
                      <a:pPr marL="0" lvl="0" indent="0" algn="l" rtl="0">
                        <a:spcBef>
                          <a:spcPts val="0"/>
                        </a:spcBef>
                        <a:spcAft>
                          <a:spcPts val="0"/>
                        </a:spcAft>
                        <a:buNone/>
                      </a:pPr>
                      <a:r>
                        <a:rPr lang="en" sz="1200"/>
                        <a:t>Expected results</a:t>
                      </a:r>
                      <a:endParaRPr sz="1200"/>
                    </a:p>
                  </a:txBody>
                  <a:tcPr marL="91425" marR="91425" marT="91425" marB="91425">
                    <a:solidFill>
                      <a:srgbClr val="D9D9D9"/>
                    </a:solidFill>
                  </a:tcPr>
                </a:tc>
                <a:tc>
                  <a:txBody>
                    <a:bodyPr/>
                    <a:lstStyle/>
                    <a:p>
                      <a:pPr marL="0" lvl="0" indent="0" algn="l" rtl="0">
                        <a:spcBef>
                          <a:spcPts val="0"/>
                        </a:spcBef>
                        <a:spcAft>
                          <a:spcPts val="0"/>
                        </a:spcAft>
                        <a:buNone/>
                      </a:pPr>
                      <a:r>
                        <a:rPr lang="en" sz="1200"/>
                        <a:t>Fidelity/accuracy to final product recommendation</a:t>
                      </a:r>
                      <a:endParaRPr sz="1200"/>
                    </a:p>
                  </a:txBody>
                  <a:tcPr marL="91425" marR="91425" marT="91425" marB="91425">
                    <a:solidFill>
                      <a:srgbClr val="D9D9D9"/>
                    </a:solidFill>
                  </a:tcPr>
                </a:tc>
                <a:extLst>
                  <a:ext uri="{0D108BD9-81ED-4DB2-BD59-A6C34878D82A}">
                    <a16:rowId xmlns:a16="http://schemas.microsoft.com/office/drawing/2014/main" val="10004"/>
                  </a:ext>
                </a:extLst>
              </a:tr>
              <a:tr h="374675">
                <a:tc gridSpan="2">
                  <a:txBody>
                    <a:bodyPr/>
                    <a:lstStyle/>
                    <a:p>
                      <a:pPr marL="0" lvl="0" indent="0" algn="l" rtl="0">
                        <a:spcBef>
                          <a:spcPts val="0"/>
                        </a:spcBef>
                        <a:spcAft>
                          <a:spcPts val="0"/>
                        </a:spcAft>
                        <a:buNone/>
                      </a:pPr>
                      <a:r>
                        <a:rPr lang="en"/>
                        <a:t>As a player I want to be able to draw connections to answer puzzle questions.</a:t>
                      </a:r>
                      <a:endParaRPr/>
                    </a:p>
                  </a:txBody>
                  <a:tcPr marL="91425" marR="91425" marT="91425" marB="91425"/>
                </a:tc>
                <a:tc hMerge="1">
                  <a:txBody>
                    <a:bodyPr/>
                    <a:lstStyle/>
                    <a:p>
                      <a:endParaRPr lang="en-US"/>
                    </a:p>
                  </a:txBody>
                  <a:tcPr/>
                </a:tc>
                <a:tc>
                  <a:txBody>
                    <a:bodyPr/>
                    <a:lstStyle/>
                    <a:p>
                      <a:pPr marL="0" lvl="0" indent="0" algn="l" rtl="0">
                        <a:spcBef>
                          <a:spcPts val="0"/>
                        </a:spcBef>
                        <a:spcAft>
                          <a:spcPts val="0"/>
                        </a:spcAft>
                        <a:buNone/>
                      </a:pPr>
                      <a:r>
                        <a:rPr lang="en"/>
                        <a:t>Implement keyboard control for mobile devices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Player can choose their answer by drawing on screen. Wrong answer will reset the drawing, correct answer will initiate a correct prompt. </a:t>
                      </a:r>
                      <a:endParaRPr/>
                    </a:p>
                  </a:txBody>
                  <a:tcPr marL="91425" marR="91425" marT="91425" marB="91425"/>
                </a:tc>
                <a:tc>
                  <a:txBody>
                    <a:bodyPr/>
                    <a:lstStyle/>
                    <a:p>
                      <a:pPr marL="0" lvl="0" indent="0" algn="l" rtl="0">
                        <a:spcBef>
                          <a:spcPts val="0"/>
                        </a:spcBef>
                        <a:spcAft>
                          <a:spcPts val="0"/>
                        </a:spcAft>
                        <a:buNone/>
                      </a:pPr>
                      <a:r>
                        <a:rPr lang="en"/>
                        <a:t>Very important</a:t>
                      </a:r>
                      <a:endParaRPr/>
                    </a:p>
                  </a:txBody>
                  <a:tcPr marL="91425" marR="91425" marT="91425" marB="91425"/>
                </a:tc>
                <a:extLst>
                  <a:ext uri="{0D108BD9-81ED-4DB2-BD59-A6C34878D82A}">
                    <a16:rowId xmlns:a16="http://schemas.microsoft.com/office/drawing/2014/main" val="10005"/>
                  </a:ext>
                </a:extLst>
              </a:tr>
              <a:tr h="374675">
                <a:tc gridSpan="2">
                  <a:txBody>
                    <a:bodyPr/>
                    <a:lstStyle/>
                    <a:p>
                      <a:pPr marL="0" lvl="0" indent="0" algn="l" rtl="0">
                        <a:spcBef>
                          <a:spcPts val="0"/>
                        </a:spcBef>
                        <a:spcAft>
                          <a:spcPts val="0"/>
                        </a:spcAft>
                        <a:buNone/>
                      </a:pPr>
                      <a:r>
                        <a:rPr lang="en"/>
                        <a:t>As a player I want to be able to solve math questions in a fun manner for a reward.</a:t>
                      </a:r>
                      <a:endParaRPr/>
                    </a:p>
                  </a:txBody>
                  <a:tcPr marL="91425" marR="91425" marT="91425" marB="91425"/>
                </a:tc>
                <a:tc hMerge="1">
                  <a:txBody>
                    <a:bodyPr/>
                    <a:lstStyle/>
                    <a:p>
                      <a:endParaRPr lang="en-US"/>
                    </a:p>
                  </a:txBody>
                  <a:tcPr/>
                </a:tc>
                <a:tc>
                  <a:txBody>
                    <a:bodyPr/>
                    <a:lstStyle/>
                    <a:p>
                      <a:pPr marL="0" lvl="0" indent="0" algn="l" rtl="0">
                        <a:spcBef>
                          <a:spcPts val="0"/>
                        </a:spcBef>
                        <a:spcAft>
                          <a:spcPts val="0"/>
                        </a:spcAft>
                        <a:buNone/>
                      </a:pPr>
                      <a:r>
                        <a:rPr lang="en"/>
                        <a:t>Implement keyboard control for mobile devices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Player can solve the equation by dragging the correct number into the equation. Wrong answers will cause the correct number to light up.</a:t>
                      </a:r>
                      <a:endParaRPr/>
                    </a:p>
                  </a:txBody>
                  <a:tcPr marL="91425" marR="91425" marT="91425" marB="91425"/>
                </a:tc>
                <a:tc>
                  <a:txBody>
                    <a:bodyPr/>
                    <a:lstStyle/>
                    <a:p>
                      <a:pPr marL="0" lvl="0" indent="0" algn="l" rtl="0">
                        <a:spcBef>
                          <a:spcPts val="0"/>
                        </a:spcBef>
                        <a:spcAft>
                          <a:spcPts val="0"/>
                        </a:spcAft>
                        <a:buNone/>
                      </a:pPr>
                      <a:r>
                        <a:rPr lang="en"/>
                        <a:t>Very important</a:t>
                      </a:r>
                      <a:endParaRPr/>
                    </a:p>
                  </a:txBody>
                  <a:tcPr marL="91425" marR="91425" marT="91425" marB="91425"/>
                </a:tc>
                <a:extLst>
                  <a:ext uri="{0D108BD9-81ED-4DB2-BD59-A6C34878D82A}">
                    <a16:rowId xmlns:a16="http://schemas.microsoft.com/office/drawing/2014/main" val="10006"/>
                  </a:ext>
                </a:extLst>
              </a:tr>
              <a:tr h="374675">
                <a:tc gridSpan="2">
                  <a:txBody>
                    <a:bodyPr/>
                    <a:lstStyle/>
                    <a:p>
                      <a:pPr marL="0" lvl="0" indent="0" algn="l" rtl="0">
                        <a:spcBef>
                          <a:spcPts val="0"/>
                        </a:spcBef>
                        <a:spcAft>
                          <a:spcPts val="0"/>
                        </a:spcAft>
                        <a:buNone/>
                      </a:pPr>
                      <a:r>
                        <a:rPr lang="en"/>
                        <a:t>As a player I want to be able to solve word puzzle by filling in the missing words.</a:t>
                      </a:r>
                      <a:endParaRPr/>
                    </a:p>
                  </a:txBody>
                  <a:tcPr marL="91425" marR="91425" marT="91425" marB="91425"/>
                </a:tc>
                <a:tc hMerge="1">
                  <a:txBody>
                    <a:bodyPr/>
                    <a:lstStyle/>
                    <a:p>
                      <a:endParaRPr lang="en-US"/>
                    </a:p>
                  </a:txBody>
                  <a:tcPr/>
                </a:tc>
                <a:tc>
                  <a:txBody>
                    <a:bodyPr/>
                    <a:lstStyle/>
                    <a:p>
                      <a:pPr marL="0" lvl="0" indent="0" algn="l" rtl="0">
                        <a:spcBef>
                          <a:spcPts val="0"/>
                        </a:spcBef>
                        <a:spcAft>
                          <a:spcPts val="0"/>
                        </a:spcAft>
                        <a:buNone/>
                      </a:pPr>
                      <a:r>
                        <a:rPr lang="en"/>
                        <a:t>Implement keyboard control for mobile devices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Player can solve word puzzle by dragging the right letter, the word will refresh and fill in one of the missing letters on a failed attempt.</a:t>
                      </a:r>
                      <a:endParaRPr/>
                    </a:p>
                  </a:txBody>
                  <a:tcPr marL="91425" marR="91425" marT="91425" marB="91425"/>
                </a:tc>
                <a:tc>
                  <a:txBody>
                    <a:bodyPr/>
                    <a:lstStyle/>
                    <a:p>
                      <a:pPr marL="0" lvl="0" indent="0" algn="l" rtl="0">
                        <a:spcBef>
                          <a:spcPts val="0"/>
                        </a:spcBef>
                        <a:spcAft>
                          <a:spcPts val="0"/>
                        </a:spcAft>
                        <a:buNone/>
                      </a:pPr>
                      <a:r>
                        <a:rPr lang="en" dirty="0"/>
                        <a:t>Very important</a:t>
                      </a:r>
                      <a:endParaRPr dirty="0"/>
                    </a:p>
                  </a:txBody>
                  <a:tcPr marL="91425" marR="91425" marT="91425" marB="91425"/>
                </a:tc>
                <a:extLst>
                  <a:ext uri="{0D108BD9-81ED-4DB2-BD59-A6C34878D82A}">
                    <a16:rowId xmlns:a16="http://schemas.microsoft.com/office/drawing/2014/main" val="10007"/>
                  </a:ext>
                </a:extLst>
              </a:tr>
              <a:tr h="374675">
                <a:tc gridSpan="2">
                  <a:txBody>
                    <a:bodyPr/>
                    <a:lstStyle/>
                    <a:p>
                      <a:pPr marL="0" lvl="0" indent="0" algn="l" rtl="0">
                        <a:spcBef>
                          <a:spcPts val="0"/>
                        </a:spcBef>
                        <a:spcAft>
                          <a:spcPts val="0"/>
                        </a:spcAft>
                        <a:buNone/>
                      </a:pPr>
                      <a:r>
                        <a:rPr lang="en"/>
                        <a:t>As a player I want to be able to play a matching game by flipping over images and finding all the matching pairs</a:t>
                      </a:r>
                      <a:endParaRPr/>
                    </a:p>
                  </a:txBody>
                  <a:tcPr marL="91425" marR="91425" marT="91425" marB="91425"/>
                </a:tc>
                <a:tc hMerge="1">
                  <a:txBody>
                    <a:bodyPr/>
                    <a:lstStyle/>
                    <a:p>
                      <a:endParaRPr lang="en-US"/>
                    </a:p>
                  </a:txBody>
                  <a:tcPr/>
                </a:tc>
                <a:tc>
                  <a:txBody>
                    <a:bodyPr/>
                    <a:lstStyle/>
                    <a:p>
                      <a:pPr marL="0" lvl="0" indent="0" algn="l" rtl="0">
                        <a:spcBef>
                          <a:spcPts val="0"/>
                        </a:spcBef>
                        <a:spcAft>
                          <a:spcPts val="0"/>
                        </a:spcAft>
                        <a:buNone/>
                      </a:pPr>
                      <a:r>
                        <a:rPr lang="en"/>
                        <a:t>Implement keyboard control for mobile devices</a:t>
                      </a: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Player can solve the matching puzzle by taping the spaces and revealing the images, the matching images will stay while non matches will flip over. As a tip to the players after a fail attempt two spots will light up to help guide the player.</a:t>
                      </a:r>
                      <a:endParaRPr/>
                    </a:p>
                  </a:txBody>
                  <a:tcPr marL="91425" marR="91425" marT="91425" marB="91425"/>
                </a:tc>
                <a:tc>
                  <a:txBody>
                    <a:bodyPr/>
                    <a:lstStyle/>
                    <a:p>
                      <a:pPr marL="0" lvl="0" indent="0" algn="l" rtl="0">
                        <a:spcBef>
                          <a:spcPts val="0"/>
                        </a:spcBef>
                        <a:spcAft>
                          <a:spcPts val="0"/>
                        </a:spcAft>
                        <a:buNone/>
                      </a:pPr>
                      <a:r>
                        <a:rPr lang="en" dirty="0"/>
                        <a:t>Very Important</a:t>
                      </a:r>
                      <a:endParaRPr dirty="0"/>
                    </a:p>
                  </a:txBody>
                  <a:tcPr marL="91425" marR="91425" marT="91425" marB="91425"/>
                </a:tc>
                <a:extLst>
                  <a:ext uri="{0D108BD9-81ED-4DB2-BD59-A6C34878D82A}">
                    <a16:rowId xmlns:a16="http://schemas.microsoft.com/office/drawing/2014/main" val="10008"/>
                  </a:ext>
                </a:extLst>
              </a:tr>
              <a:tr h="374675">
                <a:tc gridSpan="2">
                  <a:txBody>
                    <a:bodyPr/>
                    <a:lstStyle/>
                    <a:p>
                      <a:pPr marL="0" lvl="0" indent="0" algn="l" rtl="0">
                        <a:spcBef>
                          <a:spcPts val="0"/>
                        </a:spcBef>
                        <a:spcAft>
                          <a:spcPts val="0"/>
                        </a:spcAft>
                        <a:buNone/>
                      </a:pPr>
                      <a:endParaRPr/>
                    </a:p>
                  </a:txBody>
                  <a:tcPr marL="91425" marR="91425" marT="91425" marB="91425"/>
                </a:tc>
                <a:tc hMerge="1">
                  <a:txBody>
                    <a:bodyPr/>
                    <a:lstStyle/>
                    <a:p>
                      <a:endParaRPr lang="en-US"/>
                    </a:p>
                  </a:txBody>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Log</a:t>
            </a:r>
            <a:endParaRPr/>
          </a:p>
          <a:p>
            <a:pPr marL="0" lvl="0" indent="0" algn="l" rtl="0">
              <a:spcBef>
                <a:spcPts val="0"/>
              </a:spcBef>
              <a:spcAft>
                <a:spcPts val="0"/>
              </a:spcAft>
              <a:buNone/>
            </a:pPr>
            <a:endParaRPr/>
          </a:p>
        </p:txBody>
      </p:sp>
      <p:graphicFrame>
        <p:nvGraphicFramePr>
          <p:cNvPr id="81" name="Google Shape;81;p17"/>
          <p:cNvGraphicFramePr/>
          <p:nvPr>
            <p:extLst>
              <p:ext uri="{D42A27DB-BD31-4B8C-83A1-F6EECF244321}">
                <p14:modId xmlns:p14="http://schemas.microsoft.com/office/powerpoint/2010/main" val="279695083"/>
              </p:ext>
            </p:extLst>
          </p:nvPr>
        </p:nvGraphicFramePr>
        <p:xfrm>
          <a:off x="311700" y="924375"/>
          <a:ext cx="8758425" cy="4203740"/>
        </p:xfrm>
        <a:graphic>
          <a:graphicData uri="http://schemas.openxmlformats.org/drawingml/2006/table">
            <a:tbl>
              <a:tblPr>
                <a:noFill/>
                <a:tableStyleId>{6BED16D8-BB22-4D57-86C6-FDA1C71F7B04}</a:tableStyleId>
              </a:tblPr>
              <a:tblGrid>
                <a:gridCol w="786550">
                  <a:extLst>
                    <a:ext uri="{9D8B030D-6E8A-4147-A177-3AD203B41FA5}">
                      <a16:colId xmlns:a16="http://schemas.microsoft.com/office/drawing/2014/main" val="20000"/>
                    </a:ext>
                  </a:extLst>
                </a:gridCol>
                <a:gridCol w="3994650">
                  <a:extLst>
                    <a:ext uri="{9D8B030D-6E8A-4147-A177-3AD203B41FA5}">
                      <a16:colId xmlns:a16="http://schemas.microsoft.com/office/drawing/2014/main" val="20001"/>
                    </a:ext>
                  </a:extLst>
                </a:gridCol>
                <a:gridCol w="3977225">
                  <a:extLst>
                    <a:ext uri="{9D8B030D-6E8A-4147-A177-3AD203B41FA5}">
                      <a16:colId xmlns:a16="http://schemas.microsoft.com/office/drawing/2014/main" val="20002"/>
                    </a:ext>
                  </a:extLst>
                </a:gridCol>
              </a:tblGrid>
              <a:tr h="410350">
                <a:tc>
                  <a:txBody>
                    <a:bodyPr/>
                    <a:lstStyle/>
                    <a:p>
                      <a:pPr marL="0" lvl="0" indent="0" algn="l" rtl="0">
                        <a:spcBef>
                          <a:spcPts val="0"/>
                        </a:spcBef>
                        <a:spcAft>
                          <a:spcPts val="0"/>
                        </a:spcAft>
                        <a:buNone/>
                      </a:pPr>
                      <a:r>
                        <a:rPr lang="en" b="1"/>
                        <a:t>Build</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Build Issues/Test Notes</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Changes/Solutions</a:t>
                      </a:r>
                      <a:endParaRPr b="1"/>
                    </a:p>
                  </a:txBody>
                  <a:tcPr marL="91425" marR="91425" marT="91425" marB="91425">
                    <a:solidFill>
                      <a:schemeClr val="lt2"/>
                    </a:solidFill>
                  </a:tcPr>
                </a:tc>
                <a:extLst>
                  <a:ext uri="{0D108BD9-81ED-4DB2-BD59-A6C34878D82A}">
                    <a16:rowId xmlns:a16="http://schemas.microsoft.com/office/drawing/2014/main" val="10000"/>
                  </a:ext>
                </a:extLst>
              </a:tr>
              <a:tr h="431825">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Matching play test seems too difficult, even for older players.</a:t>
                      </a:r>
                      <a:endParaRPr dirty="0"/>
                    </a:p>
                  </a:txBody>
                  <a:tcPr marL="91425" marR="91425" marT="91425" marB="91425"/>
                </a:tc>
                <a:tc>
                  <a:txBody>
                    <a:bodyPr/>
                    <a:lstStyle/>
                    <a:p>
                      <a:pPr marL="0" lvl="0" indent="0" algn="l" rtl="0">
                        <a:spcBef>
                          <a:spcPts val="0"/>
                        </a:spcBef>
                        <a:spcAft>
                          <a:spcPts val="0"/>
                        </a:spcAft>
                        <a:buNone/>
                      </a:pPr>
                      <a:r>
                        <a:rPr lang="en-US" dirty="0"/>
                        <a:t>Match 2 animals instead of 3</a:t>
                      </a:r>
                      <a:endParaRPr dirty="0"/>
                    </a:p>
                  </a:txBody>
                  <a:tcPr marL="91425" marR="91425" marT="91425" marB="91425"/>
                </a:tc>
                <a:extLst>
                  <a:ext uri="{0D108BD9-81ED-4DB2-BD59-A6C34878D82A}">
                    <a16:rowId xmlns:a16="http://schemas.microsoft.com/office/drawing/2014/main" val="10001"/>
                  </a:ext>
                </a:extLst>
              </a:tr>
              <a:tr h="4103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Log</a:t>
            </a:r>
            <a:endParaRPr/>
          </a:p>
          <a:p>
            <a:pPr marL="0" lvl="0" indent="0" algn="l" rtl="0">
              <a:spcBef>
                <a:spcPts val="0"/>
              </a:spcBef>
              <a:spcAft>
                <a:spcPts val="0"/>
              </a:spcAft>
              <a:buNone/>
            </a:pPr>
            <a:endParaRPr/>
          </a:p>
        </p:txBody>
      </p:sp>
      <p:graphicFrame>
        <p:nvGraphicFramePr>
          <p:cNvPr id="87" name="Google Shape;87;p18"/>
          <p:cNvGraphicFramePr/>
          <p:nvPr/>
        </p:nvGraphicFramePr>
        <p:xfrm>
          <a:off x="311700" y="924375"/>
          <a:ext cx="8758425" cy="4025995"/>
        </p:xfrm>
        <a:graphic>
          <a:graphicData uri="http://schemas.openxmlformats.org/drawingml/2006/table">
            <a:tbl>
              <a:tblPr>
                <a:noFill/>
                <a:tableStyleId>{6BED16D8-BB22-4D57-86C6-FDA1C71F7B04}</a:tableStyleId>
              </a:tblPr>
              <a:tblGrid>
                <a:gridCol w="786550">
                  <a:extLst>
                    <a:ext uri="{9D8B030D-6E8A-4147-A177-3AD203B41FA5}">
                      <a16:colId xmlns:a16="http://schemas.microsoft.com/office/drawing/2014/main" val="20000"/>
                    </a:ext>
                  </a:extLst>
                </a:gridCol>
                <a:gridCol w="3994650">
                  <a:extLst>
                    <a:ext uri="{9D8B030D-6E8A-4147-A177-3AD203B41FA5}">
                      <a16:colId xmlns:a16="http://schemas.microsoft.com/office/drawing/2014/main" val="20001"/>
                    </a:ext>
                  </a:extLst>
                </a:gridCol>
                <a:gridCol w="3977225">
                  <a:extLst>
                    <a:ext uri="{9D8B030D-6E8A-4147-A177-3AD203B41FA5}">
                      <a16:colId xmlns:a16="http://schemas.microsoft.com/office/drawing/2014/main" val="20002"/>
                    </a:ext>
                  </a:extLst>
                </a:gridCol>
              </a:tblGrid>
              <a:tr h="410350">
                <a:tc>
                  <a:txBody>
                    <a:bodyPr/>
                    <a:lstStyle/>
                    <a:p>
                      <a:pPr marL="0" lvl="0" indent="0" algn="l" rtl="0">
                        <a:spcBef>
                          <a:spcPts val="0"/>
                        </a:spcBef>
                        <a:spcAft>
                          <a:spcPts val="0"/>
                        </a:spcAft>
                        <a:buNone/>
                      </a:pPr>
                      <a:r>
                        <a:rPr lang="en" b="1"/>
                        <a:t>Build</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Build Issues/Test Notes</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Changes/Solutions</a:t>
                      </a:r>
                      <a:endParaRPr b="1"/>
                    </a:p>
                  </a:txBody>
                  <a:tcPr marL="91425" marR="91425" marT="91425" marB="91425">
                    <a:solidFill>
                      <a:schemeClr val="lt2"/>
                    </a:solidFill>
                  </a:tcPr>
                </a:tc>
                <a:extLst>
                  <a:ext uri="{0D108BD9-81ED-4DB2-BD59-A6C34878D82A}">
                    <a16:rowId xmlns:a16="http://schemas.microsoft.com/office/drawing/2014/main" val="10000"/>
                  </a:ext>
                </a:extLst>
              </a:tr>
              <a:tr h="4318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41035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3"/>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4"/>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5"/>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6"/>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r h="3946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E136-ACE7-02ED-97B0-859217855444}"/>
              </a:ext>
            </a:extLst>
          </p:cNvPr>
          <p:cNvSpPr>
            <a:spLocks noGrp="1"/>
          </p:cNvSpPr>
          <p:nvPr>
            <p:ph type="title"/>
          </p:nvPr>
        </p:nvSpPr>
        <p:spPr/>
        <p:txBody>
          <a:bodyPr>
            <a:normAutofit fontScale="90000"/>
          </a:bodyPr>
          <a:lstStyle/>
          <a:p>
            <a:pPr algn="ctr"/>
            <a:r>
              <a:rPr lang="en-US" dirty="0"/>
              <a:t>Physical Play Test Rules</a:t>
            </a:r>
          </a:p>
        </p:txBody>
      </p:sp>
      <p:sp>
        <p:nvSpPr>
          <p:cNvPr id="3" name="Text Placeholder 2">
            <a:extLst>
              <a:ext uri="{FF2B5EF4-FFF2-40B4-BE49-F238E27FC236}">
                <a16:creationId xmlns:a16="http://schemas.microsoft.com/office/drawing/2014/main" id="{ED198DD8-B2E9-889C-3636-58C3936F7497}"/>
              </a:ext>
            </a:extLst>
          </p:cNvPr>
          <p:cNvSpPr>
            <a:spLocks noGrp="1"/>
          </p:cNvSpPr>
          <p:nvPr>
            <p:ph type="body" idx="1"/>
          </p:nvPr>
        </p:nvSpPr>
        <p:spPr/>
        <p:txBody>
          <a:bodyPr>
            <a:normAutofit fontScale="92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Physical Play Test is to help demonstrate the matching section of the game. Khloe, our participant, is slightly over the age of our targeted demographic (15 years old). We think that would make the </a:t>
            </a:r>
            <a:r>
              <a:rPr lang="en-US" kern="100" dirty="0">
                <a:latin typeface="Calibri" panose="020F0502020204030204" pitchFamily="34" charset="0"/>
                <a:ea typeface="Calibri" panose="020F0502020204030204" pitchFamily="34" charset="0"/>
                <a:cs typeface="Times New Roman" panose="02020603050405020304" pitchFamily="18" charset="0"/>
              </a:rPr>
              <a:t>math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and spelling portions too easy for her, which is why we are going to test the matching game.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matching game can be broken up into 3 difficulties. The difficulty is determined by the amount of time the player gets to view the cards face up before flipping them over. The easy difficulty will give the player 6 seconds to commit the cards to memory. The medium difficulty will give the player 5 seconds, and the hard will give the player 4 seconds.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player must match all 3 of the same animals to remove them from the board. If the player makes an incorrect choice, the chosen cards will flip back over to their hidden state. Once the player matches all cards the level is completed. If the player gets three incorrect answers the game restarts. </a:t>
            </a:r>
          </a:p>
          <a:p>
            <a:endParaRPr lang="en-US" dirty="0"/>
          </a:p>
        </p:txBody>
      </p:sp>
    </p:spTree>
    <p:extLst>
      <p:ext uri="{BB962C8B-B14F-4D97-AF65-F5344CB8AC3E}">
        <p14:creationId xmlns:p14="http://schemas.microsoft.com/office/powerpoint/2010/main" val="382061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DE136-ACE7-02ED-97B0-859217855444}"/>
              </a:ext>
            </a:extLst>
          </p:cNvPr>
          <p:cNvSpPr>
            <a:spLocks noGrp="1"/>
          </p:cNvSpPr>
          <p:nvPr>
            <p:ph type="title"/>
          </p:nvPr>
        </p:nvSpPr>
        <p:spPr/>
        <p:txBody>
          <a:bodyPr>
            <a:normAutofit fontScale="90000"/>
          </a:bodyPr>
          <a:lstStyle/>
          <a:p>
            <a:pPr algn="ctr"/>
            <a:r>
              <a:rPr lang="en-US" dirty="0"/>
              <a:t>Physical Play Test Results</a:t>
            </a:r>
          </a:p>
        </p:txBody>
      </p:sp>
      <p:sp>
        <p:nvSpPr>
          <p:cNvPr id="3" name="Text Placeholder 2">
            <a:extLst>
              <a:ext uri="{FF2B5EF4-FFF2-40B4-BE49-F238E27FC236}">
                <a16:creationId xmlns:a16="http://schemas.microsoft.com/office/drawing/2014/main" id="{ED198DD8-B2E9-889C-3636-58C3936F7497}"/>
              </a:ext>
            </a:extLst>
          </p:cNvPr>
          <p:cNvSpPr>
            <a:spLocks noGrp="1"/>
          </p:cNvSpPr>
          <p:nvPr>
            <p:ph type="body" idx="1"/>
          </p:nvPr>
        </p:nvSpPr>
        <p:spPr/>
        <p:txBody>
          <a:bodyPr>
            <a:norm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After 2 attempts in the easy difficulty and matching 3 animals,</a:t>
            </a:r>
            <a:r>
              <a:rPr lang="en-US" kern="100" dirty="0">
                <a:latin typeface="Calibri" panose="020F0502020204030204" pitchFamily="34" charset="0"/>
                <a:ea typeface="Calibri" panose="020F0502020204030204" pitchFamily="34" charset="0"/>
                <a:cs typeface="Times New Roman" panose="02020603050405020304" pitchFamily="18" charset="0"/>
              </a:rPr>
              <a:t> we found that even at an older age it was still difficult to accomplish.</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3</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attempt with mat</a:t>
            </a:r>
            <a:r>
              <a:rPr lang="en-US" kern="100" dirty="0">
                <a:latin typeface="Calibri" panose="020F0502020204030204" pitchFamily="34" charset="0"/>
                <a:ea typeface="Calibri" panose="020F0502020204030204" pitchFamily="34" charset="0"/>
                <a:cs typeface="Times New Roman" panose="02020603050405020304" pitchFamily="18" charset="0"/>
              </a:rPr>
              <a:t>ching 2 animals was still challenging but was successfully completed.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finding</a:t>
            </a:r>
            <a:r>
              <a:rPr lang="en-US" kern="100" dirty="0">
                <a:latin typeface="Calibri" panose="020F0502020204030204" pitchFamily="34" charset="0"/>
                <a:ea typeface="Calibri" panose="020F0502020204030204" pitchFamily="34" charset="0"/>
                <a:cs typeface="Times New Roman" panose="02020603050405020304" pitchFamily="18" charset="0"/>
              </a:rPr>
              <a:t>s lead us to conclude a match 2 game will be more suitable for the age demographic we are targeting.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0990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52400" y="152400"/>
            <a:ext cx="8605935" cy="4838701"/>
          </a:xfrm>
          <a:prstGeom prst="rect">
            <a:avLst/>
          </a:prstGeom>
          <a:noFill/>
          <a:ln>
            <a:noFill/>
          </a:ln>
        </p:spPr>
      </p:pic>
    </p:spTree>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708</Words>
  <Application>Microsoft Office PowerPoint</Application>
  <PresentationFormat>On-screen Show (16:9)</PresentationFormat>
  <Paragraphs>62</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Amatic SC</vt:lpstr>
      <vt:lpstr>Source Code Pro</vt:lpstr>
      <vt:lpstr>Arial</vt:lpstr>
      <vt:lpstr>Calibri</vt:lpstr>
      <vt:lpstr>Beach Day</vt:lpstr>
      <vt:lpstr>Match-amials From team Youngin Games</vt:lpstr>
      <vt:lpstr>Concept  </vt:lpstr>
      <vt:lpstr>Concept </vt:lpstr>
      <vt:lpstr>Research Questions</vt:lpstr>
      <vt:lpstr>Change Log </vt:lpstr>
      <vt:lpstr>Change Log </vt:lpstr>
      <vt:lpstr>Physical Play Test Rules</vt:lpstr>
      <vt:lpstr>Physical Play Test 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Match-amials From team Youngin Games</dc:title>
  <cp:lastModifiedBy>Jason Kotrady</cp:lastModifiedBy>
  <cp:revision>3</cp:revision>
  <dcterms:modified xsi:type="dcterms:W3CDTF">2023-11-04T16:05:19Z</dcterms:modified>
</cp:coreProperties>
</file>