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8" r:id="rId7"/>
    <p:sldId id="264" r:id="rId8"/>
    <p:sldId id="265" r:id="rId9"/>
    <p:sldId id="267" r:id="rId10"/>
    <p:sldId id="268" r:id="rId11"/>
    <p:sldId id="269" r:id="rId12"/>
    <p:sldId id="270" r:id="rId13"/>
    <p:sldId id="279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0A30-6751-4588-90E6-B616D440D35D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A2DB-AEB5-4559-90CA-7A786D791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M-polygon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Partitioning Large 3D Models for Use in 3D Printing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Jason Kraft &amp; Uyen Uong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4" y="3509963"/>
            <a:ext cx="3015964" cy="3184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01" y="3511334"/>
            <a:ext cx="309995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Mesh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38288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the Mesh - Triangulation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879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an open mesh, need to close it along the cutting plane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Project the points along the boundary onto cutting plane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Split the polygon into monotone pieces (polygon is monotone with respect to a straight line, L, if all lines perpendicular to L intersect at most twice)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Triangulate the monotone polygons</a:t>
            </a:r>
          </a:p>
          <a:p>
            <a:r>
              <a:rPr lang="en-US" dirty="0"/>
              <a:t>But not a priority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55" y="229031"/>
            <a:ext cx="2667481" cy="3772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63" y="6180232"/>
            <a:ext cx="526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from </a:t>
            </a:r>
            <a:r>
              <a:rPr lang="en-US" sz="1600" dirty="0">
                <a:hlinkClick r:id="rId3"/>
              </a:rPr>
              <a:t>https://en.wikipedia.org/wiki/File:M-polygon.svg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82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Chopper paper [Luo, et al. 2012], beam search is used to find the optimal BSP tree that partitions the mesh</a:t>
            </a:r>
          </a:p>
          <a:p>
            <a:r>
              <a:rPr lang="en-US" dirty="0"/>
              <a:t>Consider all possibilities of cutting the largest part and evaluate them based on the objective functions</a:t>
            </a:r>
          </a:p>
          <a:p>
            <a:r>
              <a:rPr lang="en-US" dirty="0"/>
              <a:t>Select the </a:t>
            </a:r>
            <a:r>
              <a:rPr lang="en-US" i="1" dirty="0"/>
              <a:t>b</a:t>
            </a:r>
            <a:r>
              <a:rPr lang="en-US" dirty="0"/>
              <a:t> best BSPs to continue with in the next iteration. </a:t>
            </a:r>
            <a:r>
              <a:rPr lang="en-US" i="1" dirty="0"/>
              <a:t>b</a:t>
            </a:r>
            <a:r>
              <a:rPr lang="en-US" dirty="0"/>
              <a:t> = beam width</a:t>
            </a:r>
          </a:p>
          <a:p>
            <a:r>
              <a:rPr lang="en-US" dirty="0"/>
              <a:t>When all BSPs reach their goal, search ends and the best BSP is chosen</a:t>
            </a:r>
          </a:p>
        </p:txBody>
      </p:sp>
    </p:spTree>
    <p:extLst>
      <p:ext uri="{BB962C8B-B14F-4D97-AF65-F5344CB8AC3E}">
        <p14:creationId xmlns:p14="http://schemas.microsoft.com/office/powerpoint/2010/main" val="12319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Beam Search contd.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1839119"/>
            <a:ext cx="4991100" cy="4324350"/>
          </a:xfrm>
        </p:spPr>
      </p:pic>
    </p:spTree>
    <p:extLst>
      <p:ext uri="{BB962C8B-B14F-4D97-AF65-F5344CB8AC3E}">
        <p14:creationId xmlns:p14="http://schemas.microsoft.com/office/powerpoint/2010/main" val="14687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Optimize the partitions based on printability,  </a:t>
            </a:r>
            <a:r>
              <a:rPr lang="en-US" dirty="0" err="1"/>
              <a:t>assemblability</a:t>
            </a:r>
            <a:r>
              <a:rPr lang="en-US" dirty="0"/>
              <a:t>, efficiency, connector feasibility</a:t>
            </a:r>
          </a:p>
          <a:p>
            <a:r>
              <a:rPr lang="en-US" dirty="0"/>
              <a:t>Score is linear combination of all objectives. Lower scores are better</a:t>
            </a:r>
          </a:p>
          <a:p>
            <a:r>
              <a:rPr lang="en-US" dirty="0"/>
              <a:t>By using BSP Tree to represent the cuts and terminating when all partitions can fit in the printing volume, printability and </a:t>
            </a:r>
            <a:r>
              <a:rPr lang="en-US" dirty="0" err="1"/>
              <a:t>assemblability</a:t>
            </a:r>
            <a:r>
              <a:rPr lang="en-US" dirty="0"/>
              <a:t> are already satisfied</a:t>
            </a:r>
          </a:p>
        </p:txBody>
      </p:sp>
    </p:spTree>
    <p:extLst>
      <p:ext uri="{BB962C8B-B14F-4D97-AF65-F5344CB8AC3E}">
        <p14:creationId xmlns:p14="http://schemas.microsoft.com/office/powerpoint/2010/main" val="62760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Minimizes the number of printing volumes needed to tile the partitions</a:t>
            </a:r>
          </a:p>
          <a:p>
            <a:r>
              <a:rPr lang="en-US" dirty="0"/>
              <a:t>Requires using Oriented Bounding Box (OBB) to compute the tiling</a:t>
            </a:r>
          </a:p>
          <a:p>
            <a:r>
              <a:rPr lang="en-US" dirty="0"/>
              <a:t>Axis-aligned bounding box sufficient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t="15110" r="9527" b="8560"/>
          <a:stretch/>
        </p:blipFill>
        <p:spPr>
          <a:xfrm>
            <a:off x="5195455" y="3710775"/>
            <a:ext cx="2992582" cy="295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5" y="3698974"/>
            <a:ext cx="2875144" cy="29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Util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/>
              <a:t>Maximizes the use of the printing volume</a:t>
            </a:r>
          </a:p>
          <a:p>
            <a:r>
              <a:rPr lang="en-US" dirty="0"/>
              <a:t>Compares volume of the partition to the volume of the printing volume to  ensure using printing volume efficiently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3335481"/>
            <a:ext cx="3268199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b="1" baseline="-25000" dirty="0"/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Maximizes quality of connector placement</a:t>
            </a:r>
          </a:p>
          <a:p>
            <a:r>
              <a:rPr lang="en-US" dirty="0"/>
              <a:t>Convex hull is created around the possible connector locations</a:t>
            </a:r>
          </a:p>
          <a:p>
            <a:r>
              <a:rPr lang="en-US" dirty="0"/>
              <a:t>Compares area of connector to area of the convex hull to ensure that connector can be placed in that cross section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250" y="3238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>
                <a:latin typeface="+mn-lt"/>
              </a:rPr>
              <a:t>Barber, C., </a:t>
            </a:r>
            <a:r>
              <a:rPr lang="en-US" sz="2000" cap="small" dirty="0" err="1">
                <a:latin typeface="+mn-lt"/>
              </a:rPr>
              <a:t>dobkin</a:t>
            </a:r>
            <a:r>
              <a:rPr lang="en-US" sz="2000" cap="small" dirty="0">
                <a:latin typeface="+mn-lt"/>
              </a:rPr>
              <a:t>, D., </a:t>
            </a:r>
            <a:r>
              <a:rPr lang="en-US" sz="2000" cap="small" dirty="0" err="1">
                <a:latin typeface="+mn-lt"/>
              </a:rPr>
              <a:t>Huhdanpaa</a:t>
            </a:r>
            <a:r>
              <a:rPr lang="en-US" sz="2000" cap="small" dirty="0">
                <a:latin typeface="+mn-lt"/>
              </a:rPr>
              <a:t>, H. 1995.</a:t>
            </a:r>
            <a:r>
              <a:rPr lang="en-US" sz="2000" dirty="0">
                <a:latin typeface="+mn-lt"/>
              </a:rPr>
              <a:t> The </a:t>
            </a:r>
            <a:r>
              <a:rPr lang="en-US" sz="2000" dirty="0" err="1">
                <a:latin typeface="+mn-lt"/>
              </a:rPr>
              <a:t>Quickhull</a:t>
            </a:r>
            <a:r>
              <a:rPr lang="en-US" sz="2000" dirty="0">
                <a:latin typeface="+mn-lt"/>
              </a:rPr>
              <a:t> Algorithm for Convex Hulls. ACM Transactions on Mathematical Software. Vol. 22, No. 4, 469-483.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58115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1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6831"/>
            <a:ext cx="3006969" cy="3087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690688"/>
            <a:ext cx="98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Bunny: 7.16s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66" y="1926831"/>
            <a:ext cx="3006969" cy="3087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52" y="1926831"/>
            <a:ext cx="3011451" cy="3092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4185" y="1649832"/>
            <a:ext cx="2089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Cube: 4.51s (did not converge)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4652" y="1684548"/>
            <a:ext cx="2342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Dragon: 1m 24s (did not converge)</a:t>
            </a:r>
          </a:p>
        </p:txBody>
      </p:sp>
    </p:spTree>
    <p:extLst>
      <p:ext uri="{BB962C8B-B14F-4D97-AF65-F5344CB8AC3E}">
        <p14:creationId xmlns:p14="http://schemas.microsoft.com/office/powerpoint/2010/main" val="9357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constraints limit the maximum volume of a printed model</a:t>
            </a:r>
          </a:p>
          <a:p>
            <a:r>
              <a:rPr lang="en-US" b="1" dirty="0"/>
              <a:t>GOAL: </a:t>
            </a:r>
            <a:r>
              <a:rPr lang="en-US" dirty="0"/>
              <a:t>develop algorithm to automate subdividing large models into printable subcomponents</a:t>
            </a:r>
          </a:p>
          <a:p>
            <a:r>
              <a:rPr lang="en-US" dirty="0"/>
              <a:t>Optimize subdivisions based on:</a:t>
            </a:r>
          </a:p>
          <a:p>
            <a:pPr lvl="1"/>
            <a:r>
              <a:rPr lang="en-US" dirty="0"/>
              <a:t>printability (parts must fit inside the working volume of the printer)</a:t>
            </a:r>
          </a:p>
          <a:p>
            <a:pPr lvl="1"/>
            <a:r>
              <a:rPr lang="en-US" dirty="0" err="1"/>
              <a:t>assemblability</a:t>
            </a:r>
            <a:r>
              <a:rPr lang="en-US" dirty="0"/>
              <a:t> (it must be possible to assemble the parts into a finished model)</a:t>
            </a:r>
          </a:p>
          <a:p>
            <a:pPr lvl="1"/>
            <a:r>
              <a:rPr lang="en-US" dirty="0"/>
              <a:t>efficiency (minimize the number subcomponents)</a:t>
            </a:r>
          </a:p>
          <a:p>
            <a:pPr lvl="1"/>
            <a:r>
              <a:rPr lang="en-US" dirty="0"/>
              <a:t>connector feasibility (each surface connecting to other parts must be large enough for male and female connector protrusions).</a:t>
            </a:r>
          </a:p>
        </p:txBody>
      </p:sp>
    </p:spTree>
    <p:extLst>
      <p:ext uri="{BB962C8B-B14F-4D97-AF65-F5344CB8AC3E}">
        <p14:creationId xmlns:p14="http://schemas.microsoft.com/office/powerpoint/2010/main" val="270460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Triangulation</a:t>
            </a:r>
          </a:p>
          <a:p>
            <a:r>
              <a:rPr lang="en-US" dirty="0"/>
              <a:t>f</a:t>
            </a:r>
            <a:r>
              <a:rPr lang="en-US" baseline="-25000" dirty="0"/>
              <a:t>Connector</a:t>
            </a:r>
          </a:p>
          <a:p>
            <a:r>
              <a:rPr lang="en-US" dirty="0"/>
              <a:t>Optimize/parallelize beam search</a:t>
            </a:r>
          </a:p>
        </p:txBody>
      </p:sp>
    </p:spTree>
    <p:extLst>
      <p:ext uri="{BB962C8B-B14F-4D97-AF65-F5344CB8AC3E}">
        <p14:creationId xmlns:p14="http://schemas.microsoft.com/office/powerpoint/2010/main" val="21346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73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576388"/>
            <a:ext cx="10160000" cy="2933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09650" y="476250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small" dirty="0">
                <a:latin typeface="+mn-lt"/>
              </a:rPr>
              <a:t>Luo, L., </a:t>
            </a:r>
            <a:r>
              <a:rPr lang="en-US" sz="2000" cap="small" dirty="0" err="1">
                <a:latin typeface="+mn-lt"/>
              </a:rPr>
              <a:t>Baran</a:t>
            </a:r>
            <a:r>
              <a:rPr lang="en-US" sz="2000" cap="small" dirty="0">
                <a:latin typeface="+mn-lt"/>
              </a:rPr>
              <a:t>, I., </a:t>
            </a:r>
            <a:r>
              <a:rPr lang="en-US" sz="2000" cap="small" dirty="0" err="1">
                <a:latin typeface="+mn-lt"/>
              </a:rPr>
              <a:t>Rusinkiewicz</a:t>
            </a:r>
            <a:r>
              <a:rPr lang="en-US" sz="2000" cap="small" dirty="0">
                <a:latin typeface="+mn-lt"/>
              </a:rPr>
              <a:t>, S.,  and </a:t>
            </a:r>
            <a:r>
              <a:rPr lang="en-US" sz="2000" cap="small" dirty="0" err="1">
                <a:latin typeface="+mn-lt"/>
              </a:rPr>
              <a:t>Matusik</a:t>
            </a:r>
            <a:r>
              <a:rPr lang="en-US" sz="2000" cap="small" dirty="0">
                <a:latin typeface="+mn-lt"/>
              </a:rPr>
              <a:t>, W. 2012.</a:t>
            </a:r>
            <a:r>
              <a:rPr lang="en-US" sz="2000" dirty="0">
                <a:latin typeface="+mn-lt"/>
              </a:rPr>
              <a:t> Chopper: Partitioning Models into 3D-Printable Parts. ACM Transactions on Graphics. Vol. 31, No. 6, Article 129.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0" y="4643439"/>
            <a:ext cx="4316960" cy="2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the mesh cleanly</a:t>
            </a:r>
          </a:p>
          <a:p>
            <a:r>
              <a:rPr lang="en-US" dirty="0"/>
              <a:t>Closing the mesh</a:t>
            </a:r>
          </a:p>
          <a:p>
            <a:r>
              <a:rPr lang="en-US" dirty="0"/>
              <a:t>Beam Search algorithm for finding the next best cut</a:t>
            </a:r>
          </a:p>
          <a:p>
            <a:r>
              <a:rPr lang="en-US" dirty="0"/>
              <a:t>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458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Cutting the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cutting plane, separate the mesh into 2 parts</a:t>
            </a:r>
          </a:p>
          <a:p>
            <a:r>
              <a:rPr lang="en-US" dirty="0"/>
              <a:t>Need to ensure:</a:t>
            </a:r>
          </a:p>
          <a:p>
            <a:pPr lvl="1"/>
            <a:r>
              <a:rPr lang="en-US" dirty="0"/>
              <a:t>Not adding same vertex twice</a:t>
            </a:r>
          </a:p>
          <a:p>
            <a:pPr lvl="1"/>
            <a:r>
              <a:rPr lang="en-US" dirty="0"/>
              <a:t>Cut triangles oriented the correct way (9 cases)</a:t>
            </a:r>
          </a:p>
          <a:p>
            <a:r>
              <a:rPr lang="en-US"/>
              <a:t>Makes use of BSP 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Cutting in a Nutshell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434431"/>
            <a:ext cx="5010150" cy="313372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31" y="1825625"/>
            <a:ext cx="4156137" cy="4351338"/>
          </a:xfrm>
        </p:spPr>
      </p:pic>
    </p:spTree>
    <p:extLst>
      <p:ext uri="{BB962C8B-B14F-4D97-AF65-F5344CB8AC3E}">
        <p14:creationId xmlns:p14="http://schemas.microsoft.com/office/powerpoint/2010/main" val="331210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690688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690688"/>
            <a:ext cx="4762500" cy="5029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19700" y="3158940"/>
            <a:ext cx="1828800" cy="905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Lots of 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504950"/>
            <a:ext cx="47625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04950"/>
            <a:ext cx="4762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0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591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Partitioning Large 3D Models for Use in 3D Printing</vt:lpstr>
      <vt:lpstr>Motivation</vt:lpstr>
      <vt:lpstr>PowerPoint Presentation</vt:lpstr>
      <vt:lpstr>Main Challenges</vt:lpstr>
      <vt:lpstr>Cutting the Mesh</vt:lpstr>
      <vt:lpstr>Cutting in a Nutshell</vt:lpstr>
      <vt:lpstr>First Try</vt:lpstr>
      <vt:lpstr>New Approach</vt:lpstr>
      <vt:lpstr>Lots of Tries</vt:lpstr>
      <vt:lpstr>Open Mesh</vt:lpstr>
      <vt:lpstr>Closing the Mesh - Triangulation</vt:lpstr>
      <vt:lpstr>Beam Search</vt:lpstr>
      <vt:lpstr>Beam Search contd.</vt:lpstr>
      <vt:lpstr>Objective Functions</vt:lpstr>
      <vt:lpstr>fPart</vt:lpstr>
      <vt:lpstr>fUtil</vt:lpstr>
      <vt:lpstr>fConnector</vt:lpstr>
      <vt:lpstr>PowerPoint Presentation</vt:lpstr>
      <vt:lpstr>Results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Subdividing Large 3D Models for Use in 3D Printing</dc:title>
  <dc:creator>Uyen Uong</dc:creator>
  <cp:lastModifiedBy>Jason Kraft</cp:lastModifiedBy>
  <cp:revision>51</cp:revision>
  <dcterms:created xsi:type="dcterms:W3CDTF">2017-04-27T21:57:43Z</dcterms:created>
  <dcterms:modified xsi:type="dcterms:W3CDTF">2017-04-28T17:52:29Z</dcterms:modified>
</cp:coreProperties>
</file>