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11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min Chen" initials="YC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9E3"/>
    <a:srgbClr val="FFA07A"/>
    <a:srgbClr val="FFE4C4"/>
    <a:srgbClr val="ADD8E6"/>
    <a:srgbClr val="E7D0EC"/>
    <a:srgbClr val="B3DEFF"/>
    <a:srgbClr val="D8BEEC"/>
    <a:srgbClr val="FFD3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2" autoAdjust="0"/>
    <p:restoredTop sz="94620" autoAdjust="0"/>
  </p:normalViewPr>
  <p:slideViewPr>
    <p:cSldViewPr>
      <p:cViewPr varScale="1">
        <p:scale>
          <a:sx n="79" d="100"/>
          <a:sy n="79" d="100"/>
        </p:scale>
        <p:origin x="1963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05D74FD-5B10-47A6-96FB-CD55F7313B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228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13882B8-511B-4B48-9D49-F7E67E16C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51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现在的</a:t>
            </a:r>
            <a:r>
              <a:rPr lang="en-US" altLang="zh-CN" dirty="0" smtClean="0"/>
              <a:t>NUMM</a:t>
            </a:r>
            <a:r>
              <a:rPr lang="zh-CN" altLang="en-US" dirty="0" smtClean="0"/>
              <a:t>中的内存分配策略考虑了位置访问的不对称性，我们是混合内存系统，引入了新的</a:t>
            </a:r>
            <a:r>
              <a:rPr lang="en-US" altLang="zh-CN" dirty="0" smtClean="0"/>
              <a:t>NVM</a:t>
            </a:r>
            <a:r>
              <a:rPr lang="zh-CN" altLang="en-US" dirty="0" smtClean="0"/>
              <a:t>，存在了多维不对称性，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612778-1691-493C-BB8E-7758624FB1A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571500"/>
            <a:ext cx="8686800" cy="838200"/>
            <a:chOff x="96" y="384"/>
            <a:chExt cx="5472" cy="528"/>
          </a:xfrm>
        </p:grpSpPr>
        <p:pic>
          <p:nvPicPr>
            <p:cNvPr id="5" name="Picture 11" descr="02_0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000364" y="642918"/>
            <a:ext cx="5691198" cy="671506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E7B684-B359-45A0-9FF4-06588FD49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114525"/>
      </p:ext>
    </p:extLst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B0305-DB70-4B8A-B3A8-737FE7A671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064899"/>
      </p:ext>
    </p:extLst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A9CB7-12F9-4DBA-88C8-8B40D2B45F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244147"/>
      </p:ext>
    </p:extLst>
  </p:cSld>
  <p:clrMapOvr>
    <a:masterClrMapping/>
  </p:clrMapOvr>
  <p:transition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381000"/>
            <a:ext cx="6072230" cy="533400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69658-8492-4E0E-B5CA-62F0A352A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855168"/>
      </p:ext>
    </p:extLst>
  </p:cSld>
  <p:clrMapOvr>
    <a:masterClrMapping/>
  </p:clrMapOvr>
  <p:transition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5483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AEF6-2E03-48BC-B3B0-A2F2731068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739614"/>
      </p:ext>
    </p:extLst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285728"/>
            <a:ext cx="5786478" cy="533400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 b="1">
                <a:latin typeface="华文楷体" pitchFamily="2" charset="-122"/>
                <a:ea typeface="华文楷体" pitchFamily="2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2A52-68A5-438F-8039-548AC8E953E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034511"/>
      </p:ext>
    </p:ext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88C5-098D-4017-8859-EF394CB604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037724"/>
      </p:ext>
    </p:ext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50BA-8D01-427C-B26E-E8A54F010A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73059"/>
      </p:ext>
    </p:ext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B239C-EBF0-41E8-AA27-5A5E27FFF8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331588"/>
      </p:ext>
    </p:ext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D940E-32D8-409F-B97E-ADEB943ADA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19350"/>
      </p:ext>
    </p:extLst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6253-40AF-488B-A038-2F16A34B97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491385"/>
      </p:ext>
    </p:extLst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C6C75-3266-4BBA-A8A8-803BA0AA13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074918"/>
      </p:ext>
    </p:ext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DE25-EED4-4A01-A87E-BAC0D1F8B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73923"/>
      </p:ext>
    </p:ext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71813" y="357188"/>
            <a:ext cx="5857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71563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</a:t>
            </a:r>
            <a:r>
              <a:rPr lang="en-US" altLang="zh-CN" smtClean="0"/>
              <a:t>asd</a:t>
            </a:r>
            <a:r>
              <a:rPr lang="zh-CN" altLang="en-US" smtClean="0"/>
              <a:t>击此处编辑母版文本样式</a:t>
            </a:r>
          </a:p>
          <a:p>
            <a:pPr lvl="1"/>
            <a:r>
              <a:rPr lang="zh-CN" altLang="en-US" smtClean="0"/>
              <a:t>第</a:t>
            </a:r>
            <a:r>
              <a:rPr lang="en-US" altLang="zh-CN" smtClean="0"/>
              <a:t>abc</a:t>
            </a:r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B3B88D80-8937-4146-A256-D24A971A6F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7" name="Group 10"/>
          <p:cNvGrpSpPr>
            <a:grpSpLocks/>
          </p:cNvGrpSpPr>
          <p:nvPr/>
        </p:nvGrpSpPr>
        <p:grpSpPr bwMode="auto">
          <a:xfrm>
            <a:off x="-6350" y="142875"/>
            <a:ext cx="8686800" cy="838200"/>
            <a:chOff x="96" y="384"/>
            <a:chExt cx="5472" cy="528"/>
          </a:xfrm>
        </p:grpSpPr>
        <p:pic>
          <p:nvPicPr>
            <p:cNvPr id="5128" name="Picture 11" descr="02_02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</p:sldLayoutIdLst>
  <p:transition advClick="0" advTm="0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ü"/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3411" y="5697775"/>
            <a:ext cx="941077" cy="814897"/>
          </a:xfrm>
          <a:prstGeom prst="rect">
            <a:avLst/>
          </a:prstGeom>
          <a:solidFill>
            <a:srgbClr val="92D050">
              <a:alpha val="8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5445" y="5697775"/>
            <a:ext cx="2807966" cy="814897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3414" y="1892353"/>
            <a:ext cx="3646134" cy="36851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594" y="2348880"/>
            <a:ext cx="4853446" cy="2376264"/>
          </a:xfrm>
          <a:prstGeom prst="rect">
            <a:avLst/>
          </a:prstGeom>
          <a:ln>
            <a:solidFill>
              <a:srgbClr val="00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 algn="just">
              <a:lnSpc>
                <a:spcPts val="2200"/>
              </a:lnSpc>
              <a:spcBef>
                <a:spcPts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读写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不对称性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数据寿命不对称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、处理器访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存不对称性：建立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面向应用负载分析和运行环境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检测，预测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用户访存写行为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耐久性不对称性：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结合底层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模块获取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NVM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健康信息，跟踪统计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页面状态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基于上述特征获得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内存分配访问全局性能收益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，实施内存资源分配或者数据迁移，从而达到混合内存的高效分配。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594" y="1988840"/>
            <a:ext cx="130403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方案与思路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558318" y="-34442"/>
            <a:ext cx="763284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</a:t>
            </a:r>
            <a:r>
              <a:rPr lang="zh-CN" altLang="en-US" sz="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技术路线</a:t>
            </a:r>
            <a:endParaRPr lang="en-US" altLang="zh-CN" sz="3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 eaLnBrk="0" hangingPunct="0"/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大容量混合内存的分配调度关键问题</a:t>
            </a:r>
          </a:p>
          <a:p>
            <a:pPr eaLnBrk="0" hangingPunct="0"/>
            <a:endParaRPr lang="zh-CN" altLang="en-US" b="1" kern="0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532" y="1412777"/>
            <a:ext cx="4841508" cy="47799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66FF"/>
              </a:buClr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多维度</a:t>
            </a:r>
            <a:r>
              <a:rPr lang="zh-CN" alt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不对称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混合内存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高效内存分配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51536" y="1032991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难点</a:t>
            </a:r>
          </a:p>
        </p:txBody>
      </p:sp>
      <p:sp>
        <p:nvSpPr>
          <p:cNvPr id="67" name="矩形 66"/>
          <p:cNvSpPr/>
          <p:nvPr/>
        </p:nvSpPr>
        <p:spPr>
          <a:xfrm>
            <a:off x="90533" y="5108874"/>
            <a:ext cx="4841507" cy="336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3750" algn="just">
              <a:lnSpc>
                <a:spcPct val="120000"/>
              </a:lnSpc>
              <a:buClr>
                <a:srgbClr val="FF0000"/>
              </a:buClr>
            </a:pPr>
            <a:r>
              <a:rPr lang="zh-CN" altLang="zh-CN" sz="2000" b="1" dirty="0"/>
              <a:t>源端感知的混合内存分配与调度策略</a:t>
            </a:r>
            <a:endParaRPr lang="zh-CN" altLang="en-US" sz="2000" kern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32" y="5877272"/>
            <a:ext cx="4841508" cy="73370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20000"/>
              </a:lnSpc>
              <a:spcBef>
                <a:spcPts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具有不对称特性混合内存系统中，实现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全局磨损均衡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性能全局最优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的内存分配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86883" y="5497487"/>
            <a:ext cx="5437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特点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50618" y="4725144"/>
            <a:ext cx="76944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创新点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4968" y="5719527"/>
            <a:ext cx="799196" cy="378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不对称</a:t>
            </a: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21132" y="5732529"/>
            <a:ext cx="782247" cy="3780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耐久性</a:t>
            </a:r>
            <a:endParaRPr lang="en-US" altLang="zh-CN" sz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不对称</a:t>
            </a: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1072" y="5723861"/>
            <a:ext cx="803776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不对称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08864" y="5727073"/>
            <a:ext cx="803776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寿命</a:t>
            </a:r>
            <a:endParaRPr lang="en-US" altLang="zh-CN" sz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不对称性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354137" y="1969546"/>
            <a:ext cx="817887" cy="261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进程访问特征检测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19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83" y="1107853"/>
            <a:ext cx="1036980" cy="6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5" name="Picture 6" descr="http://blog.daminion.net/wp-content/uploads/2017/02/rich-media-digital-asset-manage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16" y="1085448"/>
            <a:ext cx="1118513" cy="6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下箭头 54"/>
          <p:cNvSpPr/>
          <p:nvPr/>
        </p:nvSpPr>
        <p:spPr>
          <a:xfrm>
            <a:off x="7196361" y="1602738"/>
            <a:ext cx="220208" cy="288032"/>
          </a:xfrm>
          <a:prstGeom prst="downArrow">
            <a:avLst/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下箭头 195"/>
          <p:cNvSpPr/>
          <p:nvPr/>
        </p:nvSpPr>
        <p:spPr>
          <a:xfrm>
            <a:off x="5857730" y="1609506"/>
            <a:ext cx="220208" cy="288032"/>
          </a:xfrm>
          <a:prstGeom prst="downArrow">
            <a:avLst/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461763" y="1969546"/>
            <a:ext cx="755213" cy="261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数据</a:t>
            </a:r>
            <a:r>
              <a:rPr lang="zh-CN" altLang="en-US" sz="1000" dirty="0" smtClean="0">
                <a:solidFill>
                  <a:schemeClr val="tx1"/>
                </a:solidFill>
              </a:rPr>
              <a:t>属性特征分析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469875" y="1974036"/>
            <a:ext cx="755213" cy="261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chemeClr val="tx1"/>
                </a:solidFill>
              </a:rPr>
              <a:t>进程运行环境探测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5014115" y="3193682"/>
            <a:ext cx="38076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5014115" y="3186131"/>
            <a:ext cx="402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Tahoma"/>
                <a:ea typeface="黑体"/>
              </a:rPr>
              <a:t>内存分配请求</a:t>
            </a:r>
            <a:endParaRPr lang="zh-CN" altLang="en-US" dirty="0"/>
          </a:p>
        </p:txBody>
      </p:sp>
      <p:sp>
        <p:nvSpPr>
          <p:cNvPr id="84" name="流程图: 直接访问存储器 83"/>
          <p:cNvSpPr/>
          <p:nvPr/>
        </p:nvSpPr>
        <p:spPr>
          <a:xfrm>
            <a:off x="5426473" y="2901875"/>
            <a:ext cx="710383" cy="867871"/>
          </a:xfrm>
          <a:prstGeom prst="flowChartMagneticDrum">
            <a:avLst/>
          </a:prstGeom>
          <a:solidFill>
            <a:schemeClr val="bg2">
              <a:lumMod val="10000"/>
              <a:lumOff val="90000"/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77808" y="2977658"/>
            <a:ext cx="615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zh-CN" altLang="en-US" sz="1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性能收益判定模型</a:t>
            </a:r>
            <a:endParaRPr lang="zh-CN" altLang="en-US" sz="1000" dirty="0">
              <a:solidFill>
                <a:srgbClr val="0000FF"/>
              </a:solidFill>
              <a:latin typeface="Tahoma"/>
              <a:ea typeface="黑体"/>
            </a:endParaRPr>
          </a:p>
        </p:txBody>
      </p:sp>
      <p:sp>
        <p:nvSpPr>
          <p:cNvPr id="93" name="上箭头 92"/>
          <p:cNvSpPr/>
          <p:nvPr/>
        </p:nvSpPr>
        <p:spPr>
          <a:xfrm>
            <a:off x="5586426" y="3727375"/>
            <a:ext cx="136319" cy="499819"/>
          </a:xfrm>
          <a:prstGeom prst="upArrow">
            <a:avLst/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 bwMode="auto">
          <a:xfrm>
            <a:off x="5644698" y="2401594"/>
            <a:ext cx="21565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0" name="直接连接符 229"/>
          <p:cNvCxnSpPr/>
          <p:nvPr/>
        </p:nvCxnSpPr>
        <p:spPr bwMode="auto">
          <a:xfrm>
            <a:off x="5644698" y="2235200"/>
            <a:ext cx="0" cy="166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1" name="直接连接符 230"/>
          <p:cNvCxnSpPr/>
          <p:nvPr/>
        </p:nvCxnSpPr>
        <p:spPr bwMode="auto">
          <a:xfrm>
            <a:off x="6712920" y="2235200"/>
            <a:ext cx="0" cy="166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2" name="直接连接符 231"/>
          <p:cNvCxnSpPr/>
          <p:nvPr/>
        </p:nvCxnSpPr>
        <p:spPr bwMode="auto">
          <a:xfrm>
            <a:off x="7793040" y="2235200"/>
            <a:ext cx="0" cy="166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3" name="下箭头 232"/>
          <p:cNvSpPr/>
          <p:nvPr/>
        </p:nvSpPr>
        <p:spPr>
          <a:xfrm>
            <a:off x="5586426" y="2401592"/>
            <a:ext cx="125932" cy="516251"/>
          </a:xfrm>
          <a:prstGeom prst="downArrow">
            <a:avLst/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42" y="2473602"/>
            <a:ext cx="2141602" cy="196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" name="右箭头 240"/>
          <p:cNvSpPr/>
          <p:nvPr/>
        </p:nvSpPr>
        <p:spPr>
          <a:xfrm>
            <a:off x="6077938" y="3335810"/>
            <a:ext cx="634982" cy="120432"/>
          </a:xfrm>
          <a:prstGeom prst="rightArrow">
            <a:avLst/>
          </a:prstGeom>
          <a:solidFill>
            <a:srgbClr val="4144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38418" y="4201794"/>
            <a:ext cx="93610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非易失内存状态探测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321133" y="4489826"/>
            <a:ext cx="3552028" cy="10278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416776" y="4561834"/>
            <a:ext cx="3395469" cy="656636"/>
            <a:chOff x="5508104" y="5229200"/>
            <a:chExt cx="3395469" cy="656636"/>
          </a:xfrm>
        </p:grpSpPr>
        <p:sp>
          <p:nvSpPr>
            <p:cNvPr id="57" name="矩形 56"/>
            <p:cNvSpPr/>
            <p:nvPr/>
          </p:nvSpPr>
          <p:spPr>
            <a:xfrm>
              <a:off x="5533702" y="5311488"/>
              <a:ext cx="842010" cy="1712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持久性内存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39599" y="5626785"/>
              <a:ext cx="419100" cy="1712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CPU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925826" y="5229200"/>
              <a:ext cx="547687" cy="1815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BMC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90122" y="5547053"/>
              <a:ext cx="407671" cy="129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PECI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肘形连接符 60"/>
            <p:cNvCxnSpPr>
              <a:stCxn id="57" idx="3"/>
              <a:endCxn id="58" idx="1"/>
            </p:cNvCxnSpPr>
            <p:nvPr/>
          </p:nvCxnSpPr>
          <p:spPr>
            <a:xfrm>
              <a:off x="6375712" y="5397129"/>
              <a:ext cx="263887" cy="315297"/>
            </a:xfrm>
            <a:prstGeom prst="bentConnector3">
              <a:avLst>
                <a:gd name="adj1" fmla="val 42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endCxn id="58" idx="1"/>
            </p:cNvCxnSpPr>
            <p:nvPr/>
          </p:nvCxnSpPr>
          <p:spPr>
            <a:xfrm flipV="1">
              <a:off x="6337775" y="5712426"/>
              <a:ext cx="301824" cy="5418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7360523" y="5626785"/>
              <a:ext cx="419100" cy="1712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CPU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肘形连接符 63"/>
            <p:cNvCxnSpPr>
              <a:stCxn id="78" idx="1"/>
              <a:endCxn id="63" idx="3"/>
            </p:cNvCxnSpPr>
            <p:nvPr/>
          </p:nvCxnSpPr>
          <p:spPr>
            <a:xfrm rot="10800000" flipV="1">
              <a:off x="7779623" y="5397128"/>
              <a:ext cx="281940" cy="3152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endCxn id="63" idx="3"/>
            </p:cNvCxnSpPr>
            <p:nvPr/>
          </p:nvCxnSpPr>
          <p:spPr>
            <a:xfrm rot="10800000">
              <a:off x="7779623" y="5712427"/>
              <a:ext cx="281940" cy="13038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5923556" y="5508289"/>
              <a:ext cx="525780" cy="164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SMBUS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920596" y="5533264"/>
              <a:ext cx="530187" cy="126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SMBUS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肘形连接符 74"/>
            <p:cNvCxnSpPr>
              <a:stCxn id="63" idx="0"/>
              <a:endCxn id="59" idx="2"/>
            </p:cNvCxnSpPr>
            <p:nvPr/>
          </p:nvCxnSpPr>
          <p:spPr>
            <a:xfrm rot="16200000" flipV="1">
              <a:off x="7276860" y="5333571"/>
              <a:ext cx="216024" cy="370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508104" y="5697346"/>
              <a:ext cx="842010" cy="1712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持久性内存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061563" y="5311488"/>
              <a:ext cx="842010" cy="1712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持久性内存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8061563" y="5714555"/>
              <a:ext cx="842010" cy="1712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持久性内存</a:t>
              </a:r>
            </a:p>
          </p:txBody>
        </p:sp>
        <p:cxnSp>
          <p:nvCxnSpPr>
            <p:cNvPr id="80" name="肘形连接符 79"/>
            <p:cNvCxnSpPr>
              <a:stCxn id="58" idx="0"/>
              <a:endCxn id="59" idx="2"/>
            </p:cNvCxnSpPr>
            <p:nvPr/>
          </p:nvCxnSpPr>
          <p:spPr>
            <a:xfrm rot="5400000" flipH="1" flipV="1">
              <a:off x="6916397" y="5343513"/>
              <a:ext cx="216024" cy="3505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矩形 182"/>
          <p:cNvSpPr/>
          <p:nvPr/>
        </p:nvSpPr>
        <p:spPr>
          <a:xfrm>
            <a:off x="6549363" y="5289086"/>
            <a:ext cx="967158" cy="15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故障智能预测</a:t>
            </a:r>
          </a:p>
        </p:txBody>
      </p:sp>
      <p:sp>
        <p:nvSpPr>
          <p:cNvPr id="184" name="矩形 183"/>
          <p:cNvSpPr/>
          <p:nvPr/>
        </p:nvSpPr>
        <p:spPr>
          <a:xfrm>
            <a:off x="7567015" y="5289084"/>
            <a:ext cx="1123950" cy="152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故障隔离防再生</a:t>
            </a:r>
          </a:p>
        </p:txBody>
      </p:sp>
      <p:sp>
        <p:nvSpPr>
          <p:cNvPr id="198" name="矩形 197"/>
          <p:cNvSpPr/>
          <p:nvPr/>
        </p:nvSpPr>
        <p:spPr>
          <a:xfrm>
            <a:off x="5448352" y="5289084"/>
            <a:ext cx="1079658" cy="15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多维故障识别</a:t>
            </a:r>
          </a:p>
        </p:txBody>
      </p:sp>
      <p:sp>
        <p:nvSpPr>
          <p:cNvPr id="82" name="文本框 11"/>
          <p:cNvSpPr txBox="1"/>
          <p:nvPr/>
        </p:nvSpPr>
        <p:spPr>
          <a:xfrm>
            <a:off x="5260148" y="2494591"/>
            <a:ext cx="80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用户行为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文本框 70"/>
          <p:cNvSpPr txBox="1"/>
          <p:nvPr/>
        </p:nvSpPr>
        <p:spPr>
          <a:xfrm>
            <a:off x="5279661" y="3845567"/>
            <a:ext cx="83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页面状态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23411" y="6112562"/>
            <a:ext cx="1013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NUMA</a:t>
            </a:r>
            <a:r>
              <a:rPr lang="zh-CN" altLang="en-US" sz="1000" dirty="0" smtClean="0"/>
              <a:t>内存考虑，但不完善</a:t>
            </a:r>
            <a:endParaRPr lang="zh-CN" altLang="en-US" sz="1000" dirty="0"/>
          </a:p>
        </p:txBody>
      </p:sp>
      <p:sp>
        <p:nvSpPr>
          <p:cNvPr id="86" name="矩形 85"/>
          <p:cNvSpPr/>
          <p:nvPr/>
        </p:nvSpPr>
        <p:spPr>
          <a:xfrm>
            <a:off x="5273593" y="6135107"/>
            <a:ext cx="27547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混合内存引入持久性内存器件后系统新增特性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5215445" y="5697775"/>
            <a:ext cx="3749043" cy="814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2123" y="6505599"/>
            <a:ext cx="22029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混合内存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系统特性</a:t>
            </a:r>
            <a:endParaRPr lang="zh-CN" alt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06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14455">
            <a:alpha val="80000"/>
          </a:srgbClr>
        </a:solidFill>
        <a:ln>
          <a:noFill/>
        </a:ln>
      </a:spPr>
      <a:bodyPr lIns="68580" tIns="34290" rIns="68580" bIns="34290" rtlCol="0" anchor="ctr"/>
      <a:lstStyle>
        <a:defPPr algn="ctr">
          <a:defRPr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68528</TotalTime>
  <Words>256</Words>
  <Application>Microsoft Office PowerPoint</Application>
  <PresentationFormat>全屏显示(4:3)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华文楷体</vt:lpstr>
      <vt:lpstr>宋体</vt:lpstr>
      <vt:lpstr>微软雅黑</vt:lpstr>
      <vt:lpstr>Tahoma</vt:lpstr>
      <vt:lpstr>Times New Roman</vt:lpstr>
      <vt:lpstr>Wingdings</vt:lpstr>
      <vt:lpstr>Blends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杰青答辩PPT_舒继武</dc:title>
  <dc:creator>舒继武</dc:creator>
  <cp:lastModifiedBy>陈俭喜</cp:lastModifiedBy>
  <cp:revision>7815</cp:revision>
  <cp:lastPrinted>2013-05-28T01:19:48Z</cp:lastPrinted>
  <dcterms:created xsi:type="dcterms:W3CDTF">1999-04-23T05:13:58Z</dcterms:created>
  <dcterms:modified xsi:type="dcterms:W3CDTF">2018-03-29T02:27:11Z</dcterms:modified>
</cp:coreProperties>
</file>