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  <p:sldMasterId id="2147483713" r:id="rId2"/>
  </p:sldMasterIdLst>
  <p:notesMasterIdLst>
    <p:notesMasterId r:id="rId14"/>
  </p:notesMasterIdLst>
  <p:sldIdLst>
    <p:sldId id="256" r:id="rId3"/>
    <p:sldId id="257" r:id="rId4"/>
    <p:sldId id="258" r:id="rId5"/>
    <p:sldId id="259" r:id="rId6"/>
    <p:sldId id="260" r:id="rId7"/>
    <p:sldId id="262" r:id="rId8"/>
    <p:sldId id="261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1809" autoAdjust="0"/>
  </p:normalViewPr>
  <p:slideViewPr>
    <p:cSldViewPr snapToGrid="0">
      <p:cViewPr varScale="1">
        <p:scale>
          <a:sx n="66" d="100"/>
          <a:sy n="66" d="100"/>
        </p:scale>
        <p:origin x="1076" y="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11E1F5-96FE-4D6D-A749-FF07134C8D7E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86C227-0CB9-4D31-BCDB-CB6AF938A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953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 everyone.</a:t>
            </a:r>
          </a:p>
          <a:p>
            <a:r>
              <a:rPr lang="en-US" dirty="0"/>
              <a:t>The aim of my project is to value NBA players. By constructing a fairly accurate model, I can identify undervalued and overvalued players and make suggestions to managers.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6C227-0CB9-4D31-BCDB-CB6AF938A75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9710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the dataset of guards as an example.</a:t>
            </a:r>
          </a:p>
          <a:p>
            <a:r>
              <a:rPr lang="en-US" dirty="0"/>
              <a:t>By running a regression on ALL the attributes, we get a R2 of 0.63, which means that 63% of the difference in salary is explained with the attributes included. </a:t>
            </a: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6C227-0CB9-4D31-BCDB-CB6AF938A75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3337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“points per game” is the single most important stats in NBA, and not surprisingly, it alone could explain 48</a:t>
            </a:r>
            <a:r>
              <a:rPr lang="en-US" altLang="zh-CN" dirty="0"/>
              <a:t>% of the difference in salary among players.</a:t>
            </a:r>
          </a:p>
          <a:p>
            <a:r>
              <a:rPr lang="en-US" dirty="0"/>
              <a:t>Moving forward, I plan to split the dataset between star players and role players. I also intend to try different regression models to try to improve the effectiveness of the models.</a:t>
            </a:r>
          </a:p>
          <a:p>
            <a:r>
              <a:rPr lang="en-US" dirty="0"/>
              <a:t>I would love to hear your </a:t>
            </a:r>
            <a:r>
              <a:rPr lang="en-US"/>
              <a:t>suggestions! Thank </a:t>
            </a:r>
            <a:r>
              <a:rPr lang="en-US" dirty="0"/>
              <a:t>you!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6C227-0CB9-4D31-BCDB-CB6AF938A75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241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time frame of this project is from the 2005 season to the present season.</a:t>
            </a:r>
          </a:p>
          <a:p>
            <a:r>
              <a:rPr lang="en-US" dirty="0"/>
              <a:t>With 8332 entries and 55 attributes.</a:t>
            </a:r>
          </a:p>
          <a:p>
            <a:r>
              <a:rPr lang="en-US" dirty="0"/>
              <a:t>The attributes are listed below. Some are from the original data source while others are self constructed</a:t>
            </a:r>
            <a:r>
              <a:rPr lang="zh-CN" altLang="en-US" dirty="0"/>
              <a:t>（停顿</a:t>
            </a:r>
            <a:r>
              <a:rPr lang="en-US" altLang="zh-CN" dirty="0"/>
              <a:t>10S</a:t>
            </a:r>
            <a:r>
              <a:rPr lang="zh-CN" altLang="en-US" dirty="0"/>
              <a:t>）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6C227-0CB9-4D31-BCDB-CB6AF938A7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8893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are some graphs generated when exploring the dataset.</a:t>
            </a:r>
          </a:p>
          <a:p>
            <a:r>
              <a:rPr lang="en-US" dirty="0"/>
              <a:t>This is the 3 point stats of the famous shooter </a:t>
            </a:r>
            <a:r>
              <a:rPr lang="en-US" dirty="0" err="1"/>
              <a:t>Staphen</a:t>
            </a:r>
            <a:r>
              <a:rPr lang="en-US" dirty="0"/>
              <a:t> Curry through out his career. He suffered severe foot injury in 2020. (</a:t>
            </a:r>
            <a:r>
              <a:rPr lang="zh-CN" altLang="en-US" dirty="0"/>
              <a:t>点击）</a:t>
            </a:r>
            <a:endParaRPr lang="en-US" dirty="0"/>
          </a:p>
          <a:p>
            <a:r>
              <a:rPr lang="en-US" dirty="0"/>
              <a:t>This is a chart of the PLAYOFF history of Lebron James. So far he has 16 PLAYOFF appearances with 10 final appearances and 4 NBA titles. </a:t>
            </a:r>
          </a:p>
          <a:p>
            <a:r>
              <a:rPr lang="en-US" dirty="0"/>
              <a:t>These attributes were constructed by myself because I know teams value player’s PLAYOFF experiences and this could be factored into a player’s salary.</a:t>
            </a: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6C227-0CB9-4D31-BCDB-CB6AF938A7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8096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left graphs showing the trend of average league salary, the right shows the star players salary ( the purple line) and role players salary(the green line). star players are defined as players who take up more than 20% of salary cap. It is interesting to observe that the role player’s salary did not change much while star salary rose with the average salary.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6C227-0CB9-4D31-BCDB-CB6AF938A7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7657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shows the difference in salary distribution prior to 2005 and after 2005. </a:t>
            </a:r>
          </a:p>
          <a:p>
            <a:r>
              <a:rPr lang="en-US" dirty="0"/>
              <a:t>In 2005, a new labor contract took effect, which brought major changes to how NBA salary are determined.</a:t>
            </a:r>
          </a:p>
          <a:p>
            <a:r>
              <a:rPr lang="en-US" dirty="0"/>
              <a:t>This is the reason why this project only study the data from 2005 season till present.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6C227-0CB9-4D31-BCDB-CB6AF938A7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6028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brief intro of the 5 positions of a basketball team. </a:t>
            </a:r>
          </a:p>
          <a:p>
            <a:r>
              <a:rPr lang="en-US" dirty="0"/>
              <a:t>The role of thumb is that the higher the number, the taller and stronger is the players and the closer he is to the basket.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6C227-0CB9-4D31-BCDB-CB6AF938A7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2584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Here is a graph comparing the average of attributes between different positions. </a:t>
            </a:r>
          </a:p>
          <a:p>
            <a:r>
              <a:rPr lang="en-US" dirty="0"/>
              <a:t>We can observe that guards have higher shooting percentage and assist, while center have higher rebounds and blocks.</a:t>
            </a:r>
          </a:p>
          <a:p>
            <a:r>
              <a:rPr lang="en-US" dirty="0"/>
              <a:t>Since different positions have different roles in the game, I have decided to value players based on their position.</a:t>
            </a: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6C227-0CB9-4D31-BCDB-CB6AF938A75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263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correlation between different attributes with the dependent variable for different positions. </a:t>
            </a:r>
          </a:p>
          <a:p>
            <a:r>
              <a:rPr lang="en-US" dirty="0"/>
              <a:t>This gives a guidance as to which attributes to choose and which to discard. </a:t>
            </a:r>
          </a:p>
          <a:p>
            <a:r>
              <a:rPr lang="en-US" dirty="0"/>
              <a:t>The higher the correlation, the more promising the attributes is.</a:t>
            </a:r>
          </a:p>
          <a:p>
            <a:r>
              <a:rPr lang="en-US" dirty="0"/>
              <a:t>Some promising ones are highlighted in yellow.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6C227-0CB9-4D31-BCDB-CB6AF938A75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1176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correlation map provide guidance to multicollinearity.</a:t>
            </a:r>
          </a:p>
          <a:p>
            <a:r>
              <a:rPr lang="en-US" dirty="0"/>
              <a:t>For example, although both “points per game” and “field goal attempt per game” are promising, we should only choose one because these two are highly correlated.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6C227-0CB9-4D31-BCDB-CB6AF938A7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713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779958-699B-A1D9-40DE-38C62947F4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ABC8208-149F-569A-CF30-0DF0E06129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BADFFD-EA54-7A29-D99B-939B81A9F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95E38-C834-4562-9042-781B01477703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EBAC53-AB09-B3FB-C45E-973AE5C24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8CDC7F-BFC2-0AF0-486A-FA4198769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07756-0BAF-4564-BD57-1B2546950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844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B62C54-3B12-96F9-6D5D-6196667D5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1B250B9-7E74-4D27-436B-C747AC4EDF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49B7A4-93D5-BF1B-67A8-E3610B621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95E38-C834-4562-9042-781B01477703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C3FF51-1A07-8D76-3DED-EB1893180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C1647C-FE42-4CB4-D47D-ADCEF3834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07756-0BAF-4564-BD57-1B2546950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457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1732CD4-3D70-B0E3-772D-64E45D99DB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D8B8F21-24F6-EF4C-7DBD-CC60E712C8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CD1A51-C42E-7955-C6AF-FDE741854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95E38-C834-4562-9042-781B01477703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168EB7-94EC-6C7D-FFD4-A1A60812C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8E3199-CE9D-B03A-0998-6867B8120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07756-0BAF-4564-BD57-1B2546950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1399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95E38-C834-4562-9042-781B01477703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6D07756-0BAF-4564-BD57-1B2546950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589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95E38-C834-4562-9042-781B01477703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07756-0BAF-4564-BD57-1B2546950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5282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95E38-C834-4562-9042-781B01477703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6D07756-0BAF-4564-BD57-1B2546950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769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95E38-C834-4562-9042-781B01477703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6D07756-0BAF-4564-BD57-1B2546950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028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95E38-C834-4562-9042-781B01477703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6D07756-0BAF-4564-BD57-1B2546950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4201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95E38-C834-4562-9042-781B01477703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07756-0BAF-4564-BD57-1B2546950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829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95E38-C834-4562-9042-781B01477703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07756-0BAF-4564-BD57-1B2546950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7090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95E38-C834-4562-9042-781B01477703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07756-0BAF-4564-BD57-1B2546950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430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7F39A-1207-31BF-51A8-86ABF0763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171785-E322-BA7E-A490-6DC5E3988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DF24C7-9B53-DB53-089D-890C31F00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95E38-C834-4562-9042-781B01477703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41DB68-AC81-1134-1EC6-F72F67EC2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BD083B-8FBC-E403-90F1-6EE541495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07756-0BAF-4564-BD57-1B2546950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7733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95E38-C834-4562-9042-781B01477703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6D07756-0BAF-4564-BD57-1B2546950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0429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95E38-C834-4562-9042-781B01477703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6D07756-0BAF-4564-BD57-1B2546950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3758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95E38-C834-4562-9042-781B01477703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6D07756-0BAF-4564-BD57-1B254695029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587963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95E38-C834-4562-9042-781B01477703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6D07756-0BAF-4564-BD57-1B2546950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28709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95E38-C834-4562-9042-781B01477703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6D07756-0BAF-4564-BD57-1B2546950294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1825160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95E38-C834-4562-9042-781B01477703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6D07756-0BAF-4564-BD57-1B2546950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39913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95E38-C834-4562-9042-781B01477703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07756-0BAF-4564-BD57-1B2546950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88605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95E38-C834-4562-9042-781B01477703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07756-0BAF-4564-BD57-1B2546950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085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6C9CF1-46ED-EFB9-B716-9608D4804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96FEFA-5704-B9AB-29B6-1445681287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34D0E2-1830-D8F3-3786-886F3C4C3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95E38-C834-4562-9042-781B01477703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8E0A54-200D-819A-A570-9311DD9BF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8C16FD-5D2F-8A9D-70D7-28D2EA1AE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07756-0BAF-4564-BD57-1B2546950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514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E9DA77-99A1-899E-CE3A-AA82FF3A5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7AD5E9-F8E2-21B9-81C6-C6FC096722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ED1B383-B41E-D8AC-11CB-A96044A56F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3BCD8B-BACF-EAC5-8FAC-4723FB4EB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95E38-C834-4562-9042-781B01477703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1428DD-0EA6-BE96-D312-D95858311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C4C57F-F89F-BDE6-7208-4FABCF381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07756-0BAF-4564-BD57-1B2546950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607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A51737-A8CB-5EB0-D87E-A95E25C11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F25288-6218-46D2-4C77-92BE03C113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708E5A6-BF16-6C07-F969-9AB721C36E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BA6059C-D4D2-5D66-A96E-78DBC1D662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DF09F4B-E788-3E4B-95BA-9C3465D885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922BF92-43F5-0282-C814-AF9D05710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95E38-C834-4562-9042-781B01477703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C8D4BEC-A40A-8ECA-79A7-D76F97FDF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1DED205-4ED6-F499-B42B-52BD9281E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07756-0BAF-4564-BD57-1B2546950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482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636BD5-2774-E706-43F9-737FEB788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4881F33-60E5-7D64-AF8D-7E2C64643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95E38-C834-4562-9042-781B01477703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768AF9B-A1FE-A177-7514-408C7F1E4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3C13EA1-CBBE-3289-73A5-751A67EF6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07756-0BAF-4564-BD57-1B2546950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159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32721C6-293F-1C2E-2C46-8CF2255AE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95E38-C834-4562-9042-781B01477703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704792C-0976-9F8C-922F-BCD34F1FF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610F885-D3AB-A4A9-DBE3-B6CEDC911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07756-0BAF-4564-BD57-1B2546950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559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F933AB-530D-22E6-06BD-0C516C1B2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ED936A-B3FE-41C7-88E0-540404251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7CC0ED9-55EF-F194-BF3F-BA579B7BC9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15397F-1E02-5D29-5368-14C2C178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95E38-C834-4562-9042-781B01477703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9539A0-7C1A-7D10-645E-776251B2C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D91FCC-64EF-CC4A-16EF-E980CBB4C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07756-0BAF-4564-BD57-1B2546950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1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56AC84-4B7D-CC8A-DAB1-6B8855B55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4011CBA-731D-8897-4F9E-D3E4915094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7725A88-CC64-19B8-ABD5-FE9A75D472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939EF4-CEC4-2EC5-813E-2DFEEE089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95E38-C834-4562-9042-781B01477703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745500-1070-C9AD-37E0-B283B614F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E07117-2C94-75B3-8C6F-BDF0A5185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07756-0BAF-4564-BD57-1B2546950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147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DBA6768-00E0-4FA2-B818-85D604B34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23BBB3-A793-D736-639D-F6478EA1D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60FC82-230B-1092-219E-EA945E8026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95E38-C834-4562-9042-781B01477703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0324AC-20C1-1F1C-C51E-AB852AD747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C76DAB-EA5A-4668-A453-7C689D6C2E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07756-0BAF-4564-BD57-1B2546950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557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95E38-C834-4562-9042-781B01477703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6D07756-0BAF-4564-BD57-1B2546950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39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AA1B4E-2C7C-DA5F-7588-9FBB256299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NBA player valuation project</a:t>
            </a:r>
            <a:endParaRPr 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A61A497-D329-0CCF-B771-DDD6A34202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Zhixin 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669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3A4232-101F-E781-0578-3DEFDD514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Regression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DB5B4A-E849-1CBD-B8DE-E839FB556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858B97D-5563-7C4F-63E8-937B9F00FB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955" y="1255654"/>
            <a:ext cx="10515599" cy="5237221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A761ECBB-69A3-B685-43CE-17E84EE6768C}"/>
              </a:ext>
            </a:extLst>
          </p:cNvPr>
          <p:cNvSpPr/>
          <p:nvPr/>
        </p:nvSpPr>
        <p:spPr>
          <a:xfrm>
            <a:off x="1527142" y="6268825"/>
            <a:ext cx="3054285" cy="2240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143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65F96F-78AB-616A-210F-54145F4C2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Regression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4AC913-B46F-5C10-A201-BB459232B5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95F25A5-F1B7-5731-763B-2C926E202B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738" y="1825625"/>
            <a:ext cx="11633462" cy="466725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EB577666-008F-0FB6-738E-79FE89604F0B}"/>
              </a:ext>
            </a:extLst>
          </p:cNvPr>
          <p:cNvSpPr/>
          <p:nvPr/>
        </p:nvSpPr>
        <p:spPr>
          <a:xfrm>
            <a:off x="1046375" y="6203049"/>
            <a:ext cx="3110846" cy="2898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708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989A7C-4EA3-10D8-168F-9565CFE9B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description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80DB48-7714-B40A-5CE2-26C1EF8AA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frame: </a:t>
            </a:r>
            <a:r>
              <a:rPr lang="en-US" dirty="0">
                <a:solidFill>
                  <a:srgbClr val="0070C0"/>
                </a:solidFill>
              </a:rPr>
              <a:t>2005 – 2024 </a:t>
            </a:r>
            <a:r>
              <a:rPr lang="en-US" dirty="0"/>
              <a:t>season</a:t>
            </a:r>
          </a:p>
          <a:p>
            <a:r>
              <a:rPr lang="en-US" dirty="0"/>
              <a:t>Size: </a:t>
            </a:r>
            <a:r>
              <a:rPr lang="en-US" dirty="0">
                <a:solidFill>
                  <a:srgbClr val="0070C0"/>
                </a:solidFill>
              </a:rPr>
              <a:t>8332 rows * 55 columns</a:t>
            </a:r>
          </a:p>
          <a:p>
            <a:r>
              <a:rPr lang="en-US" dirty="0"/>
              <a:t>Attributes: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80FBB65-CCCE-2CF8-FC02-B630EE988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872" y="3253581"/>
            <a:ext cx="10848975" cy="149542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0D12BD36-F3AB-E16F-5DDB-CCC823112F7F}"/>
              </a:ext>
            </a:extLst>
          </p:cNvPr>
          <p:cNvSpPr txBox="1"/>
          <p:nvPr/>
        </p:nvSpPr>
        <p:spPr>
          <a:xfrm>
            <a:off x="300873" y="4749006"/>
            <a:ext cx="11590255" cy="2011680"/>
          </a:xfrm>
          <a:prstGeom prst="rect">
            <a:avLst/>
          </a:prstGeom>
          <a:noFill/>
        </p:spPr>
        <p:txBody>
          <a:bodyPr wrap="square" numCol="3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rgbClr val="374151"/>
                </a:solidFill>
                <a:effectLst/>
              </a:rPr>
              <a:t>PLAYOFF</a:t>
            </a:r>
            <a:r>
              <a:rPr lang="en-US" sz="1400" b="0" i="0" dirty="0">
                <a:solidFill>
                  <a:srgbClr val="374151"/>
                </a:solidFill>
                <a:effectLst/>
              </a:rPr>
              <a:t>: Years of PLAYOFF experience 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1" i="0" dirty="0" err="1">
                <a:solidFill>
                  <a:srgbClr val="374151"/>
                </a:solidFill>
                <a:effectLst/>
              </a:rPr>
              <a:t>semi_final</a:t>
            </a:r>
            <a:r>
              <a:rPr lang="en-US" sz="1400" b="0" i="0" dirty="0">
                <a:solidFill>
                  <a:srgbClr val="374151"/>
                </a:solidFill>
                <a:effectLst/>
              </a:rPr>
              <a:t>: Years reaching semi-finals in tournaments or leagues 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1" i="0" dirty="0" err="1">
                <a:solidFill>
                  <a:srgbClr val="374151"/>
                </a:solidFill>
                <a:effectLst/>
              </a:rPr>
              <a:t>conf_final</a:t>
            </a:r>
            <a:r>
              <a:rPr lang="en-US" sz="1400" b="0" i="0" dirty="0">
                <a:solidFill>
                  <a:srgbClr val="374151"/>
                </a:solidFill>
                <a:effectLst/>
              </a:rPr>
              <a:t>: Years participating in conference finals 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rgbClr val="374151"/>
                </a:solidFill>
                <a:effectLst/>
              </a:rPr>
              <a:t>final</a:t>
            </a:r>
            <a:r>
              <a:rPr lang="en-US" sz="1400" b="0" i="0" dirty="0">
                <a:solidFill>
                  <a:srgbClr val="374151"/>
                </a:solidFill>
                <a:effectLst/>
              </a:rPr>
              <a:t>: Years reaching final games in tournaments or leagues 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rgbClr val="374151"/>
                </a:solidFill>
                <a:effectLst/>
              </a:rPr>
              <a:t>champ</a:t>
            </a:r>
            <a:r>
              <a:rPr lang="en-US" sz="1400" b="0" i="0" dirty="0">
                <a:solidFill>
                  <a:srgbClr val="374151"/>
                </a:solidFill>
                <a:effectLst/>
              </a:rPr>
              <a:t>: Years on a championship-winning team 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rgbClr val="374151"/>
                </a:solidFill>
                <a:effectLst/>
              </a:rPr>
              <a:t>PPG</a:t>
            </a:r>
            <a:r>
              <a:rPr lang="en-US" sz="1400" b="0" i="0" dirty="0">
                <a:solidFill>
                  <a:srgbClr val="374151"/>
                </a:solidFill>
                <a:effectLst/>
              </a:rPr>
              <a:t>: Average points scored per game.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rgbClr val="374151"/>
                </a:solidFill>
                <a:effectLst/>
              </a:rPr>
              <a:t>FGAPG</a:t>
            </a:r>
            <a:r>
              <a:rPr lang="en-US" sz="1400" b="0" i="0" dirty="0">
                <a:solidFill>
                  <a:srgbClr val="374151"/>
                </a:solidFill>
                <a:effectLst/>
              </a:rPr>
              <a:t>: Average field goal attempts per game.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rgbClr val="374151"/>
                </a:solidFill>
                <a:effectLst/>
              </a:rPr>
              <a:t>3PAPG</a:t>
            </a:r>
            <a:r>
              <a:rPr lang="en-US" sz="1400" b="0" i="0" dirty="0">
                <a:solidFill>
                  <a:srgbClr val="374151"/>
                </a:solidFill>
                <a:effectLst/>
              </a:rPr>
              <a:t>: Average three-point attempts per game.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rgbClr val="374151"/>
                </a:solidFill>
                <a:effectLst/>
              </a:rPr>
              <a:t>REBPG</a:t>
            </a:r>
            <a:r>
              <a:rPr lang="en-US" sz="1400" b="0" i="0" dirty="0">
                <a:solidFill>
                  <a:srgbClr val="374151"/>
                </a:solidFill>
                <a:effectLst/>
              </a:rPr>
              <a:t>: Average rebounds per game.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rgbClr val="374151"/>
                </a:solidFill>
                <a:effectLst/>
              </a:rPr>
              <a:t>ASTPG</a:t>
            </a:r>
            <a:r>
              <a:rPr lang="en-US" sz="1400" b="0" i="0" dirty="0">
                <a:solidFill>
                  <a:srgbClr val="374151"/>
                </a:solidFill>
                <a:effectLst/>
              </a:rPr>
              <a:t>: Average assists per game.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rgbClr val="374151"/>
                </a:solidFill>
                <a:effectLst/>
              </a:rPr>
              <a:t>TOVPG</a:t>
            </a:r>
            <a:r>
              <a:rPr lang="en-US" sz="1400" b="0" i="0" dirty="0">
                <a:solidFill>
                  <a:srgbClr val="374151"/>
                </a:solidFill>
                <a:effectLst/>
              </a:rPr>
              <a:t>: Average turnovers per game.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rgbClr val="374151"/>
                </a:solidFill>
                <a:effectLst/>
              </a:rPr>
              <a:t>STLPG</a:t>
            </a:r>
            <a:r>
              <a:rPr lang="en-US" sz="1400" b="0" i="0" dirty="0">
                <a:solidFill>
                  <a:srgbClr val="374151"/>
                </a:solidFill>
                <a:effectLst/>
              </a:rPr>
              <a:t>: Average steals per game.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rgbClr val="374151"/>
                </a:solidFill>
                <a:effectLst/>
              </a:rPr>
              <a:t>BLKPG</a:t>
            </a:r>
            <a:r>
              <a:rPr lang="en-US" sz="1400" b="0" i="0" dirty="0">
                <a:solidFill>
                  <a:srgbClr val="374151"/>
                </a:solidFill>
                <a:effectLst/>
              </a:rPr>
              <a:t>: Average blocks per game.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rgbClr val="374151"/>
                </a:solidFill>
                <a:effectLst/>
              </a:rPr>
              <a:t>PPM</a:t>
            </a:r>
            <a:r>
              <a:rPr lang="en-US" sz="1400" b="0" i="0" dirty="0">
                <a:solidFill>
                  <a:srgbClr val="374151"/>
                </a:solidFill>
                <a:effectLst/>
              </a:rPr>
              <a:t>: Average points scored per minute of play.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rgbClr val="374151"/>
                </a:solidFill>
                <a:effectLst/>
              </a:rPr>
              <a:t>FGAPM</a:t>
            </a:r>
            <a:r>
              <a:rPr lang="en-US" sz="1400" b="0" i="0" dirty="0">
                <a:solidFill>
                  <a:srgbClr val="374151"/>
                </a:solidFill>
                <a:effectLst/>
              </a:rPr>
              <a:t>: Average field goal attempts per minute of play.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rgbClr val="374151"/>
                </a:solidFill>
                <a:effectLst/>
              </a:rPr>
              <a:t>3PAPM</a:t>
            </a:r>
            <a:r>
              <a:rPr lang="en-US" sz="1400" b="0" i="0" dirty="0">
                <a:solidFill>
                  <a:srgbClr val="374151"/>
                </a:solidFill>
                <a:effectLst/>
              </a:rPr>
              <a:t>: Average three-point attempts per minute of play.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rgbClr val="374151"/>
                </a:solidFill>
                <a:effectLst/>
              </a:rPr>
              <a:t>REBPM</a:t>
            </a:r>
            <a:r>
              <a:rPr lang="en-US" sz="1400" b="0" i="0" dirty="0">
                <a:solidFill>
                  <a:srgbClr val="374151"/>
                </a:solidFill>
                <a:effectLst/>
              </a:rPr>
              <a:t>: Average rebounds per minute of play.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rgbClr val="374151"/>
                </a:solidFill>
                <a:effectLst/>
              </a:rPr>
              <a:t>ASTPM</a:t>
            </a:r>
            <a:r>
              <a:rPr lang="en-US" sz="1400" b="0" i="0" dirty="0">
                <a:solidFill>
                  <a:srgbClr val="374151"/>
                </a:solidFill>
                <a:effectLst/>
              </a:rPr>
              <a:t>: Average assists per minute of play.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rgbClr val="374151"/>
                </a:solidFill>
                <a:effectLst/>
              </a:rPr>
              <a:t>TOVPM</a:t>
            </a:r>
            <a:r>
              <a:rPr lang="en-US" sz="1400" b="0" i="0" dirty="0">
                <a:solidFill>
                  <a:srgbClr val="374151"/>
                </a:solidFill>
                <a:effectLst/>
              </a:rPr>
              <a:t>: Average turnovers per minute of play.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rgbClr val="374151"/>
                </a:solidFill>
                <a:effectLst/>
              </a:rPr>
              <a:t>STLPM</a:t>
            </a:r>
            <a:r>
              <a:rPr lang="en-US" sz="1400" b="0" i="0" dirty="0">
                <a:solidFill>
                  <a:srgbClr val="374151"/>
                </a:solidFill>
                <a:effectLst/>
              </a:rPr>
              <a:t>: Average steals per minute of play.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rgbClr val="374151"/>
                </a:solidFill>
                <a:effectLst/>
              </a:rPr>
              <a:t>BLKPM</a:t>
            </a:r>
            <a:r>
              <a:rPr lang="en-US" sz="1400" b="0" i="0" dirty="0">
                <a:solidFill>
                  <a:srgbClr val="374151"/>
                </a:solidFill>
                <a:effectLst/>
              </a:rPr>
              <a:t>: Average blocks per minute of play.</a:t>
            </a:r>
          </a:p>
        </p:txBody>
      </p:sp>
    </p:spTree>
    <p:extLst>
      <p:ext uri="{BB962C8B-B14F-4D97-AF65-F5344CB8AC3E}">
        <p14:creationId xmlns:p14="http://schemas.microsoft.com/office/powerpoint/2010/main" val="1093618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C686F2-EBC1-97D0-78E4-0E55C6EC0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Explore data</a:t>
            </a:r>
          </a:p>
        </p:txBody>
      </p:sp>
      <p:pic>
        <p:nvPicPr>
          <p:cNvPr id="4" name="内容占位符 3" descr="图表, 直方图&#10;&#10;描述已自动生成">
            <a:extLst>
              <a:ext uri="{FF2B5EF4-FFF2-40B4-BE49-F238E27FC236}">
                <a16:creationId xmlns:a16="http://schemas.microsoft.com/office/drawing/2014/main" id="{450C53D9-38D1-72EC-B7AB-82F75B231B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27993" y="1424216"/>
            <a:ext cx="6936014" cy="4009568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F3A0DF23-478D-48A5-E5A4-E9CEB3EAA2F1}"/>
              </a:ext>
            </a:extLst>
          </p:cNvPr>
          <p:cNvGrpSpPr/>
          <p:nvPr/>
        </p:nvGrpSpPr>
        <p:grpSpPr>
          <a:xfrm>
            <a:off x="2143551" y="1288296"/>
            <a:ext cx="9705975" cy="5676900"/>
            <a:chOff x="2143551" y="1288296"/>
            <a:chExt cx="9705975" cy="5676900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19847321-ECDE-BCB9-FDED-04544A4490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43551" y="1288296"/>
              <a:ext cx="9705975" cy="5676900"/>
            </a:xfrm>
            <a:prstGeom prst="rect">
              <a:avLst/>
            </a:prstGeom>
          </p:spPr>
        </p:pic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5497E8E2-6AF6-3DEA-64F1-FAEF92938833}"/>
                </a:ext>
              </a:extLst>
            </p:cNvPr>
            <p:cNvSpPr/>
            <p:nvPr/>
          </p:nvSpPr>
          <p:spPr>
            <a:xfrm>
              <a:off x="8917757" y="1288296"/>
              <a:ext cx="2809187" cy="556970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7836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0D594F-9EEF-FC20-D6A1-FCDDECAE9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Explore data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781A410-C31B-D4FE-B807-351478C023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0948" y="1236254"/>
            <a:ext cx="5734767" cy="3603030"/>
          </a:xfr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FCA8DF4-3791-E89E-38E9-FC150199EF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5715" y="2987524"/>
            <a:ext cx="6386285" cy="387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932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F9DCAA-58F6-2F4C-AE38-8C128C269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Explore data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530911-9181-3E78-C830-C2CC8C5FE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73B9C71-FFD9-372E-F54E-4CD485A244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5368" y="1457374"/>
            <a:ext cx="9829800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771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38DB61-08F4-14F5-812F-CADDEDE57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E57E4A-3C16-72BB-C2DE-383325A52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Towards a new meaning of modern basketball players positions ...">
            <a:extLst>
              <a:ext uri="{FF2B5EF4-FFF2-40B4-BE49-F238E27FC236}">
                <a16:creationId xmlns:a16="http://schemas.microsoft.com/office/drawing/2014/main" id="{5D564062-E8B9-1A15-358B-E87D5A8919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5610" y="876300"/>
            <a:ext cx="6657975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524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FE6A26-2586-8709-E51F-D91EC9A20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F02A12E-E81D-B691-B8F7-D6CC0753A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4002332-6D94-F943-851D-B1DCDCF2CA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475" y="0"/>
            <a:ext cx="9161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椭圆 4">
            <a:extLst>
              <a:ext uri="{FF2B5EF4-FFF2-40B4-BE49-F238E27FC236}">
                <a16:creationId xmlns:a16="http://schemas.microsoft.com/office/drawing/2014/main" id="{37E23F7A-E89E-8CF6-55A8-971EE2354EF6}"/>
              </a:ext>
            </a:extLst>
          </p:cNvPr>
          <p:cNvSpPr/>
          <p:nvPr/>
        </p:nvSpPr>
        <p:spPr>
          <a:xfrm>
            <a:off x="7004118" y="2375555"/>
            <a:ext cx="603315" cy="50904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400F6B5D-E095-486D-B050-DCFC20258EB7}"/>
              </a:ext>
            </a:extLst>
          </p:cNvPr>
          <p:cNvSpPr/>
          <p:nvPr/>
        </p:nvSpPr>
        <p:spPr>
          <a:xfrm>
            <a:off x="4818671" y="3404647"/>
            <a:ext cx="603315" cy="50904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E5C50E5-75AA-B278-25D0-1D3F872067A8}"/>
              </a:ext>
            </a:extLst>
          </p:cNvPr>
          <p:cNvSpPr/>
          <p:nvPr/>
        </p:nvSpPr>
        <p:spPr>
          <a:xfrm>
            <a:off x="3959258" y="4592425"/>
            <a:ext cx="603315" cy="50904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A862C168-3493-4C41-AF06-669E85F4E55C}"/>
              </a:ext>
            </a:extLst>
          </p:cNvPr>
          <p:cNvSpPr/>
          <p:nvPr/>
        </p:nvSpPr>
        <p:spPr>
          <a:xfrm>
            <a:off x="1783238" y="5563386"/>
            <a:ext cx="603315" cy="50904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5FD6D49F-D796-F709-BCD7-C8F066DFDD12}"/>
              </a:ext>
            </a:extLst>
          </p:cNvPr>
          <p:cNvSpPr/>
          <p:nvPr/>
        </p:nvSpPr>
        <p:spPr>
          <a:xfrm>
            <a:off x="7863526" y="4603006"/>
            <a:ext cx="603315" cy="50904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D07CEE06-5468-2525-0DF3-A6F319396BC5}"/>
              </a:ext>
            </a:extLst>
          </p:cNvPr>
          <p:cNvSpPr/>
          <p:nvPr/>
        </p:nvSpPr>
        <p:spPr>
          <a:xfrm>
            <a:off x="10062328" y="5667916"/>
            <a:ext cx="603315" cy="50904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23BB4775-DABD-8848-3F2E-E526076D0E4A}"/>
              </a:ext>
            </a:extLst>
          </p:cNvPr>
          <p:cNvSpPr/>
          <p:nvPr/>
        </p:nvSpPr>
        <p:spPr>
          <a:xfrm>
            <a:off x="7863530" y="2348843"/>
            <a:ext cx="603315" cy="50904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4B5ED8E2-ADCB-2CE5-41E3-0AA8CD60C702}"/>
              </a:ext>
            </a:extLst>
          </p:cNvPr>
          <p:cNvSpPr/>
          <p:nvPr/>
        </p:nvSpPr>
        <p:spPr>
          <a:xfrm>
            <a:off x="10072623" y="3074709"/>
            <a:ext cx="603315" cy="50904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871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903F96-9570-9083-F26E-6E09082CB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B2DA16A-3757-B20C-A98B-6B24BBA9ACC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"/>
            <a:ext cx="12170969" cy="6768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8D8BF6A6-8148-B8BA-1F55-3C4E3399D581}"/>
              </a:ext>
            </a:extLst>
          </p:cNvPr>
          <p:cNvSpPr/>
          <p:nvPr/>
        </p:nvSpPr>
        <p:spPr>
          <a:xfrm>
            <a:off x="688157" y="4543720"/>
            <a:ext cx="10944519" cy="141402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C339052-00FC-73D9-5D28-0EE0B30D5212}"/>
              </a:ext>
            </a:extLst>
          </p:cNvPr>
          <p:cNvSpPr/>
          <p:nvPr/>
        </p:nvSpPr>
        <p:spPr>
          <a:xfrm>
            <a:off x="688157" y="840557"/>
            <a:ext cx="10944519" cy="366074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A6DFB0D-2EED-A049-1FBD-7B3DE4829887}"/>
              </a:ext>
            </a:extLst>
          </p:cNvPr>
          <p:cNvSpPr/>
          <p:nvPr/>
        </p:nvSpPr>
        <p:spPr>
          <a:xfrm>
            <a:off x="688157" y="1690688"/>
            <a:ext cx="10944519" cy="242028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9BCF2A8-8662-5401-13BC-C732C7559607}"/>
              </a:ext>
            </a:extLst>
          </p:cNvPr>
          <p:cNvSpPr/>
          <p:nvPr/>
        </p:nvSpPr>
        <p:spPr>
          <a:xfrm>
            <a:off x="546756" y="4931784"/>
            <a:ext cx="11085920" cy="366074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862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3C6672-0C7F-17BA-C577-887943847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CC5151D-D554-8B8F-1B1D-6543F9110B2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812" y="12624"/>
            <a:ext cx="8107052" cy="684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椭圆 3">
            <a:extLst>
              <a:ext uri="{FF2B5EF4-FFF2-40B4-BE49-F238E27FC236}">
                <a16:creationId xmlns:a16="http://schemas.microsoft.com/office/drawing/2014/main" id="{ABEB7214-2EBE-02A3-CC6E-1C321DA7D92D}"/>
              </a:ext>
            </a:extLst>
          </p:cNvPr>
          <p:cNvSpPr/>
          <p:nvPr/>
        </p:nvSpPr>
        <p:spPr>
          <a:xfrm>
            <a:off x="6806153" y="4251488"/>
            <a:ext cx="365760" cy="365760"/>
          </a:xfrm>
          <a:prstGeom prst="ellipse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7D6D8B0-D4D9-C108-004C-20AEBBCBD5C3}"/>
              </a:ext>
            </a:extLst>
          </p:cNvPr>
          <p:cNvSpPr/>
          <p:nvPr/>
        </p:nvSpPr>
        <p:spPr>
          <a:xfrm>
            <a:off x="2886174" y="596158"/>
            <a:ext cx="564036" cy="564036"/>
          </a:xfrm>
          <a:prstGeom prst="ellipse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38BD75F0-2A17-A344-E0B3-6B23C90EAD56}"/>
              </a:ext>
            </a:extLst>
          </p:cNvPr>
          <p:cNvSpPr/>
          <p:nvPr/>
        </p:nvSpPr>
        <p:spPr>
          <a:xfrm>
            <a:off x="6406457" y="3803831"/>
            <a:ext cx="522014" cy="522014"/>
          </a:xfrm>
          <a:prstGeom prst="ellipse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545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</TotalTime>
  <Words>825</Words>
  <Application>Microsoft Office PowerPoint</Application>
  <PresentationFormat>Widescreen</PresentationFormat>
  <Paragraphs>72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Century Gothic</vt:lpstr>
      <vt:lpstr>Wingdings 3</vt:lpstr>
      <vt:lpstr>Office 主题​​</vt:lpstr>
      <vt:lpstr>丝状</vt:lpstr>
      <vt:lpstr>NBA player valuation project</vt:lpstr>
      <vt:lpstr>Data description</vt:lpstr>
      <vt:lpstr>Explore data</vt:lpstr>
      <vt:lpstr>Explore data</vt:lpstr>
      <vt:lpstr>Explore data</vt:lpstr>
      <vt:lpstr>PowerPoint Presentation</vt:lpstr>
      <vt:lpstr>PowerPoint Presentation</vt:lpstr>
      <vt:lpstr>PowerPoint Presentation</vt:lpstr>
      <vt:lpstr>PowerPoint Presentation</vt:lpstr>
      <vt:lpstr>Regression</vt:lpstr>
      <vt:lpstr>Regression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NBA player valuation project</dc:title>
  <dc:creator>智信 李</dc:creator>
  <cp:lastModifiedBy>A10613</cp:lastModifiedBy>
  <cp:revision>8</cp:revision>
  <dcterms:created xsi:type="dcterms:W3CDTF">2023-12-14T20:07:52Z</dcterms:created>
  <dcterms:modified xsi:type="dcterms:W3CDTF">2024-08-22T18:34:17Z</dcterms:modified>
</cp:coreProperties>
</file>