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2" r:id="rId3"/>
    <p:sldMasterId id="2147483723" r:id="rId4"/>
    <p:sldMasterId id="2147483724" r:id="rId5"/>
    <p:sldMasterId id="2147483725" r:id="rId6"/>
    <p:sldMasterId id="2147483726" r:id="rId7"/>
    <p:sldMasterId id="214748372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Roboto Condensed"/>
      <p:regular r:id="rId58"/>
      <p:bold r:id="rId59"/>
      <p:italic r:id="rId60"/>
      <p:boldItalic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font" Target="fonts/OpenSans-regular.fntdata"/><Relationship Id="rId61" Type="http://schemas.openxmlformats.org/officeDocument/2006/relationships/font" Target="fonts/RobotoCondensed-boldItalic.fntdata"/><Relationship Id="rId20" Type="http://schemas.openxmlformats.org/officeDocument/2006/relationships/slide" Target="slides/slide11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schemas.openxmlformats.org/officeDocument/2006/relationships/font" Target="fonts/RobotoCondensed-italic.fntdata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font" Target="fonts/Roboto-bold.fntdata"/><Relationship Id="rId10" Type="http://schemas.openxmlformats.org/officeDocument/2006/relationships/slide" Target="slides/slide1.xml"/><Relationship Id="rId54" Type="http://schemas.openxmlformats.org/officeDocument/2006/relationships/font" Target="fonts/Roboto-regular.fntdata"/><Relationship Id="rId13" Type="http://schemas.openxmlformats.org/officeDocument/2006/relationships/slide" Target="slides/slide4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3.xml"/><Relationship Id="rId56" Type="http://schemas.openxmlformats.org/officeDocument/2006/relationships/font" Target="fonts/Roboto-italic.fntdata"/><Relationship Id="rId15" Type="http://schemas.openxmlformats.org/officeDocument/2006/relationships/slide" Target="slides/slide6.xml"/><Relationship Id="rId59" Type="http://schemas.openxmlformats.org/officeDocument/2006/relationships/font" Target="fonts/RobotoCondensed-bold.fntdata"/><Relationship Id="rId14" Type="http://schemas.openxmlformats.org/officeDocument/2006/relationships/slide" Target="slides/slide5.xml"/><Relationship Id="rId58" Type="http://schemas.openxmlformats.org/officeDocument/2006/relationships/font" Target="fonts/RobotoCondensed-regular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80535e8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80535e8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0535e8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0535e8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880535e8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880535e8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80535e8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80535e8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642616e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642616e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80535e8d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80535e8d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80535e8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80535e8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880535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880535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42616e0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42616e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80535e8d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80535e8d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80535e8d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80535e8d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880535e8d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880535e8d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0535e8d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0535e8d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642616e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642616e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642616e0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642616e0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80535e8d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80535e8d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80535e8d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80535e8d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80535e8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80535e8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880535e8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880535e8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80535e8d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80535e8d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80535e8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80535e8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80535e8d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80535e8d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880535e8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880535e8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880535e8d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880535e8d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80535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80535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80535e8d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880535e8d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80535e8d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80535e8d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868797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868797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80535e8d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80535e8d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880535e8d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880535e8d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80535e8d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80535e8d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80535e8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80535e8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880535e8d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880535e8d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880535e8d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880535e8d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880535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880535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80535e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80535e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80535e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80535e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80535e8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880535e8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42616e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642616e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fdf4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fdf4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42616e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42616e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42616e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42616e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depends on the use case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5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9.png"/><Relationship Id="rId3" Type="http://schemas.openxmlformats.org/officeDocument/2006/relationships/image" Target="../media/image13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jpg"/><Relationship Id="rId3" Type="http://schemas.openxmlformats.org/officeDocument/2006/relationships/image" Target="../media/image1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8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4" name="Google Shape;264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5" name="Google Shape;26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0" name="Google Shape;270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5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73" name="Google Shape;27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0" name="Google Shape;290;p5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9" name="Google Shape;29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3" name="Google Shape;30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3" name="Google Shape;31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6" name="Google Shape;31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0" name="Google Shape;320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25" name="Google Shape;32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8" name="Google Shape;328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31" name="Google Shape;331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5" name="Google Shape;335;p6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6" name="Google Shape;336;p6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7" name="Google Shape;33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7" name="Google Shape;357;p6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66" name="Google Shape;36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2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5" name="Google Shape;375;p72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6" name="Google Shape;37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7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72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7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6" name="Google Shape;386;p7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7" name="Google Shape;38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0" name="Google Shape;390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92" name="Google Shape;392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6" name="Google Shape;39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397" name="Google Shape;39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6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01" name="Google Shape;401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4" name="Google Shape;404;p7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5" name="Google Shape;40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07" name="Google Shape;407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1" name="Google Shape;411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2" name="Google Shape;412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413" name="Google Shape;41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9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9"/>
          <p:cNvSpPr txBox="1"/>
          <p:nvPr/>
        </p:nvSpPr>
        <p:spPr>
          <a:xfrm>
            <a:off x="4394425" y="47642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2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834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9" name="Google Shape;279;p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5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5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46" name="Google Shape;346;p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9" name="Google Shape;34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6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7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67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AsyncTask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content/AsyncTaskLoader.html" TargetMode="External"/><Relationship Id="rId4" Type="http://schemas.openxmlformats.org/officeDocument/2006/relationships/hyperlink" Target="https://developer.android.com/reference/android/content/CursorLoader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AsyncTaskLoader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reference/android/app/LoaderManager.html" TargetMode="External"/><Relationship Id="rId6" Type="http://schemas.openxmlformats.org/officeDocument/2006/relationships/hyperlink" Target="https://developer.android.com/guide/components/processes-and-threads.html" TargetMode="External"/><Relationship Id="rId7" Type="http://schemas.openxmlformats.org/officeDocument/2006/relationships/hyperlink" Target="https://developer.android.com/guide/components/loaders.html" TargetMode="External"/><Relationship Id="rId8" Type="http://schemas.openxmlformats.org/officeDocument/2006/relationships/hyperlink" Target="https://medium.com/google-developers/exceed-the-android-speed-limit-b73a0692abc1#.6nobg01y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oogle-developer-training.gitbooks.io/android-developer-fundamentals-course-concepts/content/en/Unit%203/71c_asynctask_and_asynctaskloader_md.html" TargetMode="External"/><Relationship Id="rId4" Type="http://schemas.openxmlformats.org/officeDocument/2006/relationships/hyperlink" Target="https://codelabs.developers.google.com/codelabs/android-training-create-asynctask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8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1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428" name="Google Shape;428;p8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429" name="Google Shape;429;p81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8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rules for Android threads</a:t>
            </a:r>
            <a:endParaRPr/>
          </a:p>
        </p:txBody>
      </p:sp>
      <p:sp>
        <p:nvSpPr>
          <p:cNvPr id="501" name="Google Shape;501;p90"/>
          <p:cNvSpPr txBox="1"/>
          <p:nvPr>
            <p:ph idx="1" type="body"/>
          </p:nvPr>
        </p:nvSpPr>
        <p:spPr>
          <a:xfrm>
            <a:off x="311700" y="1228675"/>
            <a:ext cx="82974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block the UI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Complete all work in less than 16 ms for each screen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slow non-UI work on a non-UI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access the Android UI toolkit from outside </a:t>
            </a:r>
            <a:br>
              <a:rPr lang="en"/>
            </a:br>
            <a:r>
              <a:rPr lang="en"/>
              <a:t>the UI thread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 UI work only on the UI thread</a:t>
            </a:r>
            <a:endParaRPr/>
          </a:p>
        </p:txBody>
      </p:sp>
      <p:sp>
        <p:nvSpPr>
          <p:cNvPr id="502" name="Google Shape;50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AsyncTask?</a:t>
            </a:r>
            <a:endParaRPr/>
          </a:p>
        </p:txBody>
      </p:sp>
      <p:sp>
        <p:nvSpPr>
          <p:cNvPr id="514" name="Google Shape;514;p92"/>
          <p:cNvSpPr txBox="1"/>
          <p:nvPr>
            <p:ph idx="1" type="body"/>
          </p:nvPr>
        </p:nvSpPr>
        <p:spPr>
          <a:xfrm>
            <a:off x="311700" y="1076275"/>
            <a:ext cx="85206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 to implement basic background tasks</a:t>
            </a:r>
            <a:endParaRPr/>
          </a:p>
        </p:txBody>
      </p:sp>
      <p:sp>
        <p:nvSpPr>
          <p:cNvPr id="515" name="Google Shape;515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6" name="Google Shape;516;p92"/>
          <p:cNvGrpSpPr/>
          <p:nvPr/>
        </p:nvGrpSpPr>
        <p:grpSpPr>
          <a:xfrm>
            <a:off x="732563" y="2135700"/>
            <a:ext cx="7462800" cy="2187338"/>
            <a:chOff x="427763" y="2288100"/>
            <a:chExt cx="7462800" cy="2187338"/>
          </a:xfrm>
        </p:grpSpPr>
        <p:sp>
          <p:nvSpPr>
            <p:cNvPr id="517" name="Google Shape;517;p92"/>
            <p:cNvSpPr/>
            <p:nvPr/>
          </p:nvSpPr>
          <p:spPr>
            <a:xfrm>
              <a:off x="427763" y="2288100"/>
              <a:ext cx="7462800" cy="1045500"/>
            </a:xfrm>
            <a:prstGeom prst="rect">
              <a:avLst/>
            </a:prstGeom>
            <a:solidFill>
              <a:srgbClr val="00838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Thread (UI Thread)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92"/>
            <p:cNvSpPr/>
            <p:nvPr/>
          </p:nvSpPr>
          <p:spPr>
            <a:xfrm>
              <a:off x="567745" y="3429938"/>
              <a:ext cx="5397300" cy="1045500"/>
            </a:xfrm>
            <a:prstGeom prst="rect">
              <a:avLst/>
            </a:prstGeom>
            <a:solidFill>
              <a:srgbClr val="90A4AE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Worker Thread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92"/>
            <p:cNvSpPr/>
            <p:nvPr/>
          </p:nvSpPr>
          <p:spPr>
            <a:xfrm>
              <a:off x="2830398" y="3748968"/>
              <a:ext cx="2544300" cy="522900"/>
            </a:xfrm>
            <a:prstGeom prst="rect">
              <a:avLst/>
            </a:prstGeom>
            <a:solidFill>
              <a:srgbClr val="68B53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doInBackground()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92"/>
            <p:cNvCxnSpPr>
              <a:endCxn id="519" idx="1"/>
            </p:cNvCxnSpPr>
            <p:nvPr/>
          </p:nvCxnSpPr>
          <p:spPr>
            <a:xfrm flipH="1" rot="-5400000">
              <a:off x="2330898" y="3510918"/>
              <a:ext cx="998400" cy="600"/>
            </a:xfrm>
            <a:prstGeom prst="curvedConnector2">
              <a:avLst/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1" name="Google Shape;521;p92"/>
            <p:cNvSpPr/>
            <p:nvPr/>
          </p:nvSpPr>
          <p:spPr>
            <a:xfrm>
              <a:off x="5332575" y="2708800"/>
              <a:ext cx="2140200" cy="522900"/>
            </a:xfrm>
            <a:prstGeom prst="rect">
              <a:avLst/>
            </a:prstGeom>
            <a:solidFill>
              <a:srgbClr val="00B8D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onPostExecute()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2" name="Google Shape;522;p92"/>
            <p:cNvCxnSpPr>
              <a:stCxn id="519" idx="3"/>
              <a:endCxn id="521" idx="1"/>
            </p:cNvCxnSpPr>
            <p:nvPr/>
          </p:nvCxnSpPr>
          <p:spPr>
            <a:xfrm rot="10800000">
              <a:off x="5332698" y="2970318"/>
              <a:ext cx="42000" cy="1040100"/>
            </a:xfrm>
            <a:prstGeom prst="curvedConnector5">
              <a:avLst>
                <a:gd fmla="val -566964" name="adj1"/>
                <a:gd fmla="val 50003" name="adj2"/>
                <a:gd fmla="val 667258" name="adj3"/>
              </a:avLst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two methods</a:t>
            </a:r>
            <a:endParaRPr/>
          </a:p>
        </p:txBody>
      </p:sp>
      <p:sp>
        <p:nvSpPr>
          <p:cNvPr id="528" name="Google Shape;528;p93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—runs on a background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the work to happen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—runs on main thread when work done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Process results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Publish results to the UI</a:t>
            </a:r>
            <a:endParaRPr/>
          </a:p>
        </p:txBody>
      </p:sp>
      <p:sp>
        <p:nvSpPr>
          <p:cNvPr id="529" name="Google Shape;529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35" name="Google Shape;535;p94"/>
          <p:cNvSpPr txBox="1"/>
          <p:nvPr>
            <p:ph idx="1" type="body"/>
          </p:nvPr>
        </p:nvSpPr>
        <p:spPr>
          <a:xfrm>
            <a:off x="311700" y="1076275"/>
            <a:ext cx="85206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Sets up the task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calls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r>
              <a:rPr lang="en"/>
              <a:t> from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42" name="Google Shape;54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95"/>
          <p:cNvSpPr/>
          <p:nvPr/>
        </p:nvSpPr>
        <p:spPr>
          <a:xfrm>
            <a:off x="391301" y="1724000"/>
            <a:ext cx="8288700" cy="10455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95"/>
          <p:cNvSpPr/>
          <p:nvPr/>
        </p:nvSpPr>
        <p:spPr>
          <a:xfrm>
            <a:off x="531275" y="2865850"/>
            <a:ext cx="6175200" cy="10455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 Thread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95"/>
          <p:cNvSpPr/>
          <p:nvPr/>
        </p:nvSpPr>
        <p:spPr>
          <a:xfrm>
            <a:off x="2793925" y="3413475"/>
            <a:ext cx="32577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6" name="Google Shape;546;p95"/>
          <p:cNvCxnSpPr>
            <a:endCxn id="545" idx="1"/>
          </p:cNvCxnSpPr>
          <p:nvPr/>
        </p:nvCxnSpPr>
        <p:spPr>
          <a:xfrm flipH="1" rot="-5400000">
            <a:off x="2294425" y="3110775"/>
            <a:ext cx="998400" cy="6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95"/>
          <p:cNvSpPr/>
          <p:nvPr/>
        </p:nvSpPr>
        <p:spPr>
          <a:xfrm>
            <a:off x="63508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95"/>
          <p:cNvCxnSpPr>
            <a:stCxn id="545" idx="3"/>
            <a:endCxn id="547" idx="1"/>
          </p:cNvCxnSpPr>
          <p:nvPr/>
        </p:nvCxnSpPr>
        <p:spPr>
          <a:xfrm flipH="1" rot="10800000">
            <a:off x="6051625" y="2401875"/>
            <a:ext cx="299100" cy="1208400"/>
          </a:xfrm>
          <a:prstGeom prst="curvedConnector3">
            <a:avLst>
              <a:gd fmla="val 5001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95"/>
          <p:cNvSpPr/>
          <p:nvPr/>
        </p:nvSpPr>
        <p:spPr>
          <a:xfrm>
            <a:off x="3147025" y="2945775"/>
            <a:ext cx="2356500" cy="3936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publishProgress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95"/>
          <p:cNvSpPr/>
          <p:nvPr/>
        </p:nvSpPr>
        <p:spPr>
          <a:xfrm>
            <a:off x="3178625" y="2204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95"/>
          <p:cNvCxnSpPr>
            <a:endCxn id="550" idx="2"/>
          </p:cNvCxnSpPr>
          <p:nvPr/>
        </p:nvCxnSpPr>
        <p:spPr>
          <a:xfrm flipH="1" rot="10800000">
            <a:off x="3701675" y="2598550"/>
            <a:ext cx="655200" cy="3321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95"/>
          <p:cNvSpPr/>
          <p:nvPr/>
        </p:nvSpPr>
        <p:spPr>
          <a:xfrm>
            <a:off x="5219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AsyncTask</a:t>
            </a:r>
            <a:endParaRPr/>
          </a:p>
        </p:txBody>
      </p:sp>
      <p:sp>
        <p:nvSpPr>
          <p:cNvPr id="558" name="Google Shape;558;p96"/>
          <p:cNvSpPr txBox="1"/>
          <p:nvPr>
            <p:ph idx="1" type="body"/>
          </p:nvPr>
        </p:nvSpPr>
        <p:spPr>
          <a:xfrm>
            <a:off x="175150" y="1000075"/>
            <a:ext cx="89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sent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progress units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result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extends AsyncTask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{...}</a:t>
            </a:r>
            <a:endParaRPr/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MyAsyncTask class definition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131350" y="1047084"/>
            <a:ext cx="89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AsyncTask&lt;String, Integer, Bitmap&gt; 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String—could be query, URI for filename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Integer—percentage completed, steps done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Bitmap—an image to be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Void if no data passed</a:t>
            </a:r>
            <a:endParaRPr sz="1800"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97"/>
          <p:cNvSpPr/>
          <p:nvPr/>
        </p:nvSpPr>
        <p:spPr>
          <a:xfrm>
            <a:off x="6880950" y="28145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97"/>
          <p:cNvSpPr/>
          <p:nvPr/>
        </p:nvSpPr>
        <p:spPr>
          <a:xfrm>
            <a:off x="1707800" y="2357350"/>
            <a:ext cx="24165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97"/>
          <p:cNvCxnSpPr/>
          <p:nvPr/>
        </p:nvCxnSpPr>
        <p:spPr>
          <a:xfrm rot="-5400000">
            <a:off x="3898100" y="1882100"/>
            <a:ext cx="481200" cy="4689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97"/>
          <p:cNvSpPr/>
          <p:nvPr/>
        </p:nvSpPr>
        <p:spPr>
          <a:xfrm>
            <a:off x="4324375" y="2585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97"/>
          <p:cNvCxnSpPr>
            <a:stCxn id="570" idx="0"/>
          </p:cNvCxnSpPr>
          <p:nvPr/>
        </p:nvCxnSpPr>
        <p:spPr>
          <a:xfrm rot="-5400000">
            <a:off x="5333425" y="2110450"/>
            <a:ext cx="644700" cy="3063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97"/>
          <p:cNvCxnSpPr>
            <a:stCxn id="567" idx="0"/>
          </p:cNvCxnSpPr>
          <p:nvPr/>
        </p:nvCxnSpPr>
        <p:spPr>
          <a:xfrm flipH="1" rot="5400000">
            <a:off x="7227900" y="2091400"/>
            <a:ext cx="873300" cy="573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onPreExecute()</a:t>
            </a:r>
            <a:endParaRPr/>
          </a:p>
        </p:txBody>
      </p:sp>
      <p:sp>
        <p:nvSpPr>
          <p:cNvPr id="578" name="Google Shape;578;p98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onPreExecute()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display a progress bar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show a toast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doInBackground()</a:t>
            </a:r>
            <a:endParaRPr/>
          </a:p>
        </p:txBody>
      </p:sp>
      <p:sp>
        <p:nvSpPr>
          <p:cNvPr id="585" name="Google Shape;585;p99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Bitmap doInBackground(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String... query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Get the bitmap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bitmap;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" name="Google Shape;58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2"/>
          <p:cNvSpPr txBox="1"/>
          <p:nvPr>
            <p:ph type="ctrTitle"/>
          </p:nvPr>
        </p:nvSpPr>
        <p:spPr>
          <a:xfrm>
            <a:off x="311700" y="473401"/>
            <a:ext cx="8520600" cy="32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AsyncTask </a:t>
            </a:r>
            <a:br>
              <a:rPr lang="en"/>
            </a:br>
            <a:r>
              <a:rPr lang="en"/>
              <a:t>and</a:t>
            </a:r>
            <a:br>
              <a:rPr lang="en"/>
            </a:br>
            <a:r>
              <a:rPr lang="en"/>
              <a:t> AsyncTaskLoader</a:t>
            </a:r>
            <a:endParaRPr/>
          </a:p>
        </p:txBody>
      </p:sp>
      <p:sp>
        <p:nvSpPr>
          <p:cNvPr id="436" name="Google Shape;436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onProgressUpdate()</a:t>
            </a:r>
            <a:endParaRPr/>
          </a:p>
        </p:txBody>
      </p:sp>
      <p:sp>
        <p:nvSpPr>
          <p:cNvPr id="592" name="Google Shape;592;p100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onProgressUpdate(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Integer... progress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setProgressPercent(progress[0]);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Google Shape;59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onPostExecute()</a:t>
            </a:r>
            <a:endParaRPr/>
          </a:p>
        </p:txBody>
      </p:sp>
      <p:sp>
        <p:nvSpPr>
          <p:cNvPr id="599" name="Google Shape;599;p101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onPostExecute(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Bitmap result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Do something with the bitmap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600" name="Google Shape;600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background work</a:t>
            </a:r>
            <a:endParaRPr/>
          </a:p>
        </p:txBody>
      </p:sp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loadImage (View view)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query =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mEditText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.getText().toString();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MyAsyncTask(query).execute();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10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4" name="Google Shape;614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5" name="Google Shape;615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device configuration changes, Activity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 cannot connect to Activity anymore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AsyncTask created for every config change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Old AsyncTasks stay around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may run out of memory or crash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AsyncTask</a:t>
            </a:r>
            <a:endParaRPr/>
          </a:p>
        </p:txBody>
      </p:sp>
      <p:sp>
        <p:nvSpPr>
          <p:cNvPr id="621" name="Google Shape;621;p10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hort or interruptible tasks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Tasks that do not need to report back to UI or user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Lower priority tasks that can be left unfinished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AsyncTaskLoader otherwise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Loader?</a:t>
            </a:r>
            <a:endParaRPr/>
          </a:p>
        </p:txBody>
      </p:sp>
      <p:sp>
        <p:nvSpPr>
          <p:cNvPr id="634" name="Google Shape;634;p106"/>
          <p:cNvSpPr txBox="1"/>
          <p:nvPr>
            <p:ph idx="1" type="body"/>
          </p:nvPr>
        </p:nvSpPr>
        <p:spPr>
          <a:xfrm>
            <a:off x="311700" y="1076275"/>
            <a:ext cx="8520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asynchronous loading of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Reconnects to Activity after configuration change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monitor changes in data source and deliver new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Callbacks  implemented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types of loaders available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CursorLoader</a:t>
            </a:r>
            <a:endParaRPr/>
          </a:p>
        </p:txBody>
      </p:sp>
      <p:sp>
        <p:nvSpPr>
          <p:cNvPr id="635" name="Google Shape;635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loaders?</a:t>
            </a:r>
            <a:endParaRPr/>
          </a:p>
        </p:txBody>
      </p:sp>
      <p:sp>
        <p:nvSpPr>
          <p:cNvPr id="641" name="Google Shape;641;p107"/>
          <p:cNvSpPr txBox="1"/>
          <p:nvPr>
            <p:ph idx="1" type="body"/>
          </p:nvPr>
        </p:nvSpPr>
        <p:spPr>
          <a:xfrm>
            <a:off x="311700" y="13810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 tasks OFF the 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LoaderManager handles configuration changes for you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Efficiently implemented by the framework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don't have to wait for data to load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Loader</a:t>
            </a:r>
            <a:endParaRPr/>
          </a:p>
        </p:txBody>
      </p:sp>
      <p:sp>
        <p:nvSpPr>
          <p:cNvPr id="648" name="Google Shape;648;p108"/>
          <p:cNvSpPr txBox="1"/>
          <p:nvPr>
            <p:ph idx="1" type="body"/>
          </p:nvPr>
        </p:nvSpPr>
        <p:spPr>
          <a:xfrm>
            <a:off x="311700" y="1067725"/>
            <a:ext cx="87741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Manages loader functions via callbacks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manage multiple loaders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loader for database data, for AsyncTask data, for internet data…</a:t>
            </a:r>
            <a:endParaRPr/>
          </a:p>
        </p:txBody>
      </p:sp>
      <p:sp>
        <p:nvSpPr>
          <p:cNvPr id="649" name="Google Shape;649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LoaderManager?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656" name="Google Shape;656;p10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and starts a loader, or reuses an existing one, including its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restartLoader() to clear data in existing loader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getLoaderManager().initLoader(Id, args, callback);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3"/>
          <p:cNvSpPr txBox="1"/>
          <p:nvPr>
            <p:ph idx="1" type="body"/>
          </p:nvPr>
        </p:nvSpPr>
        <p:spPr>
          <a:xfrm>
            <a:off x="387900" y="1381075"/>
            <a:ext cx="82911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AsyncTaskLoader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3" name="Google Shape;44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0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AsyncTaskLoader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AsyncTaskLoader Overview</a:t>
            </a:r>
            <a:endParaRPr/>
          </a:p>
        </p:txBody>
      </p:sp>
      <p:sp>
        <p:nvSpPr>
          <p:cNvPr id="669" name="Google Shape;669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111"/>
          <p:cNvSpPr/>
          <p:nvPr/>
        </p:nvSpPr>
        <p:spPr>
          <a:xfrm>
            <a:off x="517725" y="3340776"/>
            <a:ext cx="2669400" cy="12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1" name="Google Shape;671;p111"/>
          <p:cNvSpPr/>
          <p:nvPr/>
        </p:nvSpPr>
        <p:spPr>
          <a:xfrm>
            <a:off x="517725" y="2197200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LoaderManager</a:t>
            </a:r>
            <a:endParaRPr sz="2400"/>
          </a:p>
        </p:txBody>
      </p:sp>
      <p:sp>
        <p:nvSpPr>
          <p:cNvPr id="672" name="Google Shape;672;p111"/>
          <p:cNvSpPr/>
          <p:nvPr/>
        </p:nvSpPr>
        <p:spPr>
          <a:xfrm>
            <a:off x="517825" y="1053625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AsyncTaskLoader</a:t>
            </a:r>
            <a:endParaRPr sz="2400"/>
          </a:p>
        </p:txBody>
      </p:sp>
      <p:sp>
        <p:nvSpPr>
          <p:cNvPr id="673" name="Google Shape;673;p111"/>
          <p:cNvSpPr/>
          <p:nvPr/>
        </p:nvSpPr>
        <p:spPr>
          <a:xfrm>
            <a:off x="3610197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</a:t>
            </a:r>
            <a:endParaRPr sz="2400"/>
          </a:p>
        </p:txBody>
      </p:sp>
      <p:sp>
        <p:nvSpPr>
          <p:cNvPr id="674" name="Google Shape;674;p111"/>
          <p:cNvSpPr/>
          <p:nvPr/>
        </p:nvSpPr>
        <p:spPr>
          <a:xfrm>
            <a:off x="1490522" y="2951936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11"/>
          <p:cNvSpPr/>
          <p:nvPr/>
        </p:nvSpPr>
        <p:spPr>
          <a:xfrm>
            <a:off x="1490522" y="1808359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1"/>
          <p:cNvSpPr/>
          <p:nvPr/>
        </p:nvSpPr>
        <p:spPr>
          <a:xfrm rot="10800000">
            <a:off x="1806544" y="2952068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11"/>
          <p:cNvSpPr/>
          <p:nvPr/>
        </p:nvSpPr>
        <p:spPr>
          <a:xfrm rot="10800000">
            <a:off x="1806544" y="1808492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11"/>
          <p:cNvSpPr/>
          <p:nvPr/>
        </p:nvSpPr>
        <p:spPr>
          <a:xfrm rot="5543641">
            <a:off x="3265832" y="1128301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11"/>
          <p:cNvSpPr/>
          <p:nvPr/>
        </p:nvSpPr>
        <p:spPr>
          <a:xfrm rot="-5400000">
            <a:off x="3265696" y="1352912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6493338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WorkToDo</a:t>
            </a:r>
            <a:endParaRPr sz="2400"/>
          </a:p>
        </p:txBody>
      </p:sp>
      <p:sp>
        <p:nvSpPr>
          <p:cNvPr id="681" name="Google Shape;681;p111"/>
          <p:cNvSpPr/>
          <p:nvPr/>
        </p:nvSpPr>
        <p:spPr>
          <a:xfrm rot="5543641">
            <a:off x="6160894" y="1019896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11"/>
          <p:cNvSpPr/>
          <p:nvPr/>
        </p:nvSpPr>
        <p:spPr>
          <a:xfrm rot="-5400000">
            <a:off x="6160758" y="1244507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11"/>
          <p:cNvSpPr txBox="1"/>
          <p:nvPr/>
        </p:nvSpPr>
        <p:spPr>
          <a:xfrm>
            <a:off x="703214" y="3297183"/>
            <a:ext cx="1103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Request Work</a:t>
            </a:r>
            <a:endParaRPr sz="1800"/>
          </a:p>
        </p:txBody>
      </p:sp>
      <p:sp>
        <p:nvSpPr>
          <p:cNvPr id="684" name="Google Shape;684;p111"/>
          <p:cNvSpPr txBox="1"/>
          <p:nvPr/>
        </p:nvSpPr>
        <p:spPr>
          <a:xfrm>
            <a:off x="1806520" y="3293962"/>
            <a:ext cx="1088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Receive Result</a:t>
            </a:r>
            <a:endParaRPr sz="1800"/>
          </a:p>
        </p:txBody>
      </p:sp>
      <p:sp>
        <p:nvSpPr>
          <p:cNvPr id="685" name="Google Shape;685;p111"/>
          <p:cNvSpPr txBox="1"/>
          <p:nvPr/>
        </p:nvSpPr>
        <p:spPr>
          <a:xfrm>
            <a:off x="1365599" y="4048261"/>
            <a:ext cx="152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Activity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2"/>
          <p:cNvSpPr txBox="1"/>
          <p:nvPr>
            <p:ph idx="1" type="body"/>
          </p:nvPr>
        </p:nvSpPr>
        <p:spPr>
          <a:xfrm>
            <a:off x="311700" y="1571298"/>
            <a:ext cx="3999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112"/>
          <p:cNvSpPr txBox="1"/>
          <p:nvPr>
            <p:ph idx="2" type="body"/>
          </p:nvPr>
        </p:nvSpPr>
        <p:spPr>
          <a:xfrm>
            <a:off x="4311600" y="1571300"/>
            <a:ext cx="45207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3" name="Google Shape;693;p1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             AsyncTaskLoader</a:t>
            </a:r>
            <a:endParaRPr/>
          </a:p>
        </p:txBody>
      </p:sp>
      <p:sp>
        <p:nvSpPr>
          <p:cNvPr id="694" name="Google Shape;694;p112"/>
          <p:cNvSpPr/>
          <p:nvPr/>
        </p:nvSpPr>
        <p:spPr>
          <a:xfrm>
            <a:off x="3155375" y="234238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12"/>
          <p:cNvSpPr/>
          <p:nvPr/>
        </p:nvSpPr>
        <p:spPr>
          <a:xfrm>
            <a:off x="3059975" y="28995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12"/>
          <p:cNvSpPr/>
          <p:nvPr/>
        </p:nvSpPr>
        <p:spPr>
          <a:xfrm>
            <a:off x="2915000" y="4929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AsyncTaskLoader subclass</a:t>
            </a:r>
            <a:endParaRPr/>
          </a:p>
        </p:txBody>
      </p:sp>
      <p:sp>
        <p:nvSpPr>
          <p:cNvPr id="702" name="Google Shape;702;p113"/>
          <p:cNvSpPr txBox="1"/>
          <p:nvPr>
            <p:ph idx="1" type="body"/>
          </p:nvPr>
        </p:nvSpPr>
        <p:spPr>
          <a:xfrm>
            <a:off x="311700" y="1457275"/>
            <a:ext cx="85206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constructor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AsyncTaskLoader</a:t>
            </a:r>
            <a:endParaRPr/>
          </a:p>
        </p:txBody>
      </p:sp>
      <p:sp>
        <p:nvSpPr>
          <p:cNvPr id="709" name="Google Shape;709;p114"/>
          <p:cNvSpPr txBox="1"/>
          <p:nvPr>
            <p:ph idx="1" type="body"/>
          </p:nvPr>
        </p:nvSpPr>
        <p:spPr>
          <a:xfrm>
            <a:off x="311700" y="1228675"/>
            <a:ext cx="85206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AsyncTaskLoader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&lt;List&lt;String&gt;&gt;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(Context context, String queryString)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super(context);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mQueryString = queryString;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loadInBackground()</a:t>
            </a:r>
            <a:endParaRPr/>
          </a:p>
        </p:txBody>
      </p:sp>
      <p:sp>
        <p:nvSpPr>
          <p:cNvPr id="716" name="Google Shape;716;p115"/>
          <p:cNvSpPr txBox="1"/>
          <p:nvPr>
            <p:ph idx="1" type="body"/>
          </p:nvPr>
        </p:nvSpPr>
        <p:spPr>
          <a:xfrm>
            <a:off x="311700" y="13048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List&lt;String&gt; loadInBackground()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List&lt;String&gt; data = new ArrayList&lt;String&gt;;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//TODO: Load the data from the network or from a database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data;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onStartLoading()</a:t>
            </a:r>
            <a:endParaRPr/>
          </a:p>
        </p:txBody>
      </p:sp>
      <p:sp>
        <p:nvSpPr>
          <p:cNvPr id="723" name="Google Shape;723;p116"/>
          <p:cNvSpPr txBox="1"/>
          <p:nvPr>
            <p:ph idx="1" type="body"/>
          </p:nvPr>
        </p:nvSpPr>
        <p:spPr>
          <a:xfrm>
            <a:off x="311700" y="1076275"/>
            <a:ext cx="87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restartLoader()</a:t>
            </a:r>
            <a:r>
              <a:rPr lang="en"/>
              <a:t> or 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nitLoader()</a:t>
            </a:r>
            <a:r>
              <a:rPr lang="en"/>
              <a:t> is called, the LoaderManager invokes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r>
              <a:rPr lang="en"/>
              <a:t> callback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for cached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observing the data source (if needed)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forceLoad()</a:t>
            </a:r>
            <a:r>
              <a:rPr lang="en"/>
              <a:t> to load the data if there are changes or no cached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protected void onStartLoading() {  forceLoad();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loader callbacks in Activity</a:t>
            </a:r>
            <a:endParaRPr/>
          </a:p>
        </p:txBody>
      </p:sp>
      <p:sp>
        <p:nvSpPr>
          <p:cNvPr id="730" name="Google Shape;73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onCreateLoader()</a:t>
            </a:r>
            <a:r>
              <a:rPr lang="en"/>
              <a:t> — Create and return a new Loader for the given 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— Called </a:t>
            </a:r>
            <a:r>
              <a:rPr lang="en"/>
              <a:t>when a previously created </a:t>
            </a:r>
            <a:r>
              <a:rPr lang="en"/>
              <a:t>loader has finished </a:t>
            </a:r>
            <a:r>
              <a:rPr lang="en"/>
              <a:t>its load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onLoaderReset()</a:t>
            </a:r>
            <a:r>
              <a:rPr lang="en"/>
              <a:t> — Called when a previously created loader is being reset making its data unavailable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onCreateLoader()</a:t>
            </a:r>
            <a:endParaRPr/>
          </a:p>
        </p:txBody>
      </p:sp>
      <p:sp>
        <p:nvSpPr>
          <p:cNvPr id="737" name="Google Shape;737;p118"/>
          <p:cNvSpPr txBox="1"/>
          <p:nvPr>
            <p:ph idx="1" type="body"/>
          </p:nvPr>
        </p:nvSpPr>
        <p:spPr>
          <a:xfrm>
            <a:off x="223025" y="1076275"/>
            <a:ext cx="886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Loader&lt;List&lt;String&gt;&gt; onCreateLoader(int id, Bundle args)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StringListLoader(this,args.getString("queryString"));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onLoadFinished()</a:t>
            </a:r>
            <a:endParaRPr/>
          </a:p>
        </p:txBody>
      </p:sp>
      <p:sp>
        <p:nvSpPr>
          <p:cNvPr id="744" name="Google Shape;744;p119"/>
          <p:cNvSpPr txBox="1"/>
          <p:nvPr>
            <p:ph idx="1" type="body"/>
          </p:nvPr>
        </p:nvSpPr>
        <p:spPr>
          <a:xfrm>
            <a:off x="311700" y="110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r>
              <a:rPr lang="en"/>
              <a:t> are passed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where you can display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onLoadFinished(Loader&lt;List&lt;String&gt;&gt; loader, List&lt;String&gt; data)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mAdapter.setData(data);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4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onLoaderReset()</a:t>
            </a:r>
            <a:endParaRPr/>
          </a:p>
        </p:txBody>
      </p:sp>
      <p:sp>
        <p:nvSpPr>
          <p:cNvPr id="751" name="Google Shape;751;p120"/>
          <p:cNvSpPr txBox="1"/>
          <p:nvPr>
            <p:ph idx="1" type="body"/>
          </p:nvPr>
        </p:nvSpPr>
        <p:spPr>
          <a:xfrm>
            <a:off x="10737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when loader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Leave blank most of the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onLoaderReset(final Loader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loader) {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758" name="Google Shape;758;p1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support library to be compatible with more devices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765" name="Google Shape;765;p122"/>
          <p:cNvSpPr txBox="1"/>
          <p:nvPr>
            <p:ph idx="1" type="body"/>
          </p:nvPr>
        </p:nvSpPr>
        <p:spPr>
          <a:xfrm>
            <a:off x="235500" y="10200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LoaderManager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Processes and Threads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Loaders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Performance: </a:t>
            </a:r>
            <a:r>
              <a:rPr lang="en" u="sng">
                <a:solidFill>
                  <a:schemeClr val="hlink"/>
                </a:solidFill>
                <a:hlinkClick r:id="rId8"/>
              </a:rPr>
              <a:t>Exceed the Android Speed Limit</a:t>
            </a:r>
            <a:endParaRPr/>
          </a:p>
        </p:txBody>
      </p:sp>
      <p:sp>
        <p:nvSpPr>
          <p:cNvPr id="766" name="Google Shape;766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72" name="Google Shape;772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123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AsyncTask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79" name="Google Shape;779;p1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1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thread</a:t>
            </a:r>
            <a:endParaRPr/>
          </a:p>
        </p:txBody>
      </p:sp>
      <p:sp>
        <p:nvSpPr>
          <p:cNvPr id="455" name="Google Shape;455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Independent path of execution in a running program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 is executed line by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</a:t>
            </a:r>
            <a:r>
              <a:rPr lang="en"/>
              <a:t>pp runs on Java thread called "main" or "UI thread"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Draws UI on the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Responds to user actions by handling UI events</a:t>
            </a:r>
            <a:endParaRPr/>
          </a:p>
        </p:txBody>
      </p:sp>
      <p:sp>
        <p:nvSpPr>
          <p:cNvPr id="456" name="Google Shape;45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Main thread must be fast</a:t>
            </a:r>
            <a:endParaRPr/>
          </a:p>
        </p:txBody>
      </p:sp>
      <p:sp>
        <p:nvSpPr>
          <p:cNvPr id="462" name="Google Shape;462;p86"/>
          <p:cNvSpPr txBox="1"/>
          <p:nvPr>
            <p:ph idx="1" type="body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ardware updates screen every 16 milliseconds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has 16 ms to do all its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it takes too long, app stutters or hangs</a:t>
            </a:r>
            <a:endParaRPr/>
          </a:p>
        </p:txBody>
      </p:sp>
      <p:sp>
        <p:nvSpPr>
          <p:cNvPr id="463" name="Google Shape;46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6"/>
          <p:cNvSpPr/>
          <p:nvPr/>
        </p:nvSpPr>
        <p:spPr>
          <a:xfrm>
            <a:off x="4539150" y="2875300"/>
            <a:ext cx="1138428" cy="824634"/>
          </a:xfrm>
          <a:prstGeom prst="irregularSeal1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WAIT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uninstall unresponsive apps </a:t>
            </a:r>
            <a:endParaRPr/>
          </a:p>
        </p:txBody>
      </p:sp>
      <p:sp>
        <p:nvSpPr>
          <p:cNvPr id="471" name="Google Shape;471;p87"/>
          <p:cNvSpPr txBox="1"/>
          <p:nvPr>
            <p:ph idx="1" type="body"/>
          </p:nvPr>
        </p:nvSpPr>
        <p:spPr>
          <a:xfrm>
            <a:off x="311700" y="1076275"/>
            <a:ext cx="517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UI waits too long for an operation to finish, it becomes unresponsive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framework shows an Application Not Responding (ANR) dialog</a:t>
            </a:r>
            <a:endParaRPr/>
          </a:p>
        </p:txBody>
      </p:sp>
      <p:sp>
        <p:nvSpPr>
          <p:cNvPr id="472" name="Google Shape;472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25" y="1882800"/>
            <a:ext cx="3332150" cy="1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8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sp>
        <p:nvSpPr>
          <p:cNvPr id="480" name="Google Shape;480;p88"/>
          <p:cNvSpPr txBox="1"/>
          <p:nvPr>
            <p:ph idx="1" type="body"/>
          </p:nvPr>
        </p:nvSpPr>
        <p:spPr>
          <a:xfrm>
            <a:off x="311700" y="1076275"/>
            <a:ext cx="80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Network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Long calculations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Downloading/uploading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Processing images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Loading data </a:t>
            </a:r>
            <a:endParaRPr/>
          </a:p>
        </p:txBody>
      </p:sp>
      <p:sp>
        <p:nvSpPr>
          <p:cNvPr id="481" name="Google Shape;481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pic>
        <p:nvPicPr>
          <p:cNvPr id="482" name="Google Shape;48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301" y="2275700"/>
            <a:ext cx="2140401" cy="2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</a:t>
            </a:r>
            <a:endParaRPr/>
          </a:p>
        </p:txBody>
      </p:sp>
      <p:sp>
        <p:nvSpPr>
          <p:cNvPr id="488" name="Google Shape;488;p89"/>
          <p:cNvSpPr txBox="1"/>
          <p:nvPr>
            <p:ph idx="1" type="body"/>
          </p:nvPr>
        </p:nvSpPr>
        <p:spPr>
          <a:xfrm>
            <a:off x="311700" y="1000075"/>
            <a:ext cx="82974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Execute long running tasks on a </a:t>
            </a:r>
            <a:r>
              <a:rPr b="1" lang="en"/>
              <a:t>background thread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Loader Framework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</a:t>
            </a:r>
            <a:endParaRPr/>
          </a:p>
        </p:txBody>
      </p:sp>
      <p:sp>
        <p:nvSpPr>
          <p:cNvPr id="489" name="Google Shape;48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89"/>
          <p:cNvSpPr/>
          <p:nvPr/>
        </p:nvSpPr>
        <p:spPr>
          <a:xfrm>
            <a:off x="3028938" y="1767675"/>
            <a:ext cx="5992200" cy="7413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89"/>
          <p:cNvSpPr/>
          <p:nvPr/>
        </p:nvSpPr>
        <p:spPr>
          <a:xfrm>
            <a:off x="3123978" y="4011904"/>
            <a:ext cx="5067900" cy="473738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Worker Thread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2" name="Google Shape;492;p89"/>
          <p:cNvCxnSpPr>
            <a:endCxn id="493" idx="1"/>
          </p:cNvCxnSpPr>
          <p:nvPr/>
        </p:nvCxnSpPr>
        <p:spPr>
          <a:xfrm flipH="1" rot="-5400000">
            <a:off x="3978662" y="3009948"/>
            <a:ext cx="1908600" cy="5502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89"/>
          <p:cNvSpPr/>
          <p:nvPr/>
        </p:nvSpPr>
        <p:spPr>
          <a:xfrm>
            <a:off x="5208062" y="4106740"/>
            <a:ext cx="1533753" cy="265216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some work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4" name="Google Shape;494;p89"/>
          <p:cNvCxnSpPr>
            <a:stCxn id="493" idx="3"/>
            <a:endCxn id="495" idx="1"/>
          </p:cNvCxnSpPr>
          <p:nvPr/>
        </p:nvCxnSpPr>
        <p:spPr>
          <a:xfrm flipH="1" rot="10800000">
            <a:off x="6741815" y="2330448"/>
            <a:ext cx="632700" cy="1908900"/>
          </a:xfrm>
          <a:prstGeom prst="curvedConnector3">
            <a:avLst>
              <a:gd fmla="val 4999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89"/>
          <p:cNvSpPr/>
          <p:nvPr/>
        </p:nvSpPr>
        <p:spPr>
          <a:xfrm>
            <a:off x="7374531" y="2197877"/>
            <a:ext cx="1533753" cy="26521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UI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