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4"/>
    <p:sldMasterId id="2147483699" r:id="rId5"/>
    <p:sldMasterId id="2147483700" r:id="rId6"/>
    <p:sldMasterId id="2147483701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</p:sldIdLst>
  <p:sldSz cy="5143500" cx="9144000"/>
  <p:notesSz cx="6858000" cy="9144000"/>
  <p:embeddedFontLst>
    <p:embeddedFont>
      <p:font typeface="Roboto"/>
      <p:regular r:id="rId55"/>
      <p:bold r:id="rId56"/>
      <p:italic r:id="rId57"/>
      <p:boldItalic r:id="rId58"/>
    </p:embeddedFont>
    <p:embeddedFont>
      <p:font typeface="Open Sans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D17CC0-9DC7-4C9E-BDE8-C3555D9ADA48}">
  <a:tblStyle styleId="{9CD17CC0-9DC7-4C9E-BDE8-C3555D9ADA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62" Type="http://schemas.openxmlformats.org/officeDocument/2006/relationships/font" Target="fonts/OpenSans-boldItalic.fntdata"/><Relationship Id="rId61" Type="http://schemas.openxmlformats.org/officeDocument/2006/relationships/font" Target="fonts/OpenSans-italic.fntdata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60" Type="http://schemas.openxmlformats.org/officeDocument/2006/relationships/font" Target="fonts/OpenSans-bold.fntdata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11" Type="http://schemas.openxmlformats.org/officeDocument/2006/relationships/slide" Target="slides/slide3.xml"/><Relationship Id="rId55" Type="http://schemas.openxmlformats.org/officeDocument/2006/relationships/font" Target="fonts/Roboto-regular.fntdata"/><Relationship Id="rId10" Type="http://schemas.openxmlformats.org/officeDocument/2006/relationships/slide" Target="slides/slide2.xml"/><Relationship Id="rId54" Type="http://schemas.openxmlformats.org/officeDocument/2006/relationships/slide" Target="slides/slide46.xml"/><Relationship Id="rId13" Type="http://schemas.openxmlformats.org/officeDocument/2006/relationships/slide" Target="slides/slide5.xml"/><Relationship Id="rId57" Type="http://schemas.openxmlformats.org/officeDocument/2006/relationships/font" Target="fonts/Roboto-italic.fntdata"/><Relationship Id="rId12" Type="http://schemas.openxmlformats.org/officeDocument/2006/relationships/slide" Target="slides/slide4.xml"/><Relationship Id="rId56" Type="http://schemas.openxmlformats.org/officeDocument/2006/relationships/font" Target="fonts/Roboto-bold.fntdata"/><Relationship Id="rId15" Type="http://schemas.openxmlformats.org/officeDocument/2006/relationships/slide" Target="slides/slide7.xml"/><Relationship Id="rId59" Type="http://schemas.openxmlformats.org/officeDocument/2006/relationships/font" Target="fonts/OpenSans-regular.fntdata"/><Relationship Id="rId14" Type="http://schemas.openxmlformats.org/officeDocument/2006/relationships/slide" Target="slides/slide6.xml"/><Relationship Id="rId58" Type="http://schemas.openxmlformats.org/officeDocument/2006/relationships/font" Target="fonts/Roboto-boldItalic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a6358ac6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a6358ac6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a6358ac6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a6358ac6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a6358ac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a6358ac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a6358ac6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a6358ac6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a6358ac6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a6358ac6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a6358ac6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a6358ac6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a6358ac6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a6358ac6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a6358ac6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a6358ac6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a6358ac6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a6358ac6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a6358ac6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a6358ac6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a6358ac6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a6358ac6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903bb62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903bb62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a6358ac6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a6358ac6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648c6fb8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648c6fb8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648c6fb8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648c6fb8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648c6fb8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648c6fb8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8e31a0a78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8e31a0a78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8e31a0a78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8e31a0a78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8e31a0a78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8e31a0a78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8e31a0a78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8e31a0a78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8e31a0a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8e31a0a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648c6fb8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648c6fb8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903bb62f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903bb62f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648c6fb8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648c6fb8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a6358ac6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3a6358ac6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8e31a0a78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8e31a0a78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8e31a0a78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8e31a0a78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8e31a0a78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8e31a0a78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a6358ac6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3a6358ac6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a6358ac6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3a6358ac6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3a6358ac69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3a6358ac69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8e31a0a7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8e31a0a7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a6358ac69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a6358ac69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903bb62f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903bb62f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648c6fb8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648c6fb8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8e31a0a78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8e31a0a78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648c6fb8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648c6fb8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8e31a0a7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8e31a0a7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5bc28b9c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5bc28b9c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5bc28b9c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5bc28b9c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8e31a0a78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8e31a0a78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a6358ac6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a6358ac6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8e31a0a78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8e31a0a78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a6358ac6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a6358ac6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6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hyperlink" Target="http://creativecommons.org/licenses/by-nc/4.0/" TargetMode="Externa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4.jpg"/><Relationship Id="rId3" Type="http://schemas.openxmlformats.org/officeDocument/2006/relationships/image" Target="../media/image1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9" name="Google Shape;6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5" name="Google Shape;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header and two columns">
  <p:cSld name="TITLE_AND_TWO_COLUMNS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20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30" name="Google Shape;13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2" name="Google Shape;132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135" name="Google Shape;13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 - Lesson 9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39" name="Google Shape;139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45" name="Google Shape;145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7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9" name="Google Shape;149;p2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0" name="Google Shape;150;p27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51" name="Google Shape;15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7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1" name="Google Shape;171;p3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2" name="Google Shape;172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5" name="Google Shape;175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80" name="Google Shape;180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3" name="Google Shape;183;p33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4" name="Google Shape;184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3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4" name="Google Shape;194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7" name="Google Shape;197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1" name="Google Shape;201;p3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2" name="Google Shape;202;p3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3" name="Google Shape;203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06" name="Google Shape;206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9" name="Google Shape;209;p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0" name="Google Shape;210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12" name="Google Shape;212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13" name="Google Shape;21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0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4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8" name="Google Shape;218;p4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9" name="Google Shape;219;p40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4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21" name="Google Shape;22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40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3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8" name="Google Shape;238;p43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9" name="Google Shape;239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4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2" name="Google Shape;242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6" name="Google Shape;246;p4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47" name="Google Shape;247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6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0" name="Google Shape;250;p46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1" name="Google Shape;251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4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0" name="Google Shape;260;p4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1" name="Google Shape;261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4" name="Google Shape;264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8" name="Google Shape;268;p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9" name="Google Shape;269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0" name="Google Shape;270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73" name="Google Shape;273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6" name="Google Shape;276;p5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7" name="Google Shape;277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79" name="Google Shape;279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53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5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83" name="Google Shape;283;p5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4" name="Google Shape;284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85" name="Google Shape;28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53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53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" name="Google Shape;6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7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1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49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4" name="Google Shape;84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60" name="Google Shape;160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3" name="Google Shape;163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9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9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27" name="Google Shape;227;p4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9" name="Google Shape;22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0" name="Google Shape;230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42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2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42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4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5" name="Google Shape;23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android.com/guide/topics/ui/notifiers/notifications.html#ManageChannel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.android.com/reference/android/app/NotificationChannel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android/app/NotificationManager.html#IMPORTANCE_NONE" TargetMode="External"/><Relationship Id="rId4" Type="http://schemas.openxmlformats.org/officeDocument/2006/relationships/hyperlink" Target="https://developer.android.com/reference/android/app/NotificationManager#IMPORTANCE_HIGH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support/v4/app/NotificationCompat.Builder.html#setPriority(int)" TargetMode="External"/><Relationship Id="rId4" Type="http://schemas.openxmlformats.org/officeDocument/2006/relationships/hyperlink" Target="https://developer.android.com/reference/android/support/v4/app/NotificationCompat.html#PRIORITY_MIN" TargetMode="External"/><Relationship Id="rId5" Type="http://schemas.openxmlformats.org/officeDocument/2006/relationships/hyperlink" Target="https://developer.android.com/reference/android/support/v4/app/NotificationCompat.html#PRIORITY_MAX" TargetMode="External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hyperlink" Target="https://developer.android.com/reference/android/support/v4/app/NotificationCompat.html#PRIORITY_MIN" TargetMode="External"/><Relationship Id="rId10" Type="http://schemas.openxmlformats.org/officeDocument/2006/relationships/hyperlink" Target="https://developer.android.com/reference/android/app/NotificationManager.html#IMPORTANCE_MIN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app/NotificationManager.html#IMPORTANCE_HIGH" TargetMode="External"/><Relationship Id="rId4" Type="http://schemas.openxmlformats.org/officeDocument/2006/relationships/hyperlink" Target="https://developer.android.com/reference/android/support/v4/app/NotificationCompat.html#PRIORITY_HIGH" TargetMode="External"/><Relationship Id="rId9" Type="http://schemas.openxmlformats.org/officeDocument/2006/relationships/hyperlink" Target="https://developer.android.com/reference/android/support/v4/app/NotificationCompat.html#PRIORITY_LOW" TargetMode="External"/><Relationship Id="rId5" Type="http://schemas.openxmlformats.org/officeDocument/2006/relationships/hyperlink" Target="https://developer.android.com/reference/android/support/v4/app/NotificationCompat.html#PRIORITY_MAX" TargetMode="External"/><Relationship Id="rId6" Type="http://schemas.openxmlformats.org/officeDocument/2006/relationships/hyperlink" Target="https://developer.android.com/reference/android/app/NotificationManager.html#IMPORTANCE_DEFAULT" TargetMode="External"/><Relationship Id="rId7" Type="http://schemas.openxmlformats.org/officeDocument/2006/relationships/hyperlink" Target="https://developer.android.com/reference/android/support/v4/app/NotificationCompat.html#PRIORITY_DEFAULT" TargetMode="External"/><Relationship Id="rId8" Type="http://schemas.openxmlformats.org/officeDocument/2006/relationships/hyperlink" Target="https://developer.android.com/reference/android/app/NotificationManager.html#IMPORTANCE_LOW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android/support/v4/app/NotificationCompat.Builder.html" TargetMode="External"/><Relationship Id="rId4" Type="http://schemas.openxmlformats.org/officeDocument/2006/relationships/hyperlink" Target="https://developer.android.com/reference/android/support/v4/app/NotificationCompat.Builder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android.com/reference/android/support/v4/app/NotificationCompat.Builder.html#setSmallIcon(int)" TargetMode="External"/><Relationship Id="rId4" Type="http://schemas.openxmlformats.org/officeDocument/2006/relationships/hyperlink" Target="https://developer.android.com/reference/android/support/v4/app/NotificationCompat.Builder.html#setContentTitle(java.lang.CharSequence)" TargetMode="External"/><Relationship Id="rId5" Type="http://schemas.openxmlformats.org/officeDocument/2006/relationships/hyperlink" Target="https://developer.android.com/reference/android/support/v4/app/NotificationCompat.Builder.html#setContentText(java.lang.CharSequence)" TargetMode="External"/><Relationship Id="rId6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reference/android/support/v4/app/NotificationCompat.Builder.html#setContentIntent(android.app.PendingIntent)" TargetMode="External"/><Relationship Id="rId4" Type="http://schemas.openxmlformats.org/officeDocument/2006/relationships/hyperlink" Target="https://developer.android.com/reference/android/app/PendingIntent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reference/android/support/v4/app/NotificationCompat.Builder.html#addAction(android.support.v4.app.NotificationCompat.Action)" TargetMode="External"/><Relationship Id="rId4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reference/android/app/PendingIntent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android.com/reference/android/app/PendingIntent#getActivity(android.content.Context,%20int,%20android.content.Intent,%20int)" TargetMode="External"/><Relationship Id="rId4" Type="http://schemas.openxmlformats.org/officeDocument/2006/relationships/hyperlink" Target="https://developer.android.com/reference/android/app/PendingIntent.html#getBroadcast(android.content.Context,%20int,%20android.content.Intent,%20int)" TargetMode="External"/><Relationship Id="rId5" Type="http://schemas.openxmlformats.org/officeDocument/2006/relationships/hyperlink" Target="https://developer.android.com/reference/android/app/PendingIntent#getService(android.content.Context,%20int,%20android.content.Intent,%20int)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app/PendingIntent.html#FLAG_UPDATE_CURRENT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reference/android/support/v4/app/NotificationCompat.BigTextStyle.html" TargetMode="External"/><Relationship Id="rId4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Relationship Id="rId4" Type="http://schemas.openxmlformats.org/officeDocument/2006/relationships/hyperlink" Target="http://notificationcompat.bigpicturestyle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developer.android.com/reference/android/support/v7/app/NotificationCompat.MediaStyle.html" TargetMode="External"/><Relationship Id="rId4" Type="http://schemas.openxmlformats.org/officeDocument/2006/relationships/image" Target="../media/image2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reference/android/support/v4/app/NotificationCompat.Builder.html#setStyle(android.support.v4.app.NotificationCompat.Style)" TargetMode="External"/><Relationship Id="rId4" Type="http://schemas.openxmlformats.org/officeDocument/2006/relationships/hyperlink" Target="http://notificationcompat.bigpicturestyle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developer.android.com/reference/android/app/NotificationManager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developer.android.com/reference/android/content/Context.html#NOTIFICATION_SERVIC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developer.android.com/reference/android/support/v4/app/NotificationCompat.Builder.html#setAutoCancel(boolean)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google-developer-training.github.io/android-developer-fundamentals-course-concepts-v2/unit-3-working-in-the-background/lesson-8-alarms-and-schedulers/8-1-c-notifications/8-1-c-notifications.html" TargetMode="External"/><Relationship Id="rId4" Type="http://schemas.openxmlformats.org/officeDocument/2006/relationships/hyperlink" Target="https://codelabs.developers.google.com/codelabs/android-training-notifications" TargetMode="External"/><Relationship Id="rId5" Type="http://schemas.openxmlformats.org/officeDocument/2006/relationships/hyperlink" Target="https://codelabs.developers.google.com/codelabs/android-training-notifications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5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55"/>
          <p:cNvSpPr txBox="1"/>
          <p:nvPr>
            <p:ph type="title"/>
          </p:nvPr>
        </p:nvSpPr>
        <p:spPr>
          <a:xfrm>
            <a:off x="265500" y="16232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Alarms and Schedulers </a:t>
            </a:r>
            <a:endParaRPr/>
          </a:p>
        </p:txBody>
      </p:sp>
      <p:sp>
        <p:nvSpPr>
          <p:cNvPr id="297" name="Google Shape;297;p5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8</a:t>
            </a:r>
            <a:endParaRPr/>
          </a:p>
        </p:txBody>
      </p:sp>
      <p:sp>
        <p:nvSpPr>
          <p:cNvPr id="298" name="Google Shape;298;p5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5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Notification channels are mandatory</a:t>
            </a:r>
            <a:endParaRPr/>
          </a:p>
        </p:txBody>
      </p:sp>
      <p:sp>
        <p:nvSpPr>
          <p:cNvPr id="365" name="Google Shape;365;p6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Notification channels</a:t>
            </a:r>
            <a:r>
              <a:rPr lang="en"/>
              <a:t> are introduced in Android 8.0 (API level 26)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notifications must be assigned to a channel starting from Android 8.0 (API level 26), else your notifications will not be displayed.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the apps </a:t>
            </a:r>
            <a:r>
              <a:rPr lang="en"/>
              <a:t>targeting lower than Android 8.0 (API level 26), no need to implement notification channels.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Notification channels in Settings</a:t>
            </a:r>
            <a:endParaRPr/>
          </a:p>
        </p:txBody>
      </p:sp>
      <p:sp>
        <p:nvSpPr>
          <p:cNvPr id="372" name="Google Shape;372;p65"/>
          <p:cNvSpPr txBox="1"/>
          <p:nvPr>
            <p:ph idx="1" type="body"/>
          </p:nvPr>
        </p:nvSpPr>
        <p:spPr>
          <a:xfrm>
            <a:off x="311700" y="1076275"/>
            <a:ext cx="493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Notification channels appear as </a:t>
            </a:r>
            <a:r>
              <a:rPr b="1" lang="en"/>
              <a:t>Categories</a:t>
            </a:r>
            <a:r>
              <a:rPr lang="en"/>
              <a:t> under </a:t>
            </a:r>
            <a:r>
              <a:rPr b="1" lang="en"/>
              <a:t>App notifications</a:t>
            </a:r>
            <a:r>
              <a:rPr lang="en"/>
              <a:t> in the device Settings.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4" name="Google Shape;37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8625" y="1007110"/>
            <a:ext cx="2005425" cy="355472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6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Notification channel</a:t>
            </a:r>
            <a:endParaRPr/>
          </a:p>
        </p:txBody>
      </p:sp>
      <p:sp>
        <p:nvSpPr>
          <p:cNvPr id="380" name="Google Shape;380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Notification channel</a:t>
            </a:r>
            <a:endParaRPr/>
          </a:p>
        </p:txBody>
      </p:sp>
      <p:sp>
        <p:nvSpPr>
          <p:cNvPr id="387" name="Google Shape;387;p67"/>
          <p:cNvSpPr txBox="1"/>
          <p:nvPr/>
        </p:nvSpPr>
        <p:spPr>
          <a:xfrm>
            <a:off x="153525" y="1029975"/>
            <a:ext cx="8867400" cy="3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Notification channel instance is created using 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NotificationChannel</a:t>
            </a:r>
            <a:r>
              <a:rPr lang="en"/>
              <a:t> 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constructor.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You must specify: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An ID  that's unique within your package.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User visible name of the channel.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The importance level for the channel.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(Build.VERSION.SDK_INT &gt;= Build.VERSION_CODES.O) 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NotificationChannel notificationChannel =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new NotificationChannel(CHANNEL_ID, "Mascot Notification",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NotificationManager.IMPORTANCE_DEFAULT);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Importance level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68"/>
          <p:cNvSpPr txBox="1"/>
          <p:nvPr/>
        </p:nvSpPr>
        <p:spPr>
          <a:xfrm>
            <a:off x="191925" y="889525"/>
            <a:ext cx="8732400" cy="3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Char char="●"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Available in Android 8.0 (API level 26) and higher.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Sets the intrusion level, l</a:t>
            </a: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ike the sound and visibility for all notifications posted in the channel.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Range from </a:t>
            </a:r>
            <a:r>
              <a:rPr lang="en" sz="23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IMPORTANCE_NONE(0)</a:t>
            </a: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en" sz="23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IMPORTANCE_HIGH(4)</a:t>
            </a: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To support earlier versions of Android (Lower than </a:t>
            </a: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API level 26</a:t>
            </a:r>
            <a:r>
              <a:rPr lang="en" sz="2300">
                <a:latin typeface="Roboto"/>
                <a:ea typeface="Roboto"/>
                <a:cs typeface="Roboto"/>
                <a:sym typeface="Roboto"/>
              </a:rPr>
              <a:t>), set the priority.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 priority </a:t>
            </a:r>
            <a:endParaRPr/>
          </a:p>
        </p:txBody>
      </p:sp>
      <p:sp>
        <p:nvSpPr>
          <p:cNvPr id="400" name="Google Shape;400;p69"/>
          <p:cNvSpPr txBox="1"/>
          <p:nvPr>
            <p:ph idx="1" type="body"/>
          </p:nvPr>
        </p:nvSpPr>
        <p:spPr>
          <a:xfrm>
            <a:off x="311700" y="1049575"/>
            <a:ext cx="8520600" cy="3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Determines how the system displays the notification with respect to other notifications, in </a:t>
            </a:r>
            <a:r>
              <a:rPr lang="en">
                <a:solidFill>
                  <a:schemeClr val="dk1"/>
                </a:solidFill>
              </a:rPr>
              <a:t>Android version Lower than API level 26</a:t>
            </a:r>
            <a:r>
              <a:rPr lang="en"/>
              <a:t>.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Set using the </a:t>
            </a:r>
            <a:r>
              <a:rPr lang="en" u="sng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setPriority()</a:t>
            </a:r>
            <a:r>
              <a:rPr lang="en">
                <a:solidFill>
                  <a:schemeClr val="dk1"/>
                </a:solidFill>
              </a:rPr>
              <a:t> method for each notification.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Range from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PRIORITY_MIN</a:t>
            </a:r>
            <a:r>
              <a:rPr lang="en">
                <a:solidFill>
                  <a:schemeClr val="dk1"/>
                </a:solidFill>
              </a:rPr>
              <a:t> to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PRIORITY_MAX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setPriority(NotificationCompat.PRIORITY_HIGH)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1" name="Google Shape;401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</a:t>
            </a:r>
            <a:r>
              <a:rPr lang="en"/>
              <a:t>mportance level and priority constants</a:t>
            </a:r>
            <a:endParaRPr/>
          </a:p>
        </p:txBody>
      </p:sp>
      <p:sp>
        <p:nvSpPr>
          <p:cNvPr id="407" name="Google Shape;407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08" name="Google Shape;408;p70"/>
          <p:cNvGraphicFramePr/>
          <p:nvPr/>
        </p:nvGraphicFramePr>
        <p:xfrm>
          <a:off x="133208" y="10662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{9CD17CC0-9DC7-4C9E-BDE8-C3555D9ADA48}</a:tableStyleId>
              </a:tblPr>
              <a:tblGrid>
                <a:gridCol w="4378600"/>
                <a:gridCol w="2378350"/>
                <a:gridCol w="2111800"/>
              </a:tblGrid>
              <a:tr h="57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User-visible importance level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Importance (Android 8.0 and higher)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Priority (Android 7.1 and lower)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Urgent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Makes a sound and appears as a heads-up notification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IMPORTANCE_HIGH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PRIORITY_HIGH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or </a:t>
                      </a: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PRIORITY_MAX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Makes a sound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IMPORTANCE_DEFAULT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PRIORITY_DEFAULT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Medium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 sound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IMPORTANCE_LOW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PRIORITY_LOW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Low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 sound and 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doesn't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appear in the status bar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1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IMPORTANCE_MIN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11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PRIORITY_MIN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1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Notifications</a:t>
            </a:r>
            <a:endParaRPr/>
          </a:p>
        </p:txBody>
      </p:sp>
      <p:sp>
        <p:nvSpPr>
          <p:cNvPr id="414" name="Google Shape;414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Notification</a:t>
            </a:r>
            <a:endParaRPr/>
          </a:p>
        </p:txBody>
      </p:sp>
      <p:sp>
        <p:nvSpPr>
          <p:cNvPr id="420" name="Google Shape;420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72"/>
          <p:cNvSpPr txBox="1"/>
          <p:nvPr>
            <p:ph idx="1" type="body"/>
          </p:nvPr>
        </p:nvSpPr>
        <p:spPr>
          <a:xfrm>
            <a:off x="191925" y="923875"/>
            <a:ext cx="8829300" cy="3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Notification is created using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NotificationCompat.Builder</a:t>
            </a:r>
            <a:r>
              <a:rPr lang="en" sz="2000"/>
              <a:t> class.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Pass the application context and notification channel ID to the constructor.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NotificationCompat.Builder</a:t>
            </a:r>
            <a:r>
              <a:rPr lang="en" sz="2000"/>
              <a:t> constructor takes the notification channel ID, this is only used by Android 8.0 (API level 26) and higher, but this parameter is ignored by the older versions.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NotificationCompat.Builder mBuilder = new   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NotificationCompat.Builder(this, CHANNEL_ID);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notification contents</a:t>
            </a:r>
            <a:endParaRPr/>
          </a:p>
        </p:txBody>
      </p:sp>
      <p:sp>
        <p:nvSpPr>
          <p:cNvPr id="427" name="Google Shape;427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8" name="Google Shape;428;p73"/>
          <p:cNvSpPr txBox="1"/>
          <p:nvPr>
            <p:ph idx="1" type="body"/>
          </p:nvPr>
        </p:nvSpPr>
        <p:spPr>
          <a:xfrm>
            <a:off x="82175" y="955275"/>
            <a:ext cx="5094300" cy="3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 small icon, set by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setSmallIcon()</a:t>
            </a:r>
            <a:r>
              <a:rPr lang="en" sz="2000"/>
              <a:t>. </a:t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This is the only content that's required.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 title, set by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setContentTitle()</a:t>
            </a:r>
            <a:r>
              <a:rPr lang="en" sz="2000"/>
              <a:t>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The body text, set by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setContentText()</a:t>
            </a:r>
            <a:r>
              <a:rPr lang="en" sz="2000"/>
              <a:t>. This is the notification message.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p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0625" y="955275"/>
            <a:ext cx="4143375" cy="16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6"/>
          <p:cNvSpPr txBox="1"/>
          <p:nvPr>
            <p:ph type="ctrTitle"/>
          </p:nvPr>
        </p:nvSpPr>
        <p:spPr>
          <a:xfrm>
            <a:off x="311700" y="778199"/>
            <a:ext cx="8520600" cy="18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8.1 Notifications</a:t>
            </a:r>
            <a:endParaRPr/>
          </a:p>
        </p:txBody>
      </p:sp>
      <p:sp>
        <p:nvSpPr>
          <p:cNvPr id="305" name="Google Shape;305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notification contents</a:t>
            </a:r>
            <a:endParaRPr/>
          </a:p>
        </p:txBody>
      </p:sp>
      <p:sp>
        <p:nvSpPr>
          <p:cNvPr id="435" name="Google Shape;435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6" name="Google Shape;436;p74"/>
          <p:cNvSpPr txBox="1"/>
          <p:nvPr>
            <p:ph idx="1" type="body"/>
          </p:nvPr>
        </p:nvSpPr>
        <p:spPr>
          <a:xfrm>
            <a:off x="82175" y="1736400"/>
            <a:ext cx="8857200" cy="28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NotificationCompat.Builder mBuilder =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new NotificationCompat.Builder(this, CHANNEL_ID)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.setSmallIcon(R.drawable.android_icon)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.setContentTitle("You've been notified!")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.setContentText("This is your notification text.");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5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Tap action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Action buttons </a:t>
            </a:r>
            <a:endParaRPr/>
          </a:p>
        </p:txBody>
      </p:sp>
      <p:sp>
        <p:nvSpPr>
          <p:cNvPr id="442" name="Google Shape;442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notification tap action</a:t>
            </a:r>
            <a:endParaRPr/>
          </a:p>
        </p:txBody>
      </p:sp>
      <p:sp>
        <p:nvSpPr>
          <p:cNvPr id="448" name="Google Shape;448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76"/>
          <p:cNvSpPr txBox="1"/>
          <p:nvPr>
            <p:ph idx="1" type="body"/>
          </p:nvPr>
        </p:nvSpPr>
        <p:spPr>
          <a:xfrm>
            <a:off x="82175" y="1046225"/>
            <a:ext cx="8857200" cy="35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Every notification must respond when it is tapped, usually launching an Activity in your app.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an content intent using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setContentIntent()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method.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/>
              <a:t> wrapped in a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PendingIntent</a:t>
            </a:r>
            <a:r>
              <a:rPr lang="en"/>
              <a:t> object.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 action buttons</a:t>
            </a:r>
            <a:endParaRPr/>
          </a:p>
        </p:txBody>
      </p:sp>
      <p:sp>
        <p:nvSpPr>
          <p:cNvPr id="455" name="Google Shape;455;p77"/>
          <p:cNvSpPr txBox="1"/>
          <p:nvPr>
            <p:ph idx="1" type="body"/>
          </p:nvPr>
        </p:nvSpPr>
        <p:spPr>
          <a:xfrm>
            <a:off x="311700" y="1248450"/>
            <a:ext cx="8520600" cy="32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Action buttons can perform a variety of actions on behalf of your app, such as starting a background task, placing a phone call and so on.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Starting from Android 7.0 (API level 24) reply to messages directly from notifications.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add an action button, pass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PendingIntent</a:t>
            </a:r>
            <a:r>
              <a:rPr lang="en"/>
              <a:t> to the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addAction()</a:t>
            </a:r>
            <a:r>
              <a:rPr lang="en"/>
              <a:t> method. </a:t>
            </a:r>
            <a:endParaRPr/>
          </a:p>
        </p:txBody>
      </p:sp>
      <p:sp>
        <p:nvSpPr>
          <p:cNvPr id="456" name="Google Shape;456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7" name="Google Shape;457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9023" y="493225"/>
            <a:ext cx="3012125" cy="9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77"/>
          <p:cNvSpPr/>
          <p:nvPr/>
        </p:nvSpPr>
        <p:spPr>
          <a:xfrm>
            <a:off x="5932450" y="1137200"/>
            <a:ext cx="1676700" cy="3303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Pending intents</a:t>
            </a:r>
            <a:endParaRPr/>
          </a:p>
        </p:txBody>
      </p:sp>
      <p:sp>
        <p:nvSpPr>
          <p:cNvPr id="464" name="Google Shape;464;p78"/>
          <p:cNvSpPr txBox="1"/>
          <p:nvPr>
            <p:ph idx="1" type="body"/>
          </p:nvPr>
        </p:nvSpPr>
        <p:spPr>
          <a:xfrm>
            <a:off x="311700" y="1318775"/>
            <a:ext cx="8520600" cy="28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PendingIntent</a:t>
            </a:r>
            <a:r>
              <a:rPr lang="en"/>
              <a:t> is a description of an intent and target action to perform with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Give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PendingIntent</a:t>
            </a:r>
            <a:r>
              <a:rPr lang="en"/>
              <a:t> to another application to grant it the right to perform the operation you have specified as if the other app was yourself.</a:t>
            </a:r>
            <a:endParaRPr/>
          </a:p>
        </p:txBody>
      </p:sp>
      <p:sp>
        <p:nvSpPr>
          <p:cNvPr id="465" name="Google Shape;465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to create a PendingIntent</a:t>
            </a:r>
            <a:endParaRPr/>
          </a:p>
        </p:txBody>
      </p:sp>
      <p:sp>
        <p:nvSpPr>
          <p:cNvPr id="471" name="Google Shape;471;p79"/>
          <p:cNvSpPr txBox="1"/>
          <p:nvPr>
            <p:ph idx="1" type="body"/>
          </p:nvPr>
        </p:nvSpPr>
        <p:spPr>
          <a:xfrm>
            <a:off x="311700" y="1161250"/>
            <a:ext cx="8640600" cy="30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instantiate a PendingIntent, use one of the following methods: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PendingIntent.getActivity()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PendingIntent.getBroadcast()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PendingIntent.getService()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2" name="Google Shape;472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PendingIntent method arguments</a:t>
            </a:r>
            <a:endParaRPr/>
          </a:p>
        </p:txBody>
      </p:sp>
      <p:sp>
        <p:nvSpPr>
          <p:cNvPr id="478" name="Google Shape;478;p80"/>
          <p:cNvSpPr txBox="1"/>
          <p:nvPr>
            <p:ph idx="1" type="body"/>
          </p:nvPr>
        </p:nvSpPr>
        <p:spPr>
          <a:xfrm>
            <a:off x="311700" y="1152475"/>
            <a:ext cx="864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Application context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Request code—constant integer id for the pending intent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Intent to be delivered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PendingIntent flag</a:t>
            </a:r>
            <a:r>
              <a:rPr lang="en"/>
              <a:t> determines how the system handles multiple pending intents from same app</a:t>
            </a:r>
            <a:endParaRPr/>
          </a:p>
        </p:txBody>
      </p:sp>
      <p:sp>
        <p:nvSpPr>
          <p:cNvPr id="479" name="Google Shape;479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Create intent</a:t>
            </a:r>
            <a:endParaRPr/>
          </a:p>
        </p:txBody>
      </p:sp>
      <p:sp>
        <p:nvSpPr>
          <p:cNvPr id="485" name="Google Shape;485;p81"/>
          <p:cNvSpPr txBox="1"/>
          <p:nvPr>
            <p:ph idx="1" type="body"/>
          </p:nvPr>
        </p:nvSpPr>
        <p:spPr>
          <a:xfrm>
            <a:off x="311700" y="1533475"/>
            <a:ext cx="8640600" cy="22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notificationIntent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new Intent(this, MainActivity.class);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6" name="Google Shape;486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Create PendingIntent</a:t>
            </a:r>
            <a:endParaRPr/>
          </a:p>
        </p:txBody>
      </p:sp>
      <p:sp>
        <p:nvSpPr>
          <p:cNvPr id="492" name="Google Shape;492;p82"/>
          <p:cNvSpPr txBox="1"/>
          <p:nvPr>
            <p:ph idx="1" type="body"/>
          </p:nvPr>
        </p:nvSpPr>
        <p:spPr>
          <a:xfrm>
            <a:off x="311700" y="923875"/>
            <a:ext cx="8640600" cy="3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PendingIntent notificationPendingIntent =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PendingIntent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.getActivity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this,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NOTIFICATION_ID,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            notificationIntent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PendingIntent.FLAG_UPDATE_CURRENT);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3" name="Google Shape;493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Add to notification builder</a:t>
            </a:r>
            <a:endParaRPr/>
          </a:p>
        </p:txBody>
      </p:sp>
      <p:sp>
        <p:nvSpPr>
          <p:cNvPr id="499" name="Google Shape;499;p83"/>
          <p:cNvSpPr txBox="1"/>
          <p:nvPr>
            <p:ph idx="1" type="body"/>
          </p:nvPr>
        </p:nvSpPr>
        <p:spPr>
          <a:xfrm>
            <a:off x="311700" y="1342025"/>
            <a:ext cx="8640600" cy="22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set tap action to the notification: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.setContentIntent(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notificationPendingIntent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0" name="Google Shape;500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311" name="Google Shape;311;p57"/>
          <p:cNvSpPr txBox="1"/>
          <p:nvPr>
            <p:ph idx="1" type="body"/>
          </p:nvPr>
        </p:nvSpPr>
        <p:spPr>
          <a:xfrm>
            <a:off x="83100" y="1467975"/>
            <a:ext cx="4516200" cy="25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What are n</a:t>
            </a:r>
            <a:r>
              <a:rPr lang="en" sz="2200"/>
              <a:t>otifications?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Notification channels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Creating a notification channel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Creating notifications</a:t>
            </a:r>
            <a:endParaRPr sz="22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12" name="Google Shape;312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57"/>
          <p:cNvSpPr txBox="1"/>
          <p:nvPr>
            <p:ph idx="1" type="body"/>
          </p:nvPr>
        </p:nvSpPr>
        <p:spPr>
          <a:xfrm>
            <a:off x="4731300" y="1467975"/>
            <a:ext cx="45162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Tap action and action buttons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Expanded view notifications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Delivering notifications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Managing Notifications</a:t>
            </a:r>
            <a:endParaRPr sz="2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action buttons</a:t>
            </a:r>
            <a:endParaRPr/>
          </a:p>
        </p:txBody>
      </p:sp>
      <p:sp>
        <p:nvSpPr>
          <p:cNvPr id="506" name="Google Shape;506;p84"/>
          <p:cNvSpPr txBox="1"/>
          <p:nvPr>
            <p:ph idx="1" type="body"/>
          </p:nvPr>
        </p:nvSpPr>
        <p:spPr>
          <a:xfrm>
            <a:off x="311700" y="1076275"/>
            <a:ext cx="8520600" cy="3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NotificationCompat.Builder.addAction()</a:t>
            </a:r>
            <a:br>
              <a:rPr lang="en"/>
            </a:br>
            <a:r>
              <a:rPr lang="en"/>
              <a:t>— pass in icon,  caption, PendingIntent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.addAction(R.drawable.ic_color_lens_black_24dp,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"R.string.label",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notificationPendingIntent);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8" name="Google Shape;508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7675" y="293763"/>
            <a:ext cx="266700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85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view notifications</a:t>
            </a:r>
            <a:endParaRPr/>
          </a:p>
        </p:txBody>
      </p:sp>
      <p:sp>
        <p:nvSpPr>
          <p:cNvPr id="514" name="Google Shape;514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Expandable notifications</a:t>
            </a:r>
            <a:endParaRPr/>
          </a:p>
        </p:txBody>
      </p:sp>
      <p:sp>
        <p:nvSpPr>
          <p:cNvPr id="520" name="Google Shape;520;p86"/>
          <p:cNvSpPr txBox="1"/>
          <p:nvPr>
            <p:ph idx="1" type="body"/>
          </p:nvPr>
        </p:nvSpPr>
        <p:spPr>
          <a:xfrm>
            <a:off x="197200" y="996925"/>
            <a:ext cx="8635200" cy="29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Notifications in the notification drawer appear in two main layouts, normal view (which is the default) and expanded view.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Expanded view notifications were introduced in Android 4.1.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them sparingly -- they take up more space and attention. </a:t>
            </a:r>
            <a:endParaRPr/>
          </a:p>
        </p:txBody>
      </p:sp>
      <p:sp>
        <p:nvSpPr>
          <p:cNvPr id="521" name="Google Shape;521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text</a:t>
            </a:r>
            <a:endParaRPr/>
          </a:p>
        </p:txBody>
      </p:sp>
      <p:sp>
        <p:nvSpPr>
          <p:cNvPr id="527" name="Google Shape;527;p87"/>
          <p:cNvSpPr txBox="1"/>
          <p:nvPr>
            <p:ph idx="1" type="body"/>
          </p:nvPr>
        </p:nvSpPr>
        <p:spPr>
          <a:xfrm>
            <a:off x="0" y="1210550"/>
            <a:ext cx="58722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</a:t>
            </a:r>
            <a:r>
              <a:rPr lang="en"/>
              <a:t>or large-format notifications that include a lot of text.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Fits m</a:t>
            </a:r>
            <a:r>
              <a:rPr lang="en"/>
              <a:t>ore text than a standard view.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the helper class: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NotificationCompat.BigTextStyle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8" name="Google Shape;528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9" name="Google Shape;529;p87"/>
          <p:cNvPicPr preferRelativeResize="0"/>
          <p:nvPr/>
        </p:nvPicPr>
        <p:blipFill rotWithShape="1">
          <a:blip r:embed="rId4">
            <a:alphaModFix/>
          </a:blip>
          <a:srcRect b="13007" l="21244" r="20851" t="12237"/>
          <a:stretch/>
        </p:blipFill>
        <p:spPr>
          <a:xfrm>
            <a:off x="5872125" y="1308474"/>
            <a:ext cx="3147375" cy="305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image</a:t>
            </a:r>
            <a:endParaRPr/>
          </a:p>
        </p:txBody>
      </p:sp>
      <p:sp>
        <p:nvSpPr>
          <p:cNvPr id="535" name="Google Shape;535;p88"/>
          <p:cNvSpPr txBox="1"/>
          <p:nvPr>
            <p:ph idx="1" type="body"/>
          </p:nvPr>
        </p:nvSpPr>
        <p:spPr>
          <a:xfrm>
            <a:off x="267300" y="1292725"/>
            <a:ext cx="5524200" cy="20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</a:t>
            </a:r>
            <a:r>
              <a:rPr lang="en"/>
              <a:t>or large-format notifications that include a large image attachment.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the helper class: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7" name="Google Shape;537;p88"/>
          <p:cNvPicPr preferRelativeResize="0"/>
          <p:nvPr/>
        </p:nvPicPr>
        <p:blipFill rotWithShape="1">
          <a:blip r:embed="rId3">
            <a:alphaModFix/>
          </a:blip>
          <a:srcRect b="11487" l="22312" r="21314" t="12234"/>
          <a:stretch/>
        </p:blipFill>
        <p:spPr>
          <a:xfrm>
            <a:off x="5791497" y="170825"/>
            <a:ext cx="2972929" cy="3323226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88"/>
          <p:cNvSpPr txBox="1"/>
          <p:nvPr/>
        </p:nvSpPr>
        <p:spPr>
          <a:xfrm>
            <a:off x="509400" y="3626200"/>
            <a:ext cx="7335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NotificationCompa.BigPictureStyle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</a:t>
            </a:r>
            <a:endParaRPr/>
          </a:p>
        </p:txBody>
      </p:sp>
      <p:sp>
        <p:nvSpPr>
          <p:cNvPr id="544" name="Google Shape;544;p89"/>
          <p:cNvSpPr txBox="1"/>
          <p:nvPr>
            <p:ph idx="1" type="body"/>
          </p:nvPr>
        </p:nvSpPr>
        <p:spPr>
          <a:xfrm>
            <a:off x="235500" y="1381075"/>
            <a:ext cx="6053400" cy="27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media playback notifications.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Actions for controlling media</a:t>
            </a:r>
            <a:br>
              <a:rPr lang="en"/>
            </a:br>
            <a:r>
              <a:rPr lang="en"/>
              <a:t>such as music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Image for album cover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the helper class: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NotificationCompat.MediaStyle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5" name="Google Shape;545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6" name="Google Shape;546;p89"/>
          <p:cNvPicPr preferRelativeResize="0"/>
          <p:nvPr/>
        </p:nvPicPr>
        <p:blipFill rotWithShape="1">
          <a:blip r:embed="rId4">
            <a:alphaModFix/>
          </a:blip>
          <a:srcRect b="16748" l="22311" r="21002" t="16393"/>
          <a:stretch/>
        </p:blipFill>
        <p:spPr>
          <a:xfrm>
            <a:off x="5238800" y="786400"/>
            <a:ext cx="3694175" cy="250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90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Notifications</a:t>
            </a:r>
            <a:endParaRPr/>
          </a:p>
        </p:txBody>
      </p:sp>
      <p:sp>
        <p:nvSpPr>
          <p:cNvPr id="552" name="Google Shape;552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3" name="Google Shape;553;p90"/>
          <p:cNvSpPr txBox="1"/>
          <p:nvPr>
            <p:ph idx="2" type="body"/>
          </p:nvPr>
        </p:nvSpPr>
        <p:spPr>
          <a:xfrm>
            <a:off x="198250" y="1071975"/>
            <a:ext cx="8634000" cy="3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create expandable notification that appear, use one of the helper classes to set the style using the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setStyle()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method.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mNotifyBuilder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.setStyle(new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NotificationCompat.BigPictureStyle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.bigPicture(myBitmapImage)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.setBigContentTitle("Notification!"));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styles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1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</a:t>
            </a:r>
            <a:r>
              <a:rPr lang="en"/>
              <a:t>ing Notifications</a:t>
            </a:r>
            <a:endParaRPr/>
          </a:p>
        </p:txBody>
      </p:sp>
      <p:sp>
        <p:nvSpPr>
          <p:cNvPr id="560" name="Google Shape;560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92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Notification</a:t>
            </a:r>
            <a:endParaRPr/>
          </a:p>
        </p:txBody>
      </p:sp>
      <p:sp>
        <p:nvSpPr>
          <p:cNvPr id="566" name="Google Shape;566;p92"/>
          <p:cNvSpPr txBox="1"/>
          <p:nvPr>
            <p:ph idx="1" type="body"/>
          </p:nvPr>
        </p:nvSpPr>
        <p:spPr>
          <a:xfrm>
            <a:off x="212850" y="1255625"/>
            <a:ext cx="8732100" cy="30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 the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NotificationManager</a:t>
            </a:r>
            <a:r>
              <a:rPr lang="en">
                <a:solidFill>
                  <a:schemeClr val="dk1"/>
                </a:solidFill>
              </a:rPr>
              <a:t> class to deliver notifications.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chemeClr val="dk1"/>
                </a:solidFill>
              </a:rPr>
              <a:t>Create an instance of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NotificationManager</a:t>
            </a:r>
            <a:r>
              <a:rPr lang="en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chemeClr val="dk1"/>
                </a:solidFill>
              </a:rPr>
              <a:t>Call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notify()</a:t>
            </a:r>
            <a:r>
              <a:rPr lang="en" sz="2400">
                <a:solidFill>
                  <a:schemeClr val="dk1"/>
                </a:solidFill>
              </a:rPr>
              <a:t> to deliver the notification.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7" name="Google Shape;567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Google Shape;568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Delivering notifications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3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Notification</a:t>
            </a:r>
            <a:endParaRPr/>
          </a:p>
        </p:txBody>
      </p:sp>
      <p:sp>
        <p:nvSpPr>
          <p:cNvPr id="574" name="Google Shape;574;p93"/>
          <p:cNvSpPr txBox="1"/>
          <p:nvPr>
            <p:ph idx="1" type="body"/>
          </p:nvPr>
        </p:nvSpPr>
        <p:spPr>
          <a:xfrm>
            <a:off x="212850" y="1255625"/>
            <a:ext cx="8732100" cy="30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</a:t>
            </a:r>
            <a:r>
              <a:rPr lang="en" sz="2000">
                <a:solidFill>
                  <a:schemeClr val="dk1"/>
                </a:solidFill>
              </a:rPr>
              <a:t>all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getSystemService()</a:t>
            </a:r>
            <a:r>
              <a:rPr lang="en" sz="2000">
                <a:solidFill>
                  <a:schemeClr val="dk1"/>
                </a:solidFill>
              </a:rPr>
              <a:t>, passing in the </a:t>
            </a:r>
            <a:r>
              <a:rPr lang="en" sz="20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NOTIFICATION_SERVICE</a:t>
            </a:r>
            <a:r>
              <a:rPr lang="en" sz="2000">
                <a:solidFill>
                  <a:schemeClr val="dk1"/>
                </a:solidFill>
              </a:rPr>
              <a:t> constant.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mNotifyManager = (NotificationManager)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getSystemService(NOTIFICATION_SERVICE);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5" name="Google Shape;575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6" name="Google Shape;576;p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Instantiate NotificationManager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8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Notifications?</a:t>
            </a:r>
            <a:endParaRPr/>
          </a:p>
        </p:txBody>
      </p:sp>
      <p:sp>
        <p:nvSpPr>
          <p:cNvPr id="319" name="Google Shape;319;p5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9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Notification</a:t>
            </a:r>
            <a:endParaRPr/>
          </a:p>
        </p:txBody>
      </p:sp>
      <p:sp>
        <p:nvSpPr>
          <p:cNvPr id="582" name="Google Shape;582;p94"/>
          <p:cNvSpPr txBox="1"/>
          <p:nvPr>
            <p:ph idx="1" type="body"/>
          </p:nvPr>
        </p:nvSpPr>
        <p:spPr>
          <a:xfrm>
            <a:off x="289050" y="1103225"/>
            <a:ext cx="8732100" cy="3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notify()</a:t>
            </a:r>
            <a:r>
              <a:rPr lang="en"/>
              <a:t>to deliver the notification, passing in these two values: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 notification ID, which is used to update or cancel the notification.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NotificationCompat</a:t>
            </a:r>
            <a:r>
              <a:rPr lang="en"/>
              <a:t> object that you created using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NotificationCompat.Builder</a:t>
            </a:r>
            <a:r>
              <a:rPr lang="en"/>
              <a:t> object.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mNotifyManager.notify(NOTIFICATION_ID,  myNotification);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3" name="Google Shape;583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4" name="Google Shape;584;p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</a:t>
            </a:r>
            <a:r>
              <a:rPr lang="en"/>
              <a:t> notification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95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Notifications</a:t>
            </a:r>
            <a:endParaRPr/>
          </a:p>
        </p:txBody>
      </p:sp>
      <p:sp>
        <p:nvSpPr>
          <p:cNvPr id="590" name="Google Shape;590;p9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96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Notifications</a:t>
            </a:r>
            <a:endParaRPr/>
          </a:p>
        </p:txBody>
      </p:sp>
      <p:sp>
        <p:nvSpPr>
          <p:cNvPr id="596" name="Google Shape;596;p96"/>
          <p:cNvSpPr txBox="1"/>
          <p:nvPr>
            <p:ph idx="1" type="body"/>
          </p:nvPr>
        </p:nvSpPr>
        <p:spPr>
          <a:xfrm>
            <a:off x="311700" y="931200"/>
            <a:ext cx="8592600" cy="31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</a:t>
            </a:r>
            <a:r>
              <a:rPr lang="en"/>
              <a:t>pdate a notification by changing and or adding some of its content.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Issue notification with updated parameters using builder.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notify()</a:t>
            </a:r>
            <a:r>
              <a:rPr lang="en"/>
              <a:t> passing in the same notification ID.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previous notification is still visible, system updates.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previous notification has been dismissed, new notification is delivered.</a:t>
            </a:r>
            <a:endParaRPr/>
          </a:p>
        </p:txBody>
      </p:sp>
      <p:sp>
        <p:nvSpPr>
          <p:cNvPr id="597" name="Google Shape;597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8" name="Google Shape;598;p9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notifications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97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Notifications</a:t>
            </a:r>
            <a:endParaRPr/>
          </a:p>
        </p:txBody>
      </p:sp>
      <p:sp>
        <p:nvSpPr>
          <p:cNvPr id="604" name="Google Shape;604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5" name="Google Shape;605;p97"/>
          <p:cNvSpPr txBox="1"/>
          <p:nvPr>
            <p:ph idx="2" type="body"/>
          </p:nvPr>
        </p:nvSpPr>
        <p:spPr>
          <a:xfrm>
            <a:off x="198250" y="1046225"/>
            <a:ext cx="8634000" cy="28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Notifications remain visible until: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</a:t>
            </a:r>
            <a:r>
              <a:rPr lang="en"/>
              <a:t>ser dismisses it by swiping or by using "</a:t>
            </a:r>
            <a:r>
              <a:rPr b="1" lang="en"/>
              <a:t>Clear All</a:t>
            </a:r>
            <a:r>
              <a:rPr lang="en"/>
              <a:t>".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Calling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setAutoCancel()</a:t>
            </a:r>
            <a:r>
              <a:rPr lang="en"/>
              <a:t> when creating the notification, removes it from the status bar when the user clicks on it.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calls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cancel()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cancelAll()</a:t>
            </a:r>
            <a:r>
              <a:rPr lang="en"/>
              <a:t> on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NotificationManager.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mNotifyManager.cancel(NOTIFICATION_ID);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6" name="Google Shape;606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Canceling notifications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guidelines</a:t>
            </a:r>
            <a:endParaRPr/>
          </a:p>
        </p:txBody>
      </p:sp>
      <p:sp>
        <p:nvSpPr>
          <p:cNvPr id="612" name="Google Shape;612;p98"/>
          <p:cNvSpPr txBox="1"/>
          <p:nvPr>
            <p:ph idx="1" type="body"/>
          </p:nvPr>
        </p:nvSpPr>
        <p:spPr>
          <a:xfrm>
            <a:off x="311700" y="910250"/>
            <a:ext cx="8709600" cy="3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If your app sends too many notifications, users will disable notifications or uninstall the app.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Relevant:</a:t>
            </a:r>
            <a:r>
              <a:rPr lang="en"/>
              <a:t> Whether this information is essential for the user.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Timely:</a:t>
            </a:r>
            <a:r>
              <a:rPr lang="en"/>
              <a:t> Notifications need to appear when they are useful.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Short:</a:t>
            </a:r>
            <a:r>
              <a:rPr lang="en"/>
              <a:t> Use as few words as possible.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Give users the power to choose -- Use appropriate notification channels to categorise your notifications.</a:t>
            </a:r>
            <a:endParaRPr/>
          </a:p>
        </p:txBody>
      </p:sp>
      <p:sp>
        <p:nvSpPr>
          <p:cNvPr id="613" name="Google Shape;613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19" name="Google Shape;619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0" name="Google Shape;620;p99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8.1 Notifications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8.1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Notifications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0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  <p:sp>
        <p:nvSpPr>
          <p:cNvPr id="626" name="Google Shape;626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notification?</a:t>
            </a:r>
            <a:endParaRPr/>
          </a:p>
        </p:txBody>
      </p:sp>
      <p:sp>
        <p:nvSpPr>
          <p:cNvPr id="327" name="Google Shape;327;p59"/>
          <p:cNvSpPr txBox="1"/>
          <p:nvPr>
            <p:ph idx="3" type="subTitle"/>
          </p:nvPr>
        </p:nvSpPr>
        <p:spPr>
          <a:xfrm>
            <a:off x="311700" y="1441025"/>
            <a:ext cx="8520600" cy="27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displayed to user outside regular app UI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8" marL="4114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Small icon</a:t>
            </a:r>
            <a:endParaRPr sz="2400"/>
          </a:p>
          <a:p>
            <a:pPr indent="-3810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Title</a:t>
            </a:r>
            <a:endParaRPr sz="2400"/>
          </a:p>
          <a:p>
            <a:pPr indent="-3810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Detail text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25" y="2416275"/>
            <a:ext cx="33147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are notifications used?</a:t>
            </a:r>
            <a:endParaRPr/>
          </a:p>
        </p:txBody>
      </p:sp>
      <p:sp>
        <p:nvSpPr>
          <p:cNvPr id="335" name="Google Shape;335;p60"/>
          <p:cNvSpPr txBox="1"/>
          <p:nvPr>
            <p:ph idx="3" type="subTitle"/>
          </p:nvPr>
        </p:nvSpPr>
        <p:spPr>
          <a:xfrm>
            <a:off x="173475" y="1057300"/>
            <a:ext cx="6609900" cy="3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issues a notification that appears as icon on the status bar.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see details, user opens the notification drawer.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view notifications any time in the notification drawer.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5775" y="972120"/>
            <a:ext cx="2055825" cy="365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1"/>
          <p:cNvSpPr txBox="1"/>
          <p:nvPr>
            <p:ph idx="1" type="body"/>
          </p:nvPr>
        </p:nvSpPr>
        <p:spPr>
          <a:xfrm>
            <a:off x="311700" y="1627425"/>
            <a:ext cx="6065400" cy="28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notifications are displayed as a colored "badge" (also known as a "notification dot") on the app icon.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Char char="●"/>
            </a:pPr>
            <a:r>
              <a:rPr lang="en" sz="2000"/>
              <a:t>Users can long-press on an app icon to see the notifications for that app. Similar to the notification drawer.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 icon badge</a:t>
            </a:r>
            <a:endParaRPr/>
          </a:p>
        </p:txBody>
      </p:sp>
      <p:sp>
        <p:nvSpPr>
          <p:cNvPr id="344" name="Google Shape;344;p61"/>
          <p:cNvSpPr txBox="1"/>
          <p:nvPr>
            <p:ph idx="3" type="subTitle"/>
          </p:nvPr>
        </p:nvSpPr>
        <p:spPr>
          <a:xfrm>
            <a:off x="220275" y="1060025"/>
            <a:ext cx="86121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Available only on the devices running Android 8.0 (API level 26) and higher.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61"/>
          <p:cNvPicPr preferRelativeResize="0"/>
          <p:nvPr/>
        </p:nvPicPr>
        <p:blipFill rotWithShape="1">
          <a:blip r:embed="rId3">
            <a:alphaModFix/>
          </a:blip>
          <a:srcRect b="0" l="0" r="0" t="19698"/>
          <a:stretch/>
        </p:blipFill>
        <p:spPr>
          <a:xfrm>
            <a:off x="6630450" y="1627425"/>
            <a:ext cx="2201925" cy="121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6" name="Google Shape;346;p61"/>
          <p:cNvPicPr preferRelativeResize="0"/>
          <p:nvPr/>
        </p:nvPicPr>
        <p:blipFill rotWithShape="1">
          <a:blip r:embed="rId4">
            <a:alphaModFix/>
          </a:blip>
          <a:srcRect b="0" l="0" r="0" t="13606"/>
          <a:stretch/>
        </p:blipFill>
        <p:spPr>
          <a:xfrm>
            <a:off x="6630450" y="3018237"/>
            <a:ext cx="2201925" cy="15456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2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</a:t>
            </a:r>
            <a:endParaRPr/>
          </a:p>
        </p:txBody>
      </p:sp>
      <p:sp>
        <p:nvSpPr>
          <p:cNvPr id="352" name="Google Shape;352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 channels</a:t>
            </a:r>
            <a:endParaRPr/>
          </a:p>
        </p:txBody>
      </p:sp>
      <p:sp>
        <p:nvSpPr>
          <p:cNvPr id="359" name="Google Shape;359;p63"/>
          <p:cNvSpPr txBox="1"/>
          <p:nvPr>
            <p:ph idx="3" type="subTitle"/>
          </p:nvPr>
        </p:nvSpPr>
        <p:spPr>
          <a:xfrm>
            <a:off x="311700" y="1441025"/>
            <a:ext cx="8520600" cy="29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Used to create a user-customizable channel for each type of notification to be displayed.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More than one notification can be grouped in to a channel.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notification behavior like sound, light, vibrate and so on, applied to all the notifications in that channel.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