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</p:sldIdLst>
  <p:sldSz cy="5143500" cx="9144000"/>
  <p:notesSz cx="6858000" cy="9144000"/>
  <p:embeddedFontLst>
    <p:embeddedFont>
      <p:font typeface="Roboto"/>
      <p:regular r:id="rId63"/>
      <p:bold r:id="rId64"/>
      <p:italic r:id="rId65"/>
      <p:boldItalic r:id="rId66"/>
    </p:embeddedFont>
    <p:embeddedFont>
      <p:font typeface="Open Sans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0" Type="http://schemas.openxmlformats.org/officeDocument/2006/relationships/font" Target="fonts/OpenSans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Roboto-bold.fntdata"/><Relationship Id="rId63" Type="http://schemas.openxmlformats.org/officeDocument/2006/relationships/font" Target="fonts/Roboto-regular.fntdata"/><Relationship Id="rId22" Type="http://schemas.openxmlformats.org/officeDocument/2006/relationships/slide" Target="slides/slide18.xml"/><Relationship Id="rId66" Type="http://schemas.openxmlformats.org/officeDocument/2006/relationships/font" Target="fonts/Roboto-boldItalic.fntdata"/><Relationship Id="rId21" Type="http://schemas.openxmlformats.org/officeDocument/2006/relationships/slide" Target="slides/slide17.xml"/><Relationship Id="rId65" Type="http://schemas.openxmlformats.org/officeDocument/2006/relationships/font" Target="fonts/Roboto-italic.fntdata"/><Relationship Id="rId24" Type="http://schemas.openxmlformats.org/officeDocument/2006/relationships/slide" Target="slides/slide20.xml"/><Relationship Id="rId68" Type="http://schemas.openxmlformats.org/officeDocument/2006/relationships/font" Target="fonts/OpenSans-bold.fntdata"/><Relationship Id="rId23" Type="http://schemas.openxmlformats.org/officeDocument/2006/relationships/slide" Target="slides/slide19.xml"/><Relationship Id="rId67" Type="http://schemas.openxmlformats.org/officeDocument/2006/relationships/font" Target="fonts/OpenSans-regular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OpenSans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aef11ee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aef11ee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b558f4a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b558f4a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a992bd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a992bd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a992bd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9a992bd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a992bd0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9a992bd0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a992bd0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9a992bd0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9a992bd0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9a992bd0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a992bd0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9a992bd0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a992bd0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9a992bd0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9a992bd0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9a992bd0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aef11ee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8aef11ee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aef11ee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aef11ee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8aef11e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8aef11e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a992bd0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9a992bd0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9a992bd0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9a992bd0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9a992bd0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9a992bd0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9a992bd0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9a992bd0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9a992bd0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9a992bd0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9a992bd0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9a992bd0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9a992bd06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9a992bd0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aef11e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aef11e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9a992bd0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9a992bd0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9a992bd0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9a992bd0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9a992bd0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9a992bd0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9a992bd0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9a992bd0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9a992bd0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9a992bd0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9a992bd0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9a992bd0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9a992bd0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9a992bd0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9a992bd0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9a992bd0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9a992bd0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9a992bd0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9a992bd0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9a992bd0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aef11ee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aef11ee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9a992bd0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9a992bd0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aef11ee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aef11ee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a992bd0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a992bd0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9a992bd0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9a992bd0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9a992bd0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9a992bd0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9a992bd06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9a992bd0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9a992bd0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9a992bd0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9a992bd0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9a992bd0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9a992bd06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9a992bd06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9a992bd06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9a992bd06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aef11ee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aef11ee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9a992bd06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9a992bd06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9a992bd0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9a992bd0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9a992bd06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9a992bd0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8aef11ee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8aef11ee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8aef11ee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8aef11ee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9a992bd0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9a992bd0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8aef11ee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8aef11e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aef11ee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aef11e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a992bd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a992bd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aef11ee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aef11ee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a992bd0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a992bd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aef11ee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aef11ee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71309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settings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1309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settings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preference/Preference.html" TargetMode="External"/><Relationship Id="rId4" Type="http://schemas.openxmlformats.org/officeDocument/2006/relationships/hyperlink" Target="https://developer.android.com/reference/android/content/SharedPreferences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preference/CheckBoxPreference.html" TargetMode="External"/><Relationship Id="rId4" Type="http://schemas.openxmlformats.org/officeDocument/2006/relationships/hyperlink" Target="https://developer.android.com/reference/android/preference/ListPreference.html" TargetMode="External"/><Relationship Id="rId5" Type="http://schemas.openxmlformats.org/officeDocument/2006/relationships/hyperlink" Target="https://developer.android.com/reference/android/preference/SwitchPreference.html" TargetMode="External"/><Relationship Id="rId6" Type="http://schemas.openxmlformats.org/officeDocument/2006/relationships/hyperlink" Target="https://developer.android.com/reference/android/preference/EditTextPreference.html" TargetMode="External"/><Relationship Id="rId7" Type="http://schemas.openxmlformats.org/officeDocument/2006/relationships/hyperlink" Target="https://developer.android.com/reference/android/widget/EditText.html" TargetMode="External"/><Relationship Id="rId8" Type="http://schemas.openxmlformats.org/officeDocument/2006/relationships/hyperlink" Target="https://developer.android.com/reference/android/preference/RingtonePreference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preference/PreferenceScreen.html" TargetMode="External"/><Relationship Id="rId4" Type="http://schemas.openxmlformats.org/officeDocument/2006/relationships/hyperlink" Target="https://developer.android.com/reference/android/preference/PreferenceGroup.html" TargetMode="External"/><Relationship Id="rId5" Type="http://schemas.openxmlformats.org/officeDocument/2006/relationships/hyperlink" Target="https://developer.android.com/reference/android/preference/Preference.html" TargetMode="External"/><Relationship Id="rId6" Type="http://schemas.openxmlformats.org/officeDocument/2006/relationships/hyperlink" Target="https://developer.android.com/reference/android/preference/PreferenceCategory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support/v7/app/AppCompatActivity.html" TargetMode="External"/><Relationship Id="rId4" Type="http://schemas.openxmlformats.org/officeDocument/2006/relationships/hyperlink" Target="https://developer.android.com/reference/android/support/v7/preference/PreferenceFragmentCompat.html" TargetMode="External"/><Relationship Id="rId5" Type="http://schemas.openxmlformats.org/officeDocument/2006/relationships/hyperlink" Target="https://developer.android.com/reference/android/app/Activity.html" TargetMode="External"/><Relationship Id="rId6" Type="http://schemas.openxmlformats.org/officeDocument/2006/relationships/hyperlink" Target="https://developer.android.com/reference/android/preference/PreferenceFragment.html" TargetMode="External"/><Relationship Id="rId7" Type="http://schemas.openxmlformats.org/officeDocument/2006/relationships/hyperlink" Target="https://developer.android.com/reference/android/preference/PreferenceActivity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support/v7/app/AppCompatActivity.html" TargetMode="External"/><Relationship Id="rId4" Type="http://schemas.openxmlformats.org/officeDocument/2006/relationships/hyperlink" Target="https://developer.android.com/reference/android/support/v7/preference/PreferenceFragmentCompa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widget/AdapterView.OnItemClickListener.html#onItemClick(android.widget.AdapterView%3C?%3E,%20android.view.View,%20int,%20long)" TargetMode="External"/><Relationship Id="rId4" Type="http://schemas.openxmlformats.org/officeDocument/2006/relationships/hyperlink" Target="https://developer.android.com/reference/android/widget/AdapterView.OnItemClickListener.html" TargetMode="External"/><Relationship Id="rId5" Type="http://schemas.openxmlformats.org/officeDocument/2006/relationships/hyperlink" Target="https://developer.android.com/reference/android/widget/AdapterView.html#setOnItemClickListener(android.widget.AdapterView.OnItemClickListener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android.com/reference/android/content/Context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0" Type="http://schemas.openxmlformats.org/officeDocument/2006/relationships/hyperlink" Target="https://material.google.com/patterns/settings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eveloper.android.com/studio/intro/index.html" TargetMode="External"/><Relationship Id="rId4" Type="http://schemas.openxmlformats.org/officeDocument/2006/relationships/hyperlink" Target="https://developer.android.com/guide/topics/ui/settings.html" TargetMode="External"/><Relationship Id="rId9" Type="http://schemas.openxmlformats.org/officeDocument/2006/relationships/hyperlink" Target="https://developer.android.com/training/basics/data-storage/shared-preferences.html" TargetMode="External"/><Relationship Id="rId5" Type="http://schemas.openxmlformats.org/officeDocument/2006/relationships/hyperlink" Target="https://developer.android.com/reference/android/preference/Preference.html" TargetMode="External"/><Relationship Id="rId6" Type="http://schemas.openxmlformats.org/officeDocument/2006/relationships/hyperlink" Target="https://developer.android.com/reference/android/preference/PreferenceFragment.html" TargetMode="External"/><Relationship Id="rId7" Type="http://schemas.openxmlformats.org/officeDocument/2006/relationships/hyperlink" Target="https://developer.android.com/reference/android/app/Fragment.html" TargetMode="External"/><Relationship Id="rId8" Type="http://schemas.openxmlformats.org/officeDocument/2006/relationships/hyperlink" Target="https://developer.android.com/reference/android/content/SharedPreferences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oogle-developer-training.github.io/android-developer-fundamentals-course-concepts-v2/unit-4-saving-user-data/lesson-9-preferences-and-settings/9-2-c-app-settings/9-2-c-app-settings.html" TargetMode="External"/><Relationship Id="rId4" Type="http://schemas.openxmlformats.org/officeDocument/2006/relationships/hyperlink" Target="https://codelabs.developers.google.com/codelabs/android-training-adding-settings-to-app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265500" y="1547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Preferences and settings</a:t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79" name="Google Shape;79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80" name="Google Shape;80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16+ Settings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838275"/>
            <a:ext cx="3931500" cy="18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</a:t>
            </a:r>
            <a:r>
              <a:rPr lang="en"/>
              <a:t>roup into screens opened from main Settings screen</a:t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325" y="528975"/>
            <a:ext cx="4769675" cy="39603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versus Preference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Preference objects instead of View objects in your Settings screens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 and edit Preference objects in the layout editor just like you do for View objects</a:t>
            </a:r>
            <a:endParaRPr/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Settings in a Preference Screen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076275"/>
            <a:ext cx="449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settings in a preferences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is like a layout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in: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res &gt; xml &gt; preferences.xml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963" y="1421275"/>
            <a:ext cx="3743325" cy="295275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Screen example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201225" y="993500"/>
            <a:ext cx="6350700" cy="3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PreferenceScreen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&lt;PreferenceCategory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android:title="Flight Preferences"&gt;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&lt;CheckBoxPreference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android:title="Wake for meals"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...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&lt;EditTextPreference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android:title="Favorite city"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.../&gt;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&lt;/PreferenceCategory&gt;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&lt;/PreferenceScreen&gt;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675" y="1395925"/>
            <a:ext cx="2934475" cy="2802825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4" name="Google Shape;174;p26"/>
          <p:cNvCxnSpPr/>
          <p:nvPr/>
        </p:nvCxnSpPr>
        <p:spPr>
          <a:xfrm>
            <a:off x="5118350" y="3558950"/>
            <a:ext cx="885900" cy="1761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6"/>
          <p:cNvCxnSpPr/>
          <p:nvPr/>
        </p:nvCxnSpPr>
        <p:spPr>
          <a:xfrm>
            <a:off x="5156150" y="2049850"/>
            <a:ext cx="848100" cy="4026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6"/>
          <p:cNvCxnSpPr/>
          <p:nvPr/>
        </p:nvCxnSpPr>
        <p:spPr>
          <a:xfrm>
            <a:off x="5118350" y="2796950"/>
            <a:ext cx="885900" cy="1761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Preference must have a key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preference must have a key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uses the key to save the setting value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android:title="Favorite city"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android:key="fav_city"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… /&gt;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808" y="3793925"/>
            <a:ext cx="2355473" cy="5727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SwitchPreference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&lt;PreferenceScreen xmlns:android="http://schemas.android.com/apk/res/android"&gt;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&lt;SwitchPreference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android:defaultValue="true"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android:title="@string/pref_title_social"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android:key="switch"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android:summary="@string/pref_sum_social"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&lt;/PreferenceScreen&gt;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850" y="1966275"/>
            <a:ext cx="3276600" cy="8477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SwitchPreference attributes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android:defaultValue</a:t>
            </a:r>
            <a:r>
              <a:rPr lang="en"/>
              <a:t>—true by default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android:summary</a:t>
            </a:r>
            <a:r>
              <a:rPr lang="en"/>
              <a:t>—text underneath setting, for some settings, should change to reflect value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android:title</a:t>
            </a:r>
            <a:r>
              <a:rPr lang="en"/>
              <a:t>—title/name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android:key</a:t>
            </a:r>
            <a:r>
              <a:rPr lang="en"/>
              <a:t>—key for storing value in SharedPreferences</a:t>
            </a:r>
            <a:endParaRPr sz="2400"/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EditTextPreference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600" y="1394350"/>
            <a:ext cx="5186875" cy="20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831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android:capitalize="words"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android:inputType="textCapWords"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android:key="user_display_name"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android:maxLines="1"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android:defaultValue="@string/pref_default_display_name"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android:title="@string/pref_title_display_name"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600" y="1111425"/>
            <a:ext cx="6638375" cy="188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ListPreference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1593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&lt;ListPreference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android:defaultValue="-1"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android:key="add_friends_key"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android:entries="@array/pref_example_list_titles"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android:entryValues="@array/pref_example_list_values"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android:title="@string/pref_title_add_friends_to_messages" /&gt;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ListPreference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311700" y="1230975"/>
            <a:ext cx="8520600" cy="30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 value of -1 for no choice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android:entries</a:t>
            </a:r>
            <a:r>
              <a:rPr lang="en"/>
              <a:t>—Array of labels for radio buttons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android:entryValues —Array of values radio button</a:t>
            </a:r>
            <a:endParaRPr/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9.2 App settings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class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685875"/>
            <a:ext cx="8520600" cy="23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Preference</a:t>
            </a:r>
            <a:r>
              <a:rPr lang="en"/>
              <a:t> class provides View for each kind of setting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associates View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SharedPreferences</a:t>
            </a:r>
            <a:r>
              <a:rPr lang="en"/>
              <a:t> interface to store/retrieve the preference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Uses key in the Preference to store the setting value</a:t>
            </a:r>
            <a:endParaRPr/>
          </a:p>
        </p:txBody>
      </p:sp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subclasses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311700" y="1228675"/>
            <a:ext cx="85206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CheckBoxPreference</a:t>
            </a:r>
            <a:r>
              <a:rPr lang="en"/>
              <a:t>—list item that shows a checkbox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ListPreference</a:t>
            </a:r>
            <a:r>
              <a:rPr lang="en"/>
              <a:t>—opens a dialog with a list of radio buttons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SwitchPreference</a:t>
            </a:r>
            <a:r>
              <a:rPr lang="en"/>
              <a:t>—two-state toggleable option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EditTextPreference</a:t>
            </a:r>
            <a:r>
              <a:rPr lang="en"/>
              <a:t>—that opens a dialog with an </a:t>
            </a:r>
            <a:r>
              <a:rPr lang="en" u="sng">
                <a:solidFill>
                  <a:schemeClr val="hlink"/>
                </a:solidFill>
                <a:hlinkClick r:id="rId7"/>
              </a:rPr>
              <a:t>EditText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RingtonePreference</a:t>
            </a:r>
            <a:r>
              <a:rPr lang="en"/>
              <a:t>—lets user to choose a ringtone</a:t>
            </a:r>
            <a:endParaRPr/>
          </a:p>
        </p:txBody>
      </p:sp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for grouping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000075"/>
            <a:ext cx="8520600" cy="35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PreferenceScreen</a:t>
            </a:r>
            <a:r>
              <a:rPr lang="en"/>
              <a:t>  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root of a Preference layout hierarchy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at the top of each screen of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PreferenceGroup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for a group of settings (</a:t>
            </a:r>
            <a:r>
              <a:rPr lang="en" u="sng">
                <a:solidFill>
                  <a:schemeClr val="hlink"/>
                </a:solidFill>
                <a:hlinkClick r:id="rId5"/>
              </a:rPr>
              <a:t>Preference</a:t>
            </a:r>
            <a:r>
              <a:rPr lang="en"/>
              <a:t> objects).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PreferenceCategory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title above a group as a section divider</a:t>
            </a:r>
            <a:endParaRPr/>
          </a:p>
        </p:txBody>
      </p:sp>
      <p:sp>
        <p:nvSpPr>
          <p:cNvPr id="243" name="Google Shape;243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settings</a:t>
            </a:r>
            <a:endParaRPr/>
          </a:p>
        </p:txBody>
      </p:sp>
      <p:sp>
        <p:nvSpPr>
          <p:cNvPr id="249" name="Google Shape;249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UI uses fragments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an Activity with a Fragment to display the Settings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specialized Activity and Fragment subclasses that handle the work of saving settings</a:t>
            </a:r>
            <a:endParaRPr/>
          </a:p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 and fragments for settings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1700" y="1076275"/>
            <a:ext cx="7925400" cy="3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3.0 and newer: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/>
              <a:t>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PreferenceFragmentCompat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OR use 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Activity</a:t>
            </a:r>
            <a:r>
              <a:rPr lang="en"/>
              <a:t> with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PreferenceFragment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older than 3.0 (API level 10</a:t>
            </a:r>
            <a:r>
              <a:rPr lang="en"/>
              <a:t> and lower</a:t>
            </a:r>
            <a:r>
              <a:rPr lang="en"/>
              <a:t>):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build a special settings activity as an extension of the </a:t>
            </a:r>
            <a:r>
              <a:rPr lang="en" u="sng">
                <a:solidFill>
                  <a:schemeClr val="hlink"/>
                </a:solidFill>
                <a:hlinkClick r:id="rId7"/>
              </a:rPr>
              <a:t>PreferenceActivity</a:t>
            </a:r>
            <a:r>
              <a:rPr lang="en"/>
              <a:t> class (use the template!)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8"/>
          <p:cNvSpPr/>
          <p:nvPr/>
        </p:nvSpPr>
        <p:spPr>
          <a:xfrm>
            <a:off x="7533025" y="1169550"/>
            <a:ext cx="1420800" cy="12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Lesson focusses on this!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8"/>
          <p:cNvSpPr/>
          <p:nvPr/>
        </p:nvSpPr>
        <p:spPr>
          <a:xfrm>
            <a:off x="6438800" y="2112725"/>
            <a:ext cx="1006086" cy="517740"/>
          </a:xfrm>
          <a:custGeom>
            <a:rect b="b" l="l" r="r" t="t"/>
            <a:pathLst>
              <a:path extrusionOk="0" h="21715" w="50806">
                <a:moveTo>
                  <a:pt x="50806" y="8552"/>
                </a:moveTo>
                <a:cubicBezTo>
                  <a:pt x="48878" y="10229"/>
                  <a:pt x="44266" y="16432"/>
                  <a:pt x="39236" y="18612"/>
                </a:cubicBezTo>
                <a:cubicBezTo>
                  <a:pt x="34206" y="20792"/>
                  <a:pt x="26241" y="21799"/>
                  <a:pt x="20624" y="21631"/>
                </a:cubicBezTo>
                <a:cubicBezTo>
                  <a:pt x="15007" y="21463"/>
                  <a:pt x="8970" y="21211"/>
                  <a:pt x="5533" y="17606"/>
                </a:cubicBezTo>
                <a:cubicBezTo>
                  <a:pt x="2096" y="14001"/>
                  <a:pt x="922" y="2934"/>
                  <a:pt x="0" y="0"/>
                </a:cubicBezTo>
              </a:path>
            </a:pathLst>
          </a:cu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implement Settings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/>
              <a:t>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PreferenceFragmentCompat</a:t>
            </a:r>
            <a:r>
              <a:rPr lang="en"/>
              <a:t>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the preferences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an Activity for the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 Fragment for the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the preferenceTheme to the AppTheme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code to invoke Settings UI</a:t>
            </a:r>
            <a:endParaRPr/>
          </a:p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Activity template</a:t>
            </a:r>
            <a:endParaRPr/>
          </a:p>
        </p:txBody>
      </p:sp>
      <p:sp>
        <p:nvSpPr>
          <p:cNvPr id="280" name="Google Shape;28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40"/>
          <p:cNvSpPr txBox="1"/>
          <p:nvPr/>
        </p:nvSpPr>
        <p:spPr>
          <a:xfrm>
            <a:off x="164975" y="1344100"/>
            <a:ext cx="49806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Basic Activity template </a:t>
            </a:r>
            <a:br>
              <a:rPr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Roboto"/>
                <a:ea typeface="Roboto"/>
                <a:cs typeface="Roboto"/>
                <a:sym typeface="Roboto"/>
              </a:rPr>
              <a:t>Includes options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●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Settings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menu item provided for options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875" y="889550"/>
            <a:ext cx="4150275" cy="35646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Settings Activity subclass</a:t>
            </a:r>
            <a:endParaRPr/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</a:t>
            </a:r>
            <a:r>
              <a:rPr lang="en"/>
              <a:t>xtends AppCompatActivity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onCreate() display the settings Fragment: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getSupportFragmentManager()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.beginTransaction()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.replace(android.R.id.content,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new MySettingsFragment())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.commit();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Activity example</a:t>
            </a:r>
            <a:endParaRPr/>
          </a:p>
        </p:txBody>
      </p:sp>
      <p:sp>
        <p:nvSpPr>
          <p:cNvPr id="295" name="Google Shape;295;p42"/>
          <p:cNvSpPr txBox="1"/>
          <p:nvPr>
            <p:ph idx="1" type="body"/>
          </p:nvPr>
        </p:nvSpPr>
        <p:spPr>
          <a:xfrm>
            <a:off x="311700" y="1002375"/>
            <a:ext cx="87093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MySettingsActivity extends AppCompatActivity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getSupportFragmentManager().beginTransaction()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.replace(android.R.id.content, new MySettingsFragment())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.commit();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4829125" y="3408050"/>
            <a:ext cx="1915800" cy="10692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the whole class!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968325"/>
            <a:ext cx="8520600" cy="3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What are settings?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Setting screens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and retrieve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Respond to changes in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Summaries for settings</a:t>
            </a:r>
            <a:endParaRPr/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Settings Activity template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Settings Fragment subclass</a:t>
            </a:r>
            <a:endParaRPr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</a:t>
            </a:r>
            <a:r>
              <a:rPr lang="en"/>
              <a:t>xtends PreferenceFragmentCompat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methods: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onCreatePreferences() displays the settings</a:t>
            </a:r>
            <a:endParaRPr sz="2400"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setOnPreferenceChangeListener() handles any changes that need to happen when the user changes a preference (optional)</a:t>
            </a:r>
            <a:endParaRPr sz="2400"/>
          </a:p>
        </p:txBody>
      </p:sp>
      <p:sp>
        <p:nvSpPr>
          <p:cNvPr id="304" name="Google Shape;30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PreferenceFragment</a:t>
            </a:r>
            <a:endParaRPr/>
          </a:p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MySettingsFragment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extends PreferenceFragmentCompat { …} 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Blank fragments include onCreateView() by default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Replace onCreateView() with onCreatePreferences() because this fragment displays a preferences screen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Fragment example</a:t>
            </a:r>
            <a:endParaRPr/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MySettingsFragment extends PreferenceFragmentCompat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public void onCreatePreferences(Bundle savedInstanceState,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            String rootKey)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setPreferencesFromResource(R.xml.preferences, rootKey);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PreferenceTheme to app's theme</a:t>
            </a:r>
            <a:endParaRPr/>
          </a:p>
        </p:txBody>
      </p:sp>
      <p:sp>
        <p:nvSpPr>
          <p:cNvPr id="324" name="Google Shape;324;p46"/>
          <p:cNvSpPr txBox="1"/>
          <p:nvPr>
            <p:ph idx="1" type="body"/>
          </p:nvPr>
        </p:nvSpPr>
        <p:spPr>
          <a:xfrm>
            <a:off x="311700" y="1094100"/>
            <a:ext cx="8277600" cy="3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using </a:t>
            </a:r>
            <a:r>
              <a:rPr lang="en"/>
              <a:t>PreferenceFragmentCompat</a:t>
            </a:r>
            <a:r>
              <a:rPr lang="en"/>
              <a:t>, </a:t>
            </a:r>
            <a:r>
              <a:rPr lang="en"/>
              <a:t>set preferenceTheme in styles.xml: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&lt;style name="AppTheme" parent="..."&gt;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&lt;item name="preferenceTheme"&gt;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@style/PreferenceThemeOverlay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&lt;/item&gt;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Invoke Settings UI</a:t>
            </a:r>
            <a:endParaRPr/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311700" y="1076275"/>
            <a:ext cx="8520600" cy="3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Send the Intent to start the Settings Activity: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</a:t>
            </a:r>
            <a:r>
              <a:rPr lang="en"/>
              <a:t> Options menu, update onOptionItemsSelected()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Navigation drawer, update </a:t>
            </a:r>
            <a:r>
              <a:rPr lang="en" u="sng">
                <a:solidFill>
                  <a:schemeClr val="hlink"/>
                </a:solidFill>
                <a:hlinkClick r:id="rId3"/>
              </a:rPr>
              <a:t>onItemClick()</a:t>
            </a:r>
            <a:r>
              <a:rPr lang="en"/>
              <a:t> on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OnItemClickListener</a:t>
            </a:r>
            <a:r>
              <a:rPr lang="en"/>
              <a:t> given to </a:t>
            </a:r>
            <a:r>
              <a:rPr lang="en" u="sng">
                <a:solidFill>
                  <a:schemeClr val="hlink"/>
                </a:solidFill>
                <a:hlinkClick r:id="rId5"/>
              </a:rPr>
              <a:t>setOnItemClickListener</a:t>
            </a:r>
            <a:r>
              <a:rPr lang="en"/>
              <a:t> </a:t>
            </a:r>
            <a:endParaRPr/>
          </a:p>
        </p:txBody>
      </p:sp>
      <p:sp>
        <p:nvSpPr>
          <p:cNvPr id="332" name="Google Shape;33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Settings</a:t>
            </a:r>
            <a:endParaRPr/>
          </a:p>
        </p:txBody>
      </p:sp>
      <p:sp>
        <p:nvSpPr>
          <p:cNvPr id="338" name="Google Shape;3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settings</a:t>
            </a:r>
            <a:endParaRPr/>
          </a:p>
        </p:txBody>
      </p:sp>
      <p:sp>
        <p:nvSpPr>
          <p:cNvPr id="346" name="Google Shape;346;p49"/>
          <p:cNvSpPr txBox="1"/>
          <p:nvPr>
            <p:ph idx="1" type="body"/>
          </p:nvPr>
        </p:nvSpPr>
        <p:spPr>
          <a:xfrm>
            <a:off x="311700" y="1000075"/>
            <a:ext cx="85206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default to value most users would choose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 All contacts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less battery power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Bluetooth is off until the user turns it on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Least risk to security and data loss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Archive rather than delete messages</a:t>
            </a:r>
            <a:endParaRPr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Interrupt only when important</a:t>
            </a:r>
            <a:endParaRPr/>
          </a:p>
          <a:p>
            <a:pPr indent="-3556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When calls and notifications arrive </a:t>
            </a:r>
            <a:endParaRPr/>
          </a:p>
        </p:txBody>
      </p:sp>
      <p:sp>
        <p:nvSpPr>
          <p:cNvPr id="347" name="Google Shape;3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default values</a:t>
            </a:r>
            <a:endParaRPr/>
          </a:p>
        </p:txBody>
      </p:sp>
      <p:sp>
        <p:nvSpPr>
          <p:cNvPr id="353" name="Google Shape;353;p50"/>
          <p:cNvSpPr txBox="1"/>
          <p:nvPr>
            <p:ph idx="1" type="body"/>
          </p:nvPr>
        </p:nvSpPr>
        <p:spPr>
          <a:xfrm>
            <a:off x="235500" y="10060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android:defaultValue in Preference view in xml: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android:defaultValue="London"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… 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/>
              <a:t>onCreate() of MainActivity</a:t>
            </a:r>
            <a:r>
              <a:rPr lang="en"/>
              <a:t>, save default values.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54" name="Google Shape;354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311700" y="1708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default values in shared preferences</a:t>
            </a:r>
            <a:endParaRPr/>
          </a:p>
        </p:txBody>
      </p:sp>
      <p:sp>
        <p:nvSpPr>
          <p:cNvPr id="360" name="Google Shape;360;p51"/>
          <p:cNvSpPr txBox="1"/>
          <p:nvPr>
            <p:ph idx="1" type="body"/>
          </p:nvPr>
        </p:nvSpPr>
        <p:spPr>
          <a:xfrm>
            <a:off x="223675" y="1114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onCreate() of MainActivity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PreferenceManager.setDefaultValues(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this, R.xml.preferences, false);</a:t>
            </a:r>
            <a:endParaRPr sz="22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App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context</a:t>
            </a:r>
            <a:r>
              <a:rPr lang="en">
                <a:solidFill>
                  <a:schemeClr val="dk1"/>
                </a:solidFill>
              </a:rPr>
              <a:t>, such as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Resource ID of XML resource file with settings</a:t>
            </a:r>
            <a:endParaRPr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chemeClr val="dk1"/>
                </a:solidFill>
              </a:rPr>
              <a:t> only calls method the first time the app starts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0" y="1233175"/>
            <a:ext cx="4565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and retrieve settings</a:t>
            </a:r>
            <a:endParaRPr/>
          </a:p>
        </p:txBody>
      </p:sp>
      <p:sp>
        <p:nvSpPr>
          <p:cNvPr id="367" name="Google Shape;367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setting values</a:t>
            </a:r>
            <a:endParaRPr/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need to write code to save settings!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use specialized Preference Activity and Fragment, Android automatically saves setting values in shared preferences</a:t>
            </a:r>
            <a:endParaRPr/>
          </a:p>
        </p:txBody>
      </p:sp>
      <p:sp>
        <p:nvSpPr>
          <p:cNvPr id="376" name="Google Shape;376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settings from shared preferences</a:t>
            </a:r>
            <a:endParaRPr/>
          </a:p>
        </p:txBody>
      </p:sp>
      <p:sp>
        <p:nvSpPr>
          <p:cNvPr id="382" name="Google Shape;382;p54"/>
          <p:cNvSpPr txBox="1"/>
          <p:nvPr>
            <p:ph idx="1" type="body"/>
          </p:nvPr>
        </p:nvSpPr>
        <p:spPr>
          <a:xfrm>
            <a:off x="311700" y="1076275"/>
            <a:ext cx="8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your code, get settings from default shared preferences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key as specified in preference view in xml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SharedPreferences sharedPref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PreferenceManager.getDefaultSharedPreferences(this);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destinationPref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sharedPref.getString("fav_city", "Jamaica");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Get settings values from shared preferences</a:t>
            </a:r>
            <a:endParaRPr sz="3000"/>
          </a:p>
        </p:txBody>
      </p:sp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311700" y="1076275"/>
            <a:ext cx="87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preference definition in xml: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android:defaultValue="London"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android:key="fav_city" /&gt;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code, get fav_city setting: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destinationPref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sharedPref.getString("fav_city", "Jamaica");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55"/>
          <p:cNvSpPr txBox="1"/>
          <p:nvPr/>
        </p:nvSpPr>
        <p:spPr>
          <a:xfrm>
            <a:off x="6250175" y="1383325"/>
            <a:ext cx="2771100" cy="2263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default setting value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Roboto"/>
                <a:ea typeface="Roboto"/>
                <a:cs typeface="Roboto"/>
                <a:sym typeface="Roboto"/>
              </a:rPr>
              <a:t>is different than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default value returned by pref.getString() if key is not found in shared prefs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2" name="Google Shape;392;p55"/>
          <p:cNvCxnSpPr/>
          <p:nvPr/>
        </p:nvCxnSpPr>
        <p:spPr>
          <a:xfrm flipH="1">
            <a:off x="5721825" y="1597125"/>
            <a:ext cx="390000" cy="6162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55"/>
          <p:cNvCxnSpPr>
            <a:stCxn id="391" idx="2"/>
          </p:cNvCxnSpPr>
          <p:nvPr/>
        </p:nvCxnSpPr>
        <p:spPr>
          <a:xfrm flipH="1">
            <a:off x="7394525" y="3647125"/>
            <a:ext cx="241200" cy="4023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 to changes in settings</a:t>
            </a:r>
            <a:endParaRPr/>
          </a:p>
        </p:txBody>
      </p:sp>
      <p:sp>
        <p:nvSpPr>
          <p:cNvPr id="399" name="Google Shape;399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Listening to changes</a:t>
            </a:r>
            <a:endParaRPr sz="3000"/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Display related follow-up 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Disable or enable related settings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Change the summary to reflect current choice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 on the setting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example, if the setting changes the screen background, then change the background</a:t>
            </a:r>
            <a:endParaRPr/>
          </a:p>
        </p:txBody>
      </p:sp>
      <p:sp>
        <p:nvSpPr>
          <p:cNvPr id="408" name="Google Shape;408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 for changes to settings</a:t>
            </a:r>
            <a:endParaRPr/>
          </a:p>
        </p:txBody>
      </p:sp>
      <p:sp>
        <p:nvSpPr>
          <p:cNvPr id="414" name="Google Shape;414;p58"/>
          <p:cNvSpPr txBox="1"/>
          <p:nvPr>
            <p:ph idx="1" type="body"/>
          </p:nvPr>
        </p:nvSpPr>
        <p:spPr>
          <a:xfrm>
            <a:off x="311700" y="1076275"/>
            <a:ext cx="80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setOnPreferenceChangeListener()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onCreatePreferences() in the Settings Fragment</a:t>
            </a:r>
            <a:endParaRPr/>
          </a:p>
        </p:txBody>
      </p:sp>
      <p:sp>
        <p:nvSpPr>
          <p:cNvPr id="415" name="Google Shape;415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onCreatePreferences() example</a:t>
            </a:r>
            <a:endParaRPr/>
          </a:p>
        </p:txBody>
      </p:sp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211100" y="1033275"/>
            <a:ext cx="874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onCreatePreferences(Bundle savedInstanceState,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        String rootKey)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setPreferencesFromResource(R.xml.preferences, rootKey);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ListPreference colorPref =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(ListPreference) findPreference("color_pref");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colorPref.setOnPreferenceChangeListener(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// see next slide</a:t>
            </a:r>
            <a:endParaRPr b="1"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// ...);     </a:t>
            </a:r>
            <a:endParaRPr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onPreferenceChangeListener() example</a:t>
            </a:r>
            <a:endParaRPr/>
          </a:p>
        </p:txBody>
      </p:sp>
      <p:sp>
        <p:nvSpPr>
          <p:cNvPr id="428" name="Google Shape;428;p60"/>
          <p:cNvSpPr txBox="1"/>
          <p:nvPr>
            <p:ph idx="1" type="body"/>
          </p:nvPr>
        </p:nvSpPr>
        <p:spPr>
          <a:xfrm>
            <a:off x="311700" y="1023325"/>
            <a:ext cx="8520600" cy="3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change background color when setting changes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colorPref.setOnPreferenceChangeListener(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Preference.OnPreferenceChangeListener(){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public boolean onPreferenceChange(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Preference preference, Object newValue){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setMyBackgroundColor(newValue);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Google Shape;42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settings</a:t>
            </a:r>
            <a:endParaRPr/>
          </a:p>
        </p:txBody>
      </p:sp>
      <p:sp>
        <p:nvSpPr>
          <p:cNvPr id="435" name="Google Shape;435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true/false values</a:t>
            </a:r>
            <a:endParaRPr/>
          </a:p>
        </p:txBody>
      </p:sp>
      <p:sp>
        <p:nvSpPr>
          <p:cNvPr id="443" name="Google Shape;443;p62"/>
          <p:cNvSpPr txBox="1"/>
          <p:nvPr>
            <p:ph idx="1" type="body"/>
          </p:nvPr>
        </p:nvSpPr>
        <p:spPr>
          <a:xfrm>
            <a:off x="311700" y="1076275"/>
            <a:ext cx="444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 attributes to define conditional summaries for preferences</a:t>
            </a:r>
            <a:r>
              <a:rPr lang="en"/>
              <a:t> that have true/false values</a:t>
            </a:r>
            <a:endParaRPr/>
          </a:p>
        </p:txBody>
      </p:sp>
      <p:sp>
        <p:nvSpPr>
          <p:cNvPr id="444" name="Google Shape;44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5" name="Google Shape;44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725" y="1642202"/>
            <a:ext cx="3887875" cy="24449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6" name="Google Shape;44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00" y="3301600"/>
            <a:ext cx="43243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2"/>
          <p:cNvSpPr/>
          <p:nvPr/>
        </p:nvSpPr>
        <p:spPr>
          <a:xfrm>
            <a:off x="4929700" y="3433200"/>
            <a:ext cx="4162500" cy="8574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app settings?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85206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can set features and behaviors of app</a:t>
            </a:r>
            <a:br>
              <a:rPr lang="en"/>
            </a:br>
            <a:r>
              <a:rPr lang="en" sz="2000"/>
              <a:t>Examples: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Home location, defaults units of measurement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Notification behavior for specific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values that change infreque</a:t>
            </a:r>
            <a:r>
              <a:rPr lang="en"/>
              <a:t>ntly and are relevant to most users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values </a:t>
            </a:r>
            <a:r>
              <a:rPr lang="en"/>
              <a:t>change often, use options menu or nav drawer</a:t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other settings</a:t>
            </a:r>
            <a:endParaRPr/>
          </a:p>
        </p:txBody>
      </p:sp>
      <p:sp>
        <p:nvSpPr>
          <p:cNvPr id="453" name="Google Shape;453;p63"/>
          <p:cNvSpPr txBox="1"/>
          <p:nvPr>
            <p:ph idx="1" type="body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settings that have values other than true/false, update the summary when the setting value changes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the summary in onPreferenceChangeListener()</a:t>
            </a:r>
            <a:endParaRPr/>
          </a:p>
        </p:txBody>
      </p:sp>
      <p:sp>
        <p:nvSpPr>
          <p:cNvPr id="454" name="Google Shape;454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5" name="Google Shape;45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749" y="2731400"/>
            <a:ext cx="3348900" cy="1597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6" name="Google Shape;45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63" y="3395250"/>
            <a:ext cx="4391025" cy="9334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summary example</a:t>
            </a:r>
            <a:endParaRPr/>
          </a:p>
        </p:txBody>
      </p:sp>
      <p:sp>
        <p:nvSpPr>
          <p:cNvPr id="462" name="Google Shape;462;p64"/>
          <p:cNvSpPr txBox="1"/>
          <p:nvPr>
            <p:ph idx="1" type="body"/>
          </p:nvPr>
        </p:nvSpPr>
        <p:spPr>
          <a:xfrm>
            <a:off x="72750" y="1101425"/>
            <a:ext cx="901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EditTextPreference cityPref = (EditTextPreference)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findPreference(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"fav_city"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cityPref.setOnPreferenceChangeListener(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Preference.OnPreferenceChangeListener(){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8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onPreferenceChange(Preference pref, Object value){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String city = value.toString();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pref.setSummary(</a:t>
            </a:r>
            <a:r>
              <a:rPr b="1"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"Your favorite city is 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 city);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" name="Google Shape;46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700" y="3738750"/>
            <a:ext cx="4144050" cy="88094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Template</a:t>
            </a:r>
            <a:endParaRPr/>
          </a:p>
        </p:txBody>
      </p:sp>
      <p:sp>
        <p:nvSpPr>
          <p:cNvPr id="470" name="Google Shape;470;p6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6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6"/>
          <p:cNvSpPr txBox="1"/>
          <p:nvPr>
            <p:ph type="title"/>
          </p:nvPr>
        </p:nvSpPr>
        <p:spPr>
          <a:xfrm>
            <a:off x="117825" y="170825"/>
            <a:ext cx="897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More complex?</a:t>
            </a:r>
            <a:endParaRPr sz="3000"/>
          </a:p>
        </p:txBody>
      </p:sp>
      <p:sp>
        <p:nvSpPr>
          <p:cNvPr id="478" name="Google Shape;478;p66"/>
          <p:cNvSpPr txBox="1"/>
          <p:nvPr>
            <p:ph idx="1" type="body"/>
          </p:nvPr>
        </p:nvSpPr>
        <p:spPr>
          <a:xfrm>
            <a:off x="311700" y="1688175"/>
            <a:ext cx="8520600" cy="20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anything more complex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the Settings Activity template!  </a:t>
            </a:r>
            <a:endParaRPr/>
          </a:p>
        </p:txBody>
      </p:sp>
      <p:sp>
        <p:nvSpPr>
          <p:cNvPr id="479" name="Google Shape;479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Activity template</a:t>
            </a:r>
            <a:endParaRPr/>
          </a:p>
        </p:txBody>
      </p:sp>
      <p:sp>
        <p:nvSpPr>
          <p:cNvPr id="485" name="Google Shape;48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67"/>
          <p:cNvSpPr txBox="1"/>
          <p:nvPr/>
        </p:nvSpPr>
        <p:spPr>
          <a:xfrm>
            <a:off x="164975" y="1115500"/>
            <a:ext cx="3684300" cy="3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Complex Settings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Backwards compatibility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Customize pre-populated settings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Adaptive layout for phones and tablets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7" name="Google Shape;48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950" y="1028550"/>
            <a:ext cx="51054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67"/>
          <p:cNvPicPr preferRelativeResize="0"/>
          <p:nvPr/>
        </p:nvPicPr>
        <p:blipFill rotWithShape="1">
          <a:blip r:embed="rId4">
            <a:alphaModFix/>
          </a:blip>
          <a:srcRect b="42817" l="0" r="0" t="0"/>
          <a:stretch/>
        </p:blipFill>
        <p:spPr>
          <a:xfrm>
            <a:off x="3990650" y="2698425"/>
            <a:ext cx="4381500" cy="18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7"/>
          <p:cNvSpPr txBox="1"/>
          <p:nvPr/>
        </p:nvSpPr>
        <p:spPr>
          <a:xfrm>
            <a:off x="4225525" y="4060600"/>
            <a:ext cx="11784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Tablet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67"/>
          <p:cNvSpPr txBox="1"/>
          <p:nvPr/>
        </p:nvSpPr>
        <p:spPr>
          <a:xfrm>
            <a:off x="5407850" y="2207175"/>
            <a:ext cx="11784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Phone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96" name="Google Shape;496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4" name="Google Shape;504;p69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Studio User Guide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Settings</a:t>
            </a:r>
            <a:r>
              <a:rPr lang="en"/>
              <a:t> (coding)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Preference</a:t>
            </a:r>
            <a:r>
              <a:rPr lang="en"/>
              <a:t> class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PreferenceFragment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Fragment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SharedPreferences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Saving Key-Value Sets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Settings</a:t>
            </a:r>
            <a:r>
              <a:rPr lang="en"/>
              <a:t> (design)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11" name="Google Shape;511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70"/>
          <p:cNvSpPr txBox="1"/>
          <p:nvPr/>
        </p:nvSpPr>
        <p:spPr>
          <a:xfrm>
            <a:off x="311700" y="1879050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9.2 App settings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9.2 App settings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18" name="Google Shape;518;p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0" name="Google Shape;520;p7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settings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50313"/>
            <a:ext cx="3590925" cy="18192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62625"/>
            <a:ext cx="4133850" cy="723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9425" y="1069838"/>
            <a:ext cx="3600450" cy="33432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settings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775" y="1012683"/>
            <a:ext cx="5114925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076275"/>
            <a:ext cx="338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Users access settings through: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Navigation drawer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Options menu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screens</a:t>
            </a:r>
            <a:endParaRPr/>
          </a:p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Organize your settings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8675"/>
            <a:ext cx="6036000" cy="30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</a:t>
            </a:r>
            <a:r>
              <a:rPr lang="en"/>
              <a:t>redictable, manageable number of options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7 or less: arrange according to priority with most important at top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7-15 settings: group related settings </a:t>
            </a:r>
            <a:br>
              <a:rPr lang="en"/>
            </a:br>
            <a:r>
              <a:rPr lang="en"/>
              <a:t>under section dividers</a:t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936" y="33764"/>
            <a:ext cx="2541214" cy="45282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