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 id="2147483738" r:id="rId2"/>
  </p:sldMasterIdLst>
  <p:notesMasterIdLst>
    <p:notesMasterId r:id="rId113"/>
  </p:notesMasterIdLst>
  <p:handoutMasterIdLst>
    <p:handoutMasterId r:id="rId114"/>
  </p:handoutMasterIdLst>
  <p:sldIdLst>
    <p:sldId id="261" r:id="rId3"/>
    <p:sldId id="263" r:id="rId4"/>
    <p:sldId id="264" r:id="rId5"/>
    <p:sldId id="365" r:id="rId6"/>
    <p:sldId id="366" r:id="rId7"/>
    <p:sldId id="258" r:id="rId8"/>
    <p:sldId id="259" r:id="rId9"/>
    <p:sldId id="265" r:id="rId10"/>
    <p:sldId id="367" r:id="rId11"/>
    <p:sldId id="266" r:id="rId12"/>
    <p:sldId id="267" r:id="rId13"/>
    <p:sldId id="260" r:id="rId14"/>
    <p:sldId id="275" r:id="rId15"/>
    <p:sldId id="368" r:id="rId16"/>
    <p:sldId id="363" r:id="rId17"/>
    <p:sldId id="271" r:id="rId18"/>
    <p:sldId id="387" r:id="rId19"/>
    <p:sldId id="272" r:id="rId20"/>
    <p:sldId id="273" r:id="rId21"/>
    <p:sldId id="385" r:id="rId22"/>
    <p:sldId id="388" r:id="rId23"/>
    <p:sldId id="279" r:id="rId24"/>
    <p:sldId id="389" r:id="rId25"/>
    <p:sldId id="390" r:id="rId26"/>
    <p:sldId id="391" r:id="rId27"/>
    <p:sldId id="392" r:id="rId28"/>
    <p:sldId id="369" r:id="rId29"/>
    <p:sldId id="393" r:id="rId30"/>
    <p:sldId id="394" r:id="rId31"/>
    <p:sldId id="262" r:id="rId32"/>
    <p:sldId id="280" r:id="rId33"/>
    <p:sldId id="395" r:id="rId34"/>
    <p:sldId id="281" r:id="rId35"/>
    <p:sldId id="396" r:id="rId36"/>
    <p:sldId id="370" r:id="rId37"/>
    <p:sldId id="282" r:id="rId38"/>
    <p:sldId id="371" r:id="rId39"/>
    <p:sldId id="372" r:id="rId40"/>
    <p:sldId id="283" r:id="rId41"/>
    <p:sldId id="285" r:id="rId42"/>
    <p:sldId id="409" r:id="rId43"/>
    <p:sldId id="338"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268" r:id="rId59"/>
    <p:sldId id="269" r:id="rId60"/>
    <p:sldId id="428" r:id="rId61"/>
    <p:sldId id="270" r:id="rId62"/>
    <p:sldId id="429" r:id="rId63"/>
    <p:sldId id="292" r:id="rId64"/>
    <p:sldId id="293" r:id="rId65"/>
    <p:sldId id="373" r:id="rId66"/>
    <p:sldId id="295" r:id="rId67"/>
    <p:sldId id="296" r:id="rId68"/>
    <p:sldId id="297" r:id="rId69"/>
    <p:sldId id="298" r:id="rId70"/>
    <p:sldId id="299" r:id="rId71"/>
    <p:sldId id="374" r:id="rId72"/>
    <p:sldId id="375" r:id="rId73"/>
    <p:sldId id="386" r:id="rId74"/>
    <p:sldId id="397" r:id="rId75"/>
    <p:sldId id="310" r:id="rId76"/>
    <p:sldId id="311" r:id="rId77"/>
    <p:sldId id="377" r:id="rId78"/>
    <p:sldId id="312" r:id="rId79"/>
    <p:sldId id="313" r:id="rId80"/>
    <p:sldId id="378" r:id="rId81"/>
    <p:sldId id="315" r:id="rId82"/>
    <p:sldId id="316" r:id="rId83"/>
    <p:sldId id="317" r:id="rId84"/>
    <p:sldId id="318" r:id="rId85"/>
    <p:sldId id="319" r:id="rId86"/>
    <p:sldId id="320" r:id="rId87"/>
    <p:sldId id="321" r:id="rId88"/>
    <p:sldId id="322" r:id="rId89"/>
    <p:sldId id="323" r:id="rId90"/>
    <p:sldId id="309" r:id="rId91"/>
    <p:sldId id="398" r:id="rId92"/>
    <p:sldId id="399" r:id="rId93"/>
    <p:sldId id="301" r:id="rId94"/>
    <p:sldId id="302" r:id="rId95"/>
    <p:sldId id="400" r:id="rId96"/>
    <p:sldId id="376" r:id="rId97"/>
    <p:sldId id="401" r:id="rId98"/>
    <p:sldId id="402" r:id="rId99"/>
    <p:sldId id="403" r:id="rId100"/>
    <p:sldId id="404" r:id="rId101"/>
    <p:sldId id="303" r:id="rId102"/>
    <p:sldId id="304" r:id="rId103"/>
    <p:sldId id="330" r:id="rId104"/>
    <p:sldId id="405" r:id="rId105"/>
    <p:sldId id="406" r:id="rId106"/>
    <p:sldId id="306" r:id="rId107"/>
    <p:sldId id="307" r:id="rId108"/>
    <p:sldId id="308" r:id="rId109"/>
    <p:sldId id="407" r:id="rId110"/>
    <p:sldId id="408" r:id="rId111"/>
    <p:sldId id="331" r:id="rId112"/>
  </p:sldIdLst>
  <p:sldSz cx="12192000" cy="6858000"/>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 userDrawn="1">
          <p15:clr>
            <a:srgbClr val="A4A3A4"/>
          </p15:clr>
        </p15:guide>
        <p15:guide id="2" orient="horz" pos="738" userDrawn="1">
          <p15:clr>
            <a:srgbClr val="A4A3A4"/>
          </p15:clr>
        </p15:guide>
        <p15:guide id="3" pos="6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C43"/>
    <a:srgbClr val="3B3B3B"/>
    <a:srgbClr val="1CA1E2"/>
    <a:srgbClr val="E82975"/>
    <a:srgbClr val="6D0470"/>
    <a:srgbClr val="5CB235"/>
    <a:srgbClr val="B1CB24"/>
    <a:srgbClr val="F091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2" autoAdjust="0"/>
    <p:restoredTop sz="80448" autoAdjust="0"/>
  </p:normalViewPr>
  <p:slideViewPr>
    <p:cSldViewPr snapToGrid="0" showGuides="1">
      <p:cViewPr varScale="1">
        <p:scale>
          <a:sx n="61" d="100"/>
          <a:sy n="61" d="100"/>
        </p:scale>
        <p:origin x="437" y="38"/>
      </p:cViewPr>
      <p:guideLst>
        <p:guide orient="horz" pos="1348"/>
        <p:guide orient="horz" pos="738"/>
        <p:guide pos="60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456113" y="115824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903980" y="1615440"/>
            <a:ext cx="2971800" cy="457200"/>
          </a:xfrm>
          <a:prstGeom prst="rect">
            <a:avLst/>
          </a:prstGeom>
        </p:spPr>
        <p:txBody>
          <a:bodyPr vert="horz" lIns="91440" tIns="45720" rIns="91440" bIns="45720" rtlCol="0"/>
          <a:lstStyle>
            <a:lvl1pPr algn="r">
              <a:defRPr sz="1200"/>
            </a:lvl1pPr>
          </a:lstStyle>
          <a:p>
            <a:fld id="{888BD2FE-319C-7F4B-A529-E19047495ECB}" type="datetimeFigureOut">
              <a:rPr lang="nl-NL" smtClean="0"/>
              <a:pPr/>
              <a:t>15-4-2024</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13493" y="8593773"/>
            <a:ext cx="2971800" cy="457200"/>
          </a:xfrm>
          <a:prstGeom prst="rect">
            <a:avLst/>
          </a:prstGeom>
        </p:spPr>
        <p:txBody>
          <a:bodyPr vert="horz" lIns="91440" tIns="45720" rIns="91440" bIns="45720" rtlCol="0" anchor="b"/>
          <a:lstStyle>
            <a:lvl1pPr algn="r">
              <a:defRPr sz="1200"/>
            </a:lvl1pPr>
          </a:lstStyle>
          <a:p>
            <a:fld id="{B4AECEAC-C79E-B34C-B692-4B26E5BE244B}" type="slidenum">
              <a:rPr lang="nl-NL" sz="1050" smtClean="0">
                <a:latin typeface="Cambria"/>
                <a:cs typeface="Cambria"/>
              </a:rPr>
              <a:pPr/>
              <a:t>‹#›</a:t>
            </a:fld>
            <a:endParaRPr lang="nl-NL" sz="1050">
              <a:latin typeface="Cambria"/>
              <a:cs typeface="Cambria"/>
            </a:endParaRPr>
          </a:p>
        </p:txBody>
      </p:sp>
    </p:spTree>
    <p:extLst>
      <p:ext uri="{BB962C8B-B14F-4D97-AF65-F5344CB8AC3E}">
        <p14:creationId xmlns:p14="http://schemas.microsoft.com/office/powerpoint/2010/main" val="3163672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9FA87C-F6B8-BD42-AAC9-6E1C309D604F}" type="datetimeFigureOut">
              <a:rPr lang="nl-NL" smtClean="0"/>
              <a:pPr/>
              <a:t>15-4-2024</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1D352-4F5E-B04A-A7BB-591CF290672C}" type="slidenum">
              <a:rPr lang="nl-NL" smtClean="0"/>
              <a:pPr/>
              <a:t>‹#›</a:t>
            </a:fld>
            <a:endParaRPr lang="nl-NL"/>
          </a:p>
        </p:txBody>
      </p:sp>
    </p:spTree>
    <p:extLst>
      <p:ext uri="{BB962C8B-B14F-4D97-AF65-F5344CB8AC3E}">
        <p14:creationId xmlns:p14="http://schemas.microsoft.com/office/powerpoint/2010/main" val="27633562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pPr>
              <a:defRPr/>
            </a:pPr>
            <a:fld id="{D29CAA9F-46E9-45DA-B528-F3C9472DD8D3}" type="slidenum">
              <a:rPr lang="nl-NL" smtClean="0"/>
              <a:pPr>
                <a:defRPr/>
              </a:pPr>
              <a:t>1</a:t>
            </a:fld>
            <a:endParaRPr lang="nl-NL"/>
          </a:p>
        </p:txBody>
      </p:sp>
    </p:spTree>
    <p:extLst>
      <p:ext uri="{BB962C8B-B14F-4D97-AF65-F5344CB8AC3E}">
        <p14:creationId xmlns:p14="http://schemas.microsoft.com/office/powerpoint/2010/main" val="1949545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6019" name="Rectangle 7"/>
          <p:cNvSpPr>
            <a:spLocks noGrp="1" noChangeArrowheads="1"/>
          </p:cNvSpPr>
          <p:nvPr>
            <p:ph type="sldNum" sz="quarter" idx="5"/>
          </p:nvPr>
        </p:nvSpPr>
        <p:spPr>
          <a:noFill/>
        </p:spPr>
        <p:txBody>
          <a:bodyPr/>
          <a:lstStyle/>
          <a:p>
            <a:fld id="{25931BB4-B575-48C3-A01D-9A14ED7F2500}" type="slidenum">
              <a:rPr lang="en-US" smtClean="0">
                <a:latin typeface="Arial" pitchFamily="34" charset="0"/>
              </a:rPr>
              <a:pPr/>
              <a:t>10</a:t>
            </a:fld>
            <a:endParaRPr lang="en-US">
              <a:latin typeface="Arial" pitchFamily="34" charset="0"/>
            </a:endParaRPr>
          </a:p>
        </p:txBody>
      </p:sp>
      <p:sp>
        <p:nvSpPr>
          <p:cNvPr id="86020" name="Rectangle 2"/>
          <p:cNvSpPr>
            <a:spLocks noGrp="1" noRot="1" noChangeAspect="1" noChangeArrowheads="1" noTextEdit="1"/>
          </p:cNvSpPr>
          <p:nvPr>
            <p:ph type="sldImg"/>
          </p:nvPr>
        </p:nvSpPr>
        <p:spPr>
          <a:xfrm>
            <a:off x="141288" y="768350"/>
            <a:ext cx="6821487" cy="3838575"/>
          </a:xfrm>
          <a:ln/>
        </p:spPr>
      </p:sp>
      <p:sp>
        <p:nvSpPr>
          <p:cNvPr id="8602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336380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7043" name="Rectangle 7"/>
          <p:cNvSpPr>
            <a:spLocks noGrp="1" noChangeArrowheads="1"/>
          </p:cNvSpPr>
          <p:nvPr>
            <p:ph type="sldNum" sz="quarter" idx="5"/>
          </p:nvPr>
        </p:nvSpPr>
        <p:spPr>
          <a:noFill/>
        </p:spPr>
        <p:txBody>
          <a:bodyPr/>
          <a:lstStyle/>
          <a:p>
            <a:fld id="{D5441C6B-7E61-41A9-98FE-1C643BC71D8A}" type="slidenum">
              <a:rPr lang="en-US" smtClean="0">
                <a:latin typeface="Arial" pitchFamily="34" charset="0"/>
              </a:rPr>
              <a:pPr/>
              <a:t>11</a:t>
            </a:fld>
            <a:endParaRPr lang="en-US">
              <a:latin typeface="Arial" pitchFamily="34" charset="0"/>
            </a:endParaRPr>
          </a:p>
        </p:txBody>
      </p:sp>
      <p:sp>
        <p:nvSpPr>
          <p:cNvPr id="87044" name="Rectangle 2"/>
          <p:cNvSpPr>
            <a:spLocks noGrp="1" noRot="1" noChangeAspect="1" noChangeArrowheads="1" noTextEdit="1"/>
          </p:cNvSpPr>
          <p:nvPr>
            <p:ph type="sldImg"/>
          </p:nvPr>
        </p:nvSpPr>
        <p:spPr>
          <a:xfrm>
            <a:off x="141288" y="768350"/>
            <a:ext cx="6821487" cy="3838575"/>
          </a:xfrm>
          <a:ln/>
        </p:spPr>
      </p:sp>
      <p:sp>
        <p:nvSpPr>
          <p:cNvPr id="8704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7107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8067" name="Rectangle 7"/>
          <p:cNvSpPr>
            <a:spLocks noGrp="1" noChangeArrowheads="1"/>
          </p:cNvSpPr>
          <p:nvPr>
            <p:ph type="sldNum" sz="quarter" idx="5"/>
          </p:nvPr>
        </p:nvSpPr>
        <p:spPr>
          <a:noFill/>
        </p:spPr>
        <p:txBody>
          <a:bodyPr/>
          <a:lstStyle/>
          <a:p>
            <a:fld id="{CE84AA1B-F49B-4D4C-AC3E-283BF568F51E}" type="slidenum">
              <a:rPr lang="en-US" smtClean="0">
                <a:latin typeface="Arial" pitchFamily="34" charset="0"/>
              </a:rPr>
              <a:pPr/>
              <a:t>12</a:t>
            </a:fld>
            <a:endParaRPr lang="en-US">
              <a:latin typeface="Arial" pitchFamily="34" charset="0"/>
            </a:endParaRPr>
          </a:p>
        </p:txBody>
      </p:sp>
      <p:sp>
        <p:nvSpPr>
          <p:cNvPr id="88068" name="Rectangle 2"/>
          <p:cNvSpPr>
            <a:spLocks noGrp="1" noRot="1" noChangeAspect="1" noChangeArrowheads="1" noTextEdit="1"/>
          </p:cNvSpPr>
          <p:nvPr>
            <p:ph type="sldImg"/>
          </p:nvPr>
        </p:nvSpPr>
        <p:spPr>
          <a:xfrm>
            <a:off x="141288" y="768350"/>
            <a:ext cx="6821487" cy="3838575"/>
          </a:xfrm>
          <a:ln/>
        </p:spPr>
      </p:sp>
      <p:sp>
        <p:nvSpPr>
          <p:cNvPr id="8806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001215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9091" name="Rectangle 7"/>
          <p:cNvSpPr>
            <a:spLocks noGrp="1" noChangeArrowheads="1"/>
          </p:cNvSpPr>
          <p:nvPr>
            <p:ph type="sldNum" sz="quarter" idx="5"/>
          </p:nvPr>
        </p:nvSpPr>
        <p:spPr>
          <a:noFill/>
        </p:spPr>
        <p:txBody>
          <a:bodyPr/>
          <a:lstStyle/>
          <a:p>
            <a:fld id="{BF0A6ABB-7350-49D5-A3CB-3307B13207FD}" type="slidenum">
              <a:rPr lang="en-US" smtClean="0">
                <a:latin typeface="Arial" pitchFamily="34" charset="0"/>
              </a:rPr>
              <a:pPr/>
              <a:t>13</a:t>
            </a:fld>
            <a:endParaRPr lang="en-US">
              <a:latin typeface="Arial" pitchFamily="34" charset="0"/>
            </a:endParaRPr>
          </a:p>
        </p:txBody>
      </p:sp>
      <p:sp>
        <p:nvSpPr>
          <p:cNvPr id="89092" name="Rectangle 2"/>
          <p:cNvSpPr>
            <a:spLocks noGrp="1" noRot="1" noChangeAspect="1" noChangeArrowheads="1" noTextEdit="1"/>
          </p:cNvSpPr>
          <p:nvPr>
            <p:ph type="sldImg"/>
          </p:nvPr>
        </p:nvSpPr>
        <p:spPr>
          <a:xfrm>
            <a:off x="141288" y="768350"/>
            <a:ext cx="6821487" cy="3838575"/>
          </a:xfrm>
          <a:ln/>
        </p:spPr>
      </p:sp>
      <p:sp>
        <p:nvSpPr>
          <p:cNvPr id="8909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91092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0115" name="Rectangle 7"/>
          <p:cNvSpPr>
            <a:spLocks noGrp="1" noChangeArrowheads="1"/>
          </p:cNvSpPr>
          <p:nvPr>
            <p:ph type="sldNum" sz="quarter" idx="5"/>
          </p:nvPr>
        </p:nvSpPr>
        <p:spPr>
          <a:noFill/>
        </p:spPr>
        <p:txBody>
          <a:bodyPr/>
          <a:lstStyle/>
          <a:p>
            <a:fld id="{12CAC5C2-B1BF-4674-9DC0-D987C6D79A5F}" type="slidenum">
              <a:rPr lang="en-US" smtClean="0">
                <a:latin typeface="Arial" pitchFamily="34" charset="0"/>
              </a:rPr>
              <a:pPr/>
              <a:t>14</a:t>
            </a:fld>
            <a:endParaRPr lang="en-US">
              <a:latin typeface="Arial" pitchFamily="34" charset="0"/>
            </a:endParaRPr>
          </a:p>
        </p:txBody>
      </p:sp>
      <p:sp>
        <p:nvSpPr>
          <p:cNvPr id="90116" name="Rectangle 2"/>
          <p:cNvSpPr>
            <a:spLocks noGrp="1" noRot="1" noChangeAspect="1" noChangeArrowheads="1" noTextEdit="1"/>
          </p:cNvSpPr>
          <p:nvPr>
            <p:ph type="sldImg"/>
          </p:nvPr>
        </p:nvSpPr>
        <p:spPr>
          <a:xfrm>
            <a:off x="141288" y="768350"/>
            <a:ext cx="6821487" cy="3838575"/>
          </a:xfrm>
          <a:ln/>
        </p:spPr>
      </p:sp>
      <p:sp>
        <p:nvSpPr>
          <p:cNvPr id="9011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05048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1139" name="Rectangle 7"/>
          <p:cNvSpPr>
            <a:spLocks noGrp="1" noChangeArrowheads="1"/>
          </p:cNvSpPr>
          <p:nvPr>
            <p:ph type="sldNum" sz="quarter" idx="5"/>
          </p:nvPr>
        </p:nvSpPr>
        <p:spPr>
          <a:noFill/>
        </p:spPr>
        <p:txBody>
          <a:bodyPr/>
          <a:lstStyle/>
          <a:p>
            <a:fld id="{334FC312-0B7A-48E9-8B7A-73D2F2B7FF7B}" type="slidenum">
              <a:rPr lang="en-US" smtClean="0">
                <a:latin typeface="Arial" pitchFamily="34" charset="0"/>
              </a:rPr>
              <a:pPr/>
              <a:t>15</a:t>
            </a:fld>
            <a:endParaRPr lang="en-US">
              <a:latin typeface="Arial" pitchFamily="34" charset="0"/>
            </a:endParaRPr>
          </a:p>
        </p:txBody>
      </p:sp>
      <p:sp>
        <p:nvSpPr>
          <p:cNvPr id="91140" name="Rectangle 2"/>
          <p:cNvSpPr>
            <a:spLocks noGrp="1" noRot="1" noChangeAspect="1" noChangeArrowheads="1" noTextEdit="1"/>
          </p:cNvSpPr>
          <p:nvPr>
            <p:ph type="sldImg"/>
          </p:nvPr>
        </p:nvSpPr>
        <p:spPr>
          <a:xfrm>
            <a:off x="141288" y="768350"/>
            <a:ext cx="6821487" cy="3838575"/>
          </a:xfrm>
          <a:ln/>
        </p:spPr>
      </p:sp>
      <p:sp>
        <p:nvSpPr>
          <p:cNvPr id="9114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594887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2163" name="Rectangle 7"/>
          <p:cNvSpPr>
            <a:spLocks noGrp="1" noChangeArrowheads="1"/>
          </p:cNvSpPr>
          <p:nvPr>
            <p:ph type="sldNum" sz="quarter" idx="5"/>
          </p:nvPr>
        </p:nvSpPr>
        <p:spPr>
          <a:noFill/>
        </p:spPr>
        <p:txBody>
          <a:bodyPr/>
          <a:lstStyle/>
          <a:p>
            <a:fld id="{A75C5842-4C14-4A0D-B4C3-A0BE4000D1C0}" type="slidenum">
              <a:rPr lang="en-US" smtClean="0">
                <a:latin typeface="Arial" pitchFamily="34" charset="0"/>
              </a:rPr>
              <a:pPr/>
              <a:t>16</a:t>
            </a:fld>
            <a:endParaRPr lang="en-US">
              <a:latin typeface="Arial" pitchFamily="34" charset="0"/>
            </a:endParaRPr>
          </a:p>
        </p:txBody>
      </p:sp>
      <p:sp>
        <p:nvSpPr>
          <p:cNvPr id="92164" name="Rectangle 2"/>
          <p:cNvSpPr>
            <a:spLocks noGrp="1" noRot="1" noChangeAspect="1" noChangeArrowheads="1" noTextEdit="1"/>
          </p:cNvSpPr>
          <p:nvPr>
            <p:ph type="sldImg"/>
          </p:nvPr>
        </p:nvSpPr>
        <p:spPr>
          <a:xfrm>
            <a:off x="141288" y="768350"/>
            <a:ext cx="6821487" cy="3838575"/>
          </a:xfrm>
          <a:ln/>
        </p:spPr>
      </p:sp>
      <p:sp>
        <p:nvSpPr>
          <p:cNvPr id="9216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251600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2163" name="Rectangle 7"/>
          <p:cNvSpPr>
            <a:spLocks noGrp="1" noChangeArrowheads="1"/>
          </p:cNvSpPr>
          <p:nvPr>
            <p:ph type="sldNum" sz="quarter" idx="5"/>
          </p:nvPr>
        </p:nvSpPr>
        <p:spPr>
          <a:noFill/>
        </p:spPr>
        <p:txBody>
          <a:bodyPr/>
          <a:lstStyle/>
          <a:p>
            <a:fld id="{A75C5842-4C14-4A0D-B4C3-A0BE4000D1C0}" type="slidenum">
              <a:rPr lang="en-US" smtClean="0">
                <a:latin typeface="Arial" pitchFamily="34" charset="0"/>
              </a:rPr>
              <a:pPr/>
              <a:t>17</a:t>
            </a:fld>
            <a:endParaRPr lang="en-US">
              <a:latin typeface="Arial" pitchFamily="34" charset="0"/>
            </a:endParaRPr>
          </a:p>
        </p:txBody>
      </p:sp>
      <p:sp>
        <p:nvSpPr>
          <p:cNvPr id="92164" name="Rectangle 2"/>
          <p:cNvSpPr>
            <a:spLocks noGrp="1" noRot="1" noChangeAspect="1" noChangeArrowheads="1" noTextEdit="1"/>
          </p:cNvSpPr>
          <p:nvPr>
            <p:ph type="sldImg"/>
          </p:nvPr>
        </p:nvSpPr>
        <p:spPr>
          <a:xfrm>
            <a:off x="141288" y="768350"/>
            <a:ext cx="6821487" cy="3838575"/>
          </a:xfrm>
          <a:ln/>
        </p:spPr>
      </p:sp>
      <p:sp>
        <p:nvSpPr>
          <p:cNvPr id="9216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747852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3187" name="Rectangle 7"/>
          <p:cNvSpPr>
            <a:spLocks noGrp="1" noChangeArrowheads="1"/>
          </p:cNvSpPr>
          <p:nvPr>
            <p:ph type="sldNum" sz="quarter" idx="5"/>
          </p:nvPr>
        </p:nvSpPr>
        <p:spPr>
          <a:noFill/>
        </p:spPr>
        <p:txBody>
          <a:bodyPr/>
          <a:lstStyle/>
          <a:p>
            <a:fld id="{0417A039-5E43-47F7-B27E-9221801CCD42}" type="slidenum">
              <a:rPr lang="en-US" smtClean="0">
                <a:latin typeface="Arial" pitchFamily="34" charset="0"/>
              </a:rPr>
              <a:pPr/>
              <a:t>18</a:t>
            </a:fld>
            <a:endParaRPr lang="en-US">
              <a:latin typeface="Arial" pitchFamily="34" charset="0"/>
            </a:endParaRPr>
          </a:p>
        </p:txBody>
      </p:sp>
      <p:sp>
        <p:nvSpPr>
          <p:cNvPr id="93188" name="Rectangle 2"/>
          <p:cNvSpPr>
            <a:spLocks noGrp="1" noRot="1" noChangeAspect="1" noChangeArrowheads="1" noTextEdit="1"/>
          </p:cNvSpPr>
          <p:nvPr>
            <p:ph type="sldImg"/>
          </p:nvPr>
        </p:nvSpPr>
        <p:spPr>
          <a:xfrm>
            <a:off x="141288" y="768350"/>
            <a:ext cx="6821487" cy="3838575"/>
          </a:xfrm>
          <a:ln/>
        </p:spPr>
      </p:sp>
      <p:sp>
        <p:nvSpPr>
          <p:cNvPr id="9318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817457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4211" name="Rectangle 7"/>
          <p:cNvSpPr>
            <a:spLocks noGrp="1" noChangeArrowheads="1"/>
          </p:cNvSpPr>
          <p:nvPr>
            <p:ph type="sldNum" sz="quarter" idx="5"/>
          </p:nvPr>
        </p:nvSpPr>
        <p:spPr>
          <a:noFill/>
        </p:spPr>
        <p:txBody>
          <a:bodyPr/>
          <a:lstStyle/>
          <a:p>
            <a:fld id="{AE7CB412-5A1A-4D1F-9047-9790979900E6}" type="slidenum">
              <a:rPr lang="en-US" smtClean="0">
                <a:latin typeface="Arial" pitchFamily="34" charset="0"/>
              </a:rPr>
              <a:pPr/>
              <a:t>19</a:t>
            </a:fld>
            <a:endParaRPr lang="en-US">
              <a:latin typeface="Arial" pitchFamily="34" charset="0"/>
            </a:endParaRPr>
          </a:p>
        </p:txBody>
      </p:sp>
      <p:sp>
        <p:nvSpPr>
          <p:cNvPr id="94212" name="Rectangle 2"/>
          <p:cNvSpPr>
            <a:spLocks noGrp="1" noRot="1" noChangeAspect="1" noChangeArrowheads="1" noTextEdit="1"/>
          </p:cNvSpPr>
          <p:nvPr>
            <p:ph type="sldImg"/>
          </p:nvPr>
        </p:nvSpPr>
        <p:spPr>
          <a:xfrm>
            <a:off x="141288" y="768350"/>
            <a:ext cx="6821487" cy="3838575"/>
          </a:xfrm>
          <a:ln/>
        </p:spPr>
      </p:sp>
      <p:sp>
        <p:nvSpPr>
          <p:cNvPr id="9421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89232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79875" name="Rectangle 7"/>
          <p:cNvSpPr>
            <a:spLocks noGrp="1" noChangeArrowheads="1"/>
          </p:cNvSpPr>
          <p:nvPr>
            <p:ph type="sldNum" sz="quarter" idx="5"/>
          </p:nvPr>
        </p:nvSpPr>
        <p:spPr>
          <a:noFill/>
        </p:spPr>
        <p:txBody>
          <a:bodyPr/>
          <a:lstStyle/>
          <a:p>
            <a:fld id="{5CD989DA-0730-47F9-94A6-B88B3867F7DB}" type="slidenum">
              <a:rPr lang="en-US" smtClean="0">
                <a:latin typeface="Arial" pitchFamily="34" charset="0"/>
              </a:rPr>
              <a:pPr/>
              <a:t>2</a:t>
            </a:fld>
            <a:endParaRPr lang="en-US">
              <a:latin typeface="Arial" pitchFamily="34" charset="0"/>
            </a:endParaRPr>
          </a:p>
        </p:txBody>
      </p:sp>
      <p:sp>
        <p:nvSpPr>
          <p:cNvPr id="79876" name="Rectangle 2"/>
          <p:cNvSpPr>
            <a:spLocks noGrp="1" noRot="1" noChangeAspect="1" noChangeArrowheads="1" noTextEdit="1"/>
          </p:cNvSpPr>
          <p:nvPr>
            <p:ph type="sldImg"/>
          </p:nvPr>
        </p:nvSpPr>
        <p:spPr>
          <a:xfrm>
            <a:off x="141288" y="768350"/>
            <a:ext cx="6821487" cy="3838575"/>
          </a:xfrm>
          <a:ln/>
        </p:spPr>
      </p:sp>
      <p:sp>
        <p:nvSpPr>
          <p:cNvPr id="7987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927187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22</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081237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23</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578458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24</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004825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25</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031358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26</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626844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27</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522515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28</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740481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29</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192046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0355" name="Rectangle 7"/>
          <p:cNvSpPr>
            <a:spLocks noGrp="1" noChangeArrowheads="1"/>
          </p:cNvSpPr>
          <p:nvPr>
            <p:ph type="sldNum" sz="quarter" idx="5"/>
          </p:nvPr>
        </p:nvSpPr>
        <p:spPr>
          <a:noFill/>
        </p:spPr>
        <p:txBody>
          <a:bodyPr/>
          <a:lstStyle/>
          <a:p>
            <a:fld id="{C7E2D712-AD50-4A68-8550-7CA6211A55F2}" type="slidenum">
              <a:rPr lang="en-US" smtClean="0">
                <a:latin typeface="Arial" pitchFamily="34" charset="0"/>
              </a:rPr>
              <a:pPr/>
              <a:t>30</a:t>
            </a:fld>
            <a:endParaRPr lang="en-US">
              <a:latin typeface="Arial" pitchFamily="34" charset="0"/>
            </a:endParaRPr>
          </a:p>
        </p:txBody>
      </p:sp>
      <p:sp>
        <p:nvSpPr>
          <p:cNvPr id="100356" name="Rectangle 2"/>
          <p:cNvSpPr>
            <a:spLocks noGrp="1" noRot="1" noChangeAspect="1" noChangeArrowheads="1" noTextEdit="1"/>
          </p:cNvSpPr>
          <p:nvPr>
            <p:ph type="sldImg"/>
          </p:nvPr>
        </p:nvSpPr>
        <p:spPr>
          <a:xfrm>
            <a:off x="141288" y="768350"/>
            <a:ext cx="6821487" cy="3838575"/>
          </a:xfrm>
          <a:ln/>
        </p:spPr>
      </p:sp>
      <p:sp>
        <p:nvSpPr>
          <p:cNvPr id="10035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145122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1379" name="Rectangle 7"/>
          <p:cNvSpPr>
            <a:spLocks noGrp="1" noChangeArrowheads="1"/>
          </p:cNvSpPr>
          <p:nvPr>
            <p:ph type="sldNum" sz="quarter" idx="5"/>
          </p:nvPr>
        </p:nvSpPr>
        <p:spPr>
          <a:noFill/>
        </p:spPr>
        <p:txBody>
          <a:bodyPr/>
          <a:lstStyle/>
          <a:p>
            <a:fld id="{FF431392-B761-470F-A27A-073D863BA641}" type="slidenum">
              <a:rPr lang="en-US" smtClean="0">
                <a:latin typeface="Arial" pitchFamily="34" charset="0"/>
              </a:rPr>
              <a:pPr/>
              <a:t>31</a:t>
            </a:fld>
            <a:endParaRPr lang="en-US">
              <a:latin typeface="Arial" pitchFamily="34" charset="0"/>
            </a:endParaRPr>
          </a:p>
        </p:txBody>
      </p:sp>
      <p:sp>
        <p:nvSpPr>
          <p:cNvPr id="101380" name="Rectangle 2"/>
          <p:cNvSpPr>
            <a:spLocks noGrp="1" noRot="1" noChangeAspect="1" noChangeArrowheads="1" noTextEdit="1"/>
          </p:cNvSpPr>
          <p:nvPr>
            <p:ph type="sldImg"/>
          </p:nvPr>
        </p:nvSpPr>
        <p:spPr>
          <a:xfrm>
            <a:off x="141288" y="768350"/>
            <a:ext cx="6821487" cy="3838575"/>
          </a:xfrm>
          <a:ln/>
        </p:spPr>
      </p:sp>
      <p:sp>
        <p:nvSpPr>
          <p:cNvPr id="10138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5559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0899" name="Rectangle 7"/>
          <p:cNvSpPr>
            <a:spLocks noGrp="1" noChangeArrowheads="1"/>
          </p:cNvSpPr>
          <p:nvPr>
            <p:ph type="sldNum" sz="quarter" idx="5"/>
          </p:nvPr>
        </p:nvSpPr>
        <p:spPr>
          <a:noFill/>
        </p:spPr>
        <p:txBody>
          <a:bodyPr/>
          <a:lstStyle/>
          <a:p>
            <a:fld id="{BCD5ABB2-78F1-4A2C-BAFA-84A2DAF1900B}" type="slidenum">
              <a:rPr lang="en-US" smtClean="0">
                <a:latin typeface="Arial" pitchFamily="34" charset="0"/>
              </a:rPr>
              <a:pPr/>
              <a:t>3</a:t>
            </a:fld>
            <a:endParaRPr lang="en-US">
              <a:latin typeface="Arial" pitchFamily="34" charset="0"/>
            </a:endParaRPr>
          </a:p>
        </p:txBody>
      </p:sp>
      <p:sp>
        <p:nvSpPr>
          <p:cNvPr id="80900" name="Rectangle 2"/>
          <p:cNvSpPr>
            <a:spLocks noGrp="1" noRot="1" noChangeAspect="1" noChangeArrowheads="1" noTextEdit="1"/>
          </p:cNvSpPr>
          <p:nvPr>
            <p:ph type="sldImg"/>
          </p:nvPr>
        </p:nvSpPr>
        <p:spPr>
          <a:xfrm>
            <a:off x="141288" y="768350"/>
            <a:ext cx="6821487" cy="3838575"/>
          </a:xfrm>
          <a:ln/>
        </p:spPr>
      </p:sp>
      <p:sp>
        <p:nvSpPr>
          <p:cNvPr id="809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50394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2403" name="Rectangle 7"/>
          <p:cNvSpPr>
            <a:spLocks noGrp="1" noChangeArrowheads="1"/>
          </p:cNvSpPr>
          <p:nvPr>
            <p:ph type="sldNum" sz="quarter" idx="5"/>
          </p:nvPr>
        </p:nvSpPr>
        <p:spPr>
          <a:noFill/>
        </p:spPr>
        <p:txBody>
          <a:bodyPr/>
          <a:lstStyle/>
          <a:p>
            <a:fld id="{09A03CB3-72E8-40B9-BC40-D9918F592259}" type="slidenum">
              <a:rPr lang="en-US" smtClean="0">
                <a:latin typeface="Arial" pitchFamily="34" charset="0"/>
              </a:rPr>
              <a:pPr/>
              <a:t>33</a:t>
            </a:fld>
            <a:endParaRPr lang="en-US">
              <a:latin typeface="Arial" pitchFamily="34" charset="0"/>
            </a:endParaRPr>
          </a:p>
        </p:txBody>
      </p:sp>
      <p:sp>
        <p:nvSpPr>
          <p:cNvPr id="102404" name="Rectangle 2"/>
          <p:cNvSpPr>
            <a:spLocks noGrp="1" noRot="1" noChangeAspect="1" noChangeArrowheads="1" noTextEdit="1"/>
          </p:cNvSpPr>
          <p:nvPr>
            <p:ph type="sldImg"/>
          </p:nvPr>
        </p:nvSpPr>
        <p:spPr>
          <a:xfrm>
            <a:off x="141288" y="768350"/>
            <a:ext cx="6821487" cy="3838575"/>
          </a:xfrm>
          <a:ln/>
        </p:spPr>
      </p:sp>
      <p:sp>
        <p:nvSpPr>
          <p:cNvPr id="10240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752005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4451" name="Rectangle 7"/>
          <p:cNvSpPr>
            <a:spLocks noGrp="1" noChangeArrowheads="1"/>
          </p:cNvSpPr>
          <p:nvPr>
            <p:ph type="sldNum" sz="quarter" idx="5"/>
          </p:nvPr>
        </p:nvSpPr>
        <p:spPr>
          <a:noFill/>
        </p:spPr>
        <p:txBody>
          <a:bodyPr/>
          <a:lstStyle/>
          <a:p>
            <a:fld id="{FA1ED8EE-E2BC-4FAC-A991-506C6C3AAA3A}" type="slidenum">
              <a:rPr lang="en-US" smtClean="0">
                <a:latin typeface="Arial" pitchFamily="34" charset="0"/>
              </a:rPr>
              <a:pPr/>
              <a:t>34</a:t>
            </a:fld>
            <a:endParaRPr lang="en-US">
              <a:latin typeface="Arial" pitchFamily="34" charset="0"/>
            </a:endParaRPr>
          </a:p>
        </p:txBody>
      </p:sp>
      <p:sp>
        <p:nvSpPr>
          <p:cNvPr id="104452" name="Rectangle 2"/>
          <p:cNvSpPr>
            <a:spLocks noGrp="1" noRot="1" noChangeAspect="1" noChangeArrowheads="1" noTextEdit="1"/>
          </p:cNvSpPr>
          <p:nvPr>
            <p:ph type="sldImg"/>
          </p:nvPr>
        </p:nvSpPr>
        <p:spPr>
          <a:xfrm>
            <a:off x="141288" y="768350"/>
            <a:ext cx="6821487" cy="3838575"/>
          </a:xfrm>
          <a:ln/>
        </p:spPr>
      </p:sp>
      <p:sp>
        <p:nvSpPr>
          <p:cNvPr id="1044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078255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35</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43585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4451" name="Rectangle 7"/>
          <p:cNvSpPr>
            <a:spLocks noGrp="1" noChangeArrowheads="1"/>
          </p:cNvSpPr>
          <p:nvPr>
            <p:ph type="sldNum" sz="quarter" idx="5"/>
          </p:nvPr>
        </p:nvSpPr>
        <p:spPr>
          <a:noFill/>
        </p:spPr>
        <p:txBody>
          <a:bodyPr/>
          <a:lstStyle/>
          <a:p>
            <a:fld id="{FA1ED8EE-E2BC-4FAC-A991-506C6C3AAA3A}" type="slidenum">
              <a:rPr lang="en-US" smtClean="0">
                <a:latin typeface="Arial" pitchFamily="34" charset="0"/>
              </a:rPr>
              <a:pPr/>
              <a:t>36</a:t>
            </a:fld>
            <a:endParaRPr lang="en-US">
              <a:latin typeface="Arial" pitchFamily="34" charset="0"/>
            </a:endParaRPr>
          </a:p>
        </p:txBody>
      </p:sp>
      <p:sp>
        <p:nvSpPr>
          <p:cNvPr id="104452" name="Rectangle 2"/>
          <p:cNvSpPr>
            <a:spLocks noGrp="1" noRot="1" noChangeAspect="1" noChangeArrowheads="1" noTextEdit="1"/>
          </p:cNvSpPr>
          <p:nvPr>
            <p:ph type="sldImg"/>
          </p:nvPr>
        </p:nvSpPr>
        <p:spPr>
          <a:xfrm>
            <a:off x="141288" y="768350"/>
            <a:ext cx="6821487" cy="3838575"/>
          </a:xfrm>
          <a:ln/>
        </p:spPr>
      </p:sp>
      <p:sp>
        <p:nvSpPr>
          <p:cNvPr id="1044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910743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37</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179538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38</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40568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7523" name="Rectangle 7"/>
          <p:cNvSpPr>
            <a:spLocks noGrp="1" noChangeArrowheads="1"/>
          </p:cNvSpPr>
          <p:nvPr>
            <p:ph type="sldNum" sz="quarter" idx="5"/>
          </p:nvPr>
        </p:nvSpPr>
        <p:spPr>
          <a:noFill/>
        </p:spPr>
        <p:txBody>
          <a:bodyPr/>
          <a:lstStyle/>
          <a:p>
            <a:fld id="{5E70B000-FC74-4AB1-BF8D-CC98EA594346}" type="slidenum">
              <a:rPr lang="en-US" smtClean="0">
                <a:latin typeface="Arial" pitchFamily="34" charset="0"/>
              </a:rPr>
              <a:pPr/>
              <a:t>39</a:t>
            </a:fld>
            <a:endParaRPr lang="en-US">
              <a:latin typeface="Arial" pitchFamily="34" charset="0"/>
            </a:endParaRPr>
          </a:p>
        </p:txBody>
      </p:sp>
      <p:sp>
        <p:nvSpPr>
          <p:cNvPr id="107524" name="Rectangle 2"/>
          <p:cNvSpPr>
            <a:spLocks noGrp="1" noRot="1" noChangeAspect="1" noChangeArrowheads="1" noTextEdit="1"/>
          </p:cNvSpPr>
          <p:nvPr>
            <p:ph type="sldImg"/>
          </p:nvPr>
        </p:nvSpPr>
        <p:spPr>
          <a:xfrm>
            <a:off x="141288" y="768350"/>
            <a:ext cx="6821487" cy="3838575"/>
          </a:xfrm>
          <a:ln/>
        </p:spPr>
      </p:sp>
      <p:sp>
        <p:nvSpPr>
          <p:cNvPr id="10752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296964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8547" name="Rectangle 7"/>
          <p:cNvSpPr>
            <a:spLocks noGrp="1" noChangeArrowheads="1"/>
          </p:cNvSpPr>
          <p:nvPr>
            <p:ph type="sldNum" sz="quarter" idx="5"/>
          </p:nvPr>
        </p:nvSpPr>
        <p:spPr>
          <a:noFill/>
        </p:spPr>
        <p:txBody>
          <a:bodyPr/>
          <a:lstStyle/>
          <a:p>
            <a:fld id="{5AEACD91-D7C1-4339-9F40-E37D8D533472}" type="slidenum">
              <a:rPr lang="en-US" smtClean="0">
                <a:latin typeface="Arial" pitchFamily="34" charset="0"/>
              </a:rPr>
              <a:pPr/>
              <a:t>40</a:t>
            </a:fld>
            <a:endParaRPr lang="en-US">
              <a:latin typeface="Arial" pitchFamily="34" charset="0"/>
            </a:endParaRPr>
          </a:p>
        </p:txBody>
      </p:sp>
      <p:sp>
        <p:nvSpPr>
          <p:cNvPr id="108548" name="Rectangle 2"/>
          <p:cNvSpPr>
            <a:spLocks noGrp="1" noRot="1" noChangeAspect="1" noChangeArrowheads="1" noTextEdit="1"/>
          </p:cNvSpPr>
          <p:nvPr>
            <p:ph type="sldImg"/>
          </p:nvPr>
        </p:nvSpPr>
        <p:spPr>
          <a:xfrm>
            <a:off x="141288" y="768350"/>
            <a:ext cx="6821487" cy="3838575"/>
          </a:xfrm>
          <a:ln/>
        </p:spPr>
      </p:sp>
      <p:sp>
        <p:nvSpPr>
          <p:cNvPr id="10854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64633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0595" name="Rectangle 7"/>
          <p:cNvSpPr>
            <a:spLocks noGrp="1" noChangeArrowheads="1"/>
          </p:cNvSpPr>
          <p:nvPr>
            <p:ph type="sldNum" sz="quarter" idx="5"/>
          </p:nvPr>
        </p:nvSpPr>
        <p:spPr>
          <a:noFill/>
        </p:spPr>
        <p:txBody>
          <a:bodyPr/>
          <a:lstStyle/>
          <a:p>
            <a:fld id="{4E136768-4725-4937-A586-A7AD4AD0F1FF}" type="slidenum">
              <a:rPr lang="en-US" smtClean="0">
                <a:latin typeface="Arial" pitchFamily="34" charset="0"/>
              </a:rPr>
              <a:pPr/>
              <a:t>62</a:t>
            </a:fld>
            <a:endParaRPr lang="en-US">
              <a:latin typeface="Arial" pitchFamily="34" charset="0"/>
            </a:endParaRPr>
          </a:p>
        </p:txBody>
      </p:sp>
      <p:sp>
        <p:nvSpPr>
          <p:cNvPr id="110596" name="Rectangle 2"/>
          <p:cNvSpPr>
            <a:spLocks noGrp="1" noRot="1" noChangeAspect="1" noChangeArrowheads="1" noTextEdit="1"/>
          </p:cNvSpPr>
          <p:nvPr>
            <p:ph type="sldImg"/>
          </p:nvPr>
        </p:nvSpPr>
        <p:spPr>
          <a:xfrm>
            <a:off x="141288" y="768350"/>
            <a:ext cx="6821487" cy="3838575"/>
          </a:xfrm>
          <a:ln/>
        </p:spPr>
      </p:sp>
      <p:sp>
        <p:nvSpPr>
          <p:cNvPr id="1105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508445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1619" name="Rectangle 7"/>
          <p:cNvSpPr>
            <a:spLocks noGrp="1" noChangeArrowheads="1"/>
          </p:cNvSpPr>
          <p:nvPr>
            <p:ph type="sldNum" sz="quarter" idx="5"/>
          </p:nvPr>
        </p:nvSpPr>
        <p:spPr>
          <a:noFill/>
        </p:spPr>
        <p:txBody>
          <a:bodyPr/>
          <a:lstStyle/>
          <a:p>
            <a:fld id="{7A80F2DD-35B0-4B50-BF0D-ABC1E309601A}" type="slidenum">
              <a:rPr lang="en-US" smtClean="0">
                <a:latin typeface="Arial" pitchFamily="34" charset="0"/>
              </a:rPr>
              <a:pPr/>
              <a:t>63</a:t>
            </a:fld>
            <a:endParaRPr lang="en-US">
              <a:latin typeface="Arial" pitchFamily="34" charset="0"/>
            </a:endParaRPr>
          </a:p>
        </p:txBody>
      </p:sp>
      <p:sp>
        <p:nvSpPr>
          <p:cNvPr id="111620" name="Rectangle 2"/>
          <p:cNvSpPr>
            <a:spLocks noGrp="1" noRot="1" noChangeAspect="1" noChangeArrowheads="1" noTextEdit="1"/>
          </p:cNvSpPr>
          <p:nvPr>
            <p:ph type="sldImg"/>
          </p:nvPr>
        </p:nvSpPr>
        <p:spPr>
          <a:xfrm>
            <a:off x="141288" y="768350"/>
            <a:ext cx="6821487" cy="3838575"/>
          </a:xfrm>
          <a:ln/>
        </p:spPr>
      </p:sp>
      <p:sp>
        <p:nvSpPr>
          <p:cNvPr id="11162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917792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0899" name="Rectangle 7"/>
          <p:cNvSpPr>
            <a:spLocks noGrp="1" noChangeArrowheads="1"/>
          </p:cNvSpPr>
          <p:nvPr>
            <p:ph type="sldNum" sz="quarter" idx="5"/>
          </p:nvPr>
        </p:nvSpPr>
        <p:spPr>
          <a:noFill/>
        </p:spPr>
        <p:txBody>
          <a:bodyPr/>
          <a:lstStyle/>
          <a:p>
            <a:fld id="{BCD5ABB2-78F1-4A2C-BAFA-84A2DAF1900B}" type="slidenum">
              <a:rPr lang="en-US" smtClean="0">
                <a:latin typeface="Arial" pitchFamily="34" charset="0"/>
              </a:rPr>
              <a:pPr/>
              <a:t>4</a:t>
            </a:fld>
            <a:endParaRPr lang="en-US">
              <a:latin typeface="Arial" pitchFamily="34" charset="0"/>
            </a:endParaRPr>
          </a:p>
        </p:txBody>
      </p:sp>
      <p:sp>
        <p:nvSpPr>
          <p:cNvPr id="80900" name="Rectangle 2"/>
          <p:cNvSpPr>
            <a:spLocks noGrp="1" noRot="1" noChangeAspect="1" noChangeArrowheads="1" noTextEdit="1"/>
          </p:cNvSpPr>
          <p:nvPr>
            <p:ph type="sldImg"/>
          </p:nvPr>
        </p:nvSpPr>
        <p:spPr>
          <a:xfrm>
            <a:off x="141288" y="768350"/>
            <a:ext cx="6821487" cy="3838575"/>
          </a:xfrm>
          <a:ln/>
        </p:spPr>
      </p:sp>
      <p:sp>
        <p:nvSpPr>
          <p:cNvPr id="809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66887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64</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03853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3667" name="Rectangle 7"/>
          <p:cNvSpPr>
            <a:spLocks noGrp="1" noChangeArrowheads="1"/>
          </p:cNvSpPr>
          <p:nvPr>
            <p:ph type="sldNum" sz="quarter" idx="5"/>
          </p:nvPr>
        </p:nvSpPr>
        <p:spPr>
          <a:noFill/>
        </p:spPr>
        <p:txBody>
          <a:bodyPr/>
          <a:lstStyle/>
          <a:p>
            <a:fld id="{D53F9D8F-587A-464E-83FD-4C714F6632BC}" type="slidenum">
              <a:rPr lang="en-US" smtClean="0">
                <a:latin typeface="Arial" pitchFamily="34" charset="0"/>
              </a:rPr>
              <a:pPr/>
              <a:t>65</a:t>
            </a:fld>
            <a:endParaRPr lang="en-US">
              <a:latin typeface="Arial" pitchFamily="34" charset="0"/>
            </a:endParaRPr>
          </a:p>
        </p:txBody>
      </p:sp>
      <p:sp>
        <p:nvSpPr>
          <p:cNvPr id="113668" name="Rectangle 2"/>
          <p:cNvSpPr>
            <a:spLocks noGrp="1" noRot="1" noChangeAspect="1" noChangeArrowheads="1" noTextEdit="1"/>
          </p:cNvSpPr>
          <p:nvPr>
            <p:ph type="sldImg"/>
          </p:nvPr>
        </p:nvSpPr>
        <p:spPr>
          <a:xfrm>
            <a:off x="141288" y="768350"/>
            <a:ext cx="6821487" cy="3838575"/>
          </a:xfrm>
          <a:ln/>
        </p:spPr>
      </p:sp>
      <p:sp>
        <p:nvSpPr>
          <p:cNvPr id="11366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233905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4691" name="Rectangle 7"/>
          <p:cNvSpPr>
            <a:spLocks noGrp="1" noChangeArrowheads="1"/>
          </p:cNvSpPr>
          <p:nvPr>
            <p:ph type="sldNum" sz="quarter" idx="5"/>
          </p:nvPr>
        </p:nvSpPr>
        <p:spPr>
          <a:noFill/>
        </p:spPr>
        <p:txBody>
          <a:bodyPr/>
          <a:lstStyle/>
          <a:p>
            <a:fld id="{94404A05-3E21-40B2-9B37-974975B67E5B}" type="slidenum">
              <a:rPr lang="en-US" smtClean="0">
                <a:latin typeface="Arial" pitchFamily="34" charset="0"/>
              </a:rPr>
              <a:pPr/>
              <a:t>66</a:t>
            </a:fld>
            <a:endParaRPr lang="en-US">
              <a:latin typeface="Arial" pitchFamily="34" charset="0"/>
            </a:endParaRPr>
          </a:p>
        </p:txBody>
      </p:sp>
      <p:sp>
        <p:nvSpPr>
          <p:cNvPr id="114692" name="Rectangle 2"/>
          <p:cNvSpPr>
            <a:spLocks noGrp="1" noRot="1" noChangeAspect="1" noChangeArrowheads="1" noTextEdit="1"/>
          </p:cNvSpPr>
          <p:nvPr>
            <p:ph type="sldImg"/>
          </p:nvPr>
        </p:nvSpPr>
        <p:spPr>
          <a:xfrm>
            <a:off x="141288" y="768350"/>
            <a:ext cx="6821487" cy="3838575"/>
          </a:xfrm>
          <a:ln/>
        </p:spPr>
      </p:sp>
      <p:sp>
        <p:nvSpPr>
          <p:cNvPr id="11469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840019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5715" name="Rectangle 7"/>
          <p:cNvSpPr>
            <a:spLocks noGrp="1" noChangeArrowheads="1"/>
          </p:cNvSpPr>
          <p:nvPr>
            <p:ph type="sldNum" sz="quarter" idx="5"/>
          </p:nvPr>
        </p:nvSpPr>
        <p:spPr>
          <a:noFill/>
        </p:spPr>
        <p:txBody>
          <a:bodyPr/>
          <a:lstStyle/>
          <a:p>
            <a:fld id="{972612D9-F79D-4288-B0FC-95C6DCEABCD2}" type="slidenum">
              <a:rPr lang="en-US" smtClean="0">
                <a:latin typeface="Arial" pitchFamily="34" charset="0"/>
              </a:rPr>
              <a:pPr/>
              <a:t>67</a:t>
            </a:fld>
            <a:endParaRPr lang="en-US">
              <a:latin typeface="Arial" pitchFamily="34" charset="0"/>
            </a:endParaRPr>
          </a:p>
        </p:txBody>
      </p:sp>
      <p:sp>
        <p:nvSpPr>
          <p:cNvPr id="115716" name="Rectangle 2"/>
          <p:cNvSpPr>
            <a:spLocks noGrp="1" noRot="1" noChangeAspect="1" noChangeArrowheads="1" noTextEdit="1"/>
          </p:cNvSpPr>
          <p:nvPr>
            <p:ph type="sldImg"/>
          </p:nvPr>
        </p:nvSpPr>
        <p:spPr>
          <a:xfrm>
            <a:off x="141288" y="768350"/>
            <a:ext cx="6821487" cy="3838575"/>
          </a:xfrm>
          <a:ln/>
        </p:spPr>
      </p:sp>
      <p:sp>
        <p:nvSpPr>
          <p:cNvPr id="11571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699474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6739" name="Rectangle 7"/>
          <p:cNvSpPr>
            <a:spLocks noGrp="1" noChangeArrowheads="1"/>
          </p:cNvSpPr>
          <p:nvPr>
            <p:ph type="sldNum" sz="quarter" idx="5"/>
          </p:nvPr>
        </p:nvSpPr>
        <p:spPr>
          <a:noFill/>
        </p:spPr>
        <p:txBody>
          <a:bodyPr/>
          <a:lstStyle/>
          <a:p>
            <a:fld id="{8F8E1711-01F0-4D44-A29E-690DFE633115}" type="slidenum">
              <a:rPr lang="en-US" smtClean="0">
                <a:latin typeface="Arial" pitchFamily="34" charset="0"/>
              </a:rPr>
              <a:pPr/>
              <a:t>68</a:t>
            </a:fld>
            <a:endParaRPr lang="en-US">
              <a:latin typeface="Arial" pitchFamily="34" charset="0"/>
            </a:endParaRPr>
          </a:p>
        </p:txBody>
      </p:sp>
      <p:sp>
        <p:nvSpPr>
          <p:cNvPr id="116740" name="Rectangle 2"/>
          <p:cNvSpPr>
            <a:spLocks noGrp="1" noRot="1" noChangeAspect="1" noChangeArrowheads="1" noTextEdit="1"/>
          </p:cNvSpPr>
          <p:nvPr>
            <p:ph type="sldImg"/>
          </p:nvPr>
        </p:nvSpPr>
        <p:spPr>
          <a:xfrm>
            <a:off x="141288" y="768350"/>
            <a:ext cx="6821487" cy="3838575"/>
          </a:xfrm>
          <a:ln/>
        </p:spPr>
      </p:sp>
      <p:sp>
        <p:nvSpPr>
          <p:cNvPr id="11674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504054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7763" name="Rectangle 7"/>
          <p:cNvSpPr>
            <a:spLocks noGrp="1" noChangeArrowheads="1"/>
          </p:cNvSpPr>
          <p:nvPr>
            <p:ph type="sldNum" sz="quarter" idx="5"/>
          </p:nvPr>
        </p:nvSpPr>
        <p:spPr>
          <a:noFill/>
        </p:spPr>
        <p:txBody>
          <a:bodyPr/>
          <a:lstStyle/>
          <a:p>
            <a:fld id="{0167614D-B6A3-4871-A646-8C5E0E13C7EC}" type="slidenum">
              <a:rPr lang="en-US" smtClean="0">
                <a:latin typeface="Arial" pitchFamily="34" charset="0"/>
              </a:rPr>
              <a:pPr/>
              <a:t>69</a:t>
            </a:fld>
            <a:endParaRPr lang="en-US">
              <a:latin typeface="Arial" pitchFamily="34" charset="0"/>
            </a:endParaRPr>
          </a:p>
        </p:txBody>
      </p:sp>
      <p:sp>
        <p:nvSpPr>
          <p:cNvPr id="117764" name="Rectangle 2"/>
          <p:cNvSpPr>
            <a:spLocks noGrp="1" noRot="1" noChangeAspect="1" noChangeArrowheads="1" noTextEdit="1"/>
          </p:cNvSpPr>
          <p:nvPr>
            <p:ph type="sldImg"/>
          </p:nvPr>
        </p:nvSpPr>
        <p:spPr>
          <a:xfrm>
            <a:off x="141288" y="768350"/>
            <a:ext cx="6821487" cy="3838575"/>
          </a:xfrm>
          <a:ln/>
        </p:spPr>
      </p:sp>
      <p:sp>
        <p:nvSpPr>
          <p:cNvPr id="11776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9035922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7763" name="Rectangle 7"/>
          <p:cNvSpPr>
            <a:spLocks noGrp="1" noChangeArrowheads="1"/>
          </p:cNvSpPr>
          <p:nvPr>
            <p:ph type="sldNum" sz="quarter" idx="5"/>
          </p:nvPr>
        </p:nvSpPr>
        <p:spPr>
          <a:noFill/>
        </p:spPr>
        <p:txBody>
          <a:bodyPr/>
          <a:lstStyle/>
          <a:p>
            <a:fld id="{0167614D-B6A3-4871-A646-8C5E0E13C7EC}" type="slidenum">
              <a:rPr lang="en-US" smtClean="0">
                <a:latin typeface="Arial" pitchFamily="34" charset="0"/>
              </a:rPr>
              <a:pPr/>
              <a:t>70</a:t>
            </a:fld>
            <a:endParaRPr lang="en-US">
              <a:latin typeface="Arial" pitchFamily="34" charset="0"/>
            </a:endParaRPr>
          </a:p>
        </p:txBody>
      </p:sp>
      <p:sp>
        <p:nvSpPr>
          <p:cNvPr id="117764" name="Rectangle 2"/>
          <p:cNvSpPr>
            <a:spLocks noGrp="1" noRot="1" noChangeAspect="1" noChangeArrowheads="1" noTextEdit="1"/>
          </p:cNvSpPr>
          <p:nvPr>
            <p:ph type="sldImg"/>
          </p:nvPr>
        </p:nvSpPr>
        <p:spPr>
          <a:xfrm>
            <a:off x="141288" y="768350"/>
            <a:ext cx="6821487" cy="3838575"/>
          </a:xfrm>
          <a:ln/>
        </p:spPr>
      </p:sp>
      <p:sp>
        <p:nvSpPr>
          <p:cNvPr id="11776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8346222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71</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0369249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nl-BE">
                <a:latin typeface="Arial" panose="020B0604020202020204" pitchFamily="34" charset="0"/>
              </a:rPr>
              <a:t>Investment Analysis (E. Laveren)</a:t>
            </a:r>
          </a:p>
        </p:txBody>
      </p:sp>
      <p:sp>
        <p:nvSpPr>
          <p:cNvPr id="11878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87DA17-DBE2-4031-8600-3BEE51AABA2F}" type="slidenum">
              <a:rPr lang="en-US" altLang="nl-BE" smtClean="0">
                <a:latin typeface="Arial" panose="020B0604020202020204" pitchFamily="34" charset="0"/>
              </a:rPr>
              <a:pPr fontAlgn="base">
                <a:spcBef>
                  <a:spcPct val="0"/>
                </a:spcBef>
                <a:spcAft>
                  <a:spcPct val="0"/>
                </a:spcAft>
              </a:pPr>
              <a:t>72</a:t>
            </a:fld>
            <a:endParaRPr lang="en-US" altLang="nl-BE">
              <a:latin typeface="Arial" panose="020B0604020202020204" pitchFamily="34" charset="0"/>
            </a:endParaRPr>
          </a:p>
        </p:txBody>
      </p:sp>
      <p:sp>
        <p:nvSpPr>
          <p:cNvPr id="118788" name="Rectangle 2"/>
          <p:cNvSpPr>
            <a:spLocks noGrp="1" noRot="1" noChangeAspect="1" noChangeArrowheads="1" noTextEdit="1"/>
          </p:cNvSpPr>
          <p:nvPr>
            <p:ph type="sldImg"/>
          </p:nvPr>
        </p:nvSpPr>
        <p:spPr bwMode="auto">
          <a:xfrm>
            <a:off x="141288" y="768350"/>
            <a:ext cx="6821487"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nl-BE">
              <a:latin typeface="Arial" panose="020B0604020202020204" pitchFamily="34" charset="0"/>
            </a:endParaRPr>
          </a:p>
        </p:txBody>
      </p:sp>
    </p:spTree>
    <p:extLst>
      <p:ext uri="{BB962C8B-B14F-4D97-AF65-F5344CB8AC3E}">
        <p14:creationId xmlns:p14="http://schemas.microsoft.com/office/powerpoint/2010/main" val="1544635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nl-BE">
                <a:latin typeface="Arial" panose="020B0604020202020204" pitchFamily="34" charset="0"/>
              </a:rPr>
              <a:t>Investment Analysis (E. Laveren)</a:t>
            </a:r>
          </a:p>
        </p:txBody>
      </p:sp>
      <p:sp>
        <p:nvSpPr>
          <p:cNvPr id="11878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87DA17-DBE2-4031-8600-3BEE51AABA2F}" type="slidenum">
              <a:rPr lang="en-US" altLang="nl-BE" smtClean="0">
                <a:latin typeface="Arial" panose="020B0604020202020204" pitchFamily="34" charset="0"/>
              </a:rPr>
              <a:pPr fontAlgn="base">
                <a:spcBef>
                  <a:spcPct val="0"/>
                </a:spcBef>
                <a:spcAft>
                  <a:spcPct val="0"/>
                </a:spcAft>
              </a:pPr>
              <a:t>73</a:t>
            </a:fld>
            <a:endParaRPr lang="en-US" altLang="nl-BE">
              <a:latin typeface="Arial" panose="020B0604020202020204" pitchFamily="34" charset="0"/>
            </a:endParaRPr>
          </a:p>
        </p:txBody>
      </p:sp>
      <p:sp>
        <p:nvSpPr>
          <p:cNvPr id="118788" name="Rectangle 2"/>
          <p:cNvSpPr>
            <a:spLocks noGrp="1" noRot="1" noChangeAspect="1" noChangeArrowheads="1" noTextEdit="1"/>
          </p:cNvSpPr>
          <p:nvPr>
            <p:ph type="sldImg"/>
          </p:nvPr>
        </p:nvSpPr>
        <p:spPr bwMode="auto">
          <a:xfrm>
            <a:off x="141288" y="768350"/>
            <a:ext cx="6821487"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nl-BE">
              <a:latin typeface="Arial" panose="020B0604020202020204" pitchFamily="34" charset="0"/>
            </a:endParaRPr>
          </a:p>
        </p:txBody>
      </p:sp>
    </p:spTree>
    <p:extLst>
      <p:ext uri="{BB962C8B-B14F-4D97-AF65-F5344CB8AC3E}">
        <p14:creationId xmlns:p14="http://schemas.microsoft.com/office/powerpoint/2010/main" val="2432786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1923" name="Rectangle 7"/>
          <p:cNvSpPr>
            <a:spLocks noGrp="1" noChangeArrowheads="1"/>
          </p:cNvSpPr>
          <p:nvPr>
            <p:ph type="sldNum" sz="quarter" idx="5"/>
          </p:nvPr>
        </p:nvSpPr>
        <p:spPr>
          <a:noFill/>
        </p:spPr>
        <p:txBody>
          <a:bodyPr/>
          <a:lstStyle/>
          <a:p>
            <a:fld id="{2C1D1A45-F1B1-4887-A27A-B3316606A6FD}" type="slidenum">
              <a:rPr lang="en-US" smtClean="0">
                <a:latin typeface="Arial" pitchFamily="34" charset="0"/>
              </a:rPr>
              <a:pPr/>
              <a:t>5</a:t>
            </a:fld>
            <a:endParaRPr lang="en-US">
              <a:latin typeface="Arial" pitchFamily="34" charset="0"/>
            </a:endParaRPr>
          </a:p>
        </p:txBody>
      </p:sp>
      <p:sp>
        <p:nvSpPr>
          <p:cNvPr id="81924" name="Rectangle 2"/>
          <p:cNvSpPr>
            <a:spLocks noGrp="1" noRot="1" noChangeAspect="1" noChangeArrowheads="1" noTextEdit="1"/>
          </p:cNvSpPr>
          <p:nvPr>
            <p:ph type="sldImg"/>
          </p:nvPr>
        </p:nvSpPr>
        <p:spPr>
          <a:xfrm>
            <a:off x="141288" y="768350"/>
            <a:ext cx="6821487" cy="3838575"/>
          </a:xfrm>
          <a:ln/>
        </p:spPr>
      </p:sp>
      <p:sp>
        <p:nvSpPr>
          <p:cNvPr id="8192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502225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9027" name="Rectangle 7"/>
          <p:cNvSpPr>
            <a:spLocks noGrp="1" noChangeArrowheads="1"/>
          </p:cNvSpPr>
          <p:nvPr>
            <p:ph type="sldNum" sz="quarter" idx="5"/>
          </p:nvPr>
        </p:nvSpPr>
        <p:spPr>
          <a:noFill/>
        </p:spPr>
        <p:txBody>
          <a:bodyPr/>
          <a:lstStyle/>
          <a:p>
            <a:fld id="{FFB0D1FC-3CBF-4487-9400-A893634BCC87}" type="slidenum">
              <a:rPr lang="en-US" smtClean="0">
                <a:latin typeface="Arial" pitchFamily="34" charset="0"/>
              </a:rPr>
              <a:pPr/>
              <a:t>74</a:t>
            </a:fld>
            <a:endParaRPr lang="en-US">
              <a:latin typeface="Arial" pitchFamily="34" charset="0"/>
            </a:endParaRPr>
          </a:p>
        </p:txBody>
      </p:sp>
      <p:sp>
        <p:nvSpPr>
          <p:cNvPr id="129028" name="Rectangle 2"/>
          <p:cNvSpPr>
            <a:spLocks noGrp="1" noRot="1" noChangeAspect="1" noChangeArrowheads="1" noTextEdit="1"/>
          </p:cNvSpPr>
          <p:nvPr>
            <p:ph type="sldImg"/>
          </p:nvPr>
        </p:nvSpPr>
        <p:spPr>
          <a:xfrm>
            <a:off x="141288" y="768350"/>
            <a:ext cx="6821487" cy="3838575"/>
          </a:xfrm>
          <a:ln/>
        </p:spPr>
      </p:sp>
      <p:sp>
        <p:nvSpPr>
          <p:cNvPr id="12902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487480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0051" name="Rectangle 7"/>
          <p:cNvSpPr>
            <a:spLocks noGrp="1" noChangeArrowheads="1"/>
          </p:cNvSpPr>
          <p:nvPr>
            <p:ph type="sldNum" sz="quarter" idx="5"/>
          </p:nvPr>
        </p:nvSpPr>
        <p:spPr>
          <a:noFill/>
        </p:spPr>
        <p:txBody>
          <a:bodyPr/>
          <a:lstStyle/>
          <a:p>
            <a:fld id="{7C827FA9-B11F-4BC7-93F1-403120611AE7}" type="slidenum">
              <a:rPr lang="en-US" smtClean="0">
                <a:latin typeface="Arial" pitchFamily="34" charset="0"/>
              </a:rPr>
              <a:pPr/>
              <a:t>75</a:t>
            </a:fld>
            <a:endParaRPr lang="en-US">
              <a:latin typeface="Arial" pitchFamily="34" charset="0"/>
            </a:endParaRPr>
          </a:p>
        </p:txBody>
      </p:sp>
      <p:sp>
        <p:nvSpPr>
          <p:cNvPr id="130052" name="Rectangle 2"/>
          <p:cNvSpPr>
            <a:spLocks noGrp="1" noRot="1" noChangeAspect="1" noChangeArrowheads="1" noTextEdit="1"/>
          </p:cNvSpPr>
          <p:nvPr>
            <p:ph type="sldImg"/>
          </p:nvPr>
        </p:nvSpPr>
        <p:spPr>
          <a:xfrm>
            <a:off x="141288" y="768350"/>
            <a:ext cx="6821487" cy="3838575"/>
          </a:xfrm>
          <a:ln/>
        </p:spPr>
      </p:sp>
      <p:sp>
        <p:nvSpPr>
          <p:cNvPr id="1300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04928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0051" name="Rectangle 7"/>
          <p:cNvSpPr>
            <a:spLocks noGrp="1" noChangeArrowheads="1"/>
          </p:cNvSpPr>
          <p:nvPr>
            <p:ph type="sldNum" sz="quarter" idx="5"/>
          </p:nvPr>
        </p:nvSpPr>
        <p:spPr>
          <a:noFill/>
        </p:spPr>
        <p:txBody>
          <a:bodyPr/>
          <a:lstStyle/>
          <a:p>
            <a:fld id="{7C827FA9-B11F-4BC7-93F1-403120611AE7}" type="slidenum">
              <a:rPr lang="en-US" smtClean="0">
                <a:latin typeface="Arial" pitchFamily="34" charset="0"/>
              </a:rPr>
              <a:pPr/>
              <a:t>76</a:t>
            </a:fld>
            <a:endParaRPr lang="en-US">
              <a:latin typeface="Arial" pitchFamily="34" charset="0"/>
            </a:endParaRPr>
          </a:p>
        </p:txBody>
      </p:sp>
      <p:sp>
        <p:nvSpPr>
          <p:cNvPr id="130052" name="Rectangle 2"/>
          <p:cNvSpPr>
            <a:spLocks noGrp="1" noRot="1" noChangeAspect="1" noChangeArrowheads="1" noTextEdit="1"/>
          </p:cNvSpPr>
          <p:nvPr>
            <p:ph type="sldImg"/>
          </p:nvPr>
        </p:nvSpPr>
        <p:spPr>
          <a:xfrm>
            <a:off x="141288" y="768350"/>
            <a:ext cx="6821487" cy="3838575"/>
          </a:xfrm>
          <a:ln/>
        </p:spPr>
      </p:sp>
      <p:sp>
        <p:nvSpPr>
          <p:cNvPr id="1300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5439822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1075" name="Rectangle 7"/>
          <p:cNvSpPr>
            <a:spLocks noGrp="1" noChangeArrowheads="1"/>
          </p:cNvSpPr>
          <p:nvPr>
            <p:ph type="sldNum" sz="quarter" idx="5"/>
          </p:nvPr>
        </p:nvSpPr>
        <p:spPr>
          <a:noFill/>
        </p:spPr>
        <p:txBody>
          <a:bodyPr/>
          <a:lstStyle/>
          <a:p>
            <a:fld id="{615F3FF1-3720-4E83-8D59-CFEF653F340C}" type="slidenum">
              <a:rPr lang="en-US" smtClean="0">
                <a:latin typeface="Arial" pitchFamily="34" charset="0"/>
              </a:rPr>
              <a:pPr/>
              <a:t>77</a:t>
            </a:fld>
            <a:endParaRPr lang="en-US">
              <a:latin typeface="Arial" pitchFamily="34" charset="0"/>
            </a:endParaRPr>
          </a:p>
        </p:txBody>
      </p:sp>
      <p:sp>
        <p:nvSpPr>
          <p:cNvPr id="131076" name="Rectangle 2"/>
          <p:cNvSpPr>
            <a:spLocks noGrp="1" noRot="1" noChangeAspect="1" noChangeArrowheads="1" noTextEdit="1"/>
          </p:cNvSpPr>
          <p:nvPr>
            <p:ph type="sldImg"/>
          </p:nvPr>
        </p:nvSpPr>
        <p:spPr>
          <a:xfrm>
            <a:off x="141288" y="768350"/>
            <a:ext cx="6821487" cy="3838575"/>
          </a:xfrm>
          <a:ln/>
        </p:spPr>
      </p:sp>
      <p:sp>
        <p:nvSpPr>
          <p:cNvPr id="13107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339240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2099" name="Rectangle 7"/>
          <p:cNvSpPr>
            <a:spLocks noGrp="1" noChangeArrowheads="1"/>
          </p:cNvSpPr>
          <p:nvPr>
            <p:ph type="sldNum" sz="quarter" idx="5"/>
          </p:nvPr>
        </p:nvSpPr>
        <p:spPr>
          <a:noFill/>
        </p:spPr>
        <p:txBody>
          <a:bodyPr/>
          <a:lstStyle/>
          <a:p>
            <a:fld id="{143BF51E-57C1-4420-8E8B-47E7F48EE0C6}" type="slidenum">
              <a:rPr lang="en-US" smtClean="0">
                <a:latin typeface="Arial" pitchFamily="34" charset="0"/>
              </a:rPr>
              <a:pPr/>
              <a:t>78</a:t>
            </a:fld>
            <a:endParaRPr lang="en-US">
              <a:latin typeface="Arial" pitchFamily="34" charset="0"/>
            </a:endParaRPr>
          </a:p>
        </p:txBody>
      </p:sp>
      <p:sp>
        <p:nvSpPr>
          <p:cNvPr id="132100" name="Rectangle 2"/>
          <p:cNvSpPr>
            <a:spLocks noGrp="1" noRot="1" noChangeAspect="1" noChangeArrowheads="1" noTextEdit="1"/>
          </p:cNvSpPr>
          <p:nvPr>
            <p:ph type="sldImg"/>
          </p:nvPr>
        </p:nvSpPr>
        <p:spPr>
          <a:xfrm>
            <a:off x="141288" y="768350"/>
            <a:ext cx="6821487" cy="3838575"/>
          </a:xfrm>
          <a:ln/>
        </p:spPr>
      </p:sp>
      <p:sp>
        <p:nvSpPr>
          <p:cNvPr id="1321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4245279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2099" name="Rectangle 7"/>
          <p:cNvSpPr>
            <a:spLocks noGrp="1" noChangeArrowheads="1"/>
          </p:cNvSpPr>
          <p:nvPr>
            <p:ph type="sldNum" sz="quarter" idx="5"/>
          </p:nvPr>
        </p:nvSpPr>
        <p:spPr>
          <a:noFill/>
        </p:spPr>
        <p:txBody>
          <a:bodyPr/>
          <a:lstStyle/>
          <a:p>
            <a:fld id="{143BF51E-57C1-4420-8E8B-47E7F48EE0C6}" type="slidenum">
              <a:rPr lang="en-US" smtClean="0">
                <a:latin typeface="Arial" pitchFamily="34" charset="0"/>
              </a:rPr>
              <a:pPr/>
              <a:t>79</a:t>
            </a:fld>
            <a:endParaRPr lang="en-US">
              <a:latin typeface="Arial" pitchFamily="34" charset="0"/>
            </a:endParaRPr>
          </a:p>
        </p:txBody>
      </p:sp>
      <p:sp>
        <p:nvSpPr>
          <p:cNvPr id="132100" name="Rectangle 2"/>
          <p:cNvSpPr>
            <a:spLocks noGrp="1" noRot="1" noChangeAspect="1" noChangeArrowheads="1" noTextEdit="1"/>
          </p:cNvSpPr>
          <p:nvPr>
            <p:ph type="sldImg"/>
          </p:nvPr>
        </p:nvSpPr>
        <p:spPr>
          <a:xfrm>
            <a:off x="141288" y="768350"/>
            <a:ext cx="6821487" cy="3838575"/>
          </a:xfrm>
          <a:ln/>
        </p:spPr>
      </p:sp>
      <p:sp>
        <p:nvSpPr>
          <p:cNvPr id="13210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1784916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4147" name="Rectangle 7"/>
          <p:cNvSpPr>
            <a:spLocks noGrp="1" noChangeArrowheads="1"/>
          </p:cNvSpPr>
          <p:nvPr>
            <p:ph type="sldNum" sz="quarter" idx="5"/>
          </p:nvPr>
        </p:nvSpPr>
        <p:spPr>
          <a:noFill/>
        </p:spPr>
        <p:txBody>
          <a:bodyPr/>
          <a:lstStyle/>
          <a:p>
            <a:fld id="{44530DB8-FF1E-45F4-BAD4-BEAEA2E8015A}" type="slidenum">
              <a:rPr lang="en-US" smtClean="0">
                <a:latin typeface="Arial" pitchFamily="34" charset="0"/>
              </a:rPr>
              <a:pPr/>
              <a:t>80</a:t>
            </a:fld>
            <a:endParaRPr lang="en-US">
              <a:latin typeface="Arial" pitchFamily="34" charset="0"/>
            </a:endParaRPr>
          </a:p>
        </p:txBody>
      </p:sp>
      <p:sp>
        <p:nvSpPr>
          <p:cNvPr id="134148" name="Rectangle 2"/>
          <p:cNvSpPr>
            <a:spLocks noGrp="1" noRot="1" noChangeAspect="1" noChangeArrowheads="1" noTextEdit="1"/>
          </p:cNvSpPr>
          <p:nvPr>
            <p:ph type="sldImg"/>
          </p:nvPr>
        </p:nvSpPr>
        <p:spPr>
          <a:xfrm>
            <a:off x="141288" y="768350"/>
            <a:ext cx="6821487" cy="3838575"/>
          </a:xfrm>
          <a:ln/>
        </p:spPr>
      </p:sp>
      <p:sp>
        <p:nvSpPr>
          <p:cNvPr id="13414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7935480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5171" name="Rectangle 7"/>
          <p:cNvSpPr>
            <a:spLocks noGrp="1" noChangeArrowheads="1"/>
          </p:cNvSpPr>
          <p:nvPr>
            <p:ph type="sldNum" sz="quarter" idx="5"/>
          </p:nvPr>
        </p:nvSpPr>
        <p:spPr>
          <a:noFill/>
        </p:spPr>
        <p:txBody>
          <a:bodyPr/>
          <a:lstStyle/>
          <a:p>
            <a:fld id="{0FB74D2E-C356-41B3-956A-C5146A859B65}" type="slidenum">
              <a:rPr lang="en-US" smtClean="0">
                <a:latin typeface="Arial" pitchFamily="34" charset="0"/>
              </a:rPr>
              <a:pPr/>
              <a:t>81</a:t>
            </a:fld>
            <a:endParaRPr lang="en-US">
              <a:latin typeface="Arial" pitchFamily="34" charset="0"/>
            </a:endParaRPr>
          </a:p>
        </p:txBody>
      </p:sp>
      <p:sp>
        <p:nvSpPr>
          <p:cNvPr id="135172" name="Rectangle 2"/>
          <p:cNvSpPr>
            <a:spLocks noGrp="1" noRot="1" noChangeAspect="1" noChangeArrowheads="1" noTextEdit="1"/>
          </p:cNvSpPr>
          <p:nvPr>
            <p:ph type="sldImg"/>
          </p:nvPr>
        </p:nvSpPr>
        <p:spPr>
          <a:xfrm>
            <a:off x="141288" y="768350"/>
            <a:ext cx="6821487" cy="3838575"/>
          </a:xfrm>
          <a:ln/>
        </p:spPr>
      </p:sp>
      <p:sp>
        <p:nvSpPr>
          <p:cNvPr id="13517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5600189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6195" name="Rectangle 7"/>
          <p:cNvSpPr>
            <a:spLocks noGrp="1" noChangeArrowheads="1"/>
          </p:cNvSpPr>
          <p:nvPr>
            <p:ph type="sldNum" sz="quarter" idx="5"/>
          </p:nvPr>
        </p:nvSpPr>
        <p:spPr>
          <a:noFill/>
        </p:spPr>
        <p:txBody>
          <a:bodyPr/>
          <a:lstStyle/>
          <a:p>
            <a:fld id="{19708AED-7626-4E46-9E8A-1206B7EEBC4A}" type="slidenum">
              <a:rPr lang="en-US" smtClean="0">
                <a:latin typeface="Arial" pitchFamily="34" charset="0"/>
              </a:rPr>
              <a:pPr/>
              <a:t>82</a:t>
            </a:fld>
            <a:endParaRPr lang="en-US">
              <a:latin typeface="Arial" pitchFamily="34" charset="0"/>
            </a:endParaRPr>
          </a:p>
        </p:txBody>
      </p:sp>
      <p:sp>
        <p:nvSpPr>
          <p:cNvPr id="136196" name="Rectangle 2"/>
          <p:cNvSpPr>
            <a:spLocks noGrp="1" noRot="1" noChangeAspect="1" noChangeArrowheads="1" noTextEdit="1"/>
          </p:cNvSpPr>
          <p:nvPr>
            <p:ph type="sldImg"/>
          </p:nvPr>
        </p:nvSpPr>
        <p:spPr>
          <a:xfrm>
            <a:off x="141288" y="768350"/>
            <a:ext cx="6821487" cy="3838575"/>
          </a:xfrm>
          <a:ln/>
        </p:spPr>
      </p:sp>
      <p:sp>
        <p:nvSpPr>
          <p:cNvPr id="1361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4063905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7219" name="Rectangle 7"/>
          <p:cNvSpPr>
            <a:spLocks noGrp="1" noChangeArrowheads="1"/>
          </p:cNvSpPr>
          <p:nvPr>
            <p:ph type="sldNum" sz="quarter" idx="5"/>
          </p:nvPr>
        </p:nvSpPr>
        <p:spPr>
          <a:noFill/>
        </p:spPr>
        <p:txBody>
          <a:bodyPr/>
          <a:lstStyle/>
          <a:p>
            <a:fld id="{500688F3-E83B-4A01-82FE-2E35FDE3598E}" type="slidenum">
              <a:rPr lang="en-US" smtClean="0">
                <a:latin typeface="Arial" pitchFamily="34" charset="0"/>
              </a:rPr>
              <a:pPr/>
              <a:t>83</a:t>
            </a:fld>
            <a:endParaRPr lang="en-US">
              <a:latin typeface="Arial" pitchFamily="34" charset="0"/>
            </a:endParaRPr>
          </a:p>
        </p:txBody>
      </p:sp>
      <p:sp>
        <p:nvSpPr>
          <p:cNvPr id="137220" name="Rectangle 2"/>
          <p:cNvSpPr>
            <a:spLocks noGrp="1" noRot="1" noChangeAspect="1" noChangeArrowheads="1" noTextEdit="1"/>
          </p:cNvSpPr>
          <p:nvPr>
            <p:ph type="sldImg"/>
          </p:nvPr>
        </p:nvSpPr>
        <p:spPr>
          <a:xfrm>
            <a:off x="141288" y="768350"/>
            <a:ext cx="6821487" cy="3838575"/>
          </a:xfrm>
          <a:ln/>
        </p:spPr>
      </p:sp>
      <p:sp>
        <p:nvSpPr>
          <p:cNvPr id="13722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70633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2947" name="Rectangle 7"/>
          <p:cNvSpPr>
            <a:spLocks noGrp="1" noChangeArrowheads="1"/>
          </p:cNvSpPr>
          <p:nvPr>
            <p:ph type="sldNum" sz="quarter" idx="5"/>
          </p:nvPr>
        </p:nvSpPr>
        <p:spPr>
          <a:noFill/>
        </p:spPr>
        <p:txBody>
          <a:bodyPr/>
          <a:lstStyle/>
          <a:p>
            <a:fld id="{1789009D-4B55-48ED-8BF8-F12E4003F077}" type="slidenum">
              <a:rPr lang="en-US" smtClean="0">
                <a:latin typeface="Arial" pitchFamily="34" charset="0"/>
              </a:rPr>
              <a:pPr/>
              <a:t>6</a:t>
            </a:fld>
            <a:endParaRPr lang="en-US">
              <a:latin typeface="Arial" pitchFamily="34" charset="0"/>
            </a:endParaRPr>
          </a:p>
        </p:txBody>
      </p:sp>
      <p:sp>
        <p:nvSpPr>
          <p:cNvPr id="82948" name="Rectangle 2"/>
          <p:cNvSpPr>
            <a:spLocks noGrp="1" noRot="1" noChangeAspect="1" noChangeArrowheads="1" noTextEdit="1"/>
          </p:cNvSpPr>
          <p:nvPr>
            <p:ph type="sldImg"/>
          </p:nvPr>
        </p:nvSpPr>
        <p:spPr>
          <a:xfrm>
            <a:off x="141288" y="768350"/>
            <a:ext cx="6821487" cy="3838575"/>
          </a:xfrm>
          <a:ln/>
        </p:spPr>
      </p:sp>
      <p:sp>
        <p:nvSpPr>
          <p:cNvPr id="8294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2946208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8243" name="Rectangle 7"/>
          <p:cNvSpPr>
            <a:spLocks noGrp="1" noChangeArrowheads="1"/>
          </p:cNvSpPr>
          <p:nvPr>
            <p:ph type="sldNum" sz="quarter" idx="5"/>
          </p:nvPr>
        </p:nvSpPr>
        <p:spPr>
          <a:noFill/>
        </p:spPr>
        <p:txBody>
          <a:bodyPr/>
          <a:lstStyle/>
          <a:p>
            <a:fld id="{02D2F6F6-C575-4122-8E12-31268134F387}" type="slidenum">
              <a:rPr lang="en-US" smtClean="0">
                <a:latin typeface="Arial" pitchFamily="34" charset="0"/>
              </a:rPr>
              <a:pPr/>
              <a:t>84</a:t>
            </a:fld>
            <a:endParaRPr lang="en-US">
              <a:latin typeface="Arial" pitchFamily="34" charset="0"/>
            </a:endParaRPr>
          </a:p>
        </p:txBody>
      </p:sp>
      <p:sp>
        <p:nvSpPr>
          <p:cNvPr id="138244" name="Rectangle 2"/>
          <p:cNvSpPr>
            <a:spLocks noGrp="1" noRot="1" noChangeAspect="1" noChangeArrowheads="1" noTextEdit="1"/>
          </p:cNvSpPr>
          <p:nvPr>
            <p:ph type="sldImg"/>
          </p:nvPr>
        </p:nvSpPr>
        <p:spPr>
          <a:xfrm>
            <a:off x="141288" y="768350"/>
            <a:ext cx="6821487" cy="3838575"/>
          </a:xfrm>
          <a:ln/>
        </p:spPr>
      </p:sp>
      <p:sp>
        <p:nvSpPr>
          <p:cNvPr id="13824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215642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9267" name="Rectangle 7"/>
          <p:cNvSpPr>
            <a:spLocks noGrp="1" noChangeArrowheads="1"/>
          </p:cNvSpPr>
          <p:nvPr>
            <p:ph type="sldNum" sz="quarter" idx="5"/>
          </p:nvPr>
        </p:nvSpPr>
        <p:spPr>
          <a:noFill/>
        </p:spPr>
        <p:txBody>
          <a:bodyPr/>
          <a:lstStyle/>
          <a:p>
            <a:fld id="{EA3C992D-3E4F-4521-96F7-1DD6151ACE38}" type="slidenum">
              <a:rPr lang="en-US" smtClean="0">
                <a:latin typeface="Arial" pitchFamily="34" charset="0"/>
              </a:rPr>
              <a:pPr/>
              <a:t>85</a:t>
            </a:fld>
            <a:endParaRPr lang="en-US">
              <a:latin typeface="Arial" pitchFamily="34" charset="0"/>
            </a:endParaRPr>
          </a:p>
        </p:txBody>
      </p:sp>
      <p:sp>
        <p:nvSpPr>
          <p:cNvPr id="139268" name="Rectangle 2"/>
          <p:cNvSpPr>
            <a:spLocks noGrp="1" noRot="1" noChangeAspect="1" noChangeArrowheads="1" noTextEdit="1"/>
          </p:cNvSpPr>
          <p:nvPr>
            <p:ph type="sldImg"/>
          </p:nvPr>
        </p:nvSpPr>
        <p:spPr>
          <a:xfrm>
            <a:off x="141288" y="768350"/>
            <a:ext cx="6821487" cy="3838575"/>
          </a:xfrm>
          <a:ln/>
        </p:spPr>
      </p:sp>
      <p:sp>
        <p:nvSpPr>
          <p:cNvPr id="13926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884568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40291" name="Rectangle 7"/>
          <p:cNvSpPr>
            <a:spLocks noGrp="1" noChangeArrowheads="1"/>
          </p:cNvSpPr>
          <p:nvPr>
            <p:ph type="sldNum" sz="quarter" idx="5"/>
          </p:nvPr>
        </p:nvSpPr>
        <p:spPr>
          <a:noFill/>
        </p:spPr>
        <p:txBody>
          <a:bodyPr/>
          <a:lstStyle/>
          <a:p>
            <a:fld id="{E98C2286-AC87-4AC2-A517-AD2A7148D891}" type="slidenum">
              <a:rPr lang="en-US" smtClean="0">
                <a:latin typeface="Arial" pitchFamily="34" charset="0"/>
              </a:rPr>
              <a:pPr/>
              <a:t>86</a:t>
            </a:fld>
            <a:endParaRPr lang="en-US">
              <a:latin typeface="Arial" pitchFamily="34" charset="0"/>
            </a:endParaRPr>
          </a:p>
        </p:txBody>
      </p:sp>
      <p:sp>
        <p:nvSpPr>
          <p:cNvPr id="140292" name="Rectangle 2"/>
          <p:cNvSpPr>
            <a:spLocks noGrp="1" noRot="1" noChangeAspect="1" noChangeArrowheads="1" noTextEdit="1"/>
          </p:cNvSpPr>
          <p:nvPr>
            <p:ph type="sldImg"/>
          </p:nvPr>
        </p:nvSpPr>
        <p:spPr>
          <a:xfrm>
            <a:off x="141288" y="768350"/>
            <a:ext cx="6821487" cy="3838575"/>
          </a:xfrm>
          <a:ln/>
        </p:spPr>
      </p:sp>
      <p:sp>
        <p:nvSpPr>
          <p:cNvPr id="14029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1459551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41315" name="Rectangle 7"/>
          <p:cNvSpPr>
            <a:spLocks noGrp="1" noChangeArrowheads="1"/>
          </p:cNvSpPr>
          <p:nvPr>
            <p:ph type="sldNum" sz="quarter" idx="5"/>
          </p:nvPr>
        </p:nvSpPr>
        <p:spPr>
          <a:noFill/>
        </p:spPr>
        <p:txBody>
          <a:bodyPr/>
          <a:lstStyle/>
          <a:p>
            <a:fld id="{AAEED92A-A3E6-408B-AC6B-55C91D95A00D}" type="slidenum">
              <a:rPr lang="en-US" smtClean="0">
                <a:latin typeface="Arial" pitchFamily="34" charset="0"/>
              </a:rPr>
              <a:pPr/>
              <a:t>87</a:t>
            </a:fld>
            <a:endParaRPr lang="en-US">
              <a:latin typeface="Arial" pitchFamily="34" charset="0"/>
            </a:endParaRPr>
          </a:p>
        </p:txBody>
      </p:sp>
      <p:sp>
        <p:nvSpPr>
          <p:cNvPr id="141316" name="Rectangle 2"/>
          <p:cNvSpPr>
            <a:spLocks noGrp="1" noRot="1" noChangeAspect="1" noChangeArrowheads="1" noTextEdit="1"/>
          </p:cNvSpPr>
          <p:nvPr>
            <p:ph type="sldImg"/>
          </p:nvPr>
        </p:nvSpPr>
        <p:spPr>
          <a:xfrm>
            <a:off x="141288" y="768350"/>
            <a:ext cx="6821487" cy="3838575"/>
          </a:xfrm>
          <a:ln/>
        </p:spPr>
      </p:sp>
      <p:sp>
        <p:nvSpPr>
          <p:cNvPr id="14131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164090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42339" name="Rectangle 7"/>
          <p:cNvSpPr>
            <a:spLocks noGrp="1" noChangeArrowheads="1"/>
          </p:cNvSpPr>
          <p:nvPr>
            <p:ph type="sldNum" sz="quarter" idx="5"/>
          </p:nvPr>
        </p:nvSpPr>
        <p:spPr>
          <a:noFill/>
        </p:spPr>
        <p:txBody>
          <a:bodyPr/>
          <a:lstStyle/>
          <a:p>
            <a:fld id="{F2D76066-AE9E-4577-8958-249A91D29F5D}" type="slidenum">
              <a:rPr lang="en-US" smtClean="0">
                <a:latin typeface="Arial" pitchFamily="34" charset="0"/>
              </a:rPr>
              <a:pPr/>
              <a:t>88</a:t>
            </a:fld>
            <a:endParaRPr lang="en-US">
              <a:latin typeface="Arial" pitchFamily="34" charset="0"/>
            </a:endParaRPr>
          </a:p>
        </p:txBody>
      </p:sp>
      <p:sp>
        <p:nvSpPr>
          <p:cNvPr id="142340" name="Rectangle 2"/>
          <p:cNvSpPr>
            <a:spLocks noGrp="1" noRot="1" noChangeAspect="1" noChangeArrowheads="1" noTextEdit="1"/>
          </p:cNvSpPr>
          <p:nvPr>
            <p:ph type="sldImg"/>
          </p:nvPr>
        </p:nvSpPr>
        <p:spPr>
          <a:xfrm>
            <a:off x="141288" y="768350"/>
            <a:ext cx="6821487" cy="3838575"/>
          </a:xfrm>
          <a:ln/>
        </p:spPr>
      </p:sp>
      <p:sp>
        <p:nvSpPr>
          <p:cNvPr id="14234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3475281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8003" name="Rectangle 7"/>
          <p:cNvSpPr>
            <a:spLocks noGrp="1" noChangeArrowheads="1"/>
          </p:cNvSpPr>
          <p:nvPr>
            <p:ph type="sldNum" sz="quarter" idx="5"/>
          </p:nvPr>
        </p:nvSpPr>
        <p:spPr>
          <a:noFill/>
        </p:spPr>
        <p:txBody>
          <a:bodyPr/>
          <a:lstStyle/>
          <a:p>
            <a:fld id="{5293069E-BD51-42D7-B178-091EF3F2B002}" type="slidenum">
              <a:rPr lang="en-US" smtClean="0">
                <a:latin typeface="Arial" pitchFamily="34" charset="0"/>
              </a:rPr>
              <a:pPr/>
              <a:t>89</a:t>
            </a:fld>
            <a:endParaRPr lang="en-US">
              <a:latin typeface="Arial" pitchFamily="34" charset="0"/>
            </a:endParaRPr>
          </a:p>
        </p:txBody>
      </p:sp>
      <p:sp>
        <p:nvSpPr>
          <p:cNvPr id="128004" name="Rectangle 2"/>
          <p:cNvSpPr>
            <a:spLocks noGrp="1" noRot="1" noChangeAspect="1" noChangeArrowheads="1" noTextEdit="1"/>
          </p:cNvSpPr>
          <p:nvPr>
            <p:ph type="sldImg"/>
          </p:nvPr>
        </p:nvSpPr>
        <p:spPr>
          <a:xfrm>
            <a:off x="141288" y="768350"/>
            <a:ext cx="6821487" cy="3838575"/>
          </a:xfrm>
          <a:ln/>
        </p:spPr>
      </p:sp>
      <p:sp>
        <p:nvSpPr>
          <p:cNvPr id="12800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963315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00355" name="Rectangle 7"/>
          <p:cNvSpPr>
            <a:spLocks noGrp="1" noChangeArrowheads="1"/>
          </p:cNvSpPr>
          <p:nvPr>
            <p:ph type="sldNum" sz="quarter" idx="5"/>
          </p:nvPr>
        </p:nvSpPr>
        <p:spPr>
          <a:noFill/>
        </p:spPr>
        <p:txBody>
          <a:bodyPr/>
          <a:lstStyle/>
          <a:p>
            <a:fld id="{C7E2D712-AD50-4A68-8550-7CA6211A55F2}" type="slidenum">
              <a:rPr lang="en-US" smtClean="0">
                <a:latin typeface="Arial" pitchFamily="34" charset="0"/>
              </a:rPr>
              <a:pPr/>
              <a:t>90</a:t>
            </a:fld>
            <a:endParaRPr lang="en-US">
              <a:latin typeface="Arial" pitchFamily="34" charset="0"/>
            </a:endParaRPr>
          </a:p>
        </p:txBody>
      </p:sp>
      <p:sp>
        <p:nvSpPr>
          <p:cNvPr id="100356" name="Rectangle 2"/>
          <p:cNvSpPr>
            <a:spLocks noGrp="1" noRot="1" noChangeAspect="1" noChangeArrowheads="1" noTextEdit="1"/>
          </p:cNvSpPr>
          <p:nvPr>
            <p:ph type="sldImg"/>
          </p:nvPr>
        </p:nvSpPr>
        <p:spPr>
          <a:xfrm>
            <a:off x="141288" y="768350"/>
            <a:ext cx="6821487" cy="3838575"/>
          </a:xfrm>
          <a:ln/>
        </p:spPr>
      </p:sp>
      <p:sp>
        <p:nvSpPr>
          <p:cNvPr id="10035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1451220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9027" name="Rectangle 7"/>
          <p:cNvSpPr>
            <a:spLocks noGrp="1" noChangeArrowheads="1"/>
          </p:cNvSpPr>
          <p:nvPr>
            <p:ph type="sldNum" sz="quarter" idx="5"/>
          </p:nvPr>
        </p:nvSpPr>
        <p:spPr>
          <a:noFill/>
        </p:spPr>
        <p:txBody>
          <a:bodyPr/>
          <a:lstStyle/>
          <a:p>
            <a:fld id="{FFB0D1FC-3CBF-4487-9400-A893634BCC87}" type="slidenum">
              <a:rPr lang="en-US" smtClean="0">
                <a:latin typeface="Arial" pitchFamily="34" charset="0"/>
              </a:rPr>
              <a:pPr/>
              <a:t>91</a:t>
            </a:fld>
            <a:endParaRPr lang="en-US">
              <a:latin typeface="Arial" pitchFamily="34" charset="0"/>
            </a:endParaRPr>
          </a:p>
        </p:txBody>
      </p:sp>
      <p:sp>
        <p:nvSpPr>
          <p:cNvPr id="129028" name="Rectangle 2"/>
          <p:cNvSpPr>
            <a:spLocks noGrp="1" noRot="1" noChangeAspect="1" noChangeArrowheads="1" noTextEdit="1"/>
          </p:cNvSpPr>
          <p:nvPr>
            <p:ph type="sldImg"/>
          </p:nvPr>
        </p:nvSpPr>
        <p:spPr>
          <a:xfrm>
            <a:off x="141288" y="768350"/>
            <a:ext cx="6821487" cy="3838575"/>
          </a:xfrm>
          <a:ln/>
        </p:spPr>
      </p:sp>
      <p:sp>
        <p:nvSpPr>
          <p:cNvPr id="12902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4874806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9811" name="Rectangle 7"/>
          <p:cNvSpPr>
            <a:spLocks noGrp="1" noChangeArrowheads="1"/>
          </p:cNvSpPr>
          <p:nvPr>
            <p:ph type="sldNum" sz="quarter" idx="5"/>
          </p:nvPr>
        </p:nvSpPr>
        <p:spPr>
          <a:noFill/>
        </p:spPr>
        <p:txBody>
          <a:bodyPr/>
          <a:lstStyle/>
          <a:p>
            <a:fld id="{BC0BBEB5-51F5-4E99-8521-834EBE96E49B}" type="slidenum">
              <a:rPr lang="en-US" smtClean="0">
                <a:latin typeface="Arial" pitchFamily="34" charset="0"/>
              </a:rPr>
              <a:pPr/>
              <a:t>92</a:t>
            </a:fld>
            <a:endParaRPr lang="en-US">
              <a:latin typeface="Arial" pitchFamily="34" charset="0"/>
            </a:endParaRPr>
          </a:p>
        </p:txBody>
      </p:sp>
      <p:sp>
        <p:nvSpPr>
          <p:cNvPr id="119812" name="Rectangle 2"/>
          <p:cNvSpPr>
            <a:spLocks noGrp="1" noRot="1" noChangeAspect="1" noChangeArrowheads="1" noTextEdit="1"/>
          </p:cNvSpPr>
          <p:nvPr>
            <p:ph type="sldImg"/>
          </p:nvPr>
        </p:nvSpPr>
        <p:spPr>
          <a:xfrm>
            <a:off x="141288" y="768350"/>
            <a:ext cx="6821487" cy="3838575"/>
          </a:xfrm>
          <a:ln/>
        </p:spPr>
      </p:sp>
      <p:sp>
        <p:nvSpPr>
          <p:cNvPr id="119813"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2972542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0835" name="Rectangle 7"/>
          <p:cNvSpPr>
            <a:spLocks noGrp="1" noChangeArrowheads="1"/>
          </p:cNvSpPr>
          <p:nvPr>
            <p:ph type="sldNum" sz="quarter" idx="5"/>
          </p:nvPr>
        </p:nvSpPr>
        <p:spPr>
          <a:noFill/>
        </p:spPr>
        <p:txBody>
          <a:bodyPr/>
          <a:lstStyle/>
          <a:p>
            <a:fld id="{4B01B148-2D82-4512-B29C-64422671530C}" type="slidenum">
              <a:rPr lang="en-US" smtClean="0">
                <a:latin typeface="Arial" pitchFamily="34" charset="0"/>
              </a:rPr>
              <a:pPr/>
              <a:t>93</a:t>
            </a:fld>
            <a:endParaRPr lang="en-US">
              <a:latin typeface="Arial" pitchFamily="34" charset="0"/>
            </a:endParaRPr>
          </a:p>
        </p:txBody>
      </p:sp>
      <p:sp>
        <p:nvSpPr>
          <p:cNvPr id="120836" name="Rectangle 2"/>
          <p:cNvSpPr>
            <a:spLocks noGrp="1" noRot="1" noChangeAspect="1" noChangeArrowheads="1" noTextEdit="1"/>
          </p:cNvSpPr>
          <p:nvPr>
            <p:ph type="sldImg"/>
          </p:nvPr>
        </p:nvSpPr>
        <p:spPr>
          <a:xfrm>
            <a:off x="141288" y="768350"/>
            <a:ext cx="6821487" cy="3838575"/>
          </a:xfrm>
          <a:ln/>
        </p:spPr>
      </p:sp>
      <p:sp>
        <p:nvSpPr>
          <p:cNvPr id="12083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95400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3971" name="Rectangle 7"/>
          <p:cNvSpPr>
            <a:spLocks noGrp="1" noChangeArrowheads="1"/>
          </p:cNvSpPr>
          <p:nvPr>
            <p:ph type="sldNum" sz="quarter" idx="5"/>
          </p:nvPr>
        </p:nvSpPr>
        <p:spPr>
          <a:noFill/>
        </p:spPr>
        <p:txBody>
          <a:bodyPr/>
          <a:lstStyle/>
          <a:p>
            <a:fld id="{151064A1-6EB7-42C0-94EC-2559905303B8}" type="slidenum">
              <a:rPr lang="en-US" smtClean="0">
                <a:latin typeface="Arial" pitchFamily="34" charset="0"/>
              </a:rPr>
              <a:pPr/>
              <a:t>7</a:t>
            </a:fld>
            <a:endParaRPr lang="en-US">
              <a:latin typeface="Arial" pitchFamily="34" charset="0"/>
            </a:endParaRPr>
          </a:p>
        </p:txBody>
      </p:sp>
      <p:sp>
        <p:nvSpPr>
          <p:cNvPr id="83972" name="Rectangle 2"/>
          <p:cNvSpPr>
            <a:spLocks noGrp="1" noRot="1" noChangeAspect="1" noChangeArrowheads="1" noTextEdit="1"/>
          </p:cNvSpPr>
          <p:nvPr>
            <p:ph type="sldImg"/>
          </p:nvPr>
        </p:nvSpPr>
        <p:spPr>
          <a:xfrm>
            <a:off x="141288" y="768350"/>
            <a:ext cx="6821487" cy="3838575"/>
          </a:xfrm>
          <a:ln/>
        </p:spPr>
      </p:sp>
      <p:sp>
        <p:nvSpPr>
          <p:cNvPr id="8397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7216338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9027" name="Rectangle 7"/>
          <p:cNvSpPr>
            <a:spLocks noGrp="1" noChangeArrowheads="1"/>
          </p:cNvSpPr>
          <p:nvPr>
            <p:ph type="sldNum" sz="quarter" idx="5"/>
          </p:nvPr>
        </p:nvSpPr>
        <p:spPr>
          <a:noFill/>
        </p:spPr>
        <p:txBody>
          <a:bodyPr/>
          <a:lstStyle/>
          <a:p>
            <a:fld id="{FFB0D1FC-3CBF-4487-9400-A893634BCC87}" type="slidenum">
              <a:rPr lang="en-US" smtClean="0">
                <a:latin typeface="Arial" pitchFamily="34" charset="0"/>
              </a:rPr>
              <a:pPr/>
              <a:t>94</a:t>
            </a:fld>
            <a:endParaRPr lang="en-US">
              <a:latin typeface="Arial" pitchFamily="34" charset="0"/>
            </a:endParaRPr>
          </a:p>
        </p:txBody>
      </p:sp>
      <p:sp>
        <p:nvSpPr>
          <p:cNvPr id="129028" name="Rectangle 2"/>
          <p:cNvSpPr>
            <a:spLocks noGrp="1" noRot="1" noChangeAspect="1" noChangeArrowheads="1" noTextEdit="1"/>
          </p:cNvSpPr>
          <p:nvPr>
            <p:ph type="sldImg"/>
          </p:nvPr>
        </p:nvSpPr>
        <p:spPr>
          <a:xfrm>
            <a:off x="141288" y="768350"/>
            <a:ext cx="6821487" cy="3838575"/>
          </a:xfrm>
          <a:ln/>
        </p:spPr>
      </p:sp>
      <p:sp>
        <p:nvSpPr>
          <p:cNvPr id="12902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01458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95</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6679936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96</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5160805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97</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6083789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98</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145608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96259" name="Rectangle 7"/>
          <p:cNvSpPr>
            <a:spLocks noGrp="1" noChangeArrowheads="1"/>
          </p:cNvSpPr>
          <p:nvPr>
            <p:ph type="sldNum" sz="quarter" idx="5"/>
          </p:nvPr>
        </p:nvSpPr>
        <p:spPr>
          <a:noFill/>
        </p:spPr>
        <p:txBody>
          <a:bodyPr/>
          <a:lstStyle/>
          <a:p>
            <a:fld id="{F44041EA-7B7D-49CE-8A18-778C923BE4C6}" type="slidenum">
              <a:rPr lang="en-US" smtClean="0">
                <a:latin typeface="Arial" pitchFamily="34" charset="0"/>
              </a:rPr>
              <a:pPr/>
              <a:t>99</a:t>
            </a:fld>
            <a:endParaRPr lang="en-US">
              <a:latin typeface="Arial" pitchFamily="34" charset="0"/>
            </a:endParaRPr>
          </a:p>
        </p:txBody>
      </p:sp>
      <p:sp>
        <p:nvSpPr>
          <p:cNvPr id="96260" name="Rectangle 2"/>
          <p:cNvSpPr>
            <a:spLocks noGrp="1" noRot="1" noChangeAspect="1" noChangeArrowheads="1" noTextEdit="1"/>
          </p:cNvSpPr>
          <p:nvPr>
            <p:ph type="sldImg"/>
          </p:nvPr>
        </p:nvSpPr>
        <p:spPr>
          <a:xfrm>
            <a:off x="141288" y="768350"/>
            <a:ext cx="6821487" cy="3838575"/>
          </a:xfrm>
          <a:ln/>
        </p:spPr>
      </p:sp>
      <p:sp>
        <p:nvSpPr>
          <p:cNvPr id="962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9310644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1859" name="Rectangle 7"/>
          <p:cNvSpPr>
            <a:spLocks noGrp="1" noChangeArrowheads="1"/>
          </p:cNvSpPr>
          <p:nvPr>
            <p:ph type="sldNum" sz="quarter" idx="5"/>
          </p:nvPr>
        </p:nvSpPr>
        <p:spPr>
          <a:noFill/>
        </p:spPr>
        <p:txBody>
          <a:bodyPr/>
          <a:lstStyle/>
          <a:p>
            <a:fld id="{EFB505BD-ECCE-4C89-9F86-EEDC930B72FC}" type="slidenum">
              <a:rPr lang="en-US" smtClean="0">
                <a:latin typeface="Arial" pitchFamily="34" charset="0"/>
              </a:rPr>
              <a:pPr/>
              <a:t>100</a:t>
            </a:fld>
            <a:endParaRPr lang="en-US">
              <a:latin typeface="Arial" pitchFamily="34" charset="0"/>
            </a:endParaRPr>
          </a:p>
        </p:txBody>
      </p:sp>
      <p:sp>
        <p:nvSpPr>
          <p:cNvPr id="121860" name="Rectangle 2"/>
          <p:cNvSpPr>
            <a:spLocks noGrp="1" noRot="1" noChangeAspect="1" noChangeArrowheads="1" noTextEdit="1"/>
          </p:cNvSpPr>
          <p:nvPr>
            <p:ph type="sldImg"/>
          </p:nvPr>
        </p:nvSpPr>
        <p:spPr>
          <a:xfrm>
            <a:off x="141288" y="768350"/>
            <a:ext cx="6821487" cy="3838575"/>
          </a:xfrm>
          <a:ln/>
        </p:spPr>
      </p:sp>
      <p:sp>
        <p:nvSpPr>
          <p:cNvPr id="1218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3500822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2883" name="Rectangle 7"/>
          <p:cNvSpPr>
            <a:spLocks noGrp="1" noChangeArrowheads="1"/>
          </p:cNvSpPr>
          <p:nvPr>
            <p:ph type="sldNum" sz="quarter" idx="5"/>
          </p:nvPr>
        </p:nvSpPr>
        <p:spPr>
          <a:noFill/>
        </p:spPr>
        <p:txBody>
          <a:bodyPr/>
          <a:lstStyle/>
          <a:p>
            <a:fld id="{020BB672-2BC9-4A42-9613-08B789095AF0}" type="slidenum">
              <a:rPr lang="en-US" smtClean="0">
                <a:latin typeface="Arial" pitchFamily="34" charset="0"/>
              </a:rPr>
              <a:pPr/>
              <a:t>101</a:t>
            </a:fld>
            <a:endParaRPr lang="en-US">
              <a:latin typeface="Arial" pitchFamily="34" charset="0"/>
            </a:endParaRPr>
          </a:p>
        </p:txBody>
      </p:sp>
      <p:sp>
        <p:nvSpPr>
          <p:cNvPr id="122884" name="Rectangle 2"/>
          <p:cNvSpPr>
            <a:spLocks noGrp="1" noRot="1" noChangeAspect="1" noChangeArrowheads="1" noTextEdit="1"/>
          </p:cNvSpPr>
          <p:nvPr>
            <p:ph type="sldImg"/>
          </p:nvPr>
        </p:nvSpPr>
        <p:spPr>
          <a:xfrm>
            <a:off x="141288" y="768350"/>
            <a:ext cx="6821487" cy="3838575"/>
          </a:xfrm>
          <a:ln/>
        </p:spPr>
      </p:sp>
      <p:sp>
        <p:nvSpPr>
          <p:cNvPr id="12288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2430312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47459" name="Rectangle 7"/>
          <p:cNvSpPr>
            <a:spLocks noGrp="1" noChangeArrowheads="1"/>
          </p:cNvSpPr>
          <p:nvPr>
            <p:ph type="sldNum" sz="quarter" idx="5"/>
          </p:nvPr>
        </p:nvSpPr>
        <p:spPr>
          <a:noFill/>
        </p:spPr>
        <p:txBody>
          <a:bodyPr/>
          <a:lstStyle/>
          <a:p>
            <a:fld id="{B063513D-EFAB-4BE3-809F-03C2201EFE0E}" type="slidenum">
              <a:rPr lang="en-US" smtClean="0">
                <a:latin typeface="Arial" pitchFamily="34" charset="0"/>
              </a:rPr>
              <a:pPr/>
              <a:t>102</a:t>
            </a:fld>
            <a:endParaRPr lang="en-US">
              <a:latin typeface="Arial" pitchFamily="34" charset="0"/>
            </a:endParaRPr>
          </a:p>
        </p:txBody>
      </p:sp>
      <p:sp>
        <p:nvSpPr>
          <p:cNvPr id="147460" name="Rectangle 2"/>
          <p:cNvSpPr>
            <a:spLocks noGrp="1" noRot="1" noChangeAspect="1" noChangeArrowheads="1" noTextEdit="1"/>
          </p:cNvSpPr>
          <p:nvPr>
            <p:ph type="sldImg"/>
          </p:nvPr>
        </p:nvSpPr>
        <p:spPr>
          <a:xfrm>
            <a:off x="141288" y="768350"/>
            <a:ext cx="6821487" cy="3838575"/>
          </a:xfrm>
          <a:ln/>
        </p:spPr>
      </p:sp>
      <p:sp>
        <p:nvSpPr>
          <p:cNvPr id="14746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6426953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9027" name="Rectangle 7"/>
          <p:cNvSpPr>
            <a:spLocks noGrp="1" noChangeArrowheads="1"/>
          </p:cNvSpPr>
          <p:nvPr>
            <p:ph type="sldNum" sz="quarter" idx="5"/>
          </p:nvPr>
        </p:nvSpPr>
        <p:spPr>
          <a:noFill/>
        </p:spPr>
        <p:txBody>
          <a:bodyPr/>
          <a:lstStyle/>
          <a:p>
            <a:fld id="{FFB0D1FC-3CBF-4487-9400-A893634BCC87}" type="slidenum">
              <a:rPr lang="en-US" smtClean="0">
                <a:latin typeface="Arial" pitchFamily="34" charset="0"/>
              </a:rPr>
              <a:pPr/>
              <a:t>103</a:t>
            </a:fld>
            <a:endParaRPr lang="en-US">
              <a:latin typeface="Arial" pitchFamily="34" charset="0"/>
            </a:endParaRPr>
          </a:p>
        </p:txBody>
      </p:sp>
      <p:sp>
        <p:nvSpPr>
          <p:cNvPr id="129028" name="Rectangle 2"/>
          <p:cNvSpPr>
            <a:spLocks noGrp="1" noRot="1" noChangeAspect="1" noChangeArrowheads="1" noTextEdit="1"/>
          </p:cNvSpPr>
          <p:nvPr>
            <p:ph type="sldImg"/>
          </p:nvPr>
        </p:nvSpPr>
        <p:spPr>
          <a:xfrm>
            <a:off x="141288" y="768350"/>
            <a:ext cx="6821487" cy="3838575"/>
          </a:xfrm>
          <a:ln/>
        </p:spPr>
      </p:sp>
      <p:sp>
        <p:nvSpPr>
          <p:cNvPr id="129029"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44715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4995" name="Rectangle 7"/>
          <p:cNvSpPr>
            <a:spLocks noGrp="1" noChangeArrowheads="1"/>
          </p:cNvSpPr>
          <p:nvPr>
            <p:ph type="sldNum" sz="quarter" idx="5"/>
          </p:nvPr>
        </p:nvSpPr>
        <p:spPr>
          <a:noFill/>
        </p:spPr>
        <p:txBody>
          <a:bodyPr/>
          <a:lstStyle/>
          <a:p>
            <a:fld id="{8F1F2D85-A539-4706-A6EC-B68779C5A387}" type="slidenum">
              <a:rPr lang="en-US" smtClean="0">
                <a:latin typeface="Arial" pitchFamily="34" charset="0"/>
              </a:rPr>
              <a:pPr/>
              <a:t>8</a:t>
            </a:fld>
            <a:endParaRPr lang="en-US">
              <a:latin typeface="Arial" pitchFamily="34" charset="0"/>
            </a:endParaRPr>
          </a:p>
        </p:txBody>
      </p:sp>
      <p:sp>
        <p:nvSpPr>
          <p:cNvPr id="84996" name="Rectangle 2"/>
          <p:cNvSpPr>
            <a:spLocks noGrp="1" noRot="1" noChangeAspect="1" noChangeArrowheads="1" noTextEdit="1"/>
          </p:cNvSpPr>
          <p:nvPr>
            <p:ph type="sldImg"/>
          </p:nvPr>
        </p:nvSpPr>
        <p:spPr>
          <a:xfrm>
            <a:off x="141288" y="768350"/>
            <a:ext cx="6821487" cy="3838575"/>
          </a:xfrm>
          <a:ln/>
        </p:spPr>
      </p:sp>
      <p:sp>
        <p:nvSpPr>
          <p:cNvPr id="849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42214028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31075" name="Rectangle 7"/>
          <p:cNvSpPr>
            <a:spLocks noGrp="1" noChangeArrowheads="1"/>
          </p:cNvSpPr>
          <p:nvPr>
            <p:ph type="sldNum" sz="quarter" idx="5"/>
          </p:nvPr>
        </p:nvSpPr>
        <p:spPr>
          <a:noFill/>
        </p:spPr>
        <p:txBody>
          <a:bodyPr/>
          <a:lstStyle/>
          <a:p>
            <a:fld id="{615F3FF1-3720-4E83-8D59-CFEF653F340C}" type="slidenum">
              <a:rPr lang="en-US" smtClean="0">
                <a:latin typeface="Arial" pitchFamily="34" charset="0"/>
              </a:rPr>
              <a:pPr/>
              <a:t>104</a:t>
            </a:fld>
            <a:endParaRPr lang="en-US">
              <a:latin typeface="Arial" pitchFamily="34" charset="0"/>
            </a:endParaRPr>
          </a:p>
        </p:txBody>
      </p:sp>
      <p:sp>
        <p:nvSpPr>
          <p:cNvPr id="131076" name="Rectangle 2"/>
          <p:cNvSpPr>
            <a:spLocks noGrp="1" noRot="1" noChangeAspect="1" noChangeArrowheads="1" noTextEdit="1"/>
          </p:cNvSpPr>
          <p:nvPr>
            <p:ph type="sldImg"/>
          </p:nvPr>
        </p:nvSpPr>
        <p:spPr>
          <a:xfrm>
            <a:off x="141288" y="768350"/>
            <a:ext cx="6821487" cy="3838575"/>
          </a:xfrm>
          <a:ln/>
        </p:spPr>
      </p:sp>
      <p:sp>
        <p:nvSpPr>
          <p:cNvPr id="13107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6339240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4931" name="Rectangle 7"/>
          <p:cNvSpPr>
            <a:spLocks noGrp="1" noChangeArrowheads="1"/>
          </p:cNvSpPr>
          <p:nvPr>
            <p:ph type="sldNum" sz="quarter" idx="5"/>
          </p:nvPr>
        </p:nvSpPr>
        <p:spPr>
          <a:noFill/>
        </p:spPr>
        <p:txBody>
          <a:bodyPr/>
          <a:lstStyle/>
          <a:p>
            <a:fld id="{D190F804-5B0B-4C80-AEC0-860DEA21DBF8}" type="slidenum">
              <a:rPr lang="en-US" smtClean="0">
                <a:latin typeface="Arial" pitchFamily="34" charset="0"/>
              </a:rPr>
              <a:pPr/>
              <a:t>105</a:t>
            </a:fld>
            <a:endParaRPr lang="en-US">
              <a:latin typeface="Arial" pitchFamily="34" charset="0"/>
            </a:endParaRPr>
          </a:p>
        </p:txBody>
      </p:sp>
      <p:sp>
        <p:nvSpPr>
          <p:cNvPr id="124932" name="Rectangle 2"/>
          <p:cNvSpPr>
            <a:spLocks noGrp="1" noRot="1" noChangeAspect="1" noChangeArrowheads="1" noTextEdit="1"/>
          </p:cNvSpPr>
          <p:nvPr>
            <p:ph type="sldImg"/>
          </p:nvPr>
        </p:nvSpPr>
        <p:spPr>
          <a:xfrm>
            <a:off x="141288" y="768350"/>
            <a:ext cx="6821487" cy="3838575"/>
          </a:xfrm>
          <a:ln/>
        </p:spPr>
      </p:sp>
      <p:sp>
        <p:nvSpPr>
          <p:cNvPr id="12493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8142763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5955" name="Rectangle 7"/>
          <p:cNvSpPr>
            <a:spLocks noGrp="1" noChangeArrowheads="1"/>
          </p:cNvSpPr>
          <p:nvPr>
            <p:ph type="sldNum" sz="quarter" idx="5"/>
          </p:nvPr>
        </p:nvSpPr>
        <p:spPr>
          <a:noFill/>
        </p:spPr>
        <p:txBody>
          <a:bodyPr/>
          <a:lstStyle/>
          <a:p>
            <a:fld id="{E23C7F3A-6EA0-40E4-B65E-73EDBC592B0D}" type="slidenum">
              <a:rPr lang="en-US" smtClean="0">
                <a:latin typeface="Arial" pitchFamily="34" charset="0"/>
              </a:rPr>
              <a:pPr/>
              <a:t>106</a:t>
            </a:fld>
            <a:endParaRPr lang="en-US">
              <a:latin typeface="Arial" pitchFamily="34" charset="0"/>
            </a:endParaRPr>
          </a:p>
        </p:txBody>
      </p:sp>
      <p:sp>
        <p:nvSpPr>
          <p:cNvPr id="125956" name="Rectangle 2"/>
          <p:cNvSpPr>
            <a:spLocks noGrp="1" noRot="1" noChangeAspect="1" noChangeArrowheads="1" noTextEdit="1"/>
          </p:cNvSpPr>
          <p:nvPr>
            <p:ph type="sldImg"/>
          </p:nvPr>
        </p:nvSpPr>
        <p:spPr>
          <a:xfrm>
            <a:off x="141288" y="768350"/>
            <a:ext cx="6821487" cy="3838575"/>
          </a:xfrm>
          <a:ln/>
        </p:spPr>
      </p:sp>
      <p:sp>
        <p:nvSpPr>
          <p:cNvPr id="12595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102898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26979" name="Rectangle 7"/>
          <p:cNvSpPr>
            <a:spLocks noGrp="1" noChangeArrowheads="1"/>
          </p:cNvSpPr>
          <p:nvPr>
            <p:ph type="sldNum" sz="quarter" idx="5"/>
          </p:nvPr>
        </p:nvSpPr>
        <p:spPr>
          <a:noFill/>
        </p:spPr>
        <p:txBody>
          <a:bodyPr/>
          <a:lstStyle/>
          <a:p>
            <a:fld id="{DE5C1C7B-CF1B-41CE-8962-910E7261B9FB}" type="slidenum">
              <a:rPr lang="en-US" smtClean="0">
                <a:latin typeface="Arial" pitchFamily="34" charset="0"/>
              </a:rPr>
              <a:pPr/>
              <a:t>107</a:t>
            </a:fld>
            <a:endParaRPr lang="en-US">
              <a:latin typeface="Arial" pitchFamily="34" charset="0"/>
            </a:endParaRPr>
          </a:p>
        </p:txBody>
      </p:sp>
      <p:sp>
        <p:nvSpPr>
          <p:cNvPr id="126980" name="Rectangle 2"/>
          <p:cNvSpPr>
            <a:spLocks noGrp="1" noRot="1" noChangeAspect="1" noChangeArrowheads="1" noTextEdit="1"/>
          </p:cNvSpPr>
          <p:nvPr>
            <p:ph type="sldImg"/>
          </p:nvPr>
        </p:nvSpPr>
        <p:spPr>
          <a:xfrm>
            <a:off x="141288" y="768350"/>
            <a:ext cx="6821487" cy="3838575"/>
          </a:xfrm>
          <a:ln/>
        </p:spPr>
      </p:sp>
      <p:sp>
        <p:nvSpPr>
          <p:cNvPr id="126981"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5822536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78851" name="Rectangle 7"/>
          <p:cNvSpPr>
            <a:spLocks noGrp="1" noChangeArrowheads="1"/>
          </p:cNvSpPr>
          <p:nvPr>
            <p:ph type="sldNum" sz="quarter" idx="5"/>
          </p:nvPr>
        </p:nvSpPr>
        <p:spPr>
          <a:noFill/>
        </p:spPr>
        <p:txBody>
          <a:bodyPr/>
          <a:lstStyle/>
          <a:p>
            <a:fld id="{0EA803FF-D373-4F77-8A2D-A4F5FC505379}" type="slidenum">
              <a:rPr lang="en-US" smtClean="0">
                <a:latin typeface="Arial" pitchFamily="34" charset="0"/>
              </a:rPr>
              <a:pPr/>
              <a:t>108</a:t>
            </a:fld>
            <a:endParaRPr lang="en-US">
              <a:latin typeface="Arial" pitchFamily="34" charset="0"/>
            </a:endParaRPr>
          </a:p>
        </p:txBody>
      </p:sp>
      <p:sp>
        <p:nvSpPr>
          <p:cNvPr id="78852" name="Rectangle 2"/>
          <p:cNvSpPr>
            <a:spLocks noGrp="1" noRot="1" noChangeAspect="1" noChangeArrowheads="1" noTextEdit="1"/>
          </p:cNvSpPr>
          <p:nvPr>
            <p:ph type="sldImg"/>
          </p:nvPr>
        </p:nvSpPr>
        <p:spPr>
          <a:xfrm>
            <a:off x="141288" y="768350"/>
            <a:ext cx="6821487" cy="3838575"/>
          </a:xfrm>
          <a:ln/>
        </p:spPr>
      </p:sp>
      <p:sp>
        <p:nvSpPr>
          <p:cNvPr id="78853"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6303908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19811" name="Rectangle 7"/>
          <p:cNvSpPr>
            <a:spLocks noGrp="1" noChangeArrowheads="1"/>
          </p:cNvSpPr>
          <p:nvPr>
            <p:ph type="sldNum" sz="quarter" idx="5"/>
          </p:nvPr>
        </p:nvSpPr>
        <p:spPr>
          <a:noFill/>
        </p:spPr>
        <p:txBody>
          <a:bodyPr/>
          <a:lstStyle/>
          <a:p>
            <a:fld id="{BC0BBEB5-51F5-4E99-8521-834EBE96E49B}" type="slidenum">
              <a:rPr lang="en-US" smtClean="0">
                <a:latin typeface="Arial" pitchFamily="34" charset="0"/>
              </a:rPr>
              <a:pPr/>
              <a:t>109</a:t>
            </a:fld>
            <a:endParaRPr lang="en-US">
              <a:latin typeface="Arial" pitchFamily="34" charset="0"/>
            </a:endParaRPr>
          </a:p>
        </p:txBody>
      </p:sp>
      <p:sp>
        <p:nvSpPr>
          <p:cNvPr id="119812" name="Rectangle 2"/>
          <p:cNvSpPr>
            <a:spLocks noGrp="1" noRot="1" noChangeAspect="1" noChangeArrowheads="1" noTextEdit="1"/>
          </p:cNvSpPr>
          <p:nvPr>
            <p:ph type="sldImg"/>
          </p:nvPr>
        </p:nvSpPr>
        <p:spPr>
          <a:xfrm>
            <a:off x="141288" y="768350"/>
            <a:ext cx="6821487" cy="3838575"/>
          </a:xfrm>
          <a:ln/>
        </p:spPr>
      </p:sp>
      <p:sp>
        <p:nvSpPr>
          <p:cNvPr id="119813"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29725428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148483" name="Rectangle 7"/>
          <p:cNvSpPr>
            <a:spLocks noGrp="1" noChangeArrowheads="1"/>
          </p:cNvSpPr>
          <p:nvPr>
            <p:ph type="sldNum" sz="quarter" idx="5"/>
          </p:nvPr>
        </p:nvSpPr>
        <p:spPr>
          <a:noFill/>
        </p:spPr>
        <p:txBody>
          <a:bodyPr/>
          <a:lstStyle/>
          <a:p>
            <a:fld id="{E9CCA517-3629-4D0E-8C0D-1C454EB47ED5}" type="slidenum">
              <a:rPr lang="en-US" smtClean="0">
                <a:latin typeface="Arial" pitchFamily="34" charset="0"/>
              </a:rPr>
              <a:pPr/>
              <a:t>110</a:t>
            </a:fld>
            <a:endParaRPr lang="en-US">
              <a:latin typeface="Arial" pitchFamily="34" charset="0"/>
            </a:endParaRPr>
          </a:p>
        </p:txBody>
      </p:sp>
      <p:sp>
        <p:nvSpPr>
          <p:cNvPr id="148484" name="Rectangle 2"/>
          <p:cNvSpPr>
            <a:spLocks noGrp="1" noRot="1" noChangeAspect="1" noChangeArrowheads="1" noTextEdit="1"/>
          </p:cNvSpPr>
          <p:nvPr>
            <p:ph type="sldImg"/>
          </p:nvPr>
        </p:nvSpPr>
        <p:spPr>
          <a:xfrm>
            <a:off x="141288" y="768350"/>
            <a:ext cx="6821487" cy="3838575"/>
          </a:xfrm>
          <a:ln/>
        </p:spPr>
      </p:sp>
      <p:sp>
        <p:nvSpPr>
          <p:cNvPr id="148485"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265503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p:spPr>
        <p:txBody>
          <a:bodyPr/>
          <a:lstStyle/>
          <a:p>
            <a:r>
              <a:rPr lang="en-US">
                <a:latin typeface="Arial" pitchFamily="34" charset="0"/>
              </a:rPr>
              <a:t>Investment Analysis (E. Laveren)</a:t>
            </a:r>
          </a:p>
        </p:txBody>
      </p:sp>
      <p:sp>
        <p:nvSpPr>
          <p:cNvPr id="84995" name="Rectangle 7"/>
          <p:cNvSpPr>
            <a:spLocks noGrp="1" noChangeArrowheads="1"/>
          </p:cNvSpPr>
          <p:nvPr>
            <p:ph type="sldNum" sz="quarter" idx="5"/>
          </p:nvPr>
        </p:nvSpPr>
        <p:spPr>
          <a:noFill/>
        </p:spPr>
        <p:txBody>
          <a:bodyPr/>
          <a:lstStyle/>
          <a:p>
            <a:fld id="{8F1F2D85-A539-4706-A6EC-B68779C5A387}" type="slidenum">
              <a:rPr lang="en-US" smtClean="0">
                <a:latin typeface="Arial" pitchFamily="34" charset="0"/>
              </a:rPr>
              <a:pPr/>
              <a:t>9</a:t>
            </a:fld>
            <a:endParaRPr lang="en-US">
              <a:latin typeface="Arial" pitchFamily="34" charset="0"/>
            </a:endParaRPr>
          </a:p>
        </p:txBody>
      </p:sp>
      <p:sp>
        <p:nvSpPr>
          <p:cNvPr id="84996" name="Rectangle 2"/>
          <p:cNvSpPr>
            <a:spLocks noGrp="1" noRot="1" noChangeAspect="1" noChangeArrowheads="1" noTextEdit="1"/>
          </p:cNvSpPr>
          <p:nvPr>
            <p:ph type="sldImg"/>
          </p:nvPr>
        </p:nvSpPr>
        <p:spPr>
          <a:xfrm>
            <a:off x="141288" y="768350"/>
            <a:ext cx="6821487" cy="3838575"/>
          </a:xfrm>
          <a:ln/>
        </p:spPr>
      </p:sp>
      <p:sp>
        <p:nvSpPr>
          <p:cNvPr id="8499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362831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 onder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3888" y="2547939"/>
            <a:ext cx="10936806" cy="2387600"/>
          </a:xfrm>
          <a:prstGeom prst="rect">
            <a:avLst/>
          </a:prstGeom>
        </p:spPr>
        <p:txBody>
          <a:bodyPr anchor="ctr"/>
          <a:lstStyle>
            <a:lvl1pPr algn="ctr">
              <a:defRPr sz="6000">
                <a:latin typeface="+mj-lt"/>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Ondertitel 2"/>
          <p:cNvSpPr>
            <a:spLocks noGrp="1"/>
          </p:cNvSpPr>
          <p:nvPr>
            <p:ph type="subTitle" idx="1" hasCustomPrompt="1"/>
          </p:nvPr>
        </p:nvSpPr>
        <p:spPr>
          <a:xfrm>
            <a:off x="623887" y="5027614"/>
            <a:ext cx="10944225" cy="1209674"/>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Klik</a:t>
            </a:r>
            <a:r>
              <a:rPr lang="en-GB" dirty="0"/>
              <a:t> om de </a:t>
            </a:r>
            <a:r>
              <a:rPr lang="en-GB" dirty="0" err="1"/>
              <a:t>stijl</a:t>
            </a:r>
            <a:r>
              <a:rPr lang="en-GB" dirty="0"/>
              <a:t> van de </a:t>
            </a:r>
            <a:r>
              <a:rPr lang="en-GB" dirty="0" err="1"/>
              <a:t>ondertitel</a:t>
            </a:r>
            <a:r>
              <a:rPr lang="en-GB" dirty="0"/>
              <a:t> </a:t>
            </a:r>
            <a:r>
              <a:rPr lang="en-GB" dirty="0" err="1"/>
              <a:t>te</a:t>
            </a:r>
            <a:r>
              <a:rPr lang="en-GB" dirty="0"/>
              <a:t> </a:t>
            </a:r>
            <a:r>
              <a:rPr lang="en-GB" dirty="0" err="1"/>
              <a:t>bewerken</a:t>
            </a:r>
            <a:endParaRPr lang="nl-BE" dirty="0"/>
          </a:p>
        </p:txBody>
      </p:sp>
      <p:sp>
        <p:nvSpPr>
          <p:cNvPr id="7" name="Tijdelijke aanduiding voor dianummer 6">
            <a:extLst>
              <a:ext uri="{FF2B5EF4-FFF2-40B4-BE49-F238E27FC236}">
                <a16:creationId xmlns:a16="http://schemas.microsoft.com/office/drawing/2014/main" id="{10103838-1994-8E4F-A3C9-42650AEED577}"/>
              </a:ext>
            </a:extLst>
          </p:cNvPr>
          <p:cNvSpPr>
            <a:spLocks noGrp="1"/>
          </p:cNvSpPr>
          <p:nvPr>
            <p:ph type="sldNum" sz="quarter" idx="10"/>
          </p:nvPr>
        </p:nvSpPr>
        <p:spPr>
          <a:xfrm>
            <a:off x="8817494"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800" b="0" i="0" u="none" strike="noStrike" kern="1200" cap="none" spc="0" normalizeH="0" baseline="0" noProof="0" smtClean="0">
                <a:ln>
                  <a:noFill/>
                </a:ln>
                <a:solidFill>
                  <a:srgbClr val="002E65"/>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nl-BE" sz="18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1321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sz="half" idx="1" hasCustomPrompt="1"/>
          </p:nvPr>
        </p:nvSpPr>
        <p:spPr>
          <a:xfrm>
            <a:off x="623888" y="1825625"/>
            <a:ext cx="5181600" cy="4351338"/>
          </a:xfrm>
        </p:spPr>
        <p:txBody>
          <a:bodyPr/>
          <a:lstStyle>
            <a:lvl1pPr>
              <a:defRPr/>
            </a:lvl1pPr>
            <a:lvl2pPr>
              <a:defRPr/>
            </a:lvl2pPr>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4" name="Tijdelijke aanduiding voor inhoud 3"/>
          <p:cNvSpPr>
            <a:spLocks noGrp="1"/>
          </p:cNvSpPr>
          <p:nvPr>
            <p:ph sz="half" idx="2" hasCustomPrompt="1"/>
          </p:nvPr>
        </p:nvSpPr>
        <p:spPr>
          <a:xfrm>
            <a:off x="6386513" y="1825625"/>
            <a:ext cx="5181600" cy="4351338"/>
          </a:xfrm>
        </p:spPr>
        <p:txBody>
          <a:bodyPr/>
          <a:lstStyle>
            <a:lvl1pPr>
              <a:defRPr/>
            </a:lvl1pPr>
            <a:lvl2pPr>
              <a:defRPr/>
            </a:lvl2pPr>
            <a:lvl3pPr>
              <a:buNone/>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8" name="Tijdelijke aanduiding voor dianummer 7">
            <a:extLst>
              <a:ext uri="{FF2B5EF4-FFF2-40B4-BE49-F238E27FC236}">
                <a16:creationId xmlns:a16="http://schemas.microsoft.com/office/drawing/2014/main" id="{2C1BE378-DC23-2B48-AE13-8715F539C7C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90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oud met bijschrift">
    <p:bg>
      <p:bgPr>
        <a:solidFill>
          <a:schemeClr val="bg1">
            <a:alpha val="47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620712"/>
            <a:ext cx="4148137"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23888" y="2057399"/>
            <a:ext cx="4148137" cy="41798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E99BE5F7-6B54-8E46-A09C-1186A2D5D9F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6" name="Tijdelijke aanduiding voor inhoud 3">
            <a:extLst>
              <a:ext uri="{FF2B5EF4-FFF2-40B4-BE49-F238E27FC236}">
                <a16:creationId xmlns:a16="http://schemas.microsoft.com/office/drawing/2014/main" id="{1A552F66-E817-8740-B7F1-562D225215C0}"/>
              </a:ext>
            </a:extLst>
          </p:cNvPr>
          <p:cNvSpPr>
            <a:spLocks noGrp="1"/>
          </p:cNvSpPr>
          <p:nvPr>
            <p:ph sz="half" idx="11" hasCustomPrompt="1"/>
          </p:nvPr>
        </p:nvSpPr>
        <p:spPr>
          <a:xfrm>
            <a:off x="5183188" y="620712"/>
            <a:ext cx="6377506" cy="5616575"/>
          </a:xfrm>
        </p:spPr>
        <p:txBody>
          <a:bodyPr/>
          <a:lstStyle>
            <a:lvl1pPr>
              <a:defRPr/>
            </a:lvl1pPr>
            <a:lvl2pPr>
              <a:defRPr/>
            </a:lvl2pPr>
            <a:lvl3pPr>
              <a:buNone/>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Tree>
    <p:extLst>
      <p:ext uri="{BB962C8B-B14F-4D97-AF65-F5344CB8AC3E}">
        <p14:creationId xmlns:p14="http://schemas.microsoft.com/office/powerpoint/2010/main" val="1409095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6" name="Tijdelijke aanduiding voor dianummer 5">
            <a:extLst>
              <a:ext uri="{FF2B5EF4-FFF2-40B4-BE49-F238E27FC236}">
                <a16:creationId xmlns:a16="http://schemas.microsoft.com/office/drawing/2014/main" id="{C2773E91-F303-2E4F-8BE5-F4B3CA2C458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911651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ianummer 4">
            <a:extLst>
              <a:ext uri="{FF2B5EF4-FFF2-40B4-BE49-F238E27FC236}">
                <a16:creationId xmlns:a16="http://schemas.microsoft.com/office/drawing/2014/main" id="{819219D7-C7BD-564D-8CB0-D8813B96F2E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217925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endParaRPr lang="nl-B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Tree>
    <p:extLst>
      <p:ext uri="{BB962C8B-B14F-4D97-AF65-F5344CB8AC3E}">
        <p14:creationId xmlns:p14="http://schemas.microsoft.com/office/powerpoint/2010/main" val="3399589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8_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802711" y="475158"/>
            <a:ext cx="10779689" cy="1143000"/>
          </a:xfrm>
        </p:spPr>
        <p:txBody>
          <a:bodyPr/>
          <a:lstStyle>
            <a:lvl1pPr algn="l">
              <a:lnSpc>
                <a:spcPct val="90000"/>
              </a:lnSpc>
              <a:defRPr sz="3000">
                <a:solidFill>
                  <a:srgbClr val="1CA1E2"/>
                </a:solidFill>
              </a:defRPr>
            </a:lvl1pPr>
          </a:lstStyle>
          <a:p>
            <a:r>
              <a:rPr lang="en-US"/>
              <a:t>Click to edit Master title style</a:t>
            </a:r>
            <a:endParaRPr lang="nl-NL" dirty="0"/>
          </a:p>
        </p:txBody>
      </p:sp>
      <p:sp>
        <p:nvSpPr>
          <p:cNvPr id="3" name="Tijdelijke aanduiding voor inhoud 2"/>
          <p:cNvSpPr>
            <a:spLocks noGrp="1"/>
          </p:cNvSpPr>
          <p:nvPr>
            <p:ph idx="1"/>
          </p:nvPr>
        </p:nvSpPr>
        <p:spPr>
          <a:xfrm>
            <a:off x="801915" y="1847259"/>
            <a:ext cx="10780485" cy="3744972"/>
          </a:xfrm>
        </p:spPr>
        <p:txBody>
          <a:bodyPr/>
          <a:lstStyle>
            <a:lvl1pPr marL="0" indent="0">
              <a:spcBef>
                <a:spcPts val="0"/>
              </a:spcBef>
              <a:spcAft>
                <a:spcPts val="1000"/>
              </a:spcAft>
              <a:buSzPct val="100000"/>
              <a:buFont typeface="Arial"/>
              <a:buNone/>
              <a:defRPr sz="2000">
                <a:solidFill>
                  <a:schemeClr val="tx1">
                    <a:lumMod val="65000"/>
                    <a:lumOff val="35000"/>
                  </a:schemeClr>
                </a:solidFill>
              </a:defRPr>
            </a:lvl1pPr>
            <a:lvl2pPr marL="357188" indent="-179388">
              <a:spcBef>
                <a:spcPts val="0"/>
              </a:spcBef>
              <a:spcAft>
                <a:spcPts val="600"/>
              </a:spcAft>
              <a:buSzPct val="100000"/>
              <a:buFontTx/>
              <a:buBlip>
                <a:blip r:embed="rId2"/>
              </a:buBlip>
              <a:defRPr sz="1800">
                <a:solidFill>
                  <a:schemeClr val="tx1">
                    <a:lumMod val="65000"/>
                    <a:lumOff val="35000"/>
                  </a:schemeClr>
                </a:solidFill>
              </a:defRPr>
            </a:lvl2pPr>
            <a:lvl3pPr marL="801688" indent="-177800">
              <a:spcBef>
                <a:spcPts val="0"/>
              </a:spcBef>
              <a:spcAft>
                <a:spcPts val="600"/>
              </a:spcAft>
              <a:buSzPct val="100000"/>
              <a:buFontTx/>
              <a:buBlip>
                <a:blip r:embed="rId2"/>
              </a:buBlip>
              <a:defRPr sz="1600">
                <a:solidFill>
                  <a:schemeClr val="tx1">
                    <a:lumMod val="65000"/>
                    <a:lumOff val="35000"/>
                  </a:schemeClr>
                </a:solidFill>
              </a:defRPr>
            </a:lvl3pPr>
            <a:lvl4pPr marL="1258888" indent="-177800">
              <a:spcBef>
                <a:spcPts val="0"/>
              </a:spcBef>
              <a:spcAft>
                <a:spcPts val="600"/>
              </a:spcAft>
              <a:buSzPct val="100000"/>
              <a:buFontTx/>
              <a:buBlip>
                <a:blip r:embed="rId2"/>
              </a:buBlip>
              <a:defRPr sz="1400">
                <a:solidFill>
                  <a:schemeClr val="tx1">
                    <a:lumMod val="65000"/>
                    <a:lumOff val="35000"/>
                  </a:schemeClr>
                </a:solidFill>
              </a:defRPr>
            </a:lvl4pPr>
            <a:lvl5pPr marL="1616075" indent="-179388">
              <a:spcBef>
                <a:spcPts val="0"/>
              </a:spcBef>
              <a:spcAft>
                <a:spcPts val="600"/>
              </a:spcAft>
              <a:buSzPct val="100000"/>
              <a:buFontTx/>
              <a:buBlip>
                <a:blip r:embed="rId2"/>
              </a:buBlip>
              <a:defRPr sz="14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atum 3"/>
          <p:cNvSpPr>
            <a:spLocks noGrp="1"/>
          </p:cNvSpPr>
          <p:nvPr>
            <p:ph type="dt" sz="half" idx="10"/>
          </p:nvPr>
        </p:nvSpPr>
        <p:spPr>
          <a:xfrm>
            <a:off x="609600" y="6878462"/>
            <a:ext cx="2844800" cy="365125"/>
          </a:xfrm>
          <a:prstGeom prst="rect">
            <a:avLst/>
          </a:prstGeom>
        </p:spPr>
        <p:txBody>
          <a:bodyPr/>
          <a:lstStyle/>
          <a:p>
            <a:endParaRPr lang="nl-NL"/>
          </a:p>
        </p:txBody>
      </p:sp>
      <p:sp>
        <p:nvSpPr>
          <p:cNvPr id="5" name="Tijdelijke aanduiding voor voettekst 4"/>
          <p:cNvSpPr>
            <a:spLocks noGrp="1"/>
          </p:cNvSpPr>
          <p:nvPr>
            <p:ph type="ftr" sz="quarter" idx="11"/>
          </p:nvPr>
        </p:nvSpPr>
        <p:spPr>
          <a:xfrm>
            <a:off x="4165600" y="6878462"/>
            <a:ext cx="3860800" cy="365125"/>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8737600" y="6878462"/>
            <a:ext cx="2844800" cy="365125"/>
          </a:xfrm>
          <a:prstGeom prst="rect">
            <a:avLst/>
          </a:prstGeom>
        </p:spPr>
        <p:txBody>
          <a:bodyPr/>
          <a:lstStyle/>
          <a:p>
            <a:fld id="{98E12EA2-E7FF-C44E-996C-15C424173CE7}" type="slidenum">
              <a:rPr lang="nl-NL" smtClean="0"/>
              <a:pPr/>
              <a:t>‹#›</a:t>
            </a:fld>
            <a:endParaRPr lang="nl-NL"/>
          </a:p>
        </p:txBody>
      </p:sp>
    </p:spTree>
    <p:extLst>
      <p:ext uri="{BB962C8B-B14F-4D97-AF65-F5344CB8AC3E}">
        <p14:creationId xmlns:p14="http://schemas.microsoft.com/office/powerpoint/2010/main" val="30630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 onder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3888" y="1122363"/>
            <a:ext cx="10936806" cy="2387600"/>
          </a:xfrm>
        </p:spPr>
        <p:txBody>
          <a:bodyPr anchor="b"/>
          <a:lstStyle>
            <a:lvl1pPr algn="ctr">
              <a:defRPr sz="6000">
                <a:latin typeface="+mj-lt"/>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Ondertitel 2"/>
          <p:cNvSpPr>
            <a:spLocks noGrp="1"/>
          </p:cNvSpPr>
          <p:nvPr>
            <p:ph type="subTitle" idx="1" hasCustomPrompt="1"/>
          </p:nvPr>
        </p:nvSpPr>
        <p:spPr>
          <a:xfrm>
            <a:off x="623887" y="3602038"/>
            <a:ext cx="109442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Klik</a:t>
            </a:r>
            <a:r>
              <a:rPr lang="en-GB" dirty="0"/>
              <a:t> om de </a:t>
            </a:r>
            <a:r>
              <a:rPr lang="en-GB" dirty="0" err="1"/>
              <a:t>stijl</a:t>
            </a:r>
            <a:r>
              <a:rPr lang="en-GB" dirty="0"/>
              <a:t> van de </a:t>
            </a:r>
            <a:r>
              <a:rPr lang="en-GB" dirty="0" err="1"/>
              <a:t>ondertitel</a:t>
            </a:r>
            <a:r>
              <a:rPr lang="en-GB" dirty="0"/>
              <a:t> </a:t>
            </a:r>
            <a:r>
              <a:rPr lang="en-GB" dirty="0" err="1"/>
              <a:t>te</a:t>
            </a:r>
            <a:r>
              <a:rPr lang="en-GB" dirty="0"/>
              <a:t> </a:t>
            </a:r>
            <a:r>
              <a:rPr lang="en-GB" dirty="0" err="1"/>
              <a:t>bewerken</a:t>
            </a:r>
            <a:endParaRPr lang="nl-BE" dirty="0"/>
          </a:p>
        </p:txBody>
      </p:sp>
      <p:sp>
        <p:nvSpPr>
          <p:cNvPr id="7" name="Tijdelijke aanduiding voor dianummer 6">
            <a:extLst>
              <a:ext uri="{FF2B5EF4-FFF2-40B4-BE49-F238E27FC236}">
                <a16:creationId xmlns:a16="http://schemas.microsoft.com/office/drawing/2014/main" id="{10103838-1994-8E4F-A3C9-42650AEED57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8585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B96FF89E-1A88-6644-92AC-9142DDA98F2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4" name="Tijdelijke aanduiding voor titel 1">
            <a:extLst>
              <a:ext uri="{FF2B5EF4-FFF2-40B4-BE49-F238E27FC236}">
                <a16:creationId xmlns:a16="http://schemas.microsoft.com/office/drawing/2014/main" id="{98CD15F7-4A41-1143-A521-E4605A1D7995}"/>
              </a:ext>
            </a:extLst>
          </p:cNvPr>
          <p:cNvSpPr>
            <a:spLocks noGrp="1"/>
          </p:cNvSpPr>
          <p:nvPr>
            <p:ph type="title" hasCustomPrompt="1"/>
          </p:nvPr>
        </p:nvSpPr>
        <p:spPr>
          <a:xfrm>
            <a:off x="623887" y="2685415"/>
            <a:ext cx="10944225" cy="1325563"/>
          </a:xfrm>
          <a:prstGeom prst="rect">
            <a:avLst/>
          </a:prstGeom>
        </p:spPr>
        <p:txBody>
          <a:bodyPr vert="horz" lIns="91440" tIns="45720" rIns="91440" bIns="45720" rtlCol="0" anchor="ctr">
            <a:normAutofit/>
          </a:bodyPr>
          <a:lstStyle>
            <a:lvl1pPr algn="ct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Tree>
    <p:extLst>
      <p:ext uri="{BB962C8B-B14F-4D97-AF65-F5344CB8AC3E}">
        <p14:creationId xmlns:p14="http://schemas.microsoft.com/office/powerpoint/2010/main" val="287320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beelding 1/2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393509" y="620712"/>
            <a:ext cx="5164909"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393510" y="2057400"/>
            <a:ext cx="5164908" cy="4179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5" name="Tijdelijke aanduiding voor afbeelding 4">
            <a:extLst>
              <a:ext uri="{FF2B5EF4-FFF2-40B4-BE49-F238E27FC236}">
                <a16:creationId xmlns:a16="http://schemas.microsoft.com/office/drawing/2014/main" id="{63C37243-C559-E546-ADCD-F505707E4116}"/>
              </a:ext>
            </a:extLst>
          </p:cNvPr>
          <p:cNvSpPr>
            <a:spLocks noGrp="1"/>
          </p:cNvSpPr>
          <p:nvPr>
            <p:ph type="pic" sz="quarter" idx="11" hasCustomPrompt="1"/>
          </p:nvPr>
        </p:nvSpPr>
        <p:spPr>
          <a:xfrm>
            <a:off x="623888" y="620713"/>
            <a:ext cx="5145087" cy="56165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132351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beelding 1/3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22027" y="620712"/>
            <a:ext cx="7736392" cy="1436687"/>
          </a:xfrm>
        </p:spPr>
        <p:txBody>
          <a:bodyPr anchor="t"/>
          <a:lstStyle>
            <a:lvl1pPr>
              <a:defRPr sz="32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3822026" y="2057400"/>
            <a:ext cx="7736392" cy="41798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7" name="Tijdelijke aanduiding voor afbeelding 4">
            <a:extLst>
              <a:ext uri="{FF2B5EF4-FFF2-40B4-BE49-F238E27FC236}">
                <a16:creationId xmlns:a16="http://schemas.microsoft.com/office/drawing/2014/main" id="{21F11882-DCCC-6D4E-8DC5-26C989CFCD94}"/>
              </a:ext>
            </a:extLst>
          </p:cNvPr>
          <p:cNvSpPr>
            <a:spLocks noGrp="1"/>
          </p:cNvSpPr>
          <p:nvPr>
            <p:ph type="pic" sz="quarter" idx="11" hasCustomPrompt="1"/>
          </p:nvPr>
        </p:nvSpPr>
        <p:spPr>
          <a:xfrm>
            <a:off x="623889" y="620713"/>
            <a:ext cx="2596742" cy="56165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82644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fbeelding horizontaal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4141790"/>
            <a:ext cx="10934531" cy="656788"/>
          </a:xfrm>
        </p:spPr>
        <p:txBody>
          <a:bodyPr anchor="t">
            <a:noAutofit/>
          </a:bodyPr>
          <a:lstStyle>
            <a:lvl1pPr>
              <a:defRPr sz="4500"/>
            </a:lvl1pPr>
          </a:lstStyle>
          <a:p>
            <a:r>
              <a:rPr lang="nl-NL" dirty="0"/>
              <a:t>Klik om de stijl van de mastertitel te bewerken</a:t>
            </a:r>
            <a:endParaRPr lang="nl-BE" dirty="0"/>
          </a:p>
        </p:txBody>
      </p:sp>
      <p:sp>
        <p:nvSpPr>
          <p:cNvPr id="4" name="Tijdelijke aanduiding voor tekst 3"/>
          <p:cNvSpPr>
            <a:spLocks noGrp="1"/>
          </p:cNvSpPr>
          <p:nvPr>
            <p:ph type="body" sz="half" idx="2" hasCustomPrompt="1"/>
          </p:nvPr>
        </p:nvSpPr>
        <p:spPr>
          <a:xfrm>
            <a:off x="623888" y="5169480"/>
            <a:ext cx="10934530" cy="10678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8" name="Tijdelijke aanduiding voor dianummer 7">
            <a:extLst>
              <a:ext uri="{FF2B5EF4-FFF2-40B4-BE49-F238E27FC236}">
                <a16:creationId xmlns:a16="http://schemas.microsoft.com/office/drawing/2014/main" id="{51FBDA75-C469-3541-881F-F9A5AE73AD6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9" name="Tijdelijke aanduiding voor afbeelding 4">
            <a:extLst>
              <a:ext uri="{FF2B5EF4-FFF2-40B4-BE49-F238E27FC236}">
                <a16:creationId xmlns:a16="http://schemas.microsoft.com/office/drawing/2014/main" id="{F1C4521A-D628-734E-9AEB-C9A6E93C9115}"/>
              </a:ext>
            </a:extLst>
          </p:cNvPr>
          <p:cNvSpPr>
            <a:spLocks noGrp="1"/>
          </p:cNvSpPr>
          <p:nvPr>
            <p:ph type="pic" sz="quarter" idx="11" hasCustomPrompt="1"/>
          </p:nvPr>
        </p:nvSpPr>
        <p:spPr>
          <a:xfrm>
            <a:off x="623888" y="620713"/>
            <a:ext cx="10934529" cy="3150175"/>
          </a:xfrm>
          <a:solidFill>
            <a:schemeClr val="bg2"/>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om een afbeelding wilt toevoegen</a:t>
            </a:r>
            <a:endParaRPr lang="nl-BE" dirty="0"/>
          </a:p>
        </p:txBody>
      </p:sp>
    </p:spTree>
    <p:extLst>
      <p:ext uri="{BB962C8B-B14F-4D97-AF65-F5344CB8AC3E}">
        <p14:creationId xmlns:p14="http://schemas.microsoft.com/office/powerpoint/2010/main" val="331076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idx="1" hasCustomPrompt="1"/>
          </p:nvPr>
        </p:nvSpPr>
        <p:spPr>
          <a:xfrm>
            <a:off x="623888" y="1912776"/>
            <a:ext cx="10936806" cy="4324511"/>
          </a:xfrm>
        </p:spPr>
        <p:txBody>
          <a:bodyPr/>
          <a:lstStyle>
            <a:lvl1pPr>
              <a:defRPr lang="en-GB" sz="3200" kern="1200" dirty="0" smtClean="0">
                <a:solidFill>
                  <a:schemeClr val="tx2"/>
                </a:solidFill>
                <a:latin typeface="+mn-lt"/>
                <a:ea typeface="+mn-ea"/>
                <a:cs typeface="+mn-cs"/>
              </a:defRPr>
            </a:lvl1pPr>
            <a:lvl2pPr>
              <a:defRPr lang="en-GB" sz="3200" kern="1200" dirty="0">
                <a:solidFill>
                  <a:schemeClr val="tx2"/>
                </a:solidFill>
                <a:latin typeface="+mn-lt"/>
                <a:ea typeface="+mn-ea"/>
                <a:cs typeface="+mn-cs"/>
              </a:defRPr>
            </a:lvl2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p:txBody>
      </p:sp>
      <p:sp>
        <p:nvSpPr>
          <p:cNvPr id="7" name="Tijdelijke aanduiding voor dianummer 6">
            <a:extLst>
              <a:ext uri="{FF2B5EF4-FFF2-40B4-BE49-F238E27FC236}">
                <a16:creationId xmlns:a16="http://schemas.microsoft.com/office/drawing/2014/main" id="{C7020C07-3EAF-E541-8467-E209C6FC3C5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30680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onder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inhoud 2"/>
          <p:cNvSpPr>
            <a:spLocks noGrp="1"/>
          </p:cNvSpPr>
          <p:nvPr>
            <p:ph idx="1" hasCustomPrompt="1"/>
          </p:nvPr>
        </p:nvSpPr>
        <p:spPr>
          <a:xfrm>
            <a:off x="623888" y="2576052"/>
            <a:ext cx="10936806" cy="3661235"/>
          </a:xfrm>
        </p:spPr>
        <p:txBody>
          <a:bodyPr/>
          <a:lstStyle>
            <a:lvl1pPr>
              <a:defRPr lang="en-GB" sz="3200" kern="1200" dirty="0" smtClean="0">
                <a:solidFill>
                  <a:schemeClr val="tx2"/>
                </a:solidFill>
                <a:latin typeface="+mn-lt"/>
                <a:ea typeface="+mn-ea"/>
                <a:cs typeface="+mn-cs"/>
              </a:defRPr>
            </a:lvl1pPr>
            <a:lvl2pPr>
              <a:defRPr lang="en-GB" sz="3200" kern="1200" dirty="0">
                <a:solidFill>
                  <a:schemeClr val="tx2"/>
                </a:solidFill>
                <a:latin typeface="+mn-lt"/>
                <a:ea typeface="+mn-ea"/>
                <a:cs typeface="+mn-cs"/>
              </a:defRPr>
            </a:lvl2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7" name="Tijdelijke aanduiding voor dianummer 6">
            <a:extLst>
              <a:ext uri="{FF2B5EF4-FFF2-40B4-BE49-F238E27FC236}">
                <a16:creationId xmlns:a16="http://schemas.microsoft.com/office/drawing/2014/main" id="{C7020C07-3EAF-E541-8467-E209C6FC3C5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
        <p:nvSpPr>
          <p:cNvPr id="5" name="Text Placeholder 4">
            <a:extLst>
              <a:ext uri="{FF2B5EF4-FFF2-40B4-BE49-F238E27FC236}">
                <a16:creationId xmlns:a16="http://schemas.microsoft.com/office/drawing/2014/main" id="{8A59F69A-091E-534B-802D-D6CADEB7181D}"/>
              </a:ext>
            </a:extLst>
          </p:cNvPr>
          <p:cNvSpPr>
            <a:spLocks noGrp="1"/>
          </p:cNvSpPr>
          <p:nvPr>
            <p:ph type="body" sz="quarter" idx="11" hasCustomPrompt="1"/>
          </p:nvPr>
        </p:nvSpPr>
        <p:spPr>
          <a:xfrm>
            <a:off x="623888" y="1931437"/>
            <a:ext cx="10936287" cy="645076"/>
          </a:xfrm>
        </p:spPr>
        <p:txBody>
          <a:bodyPr/>
          <a:lstStyle>
            <a:lvl1pPr>
              <a:buNone/>
              <a:defRPr/>
            </a:lvl1pPr>
            <a:lvl2pPr>
              <a:buNone/>
              <a:defRPr/>
            </a:lvl2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Tree>
    <p:extLst>
      <p:ext uri="{BB962C8B-B14F-4D97-AF65-F5344CB8AC3E}">
        <p14:creationId xmlns:p14="http://schemas.microsoft.com/office/powerpoint/2010/main" val="141138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23888" y="620713"/>
            <a:ext cx="10936806" cy="1069975"/>
          </a:xfrm>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nl-BE" dirty="0"/>
          </a:p>
        </p:txBody>
      </p:sp>
      <p:sp>
        <p:nvSpPr>
          <p:cNvPr id="3" name="Tijdelijke aanduiding voor tekst 2"/>
          <p:cNvSpPr>
            <a:spLocks noGrp="1"/>
          </p:cNvSpPr>
          <p:nvPr>
            <p:ph type="body" idx="1" hasCustomPrompt="1"/>
          </p:nvPr>
        </p:nvSpPr>
        <p:spPr>
          <a:xfrm>
            <a:off x="6238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4" name="Tijdelijke aanduiding voor inhoud 3"/>
          <p:cNvSpPr>
            <a:spLocks noGrp="1"/>
          </p:cNvSpPr>
          <p:nvPr>
            <p:ph sz="half" idx="2" hasCustomPrompt="1"/>
          </p:nvPr>
        </p:nvSpPr>
        <p:spPr>
          <a:xfrm>
            <a:off x="623888" y="2505075"/>
            <a:ext cx="5157787" cy="3684588"/>
          </a:xfrm>
        </p:spPr>
        <p:txBody>
          <a:bodyPr/>
          <a:lstStyle>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5" name="Tijdelijke aanduiding voor tekst 4"/>
          <p:cNvSpPr>
            <a:spLocks noGrp="1"/>
          </p:cNvSpPr>
          <p:nvPr>
            <p:ph type="body" sz="quarter" idx="3" hasCustomPrompt="1"/>
          </p:nvPr>
        </p:nvSpPr>
        <p:spPr>
          <a:xfrm>
            <a:off x="638492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err="1"/>
              <a:t>Klik</a:t>
            </a:r>
            <a:r>
              <a:rPr lang="en-GB" dirty="0"/>
              <a:t> om </a:t>
            </a:r>
            <a:r>
              <a:rPr lang="en-GB" dirty="0" err="1"/>
              <a:t>tekststijl</a:t>
            </a:r>
            <a:r>
              <a:rPr lang="en-GB" dirty="0"/>
              <a:t> </a:t>
            </a:r>
            <a:r>
              <a:rPr lang="en-GB" dirty="0" err="1"/>
              <a:t>te</a:t>
            </a:r>
            <a:r>
              <a:rPr lang="en-GB" dirty="0"/>
              <a:t> </a:t>
            </a:r>
            <a:r>
              <a:rPr lang="en-GB" dirty="0" err="1"/>
              <a:t>bewerken</a:t>
            </a:r>
            <a:endParaRPr lang="en-GB" dirty="0"/>
          </a:p>
        </p:txBody>
      </p:sp>
      <p:sp>
        <p:nvSpPr>
          <p:cNvPr id="6" name="Tijdelijke aanduiding voor inhoud 5"/>
          <p:cNvSpPr>
            <a:spLocks noGrp="1"/>
          </p:cNvSpPr>
          <p:nvPr>
            <p:ph sz="quarter" idx="4" hasCustomPrompt="1"/>
          </p:nvPr>
        </p:nvSpPr>
        <p:spPr>
          <a:xfrm>
            <a:off x="6384925" y="2505075"/>
            <a:ext cx="5183188" cy="3684588"/>
          </a:xfrm>
        </p:spPr>
        <p:txBody>
          <a:bodyPr/>
          <a:lstStyle>
            <a:lvl1pPr>
              <a:defRPr/>
            </a:lvl1pPr>
            <a:lvl2pPr>
              <a:defRPr/>
            </a:lvl2pPr>
            <a:lvl3pPr>
              <a:defRPr/>
            </a:lvl3pPr>
          </a:lstStyle>
          <a:p>
            <a:pPr lvl="0"/>
            <a:r>
              <a:rPr lang="en-GB" dirty="0" err="1"/>
              <a:t>Eerste</a:t>
            </a:r>
            <a:r>
              <a:rPr lang="en-GB" dirty="0"/>
              <a:t> </a:t>
            </a:r>
            <a:r>
              <a:rPr lang="en-GB" dirty="0" err="1"/>
              <a:t>niveau</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p:txBody>
      </p:sp>
      <p:sp>
        <p:nvSpPr>
          <p:cNvPr id="10" name="Tijdelijke aanduiding voor dianummer 9">
            <a:extLst>
              <a:ext uri="{FF2B5EF4-FFF2-40B4-BE49-F238E27FC236}">
                <a16:creationId xmlns:a16="http://schemas.microsoft.com/office/drawing/2014/main" id="{55DC8CAB-E918-054F-B474-14E22254168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3113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4">
            <a:extLst>
              <a:ext uri="{FF2B5EF4-FFF2-40B4-BE49-F238E27FC236}">
                <a16:creationId xmlns:a16="http://schemas.microsoft.com/office/drawing/2014/main" id="{2E4EFE2B-8153-C744-9FC9-3AF66B647D25}"/>
              </a:ext>
            </a:extLst>
          </p:cNvPr>
          <p:cNvPicPr>
            <a:picLocks noChangeAspect="1"/>
          </p:cNvPicPr>
          <p:nvPr userDrawn="1"/>
        </p:nvPicPr>
        <p:blipFill>
          <a:blip r:embed="rId3"/>
          <a:stretch>
            <a:fillRect/>
          </a:stretch>
        </p:blipFill>
        <p:spPr>
          <a:xfrm>
            <a:off x="4687237" y="1147791"/>
            <a:ext cx="2810109" cy="792112"/>
          </a:xfrm>
          <a:prstGeom prst="rect">
            <a:avLst/>
          </a:prstGeom>
        </p:spPr>
      </p:pic>
    </p:spTree>
    <p:extLst>
      <p:ext uri="{BB962C8B-B14F-4D97-AF65-F5344CB8AC3E}">
        <p14:creationId xmlns:p14="http://schemas.microsoft.com/office/powerpoint/2010/main" val="3990446076"/>
      </p:ext>
    </p:extLst>
  </p:cSld>
  <p:clrMap bg1="lt1" tx1="dk1" bg2="lt2" tx2="dk2" accent1="accent1" accent2="accent2" accent3="accent3" accent4="accent4" accent5="accent5" accent6="accent6" hlink="hlink" folHlink="folHlink"/>
  <p:sldLayoutIdLst>
    <p:sldLayoutId id="2147483737" r:id="rId1"/>
  </p:sldLayoutIdLst>
  <p:hf hdr="0" ftr="0" dt="0"/>
  <p:txStyles>
    <p:title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75000"/>
        <a:buFont typeface="Wingdings" pitchFamily="2" charset="2"/>
        <a:buChar char="§"/>
        <a:defRPr sz="28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1"/>
        </a:buClr>
        <a:buSzPct val="75000"/>
        <a:buFont typeface="Wingdings"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23888" y="620713"/>
            <a:ext cx="10936806" cy="1069975"/>
          </a:xfrm>
          <a:prstGeom prst="rect">
            <a:avLst/>
          </a:prstGeom>
        </p:spPr>
        <p:txBody>
          <a:bodyPr vert="horz" lIns="91440" tIns="45720" rIns="91440" bIns="45720" rtlCol="0" anchor="t">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623888" y="1690688"/>
            <a:ext cx="10936806" cy="4546599"/>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p:txBody>
      </p:sp>
      <p:sp>
        <p:nvSpPr>
          <p:cNvPr id="6" name="Tijdelijke aanduiding voor dianummer 5"/>
          <p:cNvSpPr>
            <a:spLocks noGrp="1"/>
          </p:cNvSpPr>
          <p:nvPr>
            <p:ph type="sldNum" sz="quarter" idx="4"/>
          </p:nvPr>
        </p:nvSpPr>
        <p:spPr>
          <a:xfrm>
            <a:off x="8817494" y="6356350"/>
            <a:ext cx="2743200" cy="365125"/>
          </a:xfrm>
          <a:prstGeom prst="rect">
            <a:avLst/>
          </a:prstGeom>
        </p:spPr>
        <p:txBody>
          <a:bodyPr vert="horz" lIns="91440" tIns="45720" rIns="91440" bIns="45720" rtlCol="0" anchor="ctr"/>
          <a:lstStyle>
            <a:lvl1pPr algn="r">
              <a:defRPr sz="120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pic>
        <p:nvPicPr>
          <p:cNvPr id="8" name="Afbeelding 4">
            <a:extLst>
              <a:ext uri="{FF2B5EF4-FFF2-40B4-BE49-F238E27FC236}">
                <a16:creationId xmlns:a16="http://schemas.microsoft.com/office/drawing/2014/main" id="{C0A884E5-E662-674E-854B-1A40349AECE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623888" y="6429781"/>
            <a:ext cx="794485" cy="223949"/>
          </a:xfrm>
          <a:prstGeom prst="rect">
            <a:avLst/>
          </a:prstGeom>
        </p:spPr>
      </p:pic>
    </p:spTree>
    <p:extLst>
      <p:ext uri="{BB962C8B-B14F-4D97-AF65-F5344CB8AC3E}">
        <p14:creationId xmlns:p14="http://schemas.microsoft.com/office/powerpoint/2010/main" val="183655122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hf hdr="0" ftr="0" dt="0"/>
  <p:txStyles>
    <p:titleStyle>
      <a:lvl1pPr algn="l" defTabSz="914400" rtl="0" eaLnBrk="1" latinLnBrk="0" hangingPunct="1">
        <a:lnSpc>
          <a:spcPct val="90000"/>
        </a:lnSpc>
        <a:spcBef>
          <a:spcPct val="0"/>
        </a:spcBef>
        <a:buNone/>
        <a:defRPr sz="44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75000"/>
        <a:buFont typeface="Wingdings" pitchFamily="2" charset="2"/>
        <a:buChar char="§"/>
        <a:defRPr sz="28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1"/>
        </a:buClr>
        <a:buSzPct val="75000"/>
        <a:buFont typeface="Wingdings"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39062" y="942875"/>
            <a:ext cx="10936806" cy="2286708"/>
          </a:xfrm>
        </p:spPr>
        <p:txBody>
          <a:bodyPr/>
          <a:lstStyle/>
          <a:p>
            <a:br>
              <a:rPr lang="nl-NL" sz="6000" dirty="0"/>
            </a:br>
            <a:br>
              <a:rPr lang="nl-NL" sz="6000" dirty="0"/>
            </a:br>
            <a:br>
              <a:rPr lang="nl-NL" sz="6000" dirty="0"/>
            </a:br>
            <a:br>
              <a:rPr lang="nl-NL" sz="6000" dirty="0"/>
            </a:br>
            <a:br>
              <a:rPr lang="nl-NL" sz="6000" dirty="0"/>
            </a:br>
            <a:br>
              <a:rPr lang="nl-NL" sz="6000" dirty="0"/>
            </a:br>
            <a:br>
              <a:rPr lang="nl-NL" sz="6000" dirty="0"/>
            </a:br>
            <a:r>
              <a:rPr lang="nl-NL" sz="4800" dirty="0"/>
              <a:t>Investeringsprojecten</a:t>
            </a:r>
            <a:br>
              <a:rPr lang="nl-NL" sz="5400" dirty="0"/>
            </a:br>
            <a:br>
              <a:rPr lang="nl-NL" sz="5400" dirty="0"/>
            </a:br>
            <a:r>
              <a:rPr lang="nl-NL" altLang="nl-BE" sz="4000" dirty="0">
                <a:cs typeface="Times New Roman" pitchFamily="18" charset="0"/>
              </a:rPr>
              <a:t>Hoofdstuk 9</a:t>
            </a:r>
            <a:r>
              <a:rPr lang="nl-NL" altLang="nl-BE" sz="3200" dirty="0">
                <a:cs typeface="Times New Roman" pitchFamily="18" charset="0"/>
              </a:rPr>
              <a:t> </a:t>
            </a:r>
            <a:br>
              <a:rPr lang="nl-NL" altLang="nl-BE" sz="3200" dirty="0">
                <a:cs typeface="Times New Roman" pitchFamily="18" charset="0"/>
              </a:rPr>
            </a:br>
            <a:br>
              <a:rPr lang="nl-NL" altLang="nl-BE" sz="2400" dirty="0">
                <a:cs typeface="Times New Roman" pitchFamily="18" charset="0"/>
              </a:rPr>
            </a:br>
            <a:r>
              <a:rPr lang="nl-NL" sz="2400" i="1" dirty="0"/>
              <a:t>Eddy Laveren, Sven Damen &amp; Peter-Jan Engelen, </a:t>
            </a:r>
            <a:br>
              <a:rPr lang="nl-NL" sz="2400" i="1" dirty="0"/>
            </a:br>
            <a:r>
              <a:rPr lang="nl-NL" sz="2400" b="1" dirty="0"/>
              <a:t>Financieel Beheer voor KMO’s,</a:t>
            </a:r>
            <a:br>
              <a:rPr lang="en-BE" sz="2400" dirty="0"/>
            </a:br>
            <a:r>
              <a:rPr lang="nl-NL" sz="2400" dirty="0"/>
              <a:t>Intersentia, Antwerpen, Derde editie.</a:t>
            </a:r>
            <a:br>
              <a:rPr lang="en-BE" sz="2400" dirty="0"/>
            </a:br>
            <a:br>
              <a:rPr lang="nl-NL" sz="6000" dirty="0"/>
            </a:br>
            <a:endParaRPr lang="nl-NL" sz="6000" dirty="0"/>
          </a:p>
        </p:txBody>
      </p:sp>
    </p:spTree>
    <p:extLst>
      <p:ext uri="{BB962C8B-B14F-4D97-AF65-F5344CB8AC3E}">
        <p14:creationId xmlns:p14="http://schemas.microsoft.com/office/powerpoint/2010/main" val="27501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nl-BE"/>
              <a:t>Investeringsbeslissingsproces</a:t>
            </a:r>
            <a:endParaRPr lang="en-GB"/>
          </a:p>
        </p:txBody>
      </p:sp>
      <p:sp>
        <p:nvSpPr>
          <p:cNvPr id="19459" name="Rectangle 3"/>
          <p:cNvSpPr>
            <a:spLocks noGrp="1" noChangeArrowheads="1"/>
          </p:cNvSpPr>
          <p:nvPr>
            <p:ph idx="1"/>
          </p:nvPr>
        </p:nvSpPr>
        <p:spPr/>
        <p:txBody>
          <a:bodyPr/>
          <a:lstStyle/>
          <a:p>
            <a:pPr eaLnBrk="1" hangingPunct="1">
              <a:buFont typeface="Wingdings" pitchFamily="2" charset="2"/>
              <a:buAutoNum type="arabicPeriod" startAt="3"/>
              <a:defRPr/>
            </a:pPr>
            <a:r>
              <a:rPr lang="nl-BE" u="sng" dirty="0"/>
              <a:t>Selectiefase</a:t>
            </a:r>
          </a:p>
          <a:p>
            <a:pPr eaLnBrk="1" hangingPunct="1">
              <a:buFontTx/>
              <a:buChar char="-"/>
              <a:defRPr/>
            </a:pPr>
            <a:r>
              <a:rPr lang="nl-BE" sz="2200" dirty="0"/>
              <a:t>Selectiecriteria toepassen zoals: winstgevendheid, graad van urgentie en inpassing in de ondernemingsstrategie </a:t>
            </a:r>
          </a:p>
          <a:p>
            <a:pPr eaLnBrk="1" hangingPunct="1">
              <a:buFontTx/>
              <a:buChar char="-"/>
              <a:defRPr/>
            </a:pPr>
            <a:r>
              <a:rPr lang="nl-BE" sz="2200" dirty="0"/>
              <a:t>Projecten classificeren volgens grootte, aard of graad van dringendheid en noodzakelijkheid</a:t>
            </a:r>
          </a:p>
          <a:p>
            <a:pPr eaLnBrk="1" hangingPunct="1">
              <a:buFontTx/>
              <a:buNone/>
              <a:defRPr/>
            </a:pPr>
            <a:endParaRPr lang="nl-BE" sz="2400" dirty="0"/>
          </a:p>
          <a:p>
            <a:pPr eaLnBrk="1" hangingPunct="1">
              <a:buFontTx/>
              <a:buAutoNum type="arabicPeriod" startAt="4"/>
              <a:defRPr/>
            </a:pPr>
            <a:r>
              <a:rPr lang="nl-BE" u="sng" dirty="0"/>
              <a:t>Implementatiefase</a:t>
            </a:r>
          </a:p>
          <a:p>
            <a:pPr eaLnBrk="1" hangingPunct="1">
              <a:buFontTx/>
              <a:buChar char="-"/>
              <a:defRPr/>
            </a:pPr>
            <a:r>
              <a:rPr lang="nl-BE" sz="2200" dirty="0"/>
              <a:t>Aanvaarde projecten worden in het investeringsbudget opgenomen en krijgen geldmiddelen toegewezen. </a:t>
            </a:r>
          </a:p>
          <a:p>
            <a:pPr eaLnBrk="1" hangingPunct="1">
              <a:buFont typeface="Wingdings" pitchFamily="2" charset="2"/>
              <a:buNone/>
              <a:defRPr/>
            </a:pPr>
            <a:endParaRPr lang="en-GB" sz="2400" dirty="0"/>
          </a:p>
        </p:txBody>
      </p:sp>
      <p:sp>
        <p:nvSpPr>
          <p:cNvPr id="2" name="Slide Number Placeholder 1">
            <a:extLst>
              <a:ext uri="{FF2B5EF4-FFF2-40B4-BE49-F238E27FC236}">
                <a16:creationId xmlns:a16="http://schemas.microsoft.com/office/drawing/2014/main" id="{5F476AEB-5E2C-4C62-AD32-A5B65F74F3B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Effect transition="in" filter="fade">
                                      <p:cBhvr>
                                        <p:cTn id="7" dur="1000"/>
                                        <p:tgtEl>
                                          <p:spTgt spid="19459">
                                            <p:txEl>
                                              <p:pRg st="4" end="4"/>
                                            </p:txEl>
                                          </p:spTgt>
                                        </p:tgtEl>
                                      </p:cBhvr>
                                    </p:animEffect>
                                    <p:anim calcmode="lin" valueType="num">
                                      <p:cBhvr>
                                        <p:cTn id="8" dur="1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459">
                                            <p:txEl>
                                              <p:pRg st="5" end="5"/>
                                            </p:txEl>
                                          </p:spTgt>
                                        </p:tgtEl>
                                        <p:attrNameLst>
                                          <p:attrName>style.visibility</p:attrName>
                                        </p:attrNameLst>
                                      </p:cBhvr>
                                      <p:to>
                                        <p:strVal val="visible"/>
                                      </p:to>
                                    </p:set>
                                    <p:animEffect transition="in" filter="fade">
                                      <p:cBhvr>
                                        <p:cTn id="12" dur="1000"/>
                                        <p:tgtEl>
                                          <p:spTgt spid="19459">
                                            <p:txEl>
                                              <p:pRg st="5" end="5"/>
                                            </p:txEl>
                                          </p:spTgt>
                                        </p:tgtEl>
                                      </p:cBhvr>
                                    </p:animEffect>
                                    <p:anim calcmode="lin" valueType="num">
                                      <p:cBhvr>
                                        <p:cTn id="13" dur="10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9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pPr eaLnBrk="1" hangingPunct="1">
              <a:defRPr/>
            </a:pPr>
            <a:r>
              <a:rPr lang="nl-BE"/>
              <a:t>Annuïteitenmethode</a:t>
            </a:r>
            <a:br>
              <a:rPr lang="nl-BE"/>
            </a:br>
            <a:endParaRPr lang="en-GB"/>
          </a:p>
        </p:txBody>
      </p:sp>
      <mc:AlternateContent xmlns:mc="http://schemas.openxmlformats.org/markup-compatibility/2006" xmlns:a14="http://schemas.microsoft.com/office/drawing/2010/main">
        <mc:Choice Requires="a14">
          <p:sp>
            <p:nvSpPr>
              <p:cNvPr id="9220" name="Rectangle 3"/>
              <p:cNvSpPr>
                <a:spLocks noGrp="1" noChangeArrowheads="1"/>
              </p:cNvSpPr>
              <p:nvPr>
                <p:ph idx="1"/>
              </p:nvPr>
            </p:nvSpPr>
            <p:spPr>
              <a:xfrm>
                <a:off x="2157414" y="1340769"/>
                <a:ext cx="7870825" cy="4337025"/>
              </a:xfrm>
            </p:spPr>
            <p:txBody>
              <a:bodyPr/>
              <a:lstStyle/>
              <a:p>
                <a:pPr marL="0" indent="0">
                  <a:buNone/>
                </a:pPr>
                <a:r>
                  <a:rPr lang="nl-NL" sz="2000" dirty="0"/>
                  <a:t>De annuïteitenmethode vormt de kasstromen om tot een gelijkwaardige reeks van gelijke jaarlijkse bedragen. Het verband tussen NPV en AM kan als volgt verduidelijkt worden:</a:t>
                </a:r>
              </a:p>
              <a:p>
                <a:pPr marL="0" indent="0">
                  <a:buNone/>
                </a:pPr>
                <a:endParaRPr lang="nl-NL" sz="1800" dirty="0"/>
              </a:p>
              <a:p>
                <a:pPr marL="800100" lvl="2" indent="0">
                  <a:buNone/>
                </a:pPr>
                <a:endParaRPr lang="nl-BE" sz="1200" dirty="0"/>
              </a:p>
              <a:p>
                <a:pPr marL="800100" lvl="2" indent="0">
                  <a:buNone/>
                </a:pPr>
                <a:endParaRPr lang="nl-BE" sz="1200" dirty="0"/>
              </a:p>
              <a:p>
                <a:pPr marL="800100" lvl="2" indent="0">
                  <a:buNone/>
                </a:pPr>
                <a:r>
                  <a:rPr lang="nl-BE" sz="1400" dirty="0"/>
                  <a:t>Met</a:t>
                </a:r>
              </a:p>
              <a:p>
                <a:pPr lvl="2"/>
                <a14:m>
                  <m:oMath xmlns:m="http://schemas.openxmlformats.org/officeDocument/2006/math">
                    <m:sSub>
                      <m:sSubPr>
                        <m:ctrlPr>
                          <a:rPr lang="nl-BE" sz="1400" i="1" dirty="0">
                            <a:latin typeface="Cambria Math" panose="02040503050406030204" pitchFamily="18" charset="0"/>
                          </a:rPr>
                        </m:ctrlPr>
                      </m:sSubPr>
                      <m:e>
                        <m:r>
                          <a:rPr lang="nl-BE" sz="1400" i="1" dirty="0">
                            <a:latin typeface="Cambria Math"/>
                          </a:rPr>
                          <m:t>𝑉</m:t>
                        </m:r>
                        <m:r>
                          <a:rPr lang="nl-BE" sz="1400" b="0" i="1" dirty="0" smtClean="0">
                            <a:latin typeface="Cambria Math" panose="02040503050406030204" pitchFamily="18" charset="0"/>
                          </a:rPr>
                          <m:t>𝐾</m:t>
                        </m:r>
                        <m:r>
                          <a:rPr lang="nl-BE" sz="1400" i="1" dirty="0">
                            <a:latin typeface="Cambria Math"/>
                          </a:rPr>
                          <m:t>𝑆</m:t>
                        </m:r>
                      </m:e>
                      <m:sub>
                        <m:r>
                          <a:rPr lang="nl-BE" sz="1400" i="1" dirty="0">
                            <a:latin typeface="Cambria Math"/>
                          </a:rPr>
                          <m:t>𝑡</m:t>
                        </m:r>
                      </m:sub>
                    </m:sSub>
                  </m:oMath>
                </a14:m>
                <a:r>
                  <a:rPr lang="nl-BE" sz="1400" dirty="0"/>
                  <a:t>, de vrije kasstroom na belastingen</a:t>
                </a:r>
              </a:p>
              <a:p>
                <a:pPr lvl="2"/>
                <a14:m>
                  <m:oMath xmlns:m="http://schemas.openxmlformats.org/officeDocument/2006/math">
                    <m:r>
                      <a:rPr lang="nl-BE" sz="1400" i="1" dirty="0">
                        <a:latin typeface="Cambria Math"/>
                      </a:rPr>
                      <m:t>𝑘</m:t>
                    </m:r>
                  </m:oMath>
                </a14:m>
                <a:r>
                  <a:rPr lang="nl-BE" sz="1400" dirty="0"/>
                  <a:t>, de actualisatievoet</a:t>
                </a:r>
              </a:p>
              <a:p>
                <a:pPr lvl="2"/>
                <a14:m>
                  <m:oMath xmlns:m="http://schemas.openxmlformats.org/officeDocument/2006/math">
                    <m:sSub>
                      <m:sSubPr>
                        <m:ctrlPr>
                          <a:rPr lang="nl-BE" sz="1400" i="1" dirty="0">
                            <a:latin typeface="Cambria Math" panose="02040503050406030204" pitchFamily="18" charset="0"/>
                          </a:rPr>
                        </m:ctrlPr>
                      </m:sSubPr>
                      <m:e>
                        <m:r>
                          <a:rPr lang="nl-BE" sz="1400" i="1" dirty="0">
                            <a:latin typeface="Cambria Math"/>
                          </a:rPr>
                          <m:t>𝐼</m:t>
                        </m:r>
                      </m:e>
                      <m:sub>
                        <m:r>
                          <a:rPr lang="nl-BE" sz="1400" i="1" dirty="0">
                            <a:latin typeface="Cambria Math"/>
                          </a:rPr>
                          <m:t>0</m:t>
                        </m:r>
                      </m:sub>
                    </m:sSub>
                  </m:oMath>
                </a14:m>
                <a:r>
                  <a:rPr lang="nl-BE" sz="1400" dirty="0"/>
                  <a:t>, het initiële investeringsbedrag bij aanvang van het project</a:t>
                </a:r>
              </a:p>
              <a:p>
                <a:pPr lvl="2"/>
                <a14:m>
                  <m:oMath xmlns:m="http://schemas.openxmlformats.org/officeDocument/2006/math">
                    <m:r>
                      <a:rPr lang="nl-NL" sz="1400" i="1" dirty="0">
                        <a:latin typeface="Cambria Math"/>
                      </a:rPr>
                      <m:t>𝑁</m:t>
                    </m:r>
                  </m:oMath>
                </a14:m>
                <a:r>
                  <a:rPr lang="nl-NL" sz="1400" dirty="0"/>
                  <a:t>, de economische levensduur van het project</a:t>
                </a:r>
              </a:p>
              <a:p>
                <a:pPr lvl="2"/>
                <a14:m>
                  <m:oMath xmlns:m="http://schemas.openxmlformats.org/officeDocument/2006/math">
                    <m:r>
                      <a:rPr lang="nl-NL" sz="1400" i="1" dirty="0">
                        <a:latin typeface="Cambria Math"/>
                      </a:rPr>
                      <m:t>𝐸𝐽𝐾</m:t>
                    </m:r>
                  </m:oMath>
                </a14:m>
                <a:r>
                  <a:rPr lang="nl-NL" sz="1400" dirty="0"/>
                  <a:t>, de equivalente jaarlijkse kasstromen</a:t>
                </a:r>
              </a:p>
              <a:p>
                <a:pPr marL="914400" lvl="2" indent="0">
                  <a:buNone/>
                </a:pPr>
                <a:endParaRPr lang="nl-NL" sz="500" dirty="0"/>
              </a:p>
              <a:p>
                <a:pPr marL="0" indent="0" algn="ctr">
                  <a:buNone/>
                </a:pPr>
                <a:r>
                  <a:rPr lang="nl-NL" sz="2400" i="1" dirty="0">
                    <a:solidFill>
                      <a:srgbClr val="FF0000"/>
                    </a:solidFill>
                  </a:rPr>
                  <a:t>!! Deze methode wordt vooral gebruikt om projecten met een verschillende levensduur met elkaar te vergelijken!!</a:t>
                </a:r>
                <a:endParaRPr lang="nl-NL" sz="2400" dirty="0">
                  <a:solidFill>
                    <a:srgbClr val="FF0000"/>
                  </a:solidFill>
                </a:endParaRPr>
              </a:p>
              <a:p>
                <a:pPr eaLnBrk="1" hangingPunct="1"/>
                <a:endParaRPr lang="nl-NL" sz="1800" dirty="0"/>
              </a:p>
              <a:p>
                <a:pPr eaLnBrk="1" hangingPunct="1">
                  <a:buFont typeface="Wingdings" pitchFamily="2" charset="2"/>
                  <a:buNone/>
                </a:pPr>
                <a:endParaRPr lang="nl-BE" sz="1800" dirty="0"/>
              </a:p>
              <a:p>
                <a:pPr eaLnBrk="1" hangingPunct="1">
                  <a:buFont typeface="Wingdings" pitchFamily="2" charset="2"/>
                  <a:buNone/>
                </a:pPr>
                <a:endParaRPr lang="en-GB" sz="1800" dirty="0"/>
              </a:p>
            </p:txBody>
          </p:sp>
        </mc:Choice>
        <mc:Fallback xmlns="">
          <p:sp>
            <p:nvSpPr>
              <p:cNvPr id="9220" name="Rectangle 3"/>
              <p:cNvSpPr>
                <a:spLocks noGrp="1" noRot="1" noChangeAspect="1" noMove="1" noResize="1" noEditPoints="1" noAdjustHandles="1" noChangeArrowheads="1" noChangeShapeType="1" noTextEdit="1"/>
              </p:cNvSpPr>
              <p:nvPr>
                <p:ph idx="1"/>
              </p:nvPr>
            </p:nvSpPr>
            <p:spPr>
              <a:xfrm>
                <a:off x="2157414" y="1340769"/>
                <a:ext cx="7870825" cy="4337025"/>
              </a:xfrm>
              <a:blipFill>
                <a:blip r:embed="rId3"/>
                <a:stretch>
                  <a:fillRect l="-852" t="-1547" r="-1317"/>
                </a:stretch>
              </a:blipFill>
            </p:spPr>
            <p:txBody>
              <a:bodyPr/>
              <a:lstStyle/>
              <a:p>
                <a:r>
                  <a:rPr lang="nl-BE">
                    <a:noFill/>
                  </a:rPr>
                  <a:t> </a:t>
                </a:r>
              </a:p>
            </p:txBody>
          </p:sp>
        </mc:Fallback>
      </mc:AlternateContent>
      <p:sp>
        <p:nvSpPr>
          <p:cNvPr id="9221" name="Rectangle 5"/>
          <p:cNvSpPr>
            <a:spLocks noChangeArrowheads="1"/>
          </p:cNvSpPr>
          <p:nvPr/>
        </p:nvSpPr>
        <p:spPr bwMode="auto">
          <a:xfrm>
            <a:off x="1524000" y="3020497"/>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7" name="Tekstvak 6"/>
              <p:cNvSpPr txBox="1"/>
              <p:nvPr/>
            </p:nvSpPr>
            <p:spPr>
              <a:xfrm>
                <a:off x="2808584" y="2235795"/>
                <a:ext cx="6804756" cy="784702"/>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sz="1600" i="1">
                          <a:solidFill>
                            <a:srgbClr val="003D62"/>
                          </a:solidFill>
                          <a:latin typeface="Cambria Math"/>
                        </a:rPr>
                        <m:t>𝑁𝑃𝑉</m:t>
                      </m:r>
                      <m:r>
                        <a:rPr lang="nl-BE" sz="1600" i="1">
                          <a:solidFill>
                            <a:srgbClr val="003D62"/>
                          </a:solidFill>
                          <a:latin typeface="Cambria Math"/>
                        </a:rPr>
                        <m:t>=</m:t>
                      </m:r>
                      <m:nary>
                        <m:naryPr>
                          <m:chr m:val="∑"/>
                          <m:ctrlPr>
                            <a:rPr lang="nl-BE" sz="1600" i="1">
                              <a:solidFill>
                                <a:srgbClr val="003D62"/>
                              </a:solidFill>
                              <a:latin typeface="Cambria Math" panose="02040503050406030204" pitchFamily="18" charset="0"/>
                            </a:rPr>
                          </m:ctrlPr>
                        </m:naryPr>
                        <m:sub>
                          <m:r>
                            <m:rPr>
                              <m:brk m:alnAt="23"/>
                            </m:rPr>
                            <a:rPr lang="nl-BE" sz="1600" i="1">
                              <a:solidFill>
                                <a:srgbClr val="003D62"/>
                              </a:solidFill>
                              <a:latin typeface="Cambria Math"/>
                            </a:rPr>
                            <m:t>𝑡</m:t>
                          </m:r>
                          <m:r>
                            <a:rPr lang="nl-BE" sz="1600" i="1">
                              <a:solidFill>
                                <a:srgbClr val="003D62"/>
                              </a:solidFill>
                              <a:latin typeface="Cambria Math"/>
                            </a:rPr>
                            <m:t>=1</m:t>
                          </m:r>
                        </m:sub>
                        <m:sup>
                          <m:r>
                            <a:rPr lang="nl-BE" sz="1600" i="1">
                              <a:solidFill>
                                <a:srgbClr val="003D62"/>
                              </a:solidFill>
                              <a:latin typeface="Cambria Math"/>
                            </a:rPr>
                            <m:t>𝑁</m:t>
                          </m:r>
                        </m:sup>
                        <m:e>
                          <m:f>
                            <m:fPr>
                              <m:ctrlPr>
                                <a:rPr lang="nl-BE" sz="1600" i="1">
                                  <a:solidFill>
                                    <a:srgbClr val="003D62"/>
                                  </a:solidFill>
                                  <a:latin typeface="Cambria Math" panose="02040503050406030204" pitchFamily="18" charset="0"/>
                                </a:rPr>
                              </m:ctrlPr>
                            </m:fPr>
                            <m:num>
                              <m:sSub>
                                <m:sSubPr>
                                  <m:ctrlPr>
                                    <a:rPr lang="nl-BE" sz="1600" i="1">
                                      <a:solidFill>
                                        <a:srgbClr val="003D62"/>
                                      </a:solidFill>
                                      <a:latin typeface="Cambria Math" panose="02040503050406030204" pitchFamily="18" charset="0"/>
                                    </a:rPr>
                                  </m:ctrlPr>
                                </m:sSubPr>
                                <m:e>
                                  <m:r>
                                    <a:rPr lang="nl-BE" sz="1600" i="1">
                                      <a:solidFill>
                                        <a:srgbClr val="003D62"/>
                                      </a:solidFill>
                                      <a:latin typeface="Cambria Math"/>
                                    </a:rPr>
                                    <m:t>𝑉𝐾𝑆</m:t>
                                  </m:r>
                                </m:e>
                                <m:sub>
                                  <m:r>
                                    <a:rPr lang="nl-BE" sz="1600" i="1">
                                      <a:solidFill>
                                        <a:srgbClr val="003D62"/>
                                      </a:solidFill>
                                      <a:latin typeface="Cambria Math"/>
                                    </a:rPr>
                                    <m:t>𝑡</m:t>
                                  </m:r>
                                </m:sub>
                              </m:sSub>
                            </m:num>
                            <m:den>
                              <m:sSup>
                                <m:sSupPr>
                                  <m:ctrlPr>
                                    <a:rPr lang="nl-BE" sz="1600" i="1">
                                      <a:solidFill>
                                        <a:srgbClr val="003D62"/>
                                      </a:solidFill>
                                      <a:latin typeface="Cambria Math" panose="02040503050406030204" pitchFamily="18" charset="0"/>
                                    </a:rPr>
                                  </m:ctrlPr>
                                </m:sSupPr>
                                <m:e>
                                  <m:d>
                                    <m:dPr>
                                      <m:ctrlPr>
                                        <a:rPr lang="nl-BE" sz="1600" i="1">
                                          <a:solidFill>
                                            <a:srgbClr val="003D62"/>
                                          </a:solidFill>
                                          <a:latin typeface="Cambria Math" panose="02040503050406030204" pitchFamily="18" charset="0"/>
                                        </a:rPr>
                                      </m:ctrlPr>
                                    </m:dPr>
                                    <m:e>
                                      <m:r>
                                        <a:rPr lang="nl-BE" sz="1600" i="1">
                                          <a:solidFill>
                                            <a:srgbClr val="003D62"/>
                                          </a:solidFill>
                                          <a:latin typeface="Cambria Math"/>
                                        </a:rPr>
                                        <m:t>1+</m:t>
                                      </m:r>
                                      <m:r>
                                        <a:rPr lang="nl-BE" sz="1600" i="1">
                                          <a:solidFill>
                                            <a:srgbClr val="003D62"/>
                                          </a:solidFill>
                                          <a:latin typeface="Cambria Math"/>
                                        </a:rPr>
                                        <m:t>𝑘</m:t>
                                      </m:r>
                                    </m:e>
                                  </m:d>
                                </m:e>
                                <m:sup>
                                  <m:r>
                                    <a:rPr lang="nl-BE" sz="1600" i="1">
                                      <a:solidFill>
                                        <a:srgbClr val="003D62"/>
                                      </a:solidFill>
                                      <a:latin typeface="Cambria Math"/>
                                    </a:rPr>
                                    <m:t>𝑡</m:t>
                                  </m:r>
                                </m:sup>
                              </m:sSup>
                            </m:den>
                          </m:f>
                        </m:e>
                      </m:nary>
                      <m:r>
                        <a:rPr lang="nl-BE" sz="1600" i="1">
                          <a:solidFill>
                            <a:srgbClr val="003D62"/>
                          </a:solidFill>
                          <a:latin typeface="Cambria Math"/>
                        </a:rPr>
                        <m:t>−</m:t>
                      </m:r>
                      <m:sSub>
                        <m:sSubPr>
                          <m:ctrlPr>
                            <a:rPr lang="nl-BE" sz="1600" i="1">
                              <a:solidFill>
                                <a:srgbClr val="003D62"/>
                              </a:solidFill>
                              <a:latin typeface="Cambria Math" panose="02040503050406030204" pitchFamily="18" charset="0"/>
                            </a:rPr>
                          </m:ctrlPr>
                        </m:sSubPr>
                        <m:e>
                          <m:r>
                            <a:rPr lang="nl-BE" sz="1600" i="1">
                              <a:solidFill>
                                <a:srgbClr val="003D62"/>
                              </a:solidFill>
                              <a:latin typeface="Cambria Math"/>
                            </a:rPr>
                            <m:t>𝐼</m:t>
                          </m:r>
                        </m:e>
                        <m:sub>
                          <m:r>
                            <a:rPr lang="nl-BE" sz="1600" i="1">
                              <a:solidFill>
                                <a:srgbClr val="003D62"/>
                              </a:solidFill>
                              <a:latin typeface="Cambria Math"/>
                            </a:rPr>
                            <m:t>0</m:t>
                          </m:r>
                        </m:sub>
                      </m:sSub>
                      <m:r>
                        <a:rPr lang="nl-BE" sz="1600" i="1">
                          <a:solidFill>
                            <a:srgbClr val="003D62"/>
                          </a:solidFill>
                          <a:latin typeface="Cambria Math"/>
                        </a:rPr>
                        <m:t>=</m:t>
                      </m:r>
                      <m:r>
                        <a:rPr lang="nl-BE" sz="1600" i="1">
                          <a:solidFill>
                            <a:srgbClr val="003D62"/>
                          </a:solidFill>
                          <a:latin typeface="Cambria Math"/>
                        </a:rPr>
                        <m:t>𝐸𝐽𝐾</m:t>
                      </m:r>
                      <m:nary>
                        <m:naryPr>
                          <m:chr m:val="∑"/>
                          <m:ctrlPr>
                            <a:rPr lang="nl-BE" sz="1600" i="1">
                              <a:solidFill>
                                <a:srgbClr val="003D62"/>
                              </a:solidFill>
                              <a:latin typeface="Cambria Math" panose="02040503050406030204" pitchFamily="18" charset="0"/>
                            </a:rPr>
                          </m:ctrlPr>
                        </m:naryPr>
                        <m:sub>
                          <m:r>
                            <m:rPr>
                              <m:brk m:alnAt="23"/>
                            </m:rPr>
                            <a:rPr lang="nl-BE" sz="1600" i="1">
                              <a:solidFill>
                                <a:srgbClr val="003D62"/>
                              </a:solidFill>
                              <a:latin typeface="Cambria Math"/>
                            </a:rPr>
                            <m:t>𝑡</m:t>
                          </m:r>
                          <m:r>
                            <a:rPr lang="nl-BE" sz="1600" i="1">
                              <a:solidFill>
                                <a:srgbClr val="003D62"/>
                              </a:solidFill>
                              <a:latin typeface="Cambria Math"/>
                            </a:rPr>
                            <m:t>=1</m:t>
                          </m:r>
                        </m:sub>
                        <m:sup>
                          <m:r>
                            <a:rPr lang="nl-BE" sz="1600" i="1">
                              <a:solidFill>
                                <a:srgbClr val="003D62"/>
                              </a:solidFill>
                              <a:latin typeface="Cambria Math"/>
                            </a:rPr>
                            <m:t>𝑁</m:t>
                          </m:r>
                        </m:sup>
                        <m:e>
                          <m:f>
                            <m:fPr>
                              <m:ctrlPr>
                                <a:rPr lang="nl-BE" sz="1600" i="1">
                                  <a:solidFill>
                                    <a:srgbClr val="003D62"/>
                                  </a:solidFill>
                                  <a:latin typeface="Cambria Math" panose="02040503050406030204" pitchFamily="18" charset="0"/>
                                </a:rPr>
                              </m:ctrlPr>
                            </m:fPr>
                            <m:num>
                              <m:r>
                                <a:rPr lang="nl-BE" sz="1600" i="1">
                                  <a:solidFill>
                                    <a:srgbClr val="003D62"/>
                                  </a:solidFill>
                                  <a:latin typeface="Cambria Math"/>
                                </a:rPr>
                                <m:t>1</m:t>
                              </m:r>
                            </m:num>
                            <m:den>
                              <m:sSup>
                                <m:sSupPr>
                                  <m:ctrlPr>
                                    <a:rPr lang="nl-BE" sz="1600" i="1">
                                      <a:solidFill>
                                        <a:srgbClr val="003D62"/>
                                      </a:solidFill>
                                      <a:latin typeface="Cambria Math" panose="02040503050406030204" pitchFamily="18" charset="0"/>
                                    </a:rPr>
                                  </m:ctrlPr>
                                </m:sSupPr>
                                <m:e>
                                  <m:d>
                                    <m:dPr>
                                      <m:ctrlPr>
                                        <a:rPr lang="nl-BE" sz="1600" i="1">
                                          <a:solidFill>
                                            <a:srgbClr val="003D62"/>
                                          </a:solidFill>
                                          <a:latin typeface="Cambria Math" panose="02040503050406030204" pitchFamily="18" charset="0"/>
                                        </a:rPr>
                                      </m:ctrlPr>
                                    </m:dPr>
                                    <m:e>
                                      <m:r>
                                        <a:rPr lang="nl-BE" sz="1600" i="1">
                                          <a:solidFill>
                                            <a:srgbClr val="003D62"/>
                                          </a:solidFill>
                                          <a:latin typeface="Cambria Math"/>
                                        </a:rPr>
                                        <m:t>1+</m:t>
                                      </m:r>
                                      <m:r>
                                        <a:rPr lang="nl-BE" sz="1600" i="1">
                                          <a:solidFill>
                                            <a:srgbClr val="003D62"/>
                                          </a:solidFill>
                                          <a:latin typeface="Cambria Math"/>
                                        </a:rPr>
                                        <m:t>𝑘</m:t>
                                      </m:r>
                                    </m:e>
                                  </m:d>
                                </m:e>
                                <m:sup>
                                  <m:r>
                                    <a:rPr lang="nl-BE" sz="1600" i="1">
                                      <a:solidFill>
                                        <a:srgbClr val="003D62"/>
                                      </a:solidFill>
                                      <a:latin typeface="Cambria Math"/>
                                    </a:rPr>
                                    <m:t>𝑡</m:t>
                                  </m:r>
                                </m:sup>
                              </m:sSup>
                            </m:den>
                          </m:f>
                        </m:e>
                      </m:nary>
                    </m:oMath>
                  </m:oMathPara>
                </a14:m>
                <a:endParaRPr lang="en-GB" sz="1600" dirty="0">
                  <a:solidFill>
                    <a:srgbClr val="003D62"/>
                  </a:solidFill>
                  <a:latin typeface="Arial" charset="0"/>
                  <a:cs typeface="Arial" charset="0"/>
                </a:endParaRPr>
              </a:p>
            </p:txBody>
          </p:sp>
        </mc:Choice>
        <mc:Fallback xmlns="">
          <p:sp>
            <p:nvSpPr>
              <p:cNvPr id="7" name="Tekstvak 6"/>
              <p:cNvSpPr txBox="1">
                <a:spLocks noRot="1" noChangeAspect="1" noMove="1" noResize="1" noEditPoints="1" noAdjustHandles="1" noChangeArrowheads="1" noChangeShapeType="1" noTextEdit="1"/>
              </p:cNvSpPr>
              <p:nvPr/>
            </p:nvSpPr>
            <p:spPr>
              <a:xfrm>
                <a:off x="2808584" y="2235795"/>
                <a:ext cx="6804756" cy="784702"/>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44A0F756-738A-443E-8DC8-B8D6548F130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nl-BE"/>
              <a:t>Annuïteitenmethode</a:t>
            </a:r>
            <a:endParaRPr lang="en-GB"/>
          </a:p>
        </p:txBody>
      </p:sp>
      <p:sp>
        <p:nvSpPr>
          <p:cNvPr id="10245" name="Rectangle 3"/>
          <p:cNvSpPr>
            <a:spLocks noGrp="1" noChangeArrowheads="1"/>
          </p:cNvSpPr>
          <p:nvPr>
            <p:ph idx="1"/>
          </p:nvPr>
        </p:nvSpPr>
        <p:spPr/>
        <p:txBody>
          <a:bodyPr/>
          <a:lstStyle/>
          <a:p>
            <a:pPr marL="0" indent="0">
              <a:buNone/>
            </a:pPr>
            <a:r>
              <a:rPr lang="nl-BE" sz="2400" dirty="0"/>
              <a:t>Andere voorstelling</a:t>
            </a:r>
          </a:p>
          <a:p>
            <a:pPr eaLnBrk="1" hangingPunct="1"/>
            <a:endParaRPr lang="nl-BE" sz="2400" dirty="0"/>
          </a:p>
          <a:p>
            <a:pPr eaLnBrk="1" hangingPunct="1"/>
            <a:endParaRPr lang="nl-BE" sz="2400" dirty="0"/>
          </a:p>
          <a:p>
            <a:pPr eaLnBrk="1" hangingPunct="1">
              <a:buFont typeface="Wingdings" pitchFamily="2" charset="2"/>
              <a:buNone/>
            </a:pPr>
            <a:r>
              <a:rPr lang="nl-BE" sz="2000" dirty="0"/>
              <a:t>Het kiezen van projecten op basis van de annuïteitenmethode verloopt volledig analoog met de selectie op basis van de NPV-methode. </a:t>
            </a:r>
          </a:p>
          <a:p>
            <a:pPr eaLnBrk="1" hangingPunct="1">
              <a:buFont typeface="Wingdings" pitchFamily="2" charset="2"/>
              <a:buNone/>
            </a:pPr>
            <a:r>
              <a:rPr lang="nl-BE" sz="2000" dirty="0"/>
              <a:t>Deze methode geeft een inzicht in de gemiddelde jaarlijkse economische </a:t>
            </a:r>
            <a:r>
              <a:rPr lang="nl-BE" sz="2000" dirty="0" err="1"/>
              <a:t>waardecreatie</a:t>
            </a:r>
            <a:r>
              <a:rPr lang="nl-BE" sz="2000" dirty="0"/>
              <a:t> van het project. </a:t>
            </a:r>
            <a:endParaRPr lang="en-GB" sz="2000" dirty="0"/>
          </a:p>
        </p:txBody>
      </p:sp>
      <p:sp>
        <p:nvSpPr>
          <p:cNvPr id="10246" name="Rectangle 5"/>
          <p:cNvSpPr>
            <a:spLocks noChangeArrowheads="1"/>
          </p:cNvSpPr>
          <p:nvPr/>
        </p:nvSpPr>
        <p:spPr bwMode="auto">
          <a:xfrm>
            <a:off x="1524000" y="2925247"/>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8" name="Tekstvak 7"/>
              <p:cNvSpPr txBox="1"/>
              <p:nvPr/>
            </p:nvSpPr>
            <p:spPr>
              <a:xfrm>
                <a:off x="2608843" y="2288470"/>
                <a:ext cx="6804756" cy="821443"/>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sz="1600" i="1">
                          <a:solidFill>
                            <a:srgbClr val="003D62"/>
                          </a:solidFill>
                          <a:latin typeface="Cambria Math"/>
                        </a:rPr>
                        <m:t>𝐸𝐽𝐾</m:t>
                      </m:r>
                      <m:r>
                        <a:rPr lang="nl-BE" sz="1600" i="1">
                          <a:solidFill>
                            <a:srgbClr val="003D62"/>
                          </a:solidFill>
                          <a:latin typeface="Cambria Math"/>
                        </a:rPr>
                        <m:t>=</m:t>
                      </m:r>
                      <m:r>
                        <a:rPr lang="nl-BE" sz="1600" i="1">
                          <a:solidFill>
                            <a:srgbClr val="003D62"/>
                          </a:solidFill>
                          <a:latin typeface="Cambria Math"/>
                        </a:rPr>
                        <m:t>𝑁𝑃𝑉</m:t>
                      </m:r>
                      <m:f>
                        <m:fPr>
                          <m:ctrlPr>
                            <a:rPr lang="nl-BE" sz="1600" i="1">
                              <a:solidFill>
                                <a:srgbClr val="003D62"/>
                              </a:solidFill>
                              <a:latin typeface="Cambria Math" panose="02040503050406030204" pitchFamily="18" charset="0"/>
                            </a:rPr>
                          </m:ctrlPr>
                        </m:fPr>
                        <m:num>
                          <m:r>
                            <a:rPr lang="nl-BE" sz="1600" i="1">
                              <a:solidFill>
                                <a:srgbClr val="003D62"/>
                              </a:solidFill>
                              <a:latin typeface="Cambria Math"/>
                            </a:rPr>
                            <m:t>1</m:t>
                          </m:r>
                        </m:num>
                        <m:den>
                          <m:nary>
                            <m:naryPr>
                              <m:chr m:val="∑"/>
                              <m:ctrlPr>
                                <a:rPr lang="nl-BE" sz="1600" i="1">
                                  <a:solidFill>
                                    <a:srgbClr val="003D62"/>
                                  </a:solidFill>
                                  <a:latin typeface="Cambria Math" panose="02040503050406030204" pitchFamily="18" charset="0"/>
                                </a:rPr>
                              </m:ctrlPr>
                            </m:naryPr>
                            <m:sub>
                              <m:r>
                                <m:rPr>
                                  <m:brk m:alnAt="23"/>
                                </m:rPr>
                                <a:rPr lang="nl-BE" sz="1600" i="1">
                                  <a:solidFill>
                                    <a:srgbClr val="003D62"/>
                                  </a:solidFill>
                                  <a:latin typeface="Cambria Math"/>
                                </a:rPr>
                                <m:t>𝑡</m:t>
                              </m:r>
                              <m:r>
                                <a:rPr lang="nl-BE" sz="1600" i="1">
                                  <a:solidFill>
                                    <a:srgbClr val="003D62"/>
                                  </a:solidFill>
                                  <a:latin typeface="Cambria Math"/>
                                </a:rPr>
                                <m:t>=1</m:t>
                              </m:r>
                            </m:sub>
                            <m:sup>
                              <m:r>
                                <a:rPr lang="nl-BE" sz="1600" i="1">
                                  <a:solidFill>
                                    <a:srgbClr val="003D62"/>
                                  </a:solidFill>
                                  <a:latin typeface="Cambria Math"/>
                                </a:rPr>
                                <m:t>𝑁</m:t>
                              </m:r>
                            </m:sup>
                            <m:e>
                              <m:f>
                                <m:fPr>
                                  <m:ctrlPr>
                                    <a:rPr lang="nl-BE" sz="1600" i="1">
                                      <a:solidFill>
                                        <a:srgbClr val="003D62"/>
                                      </a:solidFill>
                                      <a:latin typeface="Cambria Math" panose="02040503050406030204" pitchFamily="18" charset="0"/>
                                    </a:rPr>
                                  </m:ctrlPr>
                                </m:fPr>
                                <m:num>
                                  <m:r>
                                    <a:rPr lang="nl-BE" sz="1600" i="1">
                                      <a:solidFill>
                                        <a:srgbClr val="003D62"/>
                                      </a:solidFill>
                                      <a:latin typeface="Cambria Math"/>
                                    </a:rPr>
                                    <m:t>1</m:t>
                                  </m:r>
                                </m:num>
                                <m:den>
                                  <m:sSup>
                                    <m:sSupPr>
                                      <m:ctrlPr>
                                        <a:rPr lang="nl-BE" sz="1600" i="1">
                                          <a:solidFill>
                                            <a:srgbClr val="003D62"/>
                                          </a:solidFill>
                                          <a:latin typeface="Cambria Math" panose="02040503050406030204" pitchFamily="18" charset="0"/>
                                        </a:rPr>
                                      </m:ctrlPr>
                                    </m:sSupPr>
                                    <m:e>
                                      <m:d>
                                        <m:dPr>
                                          <m:ctrlPr>
                                            <a:rPr lang="nl-BE" sz="1600" i="1">
                                              <a:solidFill>
                                                <a:srgbClr val="003D62"/>
                                              </a:solidFill>
                                              <a:latin typeface="Cambria Math" panose="02040503050406030204" pitchFamily="18" charset="0"/>
                                            </a:rPr>
                                          </m:ctrlPr>
                                        </m:dPr>
                                        <m:e>
                                          <m:r>
                                            <a:rPr lang="nl-BE" sz="1600" i="1">
                                              <a:solidFill>
                                                <a:srgbClr val="003D62"/>
                                              </a:solidFill>
                                              <a:latin typeface="Cambria Math"/>
                                            </a:rPr>
                                            <m:t>1+</m:t>
                                          </m:r>
                                          <m:r>
                                            <a:rPr lang="nl-BE" sz="1600" i="1">
                                              <a:solidFill>
                                                <a:srgbClr val="003D62"/>
                                              </a:solidFill>
                                              <a:latin typeface="Cambria Math"/>
                                            </a:rPr>
                                            <m:t>𝑘</m:t>
                                          </m:r>
                                        </m:e>
                                      </m:d>
                                    </m:e>
                                    <m:sup>
                                      <m:r>
                                        <a:rPr lang="nl-BE" sz="1600" i="1">
                                          <a:solidFill>
                                            <a:srgbClr val="003D62"/>
                                          </a:solidFill>
                                          <a:latin typeface="Cambria Math"/>
                                        </a:rPr>
                                        <m:t>𝑡</m:t>
                                      </m:r>
                                    </m:sup>
                                  </m:sSup>
                                </m:den>
                              </m:f>
                            </m:e>
                          </m:nary>
                        </m:den>
                      </m:f>
                      <m:r>
                        <a:rPr lang="nl-BE" sz="1600" i="1">
                          <a:solidFill>
                            <a:srgbClr val="003D62"/>
                          </a:solidFill>
                          <a:latin typeface="Cambria Math"/>
                        </a:rPr>
                        <m:t>=</m:t>
                      </m:r>
                      <m:f>
                        <m:fPr>
                          <m:ctrlPr>
                            <a:rPr lang="nl-BE" sz="1600" i="1">
                              <a:solidFill>
                                <a:srgbClr val="003D62"/>
                              </a:solidFill>
                              <a:latin typeface="Cambria Math" panose="02040503050406030204" pitchFamily="18" charset="0"/>
                            </a:rPr>
                          </m:ctrlPr>
                        </m:fPr>
                        <m:num>
                          <m:r>
                            <a:rPr lang="nl-BE" sz="1600" i="1">
                              <a:solidFill>
                                <a:srgbClr val="003D62"/>
                              </a:solidFill>
                              <a:latin typeface="Cambria Math"/>
                            </a:rPr>
                            <m:t>𝑁𝑃𝑉</m:t>
                          </m:r>
                        </m:num>
                        <m:den>
                          <m:r>
                            <a:rPr lang="nl-BE" sz="1600" i="1">
                              <a:solidFill>
                                <a:srgbClr val="003D62"/>
                              </a:solidFill>
                              <a:latin typeface="Cambria Math"/>
                            </a:rPr>
                            <m:t>𝑔</m:t>
                          </m:r>
                          <m:r>
                            <a:rPr lang="nl-BE" sz="1600" i="1">
                              <a:solidFill>
                                <a:srgbClr val="003D62"/>
                              </a:solidFill>
                              <a:latin typeface="Cambria Math"/>
                            </a:rPr>
                            <m:t>.</m:t>
                          </m:r>
                          <m:r>
                            <a:rPr lang="nl-BE" sz="1600" i="1">
                              <a:solidFill>
                                <a:srgbClr val="003D62"/>
                              </a:solidFill>
                              <a:latin typeface="Cambria Math"/>
                            </a:rPr>
                            <m:t>𝑎</m:t>
                          </m:r>
                          <m:r>
                            <a:rPr lang="nl-BE" sz="1600" i="1">
                              <a:solidFill>
                                <a:srgbClr val="003D62"/>
                              </a:solidFill>
                              <a:latin typeface="Cambria Math"/>
                            </a:rPr>
                            <m:t>.</m:t>
                          </m:r>
                          <m:r>
                            <a:rPr lang="nl-BE" sz="1600" i="1">
                              <a:solidFill>
                                <a:srgbClr val="003D62"/>
                              </a:solidFill>
                              <a:latin typeface="Cambria Math"/>
                            </a:rPr>
                            <m:t>𝑓</m:t>
                          </m:r>
                          <m:r>
                            <a:rPr lang="nl-BE" sz="1600" i="1">
                              <a:solidFill>
                                <a:srgbClr val="003D62"/>
                              </a:solidFill>
                              <a:latin typeface="Cambria Math"/>
                            </a:rPr>
                            <m:t>.(</m:t>
                          </m:r>
                          <m:r>
                            <a:rPr lang="nl-BE" sz="1600" i="1">
                              <a:solidFill>
                                <a:srgbClr val="003D62"/>
                              </a:solidFill>
                              <a:latin typeface="Cambria Math"/>
                            </a:rPr>
                            <m:t>𝑘</m:t>
                          </m:r>
                          <m:r>
                            <a:rPr lang="nl-BE" sz="1600" i="1">
                              <a:solidFill>
                                <a:srgbClr val="003D62"/>
                              </a:solidFill>
                              <a:latin typeface="Cambria Math"/>
                            </a:rPr>
                            <m:t>, </m:t>
                          </m:r>
                          <m:r>
                            <a:rPr lang="nl-BE" sz="1600" i="1">
                              <a:solidFill>
                                <a:srgbClr val="003D62"/>
                              </a:solidFill>
                              <a:latin typeface="Cambria Math"/>
                            </a:rPr>
                            <m:t>𝑁</m:t>
                          </m:r>
                          <m:r>
                            <a:rPr lang="nl-BE" sz="1600" i="1">
                              <a:solidFill>
                                <a:srgbClr val="003D62"/>
                              </a:solidFill>
                              <a:latin typeface="Cambria Math"/>
                            </a:rPr>
                            <m:t>)</m:t>
                          </m:r>
                        </m:den>
                      </m:f>
                    </m:oMath>
                  </m:oMathPara>
                </a14:m>
                <a:endParaRPr lang="nl-BE" sz="1600" dirty="0">
                  <a:solidFill>
                    <a:srgbClr val="003D62"/>
                  </a:solidFill>
                  <a:latin typeface="Arial" charset="0"/>
                </a:endParaRPr>
              </a:p>
            </p:txBody>
          </p:sp>
        </mc:Choice>
        <mc:Fallback xmlns="">
          <p:sp>
            <p:nvSpPr>
              <p:cNvPr id="8" name="Tekstvak 7"/>
              <p:cNvSpPr txBox="1">
                <a:spLocks noRot="1" noChangeAspect="1" noMove="1" noResize="1" noEditPoints="1" noAdjustHandles="1" noChangeArrowheads="1" noChangeShapeType="1" noTextEdit="1"/>
              </p:cNvSpPr>
              <p:nvPr/>
            </p:nvSpPr>
            <p:spPr>
              <a:xfrm>
                <a:off x="2608843" y="2288470"/>
                <a:ext cx="6804756" cy="821443"/>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23262906-ED6A-4086-ACD9-DA24C4F9959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nl-BE"/>
              <a:t>Vervangingsinvesteringen</a:t>
            </a:r>
            <a:endParaRPr lang="en-GB"/>
          </a:p>
        </p:txBody>
      </p:sp>
      <p:sp>
        <p:nvSpPr>
          <p:cNvPr id="105475" name="Rectangle 3"/>
          <p:cNvSpPr>
            <a:spLocks noGrp="1" noChangeArrowheads="1"/>
          </p:cNvSpPr>
          <p:nvPr>
            <p:ph idx="1"/>
          </p:nvPr>
        </p:nvSpPr>
        <p:spPr/>
        <p:txBody>
          <a:bodyPr/>
          <a:lstStyle/>
          <a:p>
            <a:pPr eaLnBrk="1" hangingPunct="1">
              <a:lnSpc>
                <a:spcPct val="90000"/>
              </a:lnSpc>
              <a:buFont typeface="Wingdings" pitchFamily="2" charset="2"/>
              <a:buNone/>
              <a:defRPr/>
            </a:pPr>
            <a:r>
              <a:rPr lang="nl-BE" sz="2400" dirty="0"/>
              <a:t>Bepalen van het juiste vervangingstijdstip d.m.v. de annuïteitenmethode </a:t>
            </a:r>
          </a:p>
          <a:p>
            <a:pPr lvl="1" eaLnBrk="1" hangingPunct="1">
              <a:lnSpc>
                <a:spcPct val="90000"/>
              </a:lnSpc>
              <a:defRPr/>
            </a:pPr>
            <a:endParaRPr lang="nl-NL" dirty="0"/>
          </a:p>
          <a:p>
            <a:pPr>
              <a:lnSpc>
                <a:spcPct val="90000"/>
              </a:lnSpc>
              <a:defRPr/>
            </a:pPr>
            <a:r>
              <a:rPr lang="nl-NL" sz="1800" dirty="0"/>
              <a:t>Om te beslissen of men een machine twee, drie of meer jaren houdt, kan men voor elk van de gebruiksduren de jaarlijkse equivalente kosten berekenen. De gebruiksduur met de laagste jaarlijkse equivalente kosten verdient de voorkeur. </a:t>
            </a:r>
          </a:p>
          <a:p>
            <a:pPr>
              <a:lnSpc>
                <a:spcPct val="90000"/>
              </a:lnSpc>
              <a:defRPr/>
            </a:pPr>
            <a:endParaRPr lang="nl-NL" sz="1800" dirty="0"/>
          </a:p>
          <a:p>
            <a:pPr>
              <a:lnSpc>
                <a:spcPct val="90000"/>
              </a:lnSpc>
              <a:defRPr/>
            </a:pPr>
            <a:r>
              <a:rPr lang="nl-NL" sz="1800" dirty="0"/>
              <a:t>De tweedehandse waarde van de machine (residual value) moet in de beoordeling worden betrokken. </a:t>
            </a:r>
          </a:p>
          <a:p>
            <a:pPr>
              <a:lnSpc>
                <a:spcPct val="90000"/>
              </a:lnSpc>
              <a:defRPr/>
            </a:pPr>
            <a:endParaRPr lang="nl-NL" sz="1800" dirty="0"/>
          </a:p>
          <a:p>
            <a:pPr>
              <a:lnSpc>
                <a:spcPct val="90000"/>
              </a:lnSpc>
              <a:defRPr/>
            </a:pPr>
            <a:r>
              <a:rPr lang="nl-NL" sz="1800" dirty="0"/>
              <a:t>De annuïteitenmethode kan eveneens gebruikt worden om de beslissing voor te bereiden of een bestaande machine al of niet dient vervangen te worden door een nieuwe (meestal tech-nologisch betere) machine</a:t>
            </a:r>
            <a:r>
              <a:rPr lang="en-GB" sz="1800" dirty="0"/>
              <a:t> </a:t>
            </a:r>
          </a:p>
        </p:txBody>
      </p:sp>
      <p:sp>
        <p:nvSpPr>
          <p:cNvPr id="2" name="Slide Number Placeholder 1">
            <a:extLst>
              <a:ext uri="{FF2B5EF4-FFF2-40B4-BE49-F238E27FC236}">
                <a16:creationId xmlns:a16="http://schemas.microsoft.com/office/drawing/2014/main" id="{D30F1BB8-6196-4DFB-8929-5BF8D36A80D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2209800" y="3933057"/>
            <a:ext cx="7772400" cy="1362075"/>
          </a:xfrm>
        </p:spPr>
        <p:txBody>
          <a:bodyPr>
            <a:normAutofit fontScale="90000"/>
          </a:bodyPr>
          <a:lstStyle/>
          <a:p>
            <a:pPr eaLnBrk="1" hangingPunct="1">
              <a:defRPr/>
            </a:pPr>
            <a:r>
              <a:rPr lang="nl-BE" sz="4800" dirty="0"/>
              <a:t>Projecten van verschillende grootte</a:t>
            </a:r>
            <a:endParaRPr lang="en-GB" sz="4800" dirty="0"/>
          </a:p>
        </p:txBody>
      </p:sp>
      <p:sp>
        <p:nvSpPr>
          <p:cNvPr id="2" name="Tijdelijke aanduiding voor tekst 1"/>
          <p:cNvSpPr>
            <a:spLocks noGrp="1"/>
          </p:cNvSpPr>
          <p:nvPr>
            <p:ph type="body" idx="1"/>
          </p:nvPr>
        </p:nvSpPr>
        <p:spPr>
          <a:xfrm>
            <a:off x="2209800" y="2348881"/>
            <a:ext cx="7772400" cy="1500187"/>
          </a:xfrm>
        </p:spPr>
        <p:txBody>
          <a:bodyPr/>
          <a:lstStyle/>
          <a:p>
            <a:r>
              <a:rPr lang="nl-BE" dirty="0"/>
              <a:t>Investeringsprojecten</a:t>
            </a:r>
          </a:p>
        </p:txBody>
      </p:sp>
    </p:spTree>
    <p:extLst>
      <p:ext uri="{BB962C8B-B14F-4D97-AF65-F5344CB8AC3E}">
        <p14:creationId xmlns:p14="http://schemas.microsoft.com/office/powerpoint/2010/main" val="28532289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nl-BE" dirty="0" err="1"/>
              <a:t>Incremental</a:t>
            </a:r>
            <a:r>
              <a:rPr lang="nl-BE" dirty="0"/>
              <a:t> </a:t>
            </a:r>
            <a:r>
              <a:rPr lang="nl-BE" dirty="0" err="1"/>
              <a:t>Yield</a:t>
            </a:r>
            <a:r>
              <a:rPr lang="nl-BE" dirty="0"/>
              <a:t> Methode</a:t>
            </a:r>
            <a:endParaRPr lang="en-GB" dirty="0"/>
          </a:p>
        </p:txBody>
      </p:sp>
      <p:sp>
        <p:nvSpPr>
          <p:cNvPr id="58371" name="Rectangle 3"/>
          <p:cNvSpPr>
            <a:spLocks noGrp="1" noChangeArrowheads="1"/>
          </p:cNvSpPr>
          <p:nvPr>
            <p:ph idx="1"/>
          </p:nvPr>
        </p:nvSpPr>
        <p:spPr/>
        <p:txBody>
          <a:bodyPr/>
          <a:lstStyle/>
          <a:p>
            <a:pPr marL="0" indent="0">
              <a:lnSpc>
                <a:spcPct val="90000"/>
              </a:lnSpc>
              <a:buNone/>
            </a:pPr>
            <a:endParaRPr lang="en-GB" sz="2000" dirty="0"/>
          </a:p>
          <a:p>
            <a:pPr eaLnBrk="1" hangingPunct="1">
              <a:lnSpc>
                <a:spcPct val="90000"/>
              </a:lnSpc>
            </a:pPr>
            <a:r>
              <a:rPr lang="nl-NL" sz="2000" dirty="0"/>
              <a:t>Indien twee projecten van verschillende grootte dienen vergeleken te worden, mag niet gekeken worden naar de interne rendementen van de afzonderlijke projecten. In de plaats hiervan dient het intern rendement van de </a:t>
            </a:r>
            <a:r>
              <a:rPr lang="nl-NL" sz="2000" dirty="0" err="1"/>
              <a:t>incrementele</a:t>
            </a:r>
            <a:r>
              <a:rPr lang="nl-NL" sz="2000" dirty="0"/>
              <a:t> kasstromen (</a:t>
            </a:r>
            <a:r>
              <a:rPr lang="nl-NL" sz="2000" dirty="0" err="1"/>
              <a:t>incremental</a:t>
            </a:r>
            <a:r>
              <a:rPr lang="nl-NL" sz="2000" dirty="0"/>
              <a:t> </a:t>
            </a:r>
            <a:r>
              <a:rPr lang="nl-NL" sz="2000" dirty="0" err="1"/>
              <a:t>yield</a:t>
            </a:r>
            <a:r>
              <a:rPr lang="nl-NL" sz="2000" dirty="0"/>
              <a:t>) berekend en vergeleken te worden met het vereist rendement</a:t>
            </a:r>
            <a:r>
              <a:rPr lang="nl-NL" sz="2400" dirty="0"/>
              <a:t>. </a:t>
            </a:r>
            <a:endParaRPr lang="en-GB" sz="2400" dirty="0"/>
          </a:p>
        </p:txBody>
      </p:sp>
      <p:sp>
        <p:nvSpPr>
          <p:cNvPr id="2" name="Slide Number Placeholder 1">
            <a:extLst>
              <a:ext uri="{FF2B5EF4-FFF2-40B4-BE49-F238E27FC236}">
                <a16:creationId xmlns:a16="http://schemas.microsoft.com/office/drawing/2014/main" id="{3CFB4E13-EB9E-4F6A-862C-A39F723ABE4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nl-BE"/>
              <a:t>Incremental Yield methode</a:t>
            </a:r>
            <a:endParaRPr lang="en-GB"/>
          </a:p>
        </p:txBody>
      </p:sp>
      <p:sp>
        <p:nvSpPr>
          <p:cNvPr id="53251" name="Rectangle 3"/>
          <p:cNvSpPr>
            <a:spLocks noGrp="1" noChangeArrowheads="1"/>
          </p:cNvSpPr>
          <p:nvPr>
            <p:ph idx="1"/>
          </p:nvPr>
        </p:nvSpPr>
        <p:spPr/>
        <p:txBody>
          <a:bodyPr/>
          <a:lstStyle/>
          <a:p>
            <a:pPr marL="0" indent="0">
              <a:buNone/>
            </a:pPr>
            <a:r>
              <a:rPr lang="nl-BE" sz="1800" dirty="0"/>
              <a:t>De </a:t>
            </a:r>
            <a:r>
              <a:rPr lang="nl-BE" sz="1800" dirty="0" err="1"/>
              <a:t>incremental</a:t>
            </a:r>
            <a:r>
              <a:rPr lang="nl-BE" sz="1800" dirty="0"/>
              <a:t> </a:t>
            </a:r>
            <a:r>
              <a:rPr lang="nl-BE" sz="1800" dirty="0" err="1"/>
              <a:t>yield</a:t>
            </a:r>
            <a:r>
              <a:rPr lang="nl-BE" sz="1800" dirty="0"/>
              <a:t> methode bestaat erin dat het interne rendement wordt berekend op de </a:t>
            </a:r>
            <a:r>
              <a:rPr lang="nl-BE" sz="1800" dirty="0" err="1"/>
              <a:t>incrementele</a:t>
            </a:r>
            <a:r>
              <a:rPr lang="nl-BE" sz="1800" dirty="0"/>
              <a:t> kasstromen van twee projecten (bijvoorbeeld project B-project A). Indien het berekende interne rendement (de </a:t>
            </a:r>
            <a:r>
              <a:rPr lang="nl-BE" sz="1800" dirty="0" err="1"/>
              <a:t>incremental</a:t>
            </a:r>
            <a:r>
              <a:rPr lang="nl-BE" sz="1800" dirty="0"/>
              <a:t> </a:t>
            </a:r>
            <a:r>
              <a:rPr lang="nl-BE" sz="1800" dirty="0" err="1"/>
              <a:t>yield</a:t>
            </a:r>
            <a:r>
              <a:rPr lang="nl-BE" sz="1800" dirty="0"/>
              <a:t>) groter is dan het vereiste rendement, zal project B boven project A verkozen worden.</a:t>
            </a:r>
          </a:p>
          <a:p>
            <a:pPr eaLnBrk="1" hangingPunct="1">
              <a:buFont typeface="Wingdings" pitchFamily="2" charset="2"/>
              <a:buNone/>
            </a:pPr>
            <a:endParaRPr lang="nl-BE" sz="2000" dirty="0"/>
          </a:p>
          <a:p>
            <a:pPr eaLnBrk="1" hangingPunct="1">
              <a:buFont typeface="Wingdings" pitchFamily="2" charset="2"/>
              <a:buNone/>
            </a:pPr>
            <a:endParaRPr lang="nl-BE" sz="2000" dirty="0"/>
          </a:p>
          <a:p>
            <a:pPr eaLnBrk="1" hangingPunct="1">
              <a:buFont typeface="Wingdings" pitchFamily="2" charset="2"/>
              <a:buNone/>
            </a:pPr>
            <a:endParaRPr lang="nl-BE" sz="2000" dirty="0"/>
          </a:p>
          <a:p>
            <a:pPr eaLnBrk="1" hangingPunct="1">
              <a:buFont typeface="Wingdings" pitchFamily="2" charset="2"/>
              <a:buNone/>
            </a:pPr>
            <a:endParaRPr lang="nl-BE" sz="2000" dirty="0"/>
          </a:p>
          <a:p>
            <a:pPr eaLnBrk="1" hangingPunct="1">
              <a:buFont typeface="Wingdings" pitchFamily="2" charset="2"/>
              <a:buNone/>
            </a:pPr>
            <a:endParaRPr lang="nl-BE" sz="2000" dirty="0"/>
          </a:p>
          <a:p>
            <a:pPr eaLnBrk="1" hangingPunct="1">
              <a:buFont typeface="Wingdings" pitchFamily="2" charset="2"/>
              <a:buNone/>
            </a:pPr>
            <a:endParaRPr lang="nl-BE" sz="2000" dirty="0"/>
          </a:p>
          <a:p>
            <a:pPr algn="ctr" eaLnBrk="1" hangingPunct="1">
              <a:buFont typeface="Wingdings" pitchFamily="2" charset="2"/>
              <a:buNone/>
            </a:pPr>
            <a:endParaRPr lang="nl-BE" sz="800" i="1" dirty="0"/>
          </a:p>
          <a:p>
            <a:pPr algn="ctr" eaLnBrk="1" hangingPunct="1">
              <a:buFont typeface="Wingdings" pitchFamily="2" charset="2"/>
              <a:buNone/>
            </a:pPr>
            <a:r>
              <a:rPr lang="nl-BE" sz="1800" i="1" dirty="0">
                <a:solidFill>
                  <a:srgbClr val="FF0000"/>
                </a:solidFill>
              </a:rPr>
              <a:t>!! Deze methode wordt vooral gebruikt om twee projecten met een verschillende schaalgrootte met elkaar te vergelijken!!</a:t>
            </a:r>
            <a:endParaRPr lang="en-GB" sz="1800" i="1" dirty="0">
              <a:solidFill>
                <a:srgbClr val="FF0000"/>
              </a:solidFill>
            </a:endParaRPr>
          </a:p>
        </p:txBody>
      </p:sp>
      <p:sp>
        <p:nvSpPr>
          <p:cNvPr id="5" name="Tekstvak 4"/>
          <p:cNvSpPr txBox="1"/>
          <p:nvPr/>
        </p:nvSpPr>
        <p:spPr>
          <a:xfrm>
            <a:off x="1955542" y="2994919"/>
            <a:ext cx="7920880" cy="2308324"/>
          </a:xfrm>
          <a:prstGeom prst="rect">
            <a:avLst/>
          </a:prstGeom>
          <a:noFill/>
          <a:ln>
            <a:solidFill>
              <a:srgbClr val="00B050"/>
            </a:solidFill>
            <a:prstDash val="dash"/>
          </a:ln>
        </p:spPr>
        <p:txBody>
          <a:bodyPr wrap="square" rtlCol="0">
            <a:spAutoFit/>
          </a:bodyPr>
          <a:lstStyle/>
          <a:p>
            <a:r>
              <a:rPr lang="nl-BE" i="1" dirty="0">
                <a:solidFill>
                  <a:srgbClr val="003D62"/>
                </a:solidFill>
              </a:rPr>
              <a:t>Vb (9.7)</a:t>
            </a:r>
          </a:p>
          <a:p>
            <a:pPr>
              <a:tabLst>
                <a:tab pos="539750" algn="ctr"/>
                <a:tab pos="2070100" algn="r"/>
                <a:tab pos="3690938" algn="r"/>
                <a:tab pos="5130800" algn="r"/>
              </a:tabLst>
            </a:pPr>
            <a:r>
              <a:rPr lang="nl-NL" dirty="0">
                <a:solidFill>
                  <a:srgbClr val="003D62"/>
                </a:solidFill>
              </a:rPr>
              <a:t>Veronderstel dat de onderneming </a:t>
            </a:r>
            <a:r>
              <a:rPr lang="nl-NL" dirty="0" err="1">
                <a:solidFill>
                  <a:srgbClr val="003D62"/>
                </a:solidFill>
              </a:rPr>
              <a:t>Prodigy</a:t>
            </a:r>
            <a:r>
              <a:rPr lang="nl-NL" dirty="0">
                <a:solidFill>
                  <a:srgbClr val="003D62"/>
                </a:solidFill>
              </a:rPr>
              <a:t> nu beschikt over </a:t>
            </a:r>
            <a:r>
              <a:rPr lang="nl-NL" b="1" dirty="0">
                <a:solidFill>
                  <a:srgbClr val="003D62"/>
                </a:solidFill>
              </a:rPr>
              <a:t>2 elkaar uitsluitende investeringsopportuniteiten</a:t>
            </a:r>
            <a:r>
              <a:rPr lang="nl-NL" dirty="0">
                <a:solidFill>
                  <a:srgbClr val="003D62"/>
                </a:solidFill>
              </a:rPr>
              <a:t> A en B.</a:t>
            </a: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en-GB" dirty="0">
              <a:solidFill>
                <a:srgbClr val="000000"/>
              </a:solidFill>
            </a:endParaRPr>
          </a:p>
        </p:txBody>
      </p:sp>
      <p:graphicFrame>
        <p:nvGraphicFramePr>
          <p:cNvPr id="6" name="Tabel 5"/>
          <p:cNvGraphicFramePr>
            <a:graphicFrameLocks noGrp="1"/>
          </p:cNvGraphicFramePr>
          <p:nvPr>
            <p:extLst>
              <p:ext uri="{D42A27DB-BD31-4B8C-83A1-F6EECF244321}">
                <p14:modId xmlns:p14="http://schemas.microsoft.com/office/powerpoint/2010/main" val="3733991073"/>
              </p:ext>
            </p:extLst>
          </p:nvPr>
        </p:nvGraphicFramePr>
        <p:xfrm>
          <a:off x="2207568" y="3934908"/>
          <a:ext cx="7668854" cy="1379525"/>
        </p:xfrm>
        <a:graphic>
          <a:graphicData uri="http://schemas.openxmlformats.org/drawingml/2006/table">
            <a:tbl>
              <a:tblPr firstRow="1" bandRow="1">
                <a:tableStyleId>{9DCAF9ED-07DC-4A11-8D7F-57B35C25682E}</a:tableStyleId>
              </a:tblPr>
              <a:tblGrid>
                <a:gridCol w="1524244">
                  <a:extLst>
                    <a:ext uri="{9D8B030D-6E8A-4147-A177-3AD203B41FA5}">
                      <a16:colId xmlns:a16="http://schemas.microsoft.com/office/drawing/2014/main" val="20000"/>
                    </a:ext>
                  </a:extLst>
                </a:gridCol>
                <a:gridCol w="1262266">
                  <a:extLst>
                    <a:ext uri="{9D8B030D-6E8A-4147-A177-3AD203B41FA5}">
                      <a16:colId xmlns:a16="http://schemas.microsoft.com/office/drawing/2014/main" val="20001"/>
                    </a:ext>
                  </a:extLst>
                </a:gridCol>
                <a:gridCol w="1262266">
                  <a:extLst>
                    <a:ext uri="{9D8B030D-6E8A-4147-A177-3AD203B41FA5}">
                      <a16:colId xmlns:a16="http://schemas.microsoft.com/office/drawing/2014/main" val="20002"/>
                    </a:ext>
                  </a:extLst>
                </a:gridCol>
                <a:gridCol w="1810039">
                  <a:extLst>
                    <a:ext uri="{9D8B030D-6E8A-4147-A177-3AD203B41FA5}">
                      <a16:colId xmlns:a16="http://schemas.microsoft.com/office/drawing/2014/main" val="20003"/>
                    </a:ext>
                  </a:extLst>
                </a:gridCol>
                <a:gridCol w="1810039">
                  <a:extLst>
                    <a:ext uri="{9D8B030D-6E8A-4147-A177-3AD203B41FA5}">
                      <a16:colId xmlns:a16="http://schemas.microsoft.com/office/drawing/2014/main" val="20004"/>
                    </a:ext>
                  </a:extLst>
                </a:gridCol>
              </a:tblGrid>
              <a:tr h="275905">
                <a:tc>
                  <a:txBody>
                    <a:bodyPr/>
                    <a:lstStyle/>
                    <a:p>
                      <a:r>
                        <a:rPr lang="nl-BE" sz="1200" dirty="0"/>
                        <a:t>Project</a:t>
                      </a:r>
                    </a:p>
                  </a:txBody>
                  <a:tcPr/>
                </a:tc>
                <a:tc gridSpan="2">
                  <a:txBody>
                    <a:bodyPr/>
                    <a:lstStyle/>
                    <a:p>
                      <a:r>
                        <a:rPr lang="nl-BE" sz="1200" dirty="0"/>
                        <a:t>Kasstromen</a:t>
                      </a:r>
                    </a:p>
                  </a:txBody>
                  <a:tcPr/>
                </a:tc>
                <a:tc hMerge="1">
                  <a:txBody>
                    <a:bodyPr/>
                    <a:lstStyle/>
                    <a:p>
                      <a:endParaRPr lang="nl-BE"/>
                    </a:p>
                  </a:txBody>
                  <a:tcPr/>
                </a:tc>
                <a:tc>
                  <a:txBody>
                    <a:bodyPr/>
                    <a:lstStyle/>
                    <a:p>
                      <a:r>
                        <a:rPr lang="nl-BE" sz="1200" dirty="0"/>
                        <a:t>IRR</a:t>
                      </a:r>
                    </a:p>
                  </a:txBody>
                  <a:tcPr/>
                </a:tc>
                <a:tc>
                  <a:txBody>
                    <a:bodyPr/>
                    <a:lstStyle/>
                    <a:p>
                      <a:r>
                        <a:rPr lang="nl-BE" sz="1200" dirty="0"/>
                        <a:t>NPV (10%)</a:t>
                      </a:r>
                    </a:p>
                  </a:txBody>
                  <a:tcPr/>
                </a:tc>
                <a:extLst>
                  <a:ext uri="{0D108BD9-81ED-4DB2-BD59-A6C34878D82A}">
                    <a16:rowId xmlns:a16="http://schemas.microsoft.com/office/drawing/2014/main" val="10000"/>
                  </a:ext>
                </a:extLst>
              </a:tr>
              <a:tr h="275905">
                <a:tc>
                  <a:txBody>
                    <a:bodyPr/>
                    <a:lstStyle/>
                    <a:p>
                      <a:r>
                        <a:rPr lang="nl-BE" sz="1200" dirty="0"/>
                        <a:t>Jaar</a:t>
                      </a:r>
                    </a:p>
                  </a:txBody>
                  <a:tcPr/>
                </a:tc>
                <a:tc>
                  <a:txBody>
                    <a:bodyPr/>
                    <a:lstStyle/>
                    <a:p>
                      <a:r>
                        <a:rPr lang="nl-BE" sz="1200" dirty="0"/>
                        <a:t>0</a:t>
                      </a:r>
                    </a:p>
                  </a:txBody>
                  <a:tcPr/>
                </a:tc>
                <a:tc>
                  <a:txBody>
                    <a:bodyPr/>
                    <a:lstStyle/>
                    <a:p>
                      <a:r>
                        <a:rPr lang="nl-BE" sz="1200" dirty="0"/>
                        <a:t>1</a:t>
                      </a:r>
                    </a:p>
                  </a:txBody>
                  <a:tcPr/>
                </a:tc>
                <a:tc>
                  <a:txBody>
                    <a:bodyPr/>
                    <a:lstStyle/>
                    <a:p>
                      <a:endParaRPr lang="nl-BE" sz="1200" dirty="0"/>
                    </a:p>
                  </a:txBody>
                  <a:tcPr/>
                </a:tc>
                <a:tc>
                  <a:txBody>
                    <a:bodyPr/>
                    <a:lstStyle/>
                    <a:p>
                      <a:endParaRPr lang="nl-BE" sz="1200" dirty="0"/>
                    </a:p>
                  </a:txBody>
                  <a:tcPr/>
                </a:tc>
                <a:extLst>
                  <a:ext uri="{0D108BD9-81ED-4DB2-BD59-A6C34878D82A}">
                    <a16:rowId xmlns:a16="http://schemas.microsoft.com/office/drawing/2014/main" val="10001"/>
                  </a:ext>
                </a:extLst>
              </a:tr>
              <a:tr h="275905">
                <a:tc>
                  <a:txBody>
                    <a:bodyPr/>
                    <a:lstStyle/>
                    <a:p>
                      <a:r>
                        <a:rPr lang="nl-BE" sz="1200" dirty="0"/>
                        <a:t>A</a:t>
                      </a:r>
                    </a:p>
                  </a:txBody>
                  <a:tcPr/>
                </a:tc>
                <a:tc>
                  <a:txBody>
                    <a:bodyPr/>
                    <a:lstStyle/>
                    <a:p>
                      <a:r>
                        <a:rPr lang="nl-BE" sz="1200" dirty="0"/>
                        <a:t>-10.000</a:t>
                      </a:r>
                    </a:p>
                  </a:txBody>
                  <a:tcPr/>
                </a:tc>
                <a:tc>
                  <a:txBody>
                    <a:bodyPr/>
                    <a:lstStyle/>
                    <a:p>
                      <a:r>
                        <a:rPr lang="nl-BE" sz="1200" dirty="0"/>
                        <a:t>+12.000</a:t>
                      </a:r>
                    </a:p>
                  </a:txBody>
                  <a:tcPr/>
                </a:tc>
                <a:tc>
                  <a:txBody>
                    <a:bodyPr/>
                    <a:lstStyle/>
                    <a:p>
                      <a:r>
                        <a:rPr lang="nl-BE" sz="1200" dirty="0"/>
                        <a:t>20%</a:t>
                      </a:r>
                    </a:p>
                  </a:txBody>
                  <a:tcPr/>
                </a:tc>
                <a:tc>
                  <a:txBody>
                    <a:bodyPr/>
                    <a:lstStyle/>
                    <a:p>
                      <a:r>
                        <a:rPr lang="nl-BE" sz="1200" dirty="0"/>
                        <a:t>909,09</a:t>
                      </a:r>
                    </a:p>
                  </a:txBody>
                  <a:tcPr/>
                </a:tc>
                <a:extLst>
                  <a:ext uri="{0D108BD9-81ED-4DB2-BD59-A6C34878D82A}">
                    <a16:rowId xmlns:a16="http://schemas.microsoft.com/office/drawing/2014/main" val="10002"/>
                  </a:ext>
                </a:extLst>
              </a:tr>
              <a:tr h="275905">
                <a:tc>
                  <a:txBody>
                    <a:bodyPr/>
                    <a:lstStyle/>
                    <a:p>
                      <a:r>
                        <a:rPr lang="nl-BE" sz="1200" dirty="0"/>
                        <a:t>B</a:t>
                      </a:r>
                    </a:p>
                  </a:txBody>
                  <a:tcPr/>
                </a:tc>
                <a:tc>
                  <a:txBody>
                    <a:bodyPr/>
                    <a:lstStyle/>
                    <a:p>
                      <a:r>
                        <a:rPr lang="nl-BE" sz="1200" dirty="0"/>
                        <a:t>-15.000</a:t>
                      </a:r>
                    </a:p>
                  </a:txBody>
                  <a:tcPr/>
                </a:tc>
                <a:tc>
                  <a:txBody>
                    <a:bodyPr/>
                    <a:lstStyle/>
                    <a:p>
                      <a:r>
                        <a:rPr lang="nl-BE" sz="1200" dirty="0"/>
                        <a:t>+17.700</a:t>
                      </a:r>
                    </a:p>
                  </a:txBody>
                  <a:tcPr/>
                </a:tc>
                <a:tc>
                  <a:txBody>
                    <a:bodyPr/>
                    <a:lstStyle/>
                    <a:p>
                      <a:r>
                        <a:rPr lang="nl-BE" sz="1200" dirty="0"/>
                        <a:t>18%</a:t>
                      </a:r>
                    </a:p>
                  </a:txBody>
                  <a:tcPr/>
                </a:tc>
                <a:tc>
                  <a:txBody>
                    <a:bodyPr/>
                    <a:lstStyle/>
                    <a:p>
                      <a:r>
                        <a:rPr lang="nl-BE" sz="1200" dirty="0"/>
                        <a:t>1.090,90</a:t>
                      </a:r>
                    </a:p>
                  </a:txBody>
                  <a:tcPr/>
                </a:tc>
                <a:extLst>
                  <a:ext uri="{0D108BD9-81ED-4DB2-BD59-A6C34878D82A}">
                    <a16:rowId xmlns:a16="http://schemas.microsoft.com/office/drawing/2014/main" val="10003"/>
                  </a:ext>
                </a:extLst>
              </a:tr>
              <a:tr h="275905">
                <a:tc>
                  <a:txBody>
                    <a:bodyPr/>
                    <a:lstStyle/>
                    <a:p>
                      <a:r>
                        <a:rPr lang="nl-BE" sz="1200" dirty="0"/>
                        <a:t>B-A</a:t>
                      </a:r>
                    </a:p>
                  </a:txBody>
                  <a:tcPr/>
                </a:tc>
                <a:tc>
                  <a:txBody>
                    <a:bodyPr/>
                    <a:lstStyle/>
                    <a:p>
                      <a:r>
                        <a:rPr lang="nl-BE" sz="1200" dirty="0"/>
                        <a:t>-5.000</a:t>
                      </a:r>
                    </a:p>
                  </a:txBody>
                  <a:tcPr/>
                </a:tc>
                <a:tc>
                  <a:txBody>
                    <a:bodyPr/>
                    <a:lstStyle/>
                    <a:p>
                      <a:r>
                        <a:rPr lang="nl-BE" sz="1200" dirty="0"/>
                        <a:t>+5.700</a:t>
                      </a:r>
                    </a:p>
                  </a:txBody>
                  <a:tcPr/>
                </a:tc>
                <a:tc>
                  <a:txBody>
                    <a:bodyPr/>
                    <a:lstStyle/>
                    <a:p>
                      <a:r>
                        <a:rPr lang="nl-BE" sz="1200" dirty="0"/>
                        <a:t>14%</a:t>
                      </a:r>
                    </a:p>
                  </a:txBody>
                  <a:tcPr/>
                </a:tc>
                <a:tc>
                  <a:txBody>
                    <a:bodyPr/>
                    <a:lstStyle/>
                    <a:p>
                      <a:r>
                        <a:rPr lang="nl-BE" sz="1200" dirty="0"/>
                        <a:t>+181,81</a:t>
                      </a:r>
                    </a:p>
                  </a:txBody>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EEF0C3B-02CC-4A68-AC3C-E7C215B9641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ChangeAspect="1"/>
          </p:cNvGraphicFramePr>
          <p:nvPr>
            <p:extLst/>
          </p:nvPr>
        </p:nvGraphicFramePr>
        <p:xfrm>
          <a:off x="3258270" y="1772817"/>
          <a:ext cx="5934075" cy="4454525"/>
        </p:xfrm>
        <a:graphic>
          <a:graphicData uri="http://schemas.openxmlformats.org/presentationml/2006/ole">
            <mc:AlternateContent xmlns:mc="http://schemas.openxmlformats.org/markup-compatibility/2006">
              <mc:Choice xmlns:v="urn:schemas-microsoft-com:vml" Requires="v">
                <p:oleObj spid="_x0000_s19462" name="Presentation" r:id="rId4" imgW="4502150" imgH="3376613" progId="PowerPoint.Show.8">
                  <p:embed/>
                </p:oleObj>
              </mc:Choice>
              <mc:Fallback>
                <p:oleObj name="Presentation" r:id="rId4" imgW="4502150" imgH="3376613" progId="PowerPoint.Show.8">
                  <p:embed/>
                  <p:pic>
                    <p:nvPicPr>
                      <p:cNvPr id="1126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270" y="1772817"/>
                        <a:ext cx="5934075" cy="445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6" name="Rectangle 2"/>
          <p:cNvSpPr>
            <a:spLocks noGrp="1" noChangeArrowheads="1"/>
          </p:cNvSpPr>
          <p:nvPr>
            <p:ph type="title"/>
          </p:nvPr>
        </p:nvSpPr>
        <p:spPr/>
        <p:txBody>
          <a:bodyPr/>
          <a:lstStyle/>
          <a:p>
            <a:pPr eaLnBrk="1" hangingPunct="1">
              <a:defRPr/>
            </a:pPr>
            <a:r>
              <a:rPr lang="nl-BE"/>
              <a:t>Incremental Yield methode</a:t>
            </a:r>
            <a:endParaRPr lang="en-GB"/>
          </a:p>
        </p:txBody>
      </p:sp>
      <p:sp>
        <p:nvSpPr>
          <p:cNvPr id="11268" name="Rectangle 3"/>
          <p:cNvSpPr>
            <a:spLocks noGrp="1" noChangeArrowheads="1"/>
          </p:cNvSpPr>
          <p:nvPr>
            <p:ph idx="1"/>
          </p:nvPr>
        </p:nvSpPr>
        <p:spPr>
          <a:xfrm>
            <a:off x="623888" y="1506376"/>
            <a:ext cx="10936806" cy="4324511"/>
          </a:xfrm>
        </p:spPr>
        <p:txBody>
          <a:bodyPr/>
          <a:lstStyle/>
          <a:p>
            <a:pPr eaLnBrk="1" hangingPunct="1">
              <a:buFont typeface="Wingdings" pitchFamily="2" charset="2"/>
              <a:buNone/>
            </a:pPr>
            <a:r>
              <a:rPr lang="nl-BE" sz="2200" dirty="0"/>
              <a:t>NPV profielen van de projecten A en B</a:t>
            </a:r>
            <a:endParaRPr lang="en-GB" sz="2200" dirty="0"/>
          </a:p>
        </p:txBody>
      </p:sp>
      <p:sp>
        <p:nvSpPr>
          <p:cNvPr id="11269" name="Rectangle 5"/>
          <p:cNvSpPr>
            <a:spLocks noChangeArrowheads="1"/>
          </p:cNvSpPr>
          <p:nvPr/>
        </p:nvSpPr>
        <p:spPr bwMode="auto">
          <a:xfrm>
            <a:off x="1524000" y="1882259"/>
            <a:ext cx="184731" cy="369332"/>
          </a:xfrm>
          <a:prstGeom prst="rect">
            <a:avLst/>
          </a:prstGeom>
          <a:noFill/>
          <a:ln w="9525">
            <a:noFill/>
            <a:miter lim="800000"/>
            <a:headEnd/>
            <a:tailEnd/>
          </a:ln>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8D1BFFE6-7042-49D8-BE5A-A80D284D8A9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nl-BE" dirty="0" err="1"/>
              <a:t>Incremental</a:t>
            </a:r>
            <a:r>
              <a:rPr lang="nl-BE" dirty="0"/>
              <a:t> </a:t>
            </a:r>
            <a:r>
              <a:rPr lang="nl-BE" dirty="0" err="1"/>
              <a:t>Yield</a:t>
            </a:r>
            <a:r>
              <a:rPr lang="nl-BE" dirty="0"/>
              <a:t> methode</a:t>
            </a:r>
            <a:endParaRPr lang="en-GB" dirty="0"/>
          </a:p>
        </p:txBody>
      </p:sp>
      <p:sp>
        <p:nvSpPr>
          <p:cNvPr id="54275" name="Rectangle 3"/>
          <p:cNvSpPr>
            <a:spLocks noGrp="1" noChangeArrowheads="1"/>
          </p:cNvSpPr>
          <p:nvPr>
            <p:ph idx="1"/>
          </p:nvPr>
        </p:nvSpPr>
        <p:spPr/>
        <p:txBody>
          <a:bodyPr/>
          <a:lstStyle/>
          <a:p>
            <a:pPr marL="0" indent="0">
              <a:buNone/>
            </a:pPr>
            <a:r>
              <a:rPr lang="nl-NL" sz="2200" dirty="0"/>
              <a:t>Deze methode is niet altijd toepasbaar:</a:t>
            </a:r>
          </a:p>
          <a:p>
            <a:pPr eaLnBrk="1" hangingPunct="1">
              <a:buFont typeface="Wingdings" pitchFamily="2" charset="2"/>
              <a:buNone/>
            </a:pPr>
            <a:endParaRPr lang="nl-NL" sz="1200" dirty="0"/>
          </a:p>
          <a:p>
            <a:r>
              <a:rPr lang="nl-NL" sz="2200" dirty="0"/>
              <a:t>Dit is het geval wanneer de </a:t>
            </a:r>
            <a:r>
              <a:rPr lang="nl-NL" sz="2200" dirty="0" err="1"/>
              <a:t>incrementele</a:t>
            </a:r>
            <a:r>
              <a:rPr lang="nl-NL" sz="2200" dirty="0"/>
              <a:t> kasstromen meer dan eenmaal van teken veranderen, zodat er meerdere interne rendementen berekend kunnen worden. </a:t>
            </a:r>
          </a:p>
          <a:p>
            <a:r>
              <a:rPr lang="nl-NL" sz="2200" dirty="0"/>
              <a:t>Ook in het geval twee projecten met een verschillend risico dienen vergeleken te worden, kan deze methode niet toegepast worden. In dit laatste geval stelt zich immers het probleem met welk vereist rendement (dit van project A of project B) het berekende IRR dient vergeleken te worden.</a:t>
            </a:r>
            <a:endParaRPr lang="en-GB" sz="2200" dirty="0"/>
          </a:p>
        </p:txBody>
      </p:sp>
      <p:sp>
        <p:nvSpPr>
          <p:cNvPr id="2" name="Slide Number Placeholder 1">
            <a:extLst>
              <a:ext uri="{FF2B5EF4-FFF2-40B4-BE49-F238E27FC236}">
                <a16:creationId xmlns:a16="http://schemas.microsoft.com/office/drawing/2014/main" id="{07F69D4F-6B63-489C-BC64-AAF8AD0BD1F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defRPr/>
            </a:pPr>
            <a:r>
              <a:rPr lang="nl-BE" sz="4800" dirty="0"/>
              <a:t>Oefeningen</a:t>
            </a:r>
            <a:endParaRPr lang="en-GB" sz="4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nl-BE" dirty="0"/>
              <a:t>Make or </a:t>
            </a:r>
            <a:r>
              <a:rPr lang="nl-BE" dirty="0" err="1"/>
              <a:t>buy</a:t>
            </a:r>
            <a:r>
              <a:rPr lang="nl-BE" dirty="0"/>
              <a:t>?</a:t>
            </a:r>
            <a:endParaRPr lang="en-GB" dirty="0"/>
          </a:p>
        </p:txBody>
      </p:sp>
      <p:sp>
        <p:nvSpPr>
          <p:cNvPr id="8196" name="Rectangle 3"/>
          <p:cNvSpPr>
            <a:spLocks noGrp="1" noChangeArrowheads="1"/>
          </p:cNvSpPr>
          <p:nvPr>
            <p:ph idx="1"/>
          </p:nvPr>
        </p:nvSpPr>
        <p:spPr/>
        <p:txBody>
          <a:bodyPr/>
          <a:lstStyle/>
          <a:p>
            <a:pPr marL="0" indent="0" algn="just">
              <a:buNone/>
            </a:pPr>
            <a:r>
              <a:rPr lang="nl-BE" sz="2000" dirty="0"/>
              <a:t>Een autoproducent maakt per jaar 200.000 auto’s. Een bepaald onderdeel koopt hij aan bij een leverancier en hij betaalt daar € 2 per stuk voor. De fabrieksmanager is er van overtuigd dat het goedkoper zou zijn om dat onderdeel zelf te fabriceren. De directe productiekosten zouden slechts € 1,5 zijn. De noodzakelijke machines zouden € 150.000 kosten en kunnen lineair over 10 jaar afgeschreven worden. Het project zou bovendien een behoefte aan bedrijfskapitaal vereisen van € 30.000 maar de fabrieksmanager argumenteert dat dit bedrag kan verwaarloosd worden vermits het kan gerecupereerd worden na 10 jaar. Als de onderneming 30% belastingen betaalt en de opportuniteitskost van het kapitaal is 10%, zou je dan het voorstel van de fabriekseigenaar steunen?</a:t>
            </a:r>
          </a:p>
          <a:p>
            <a:pPr eaLnBrk="1" hangingPunct="1">
              <a:buFont typeface="Wingdings" pitchFamily="2" charset="2"/>
              <a:buNone/>
            </a:pPr>
            <a:endParaRPr lang="en-GB" sz="2400" dirty="0"/>
          </a:p>
        </p:txBody>
      </p:sp>
      <p:sp>
        <p:nvSpPr>
          <p:cNvPr id="8197" name="Rectangle 5"/>
          <p:cNvSpPr>
            <a:spLocks noChangeArrowheads="1"/>
          </p:cNvSpPr>
          <p:nvPr/>
        </p:nvSpPr>
        <p:spPr bwMode="auto">
          <a:xfrm>
            <a:off x="1524000" y="3039547"/>
            <a:ext cx="184731" cy="369332"/>
          </a:xfrm>
          <a:prstGeom prst="rect">
            <a:avLst/>
          </a:prstGeom>
          <a:noFill/>
          <a:ln w="9525">
            <a:noFill/>
            <a:miter lim="800000"/>
            <a:headEnd/>
            <a:tailEnd/>
          </a:ln>
        </p:spPr>
        <p:txBody>
          <a:bodyPr wrap="none" anchor="ctr">
            <a:spAutoFit/>
          </a:bodyPr>
          <a:lstStyle/>
          <a:p>
            <a:endParaRPr lang="en-US"/>
          </a:p>
        </p:txBody>
      </p:sp>
      <p:sp>
        <p:nvSpPr>
          <p:cNvPr id="2" name="Slide Number Placeholder 1">
            <a:extLst>
              <a:ext uri="{FF2B5EF4-FFF2-40B4-BE49-F238E27FC236}">
                <a16:creationId xmlns:a16="http://schemas.microsoft.com/office/drawing/2014/main" id="{51A0189D-46CE-4C5F-B867-C560681322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nl-BE"/>
              <a:t>Investeringsbeslissingsproces</a:t>
            </a:r>
            <a:endParaRPr lang="en-GB"/>
          </a:p>
        </p:txBody>
      </p:sp>
      <p:sp>
        <p:nvSpPr>
          <p:cNvPr id="20483" name="Rectangle 3"/>
          <p:cNvSpPr>
            <a:spLocks noGrp="1" noChangeArrowheads="1"/>
          </p:cNvSpPr>
          <p:nvPr>
            <p:ph idx="1"/>
          </p:nvPr>
        </p:nvSpPr>
        <p:spPr/>
        <p:txBody>
          <a:bodyPr/>
          <a:lstStyle/>
          <a:p>
            <a:pPr eaLnBrk="1" hangingPunct="1">
              <a:buFont typeface="Wingdings" pitchFamily="2" charset="2"/>
              <a:buAutoNum type="arabicPeriod" startAt="5"/>
              <a:defRPr/>
            </a:pPr>
            <a:r>
              <a:rPr lang="nl-BE" u="sng" dirty="0"/>
              <a:t>Controlefase</a:t>
            </a:r>
          </a:p>
          <a:p>
            <a:pPr eaLnBrk="1" hangingPunct="1">
              <a:buFontTx/>
              <a:buChar char="-"/>
              <a:defRPr/>
            </a:pPr>
            <a:r>
              <a:rPr lang="nl-BE" sz="2200" dirty="0"/>
              <a:t>Zijn de uitgaven voor de lopende projecten goed besteed?</a:t>
            </a:r>
          </a:p>
          <a:p>
            <a:pPr eaLnBrk="1" hangingPunct="1">
              <a:buFontTx/>
              <a:buChar char="-"/>
              <a:defRPr/>
            </a:pPr>
            <a:r>
              <a:rPr lang="nl-BE" sz="2200" dirty="0"/>
              <a:t>Gebeuren er ten opzichte van het toegestane budget niet te veel uitgaven?</a:t>
            </a:r>
          </a:p>
          <a:p>
            <a:pPr eaLnBrk="1" hangingPunct="1">
              <a:buFontTx/>
              <a:buChar char="-"/>
              <a:defRPr/>
            </a:pPr>
            <a:endParaRPr lang="nl-BE" sz="2400" dirty="0"/>
          </a:p>
          <a:p>
            <a:pPr eaLnBrk="1" hangingPunct="1">
              <a:buFont typeface="Wingdings" pitchFamily="2" charset="2"/>
              <a:buAutoNum type="arabicPeriod" startAt="6"/>
              <a:defRPr/>
            </a:pPr>
            <a:r>
              <a:rPr lang="nl-BE" u="sng" dirty="0"/>
              <a:t>Auditing fase</a:t>
            </a:r>
          </a:p>
          <a:p>
            <a:pPr eaLnBrk="1" hangingPunct="1">
              <a:buFontTx/>
              <a:buChar char="-"/>
              <a:defRPr/>
            </a:pPr>
            <a:r>
              <a:rPr lang="nl-BE" sz="2200" dirty="0"/>
              <a:t>Gerealiseerde winst van het hele project herbekijken</a:t>
            </a:r>
          </a:p>
          <a:p>
            <a:pPr eaLnBrk="1" hangingPunct="1">
              <a:buFontTx/>
              <a:buChar char="-"/>
              <a:defRPr/>
            </a:pPr>
            <a:r>
              <a:rPr lang="nl-BE" sz="2200" dirty="0"/>
              <a:t>Informatie verzamelen en bijhouden om de planning en de evaluatie van latere projecten beter te kunnen verzorgen</a:t>
            </a:r>
            <a:endParaRPr lang="en-GB" sz="2200" dirty="0"/>
          </a:p>
        </p:txBody>
      </p:sp>
      <p:sp>
        <p:nvSpPr>
          <p:cNvPr id="2" name="Slide Number Placeholder 1">
            <a:extLst>
              <a:ext uri="{FF2B5EF4-FFF2-40B4-BE49-F238E27FC236}">
                <a16:creationId xmlns:a16="http://schemas.microsoft.com/office/drawing/2014/main" id="{0B89773E-1F42-493E-B1BD-D53C7A0CC3D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Effect transition="in" filter="fade">
                                      <p:cBhvr>
                                        <p:cTn id="7" dur="1000"/>
                                        <p:tgtEl>
                                          <p:spTgt spid="20483">
                                            <p:txEl>
                                              <p:pRg st="4" end="4"/>
                                            </p:txEl>
                                          </p:spTgt>
                                        </p:tgtEl>
                                      </p:cBhvr>
                                    </p:animEffect>
                                    <p:anim calcmode="lin" valueType="num">
                                      <p:cBhvr>
                                        <p:cTn id="8"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483">
                                            <p:txEl>
                                              <p:pRg st="5" end="5"/>
                                            </p:txEl>
                                          </p:spTgt>
                                        </p:tgtEl>
                                        <p:attrNameLst>
                                          <p:attrName>style.visibility</p:attrName>
                                        </p:attrNameLst>
                                      </p:cBhvr>
                                      <p:to>
                                        <p:strVal val="visible"/>
                                      </p:to>
                                    </p:set>
                                    <p:animEffect transition="in" filter="fade">
                                      <p:cBhvr>
                                        <p:cTn id="12" dur="1000"/>
                                        <p:tgtEl>
                                          <p:spTgt spid="20483">
                                            <p:txEl>
                                              <p:pRg st="5" end="5"/>
                                            </p:txEl>
                                          </p:spTgt>
                                        </p:tgtEl>
                                      </p:cBhvr>
                                    </p:animEffect>
                                    <p:anim calcmode="lin" valueType="num">
                                      <p:cBhvr>
                                        <p:cTn id="13"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048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animEffect transition="in" filter="fade">
                                      <p:cBhvr>
                                        <p:cTn id="17" dur="1000"/>
                                        <p:tgtEl>
                                          <p:spTgt spid="20483">
                                            <p:txEl>
                                              <p:pRg st="6" end="6"/>
                                            </p:txEl>
                                          </p:spTgt>
                                        </p:tgtEl>
                                      </p:cBhvr>
                                    </p:animEffect>
                                    <p:anim calcmode="lin" valueType="num">
                                      <p:cBhvr>
                                        <p:cTn id="18"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nl-BE" dirty="0"/>
              <a:t>         Nieuwe machine?</a:t>
            </a:r>
            <a:endParaRPr lang="en-GB" dirty="0"/>
          </a:p>
        </p:txBody>
      </p:sp>
      <p:sp>
        <p:nvSpPr>
          <p:cNvPr id="4" name="Tekstvak 3"/>
          <p:cNvSpPr txBox="1"/>
          <p:nvPr/>
        </p:nvSpPr>
        <p:spPr>
          <a:xfrm>
            <a:off x="2135560" y="1568982"/>
            <a:ext cx="7920880" cy="4524315"/>
          </a:xfrm>
          <a:prstGeom prst="rect">
            <a:avLst/>
          </a:prstGeom>
          <a:noFill/>
          <a:ln>
            <a:solidFill>
              <a:srgbClr val="00B050"/>
            </a:solidFill>
            <a:prstDash val="dash"/>
          </a:ln>
        </p:spPr>
        <p:txBody>
          <a:bodyPr wrap="square" rtlCol="0">
            <a:spAutoFit/>
          </a:bodyPr>
          <a:lstStyle/>
          <a:p>
            <a:r>
              <a:rPr lang="nl-BE" i="1" dirty="0">
                <a:solidFill>
                  <a:srgbClr val="003D62"/>
                </a:solidFill>
              </a:rPr>
              <a:t>Dient de onderneming </a:t>
            </a:r>
            <a:r>
              <a:rPr lang="nl-BE" i="1" dirty="0" err="1">
                <a:solidFill>
                  <a:srgbClr val="003D62"/>
                </a:solidFill>
              </a:rPr>
              <a:t>Pixies</a:t>
            </a:r>
            <a:r>
              <a:rPr lang="nl-BE" i="1" dirty="0">
                <a:solidFill>
                  <a:srgbClr val="003D62"/>
                </a:solidFill>
              </a:rPr>
              <a:t> een nieuwe machine te kopen?</a:t>
            </a: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rPr>
              <a:t>De onderneming </a:t>
            </a:r>
            <a:r>
              <a:rPr lang="nl-NL" dirty="0" err="1">
                <a:solidFill>
                  <a:srgbClr val="003D62"/>
                </a:solidFill>
              </a:rPr>
              <a:t>Pixies</a:t>
            </a:r>
            <a:r>
              <a:rPr lang="nl-NL" dirty="0">
                <a:solidFill>
                  <a:srgbClr val="003D62"/>
                </a:solidFill>
              </a:rPr>
              <a:t> overweegt om een oude machine te vervangen door een nieuwe, modernere machine. De bestaande machine werd drie jaar geleden aangekocht voor een bedrag van 42.000 EUR. Deze machine wordt lineair afgeschreven over 8 jaar. Hierbij wordt rekening gehouden met een residuele waarde (na 8 jaar) van 2.000 EUR. De huidige verkoopwaarde van deze machine is 30.000  EUR. De nieuwe machine kost 100.000 EUR (inclusief installatiekosten). Deze machine zal lineair worden afgeschreven over 5 jaar. De residuele waarde na 5 jaar is te verwaarlozen. Men verwacht dat gedurende de volgende vijf jaar door deze machine de operationele kasuitgaven zullen verminderd kunnen worden met 40.000 EUR per jaar. De behoefte aan bedrijfskapitaal zal door de installatie van deze nieuwe machine verhogen met een bedrag gelijk aan 5.000 EUR. De belastingvoet op ondernemingswinsten, alsook op gerealiseerde </a:t>
            </a:r>
            <a:r>
              <a:rPr lang="nl-NL" dirty="0" err="1">
                <a:solidFill>
                  <a:srgbClr val="003D62"/>
                </a:solidFill>
              </a:rPr>
              <a:t>meerwaarden</a:t>
            </a:r>
            <a:r>
              <a:rPr lang="nl-NL" dirty="0">
                <a:solidFill>
                  <a:srgbClr val="003D62"/>
                </a:solidFill>
              </a:rPr>
              <a:t>, bedraagt 40%. Het minimum vereist rendement voor projecten van dit soort risiconiveau bedraagt 15%.</a:t>
            </a:r>
            <a:endParaRPr lang="en-GB" dirty="0">
              <a:solidFill>
                <a:srgbClr val="003D62"/>
              </a:solidFill>
            </a:endParaRPr>
          </a:p>
        </p:txBody>
      </p:sp>
      <p:sp>
        <p:nvSpPr>
          <p:cNvPr id="2" name="Slide Number Placeholder 1">
            <a:extLst>
              <a:ext uri="{FF2B5EF4-FFF2-40B4-BE49-F238E27FC236}">
                <a16:creationId xmlns:a16="http://schemas.microsoft.com/office/drawing/2014/main" id="{FFD52AF1-CBA3-4470-B875-2541A254D83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eaLnBrk="1" hangingPunct="1">
              <a:defRPr/>
            </a:pPr>
            <a:r>
              <a:rPr lang="nl-BE" sz="4800"/>
              <a:t>Bepaling relevante kasstromen</a:t>
            </a:r>
            <a:endParaRPr lang="en-GB" sz="480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nl-BE" dirty="0"/>
              <a:t>Bepaling relevante kasstromen</a:t>
            </a:r>
            <a:endParaRPr lang="en-GB" dirty="0"/>
          </a:p>
        </p:txBody>
      </p:sp>
      <p:sp>
        <p:nvSpPr>
          <p:cNvPr id="25603" name="Rectangle 3"/>
          <p:cNvSpPr>
            <a:spLocks noGrp="1" noChangeArrowheads="1"/>
          </p:cNvSpPr>
          <p:nvPr>
            <p:ph idx="1"/>
          </p:nvPr>
        </p:nvSpPr>
        <p:spPr/>
        <p:txBody>
          <a:bodyPr/>
          <a:lstStyle/>
          <a:p>
            <a:pPr eaLnBrk="1" hangingPunct="1"/>
            <a:endParaRPr lang="nl-BE" dirty="0"/>
          </a:p>
          <a:p>
            <a:pPr eaLnBrk="1" hangingPunct="1"/>
            <a:r>
              <a:rPr lang="nl-BE" dirty="0"/>
              <a:t>Basisprincipes</a:t>
            </a:r>
          </a:p>
          <a:p>
            <a:pPr eaLnBrk="1" hangingPunct="1"/>
            <a:endParaRPr lang="nl-BE" dirty="0"/>
          </a:p>
          <a:p>
            <a:pPr eaLnBrk="1" hangingPunct="1"/>
            <a:r>
              <a:rPr lang="nl-BE" dirty="0"/>
              <a:t>Componenten van kasstromen </a:t>
            </a:r>
          </a:p>
          <a:p>
            <a:pPr eaLnBrk="1" hangingPunct="1"/>
            <a:endParaRPr lang="nl-BE" dirty="0"/>
          </a:p>
          <a:p>
            <a:pPr eaLnBrk="1" hangingPunct="1"/>
            <a:r>
              <a:rPr lang="nl-BE" dirty="0"/>
              <a:t>Berekeningsschema van de kasstromen </a:t>
            </a:r>
            <a:endParaRPr lang="en-GB" dirty="0"/>
          </a:p>
        </p:txBody>
      </p:sp>
      <p:sp>
        <p:nvSpPr>
          <p:cNvPr id="2" name="Slide Number Placeholder 1">
            <a:extLst>
              <a:ext uri="{FF2B5EF4-FFF2-40B4-BE49-F238E27FC236}">
                <a16:creationId xmlns:a16="http://schemas.microsoft.com/office/drawing/2014/main" id="{50C86001-E5DE-4495-A5B0-4C5E3604A56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nl-BE"/>
              <a:t>Relevante kasstromen: basisprincipes</a:t>
            </a:r>
            <a:endParaRPr lang="en-GB"/>
          </a:p>
        </p:txBody>
      </p:sp>
      <p:sp>
        <p:nvSpPr>
          <p:cNvPr id="12291" name="Rectangle 3"/>
          <p:cNvSpPr>
            <a:spLocks noGrp="1" noChangeArrowheads="1"/>
          </p:cNvSpPr>
          <p:nvPr>
            <p:ph idx="1"/>
          </p:nvPr>
        </p:nvSpPr>
        <p:spPr/>
        <p:txBody>
          <a:bodyPr/>
          <a:lstStyle/>
          <a:p>
            <a:pPr eaLnBrk="1" hangingPunct="1">
              <a:buFont typeface="Wingdings" pitchFamily="2" charset="2"/>
              <a:buAutoNum type="arabicPeriod"/>
              <a:defRPr/>
            </a:pPr>
            <a:r>
              <a:rPr lang="nl-BE" dirty="0"/>
              <a:t>Enkel </a:t>
            </a:r>
            <a:r>
              <a:rPr lang="nl-BE" b="1" dirty="0"/>
              <a:t>fysische</a:t>
            </a:r>
            <a:r>
              <a:rPr lang="nl-BE" dirty="0"/>
              <a:t> </a:t>
            </a:r>
            <a:r>
              <a:rPr lang="nl-BE" b="1" dirty="0"/>
              <a:t>geldstromen</a:t>
            </a:r>
            <a:r>
              <a:rPr lang="nl-BE" dirty="0"/>
              <a:t> zijn van belang:</a:t>
            </a:r>
          </a:p>
          <a:p>
            <a:pPr eaLnBrk="1" hangingPunct="1">
              <a:buFont typeface="Wingdings" pitchFamily="2" charset="2"/>
              <a:buNone/>
              <a:defRPr/>
            </a:pPr>
            <a:r>
              <a:rPr lang="nl-BE" dirty="0"/>
              <a:t>	</a:t>
            </a:r>
            <a:r>
              <a:rPr lang="nl-BE" sz="2400" dirty="0"/>
              <a:t>de kasstromen in de analyse worden opgenomen op het moment dat zij ontvangen respectievelijk betaald worden</a:t>
            </a:r>
          </a:p>
          <a:p>
            <a:pPr eaLnBrk="1" hangingPunct="1">
              <a:buFont typeface="Wingdings" pitchFamily="2" charset="2"/>
              <a:buNone/>
              <a:defRPr/>
            </a:pPr>
            <a:endParaRPr lang="nl-BE" dirty="0"/>
          </a:p>
          <a:p>
            <a:pPr eaLnBrk="1" hangingPunct="1">
              <a:buFont typeface="Wingdings" pitchFamily="2" charset="2"/>
              <a:buAutoNum type="arabicPeriod" startAt="2"/>
              <a:defRPr/>
            </a:pPr>
            <a:r>
              <a:rPr lang="nl-BE" dirty="0"/>
              <a:t>Enkel </a:t>
            </a:r>
            <a:r>
              <a:rPr lang="nl-BE" b="1" dirty="0"/>
              <a:t>differentiële of incrementele geldstromen</a:t>
            </a:r>
            <a:r>
              <a:rPr lang="nl-BE" dirty="0"/>
              <a:t> dienen opgenomen te worden bij de bepaling van de relevante kasstromen (d.w.z. kasstromen die opgenomen worden door de uitvoering van het project)</a:t>
            </a:r>
          </a:p>
          <a:p>
            <a:pPr eaLnBrk="1" hangingPunct="1">
              <a:defRPr/>
            </a:pPr>
            <a:endParaRPr lang="nl-BE" dirty="0"/>
          </a:p>
          <a:p>
            <a:pPr eaLnBrk="1" hangingPunct="1">
              <a:defRPr/>
            </a:pPr>
            <a:endParaRPr lang="en-GB" dirty="0"/>
          </a:p>
        </p:txBody>
      </p:sp>
      <p:sp>
        <p:nvSpPr>
          <p:cNvPr id="2" name="Slide Number Placeholder 1">
            <a:extLst>
              <a:ext uri="{FF2B5EF4-FFF2-40B4-BE49-F238E27FC236}">
                <a16:creationId xmlns:a16="http://schemas.microsoft.com/office/drawing/2014/main" id="{7E6521F0-A9AC-4EC2-8A0F-4F2F7DE72DC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fade">
                                      <p:cBhvr>
                                        <p:cTn id="7" dur="1000"/>
                                        <p:tgtEl>
                                          <p:spTgt spid="12291">
                                            <p:txEl>
                                              <p:pRg st="3" end="3"/>
                                            </p:txEl>
                                          </p:spTgt>
                                        </p:tgtEl>
                                      </p:cBhvr>
                                    </p:animEffect>
                                    <p:anim calcmode="lin" valueType="num">
                                      <p:cBhvr>
                                        <p:cTn id="8"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nl-BE"/>
              <a:t>Relevante kasstromen: basisprincipes</a:t>
            </a:r>
            <a:endParaRPr lang="en-GB"/>
          </a:p>
        </p:txBody>
      </p:sp>
      <p:sp>
        <p:nvSpPr>
          <p:cNvPr id="27651" name="Rectangle 3"/>
          <p:cNvSpPr>
            <a:spLocks noGrp="1" noChangeArrowheads="1"/>
          </p:cNvSpPr>
          <p:nvPr>
            <p:ph idx="1"/>
          </p:nvPr>
        </p:nvSpPr>
        <p:spPr/>
        <p:txBody>
          <a:bodyPr/>
          <a:lstStyle/>
          <a:p>
            <a:pPr marL="0" indent="0">
              <a:lnSpc>
                <a:spcPct val="120000"/>
              </a:lnSpc>
              <a:buNone/>
            </a:pPr>
            <a:r>
              <a:rPr lang="nl-BE" sz="2400" dirty="0"/>
              <a:t>Differentiële of </a:t>
            </a:r>
            <a:r>
              <a:rPr lang="nl-BE" sz="2400" dirty="0" err="1"/>
              <a:t>incrementele</a:t>
            </a:r>
            <a:r>
              <a:rPr lang="nl-BE" sz="2400" dirty="0"/>
              <a:t> geldstromen, enkele richtlijnen:</a:t>
            </a:r>
          </a:p>
          <a:p>
            <a:pPr eaLnBrk="1" hangingPunct="1">
              <a:lnSpc>
                <a:spcPct val="120000"/>
              </a:lnSpc>
            </a:pPr>
            <a:r>
              <a:rPr lang="nl-BE" sz="2000" dirty="0" err="1"/>
              <a:t>Sunk</a:t>
            </a:r>
            <a:r>
              <a:rPr lang="nl-BE" sz="2000" dirty="0"/>
              <a:t> </a:t>
            </a:r>
            <a:r>
              <a:rPr lang="nl-BE" sz="2000" dirty="0" err="1"/>
              <a:t>costs</a:t>
            </a:r>
            <a:r>
              <a:rPr lang="nl-BE" sz="2000" dirty="0"/>
              <a:t> (bv. onderzoekskosten) buiten beschouwing laten</a:t>
            </a:r>
          </a:p>
          <a:p>
            <a:pPr eaLnBrk="1" hangingPunct="1">
              <a:lnSpc>
                <a:spcPct val="120000"/>
              </a:lnSpc>
            </a:pPr>
            <a:r>
              <a:rPr lang="nl-BE" sz="2000" dirty="0"/>
              <a:t>Mogelijke opportuniteitskosten (bv. verlies van huurinkomsten) in rekening nemen</a:t>
            </a:r>
          </a:p>
          <a:p>
            <a:pPr eaLnBrk="1" hangingPunct="1">
              <a:lnSpc>
                <a:spcPct val="120000"/>
              </a:lnSpc>
            </a:pPr>
            <a:r>
              <a:rPr lang="nl-BE" sz="2000" dirty="0"/>
              <a:t>Overheadkosten: enkel de </a:t>
            </a:r>
            <a:r>
              <a:rPr lang="nl-BE" sz="2000" dirty="0" err="1"/>
              <a:t>incrementele</a:t>
            </a:r>
            <a:r>
              <a:rPr lang="nl-BE" sz="2000" dirty="0"/>
              <a:t> overhead in rekening nemen</a:t>
            </a:r>
          </a:p>
          <a:p>
            <a:pPr eaLnBrk="1" hangingPunct="1">
              <a:lnSpc>
                <a:spcPct val="120000"/>
              </a:lnSpc>
            </a:pPr>
            <a:r>
              <a:rPr lang="nl-BE" sz="2000" dirty="0"/>
              <a:t>Kannibalisatie van de verkopen in rekening nemen</a:t>
            </a:r>
          </a:p>
          <a:p>
            <a:pPr eaLnBrk="1" hangingPunct="1">
              <a:lnSpc>
                <a:spcPct val="120000"/>
              </a:lnSpc>
            </a:pPr>
            <a:r>
              <a:rPr lang="nl-BE" sz="2000" dirty="0"/>
              <a:t>Desinvesteringsmogelijkheden in rekening nemen</a:t>
            </a:r>
          </a:p>
          <a:p>
            <a:pPr eaLnBrk="1" hangingPunct="1">
              <a:lnSpc>
                <a:spcPct val="120000"/>
              </a:lnSpc>
            </a:pPr>
            <a:endParaRPr lang="en-GB" sz="2400" dirty="0"/>
          </a:p>
          <a:p>
            <a:pPr eaLnBrk="1" hangingPunct="1">
              <a:lnSpc>
                <a:spcPct val="120000"/>
              </a:lnSpc>
            </a:pPr>
            <a:endParaRPr lang="en-GB" sz="2400" dirty="0"/>
          </a:p>
        </p:txBody>
      </p:sp>
      <p:sp>
        <p:nvSpPr>
          <p:cNvPr id="2" name="Slide Number Placeholder 1">
            <a:extLst>
              <a:ext uri="{FF2B5EF4-FFF2-40B4-BE49-F238E27FC236}">
                <a16:creationId xmlns:a16="http://schemas.microsoft.com/office/drawing/2014/main" id="{21AF274A-7D10-439E-9389-380C4DBFC8C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fade">
                                      <p:cBhvr>
                                        <p:cTn id="7" dur="1000"/>
                                        <p:tgtEl>
                                          <p:spTgt spid="27651">
                                            <p:txEl>
                                              <p:pRg st="2" end="2"/>
                                            </p:txEl>
                                          </p:spTgt>
                                        </p:tgtEl>
                                      </p:cBhvr>
                                    </p:animEffect>
                                    <p:anim calcmode="lin" valueType="num">
                                      <p:cBhvr>
                                        <p:cTn id="8"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651">
                                            <p:txEl>
                                              <p:pRg st="3" end="3"/>
                                            </p:txEl>
                                          </p:spTgt>
                                        </p:tgtEl>
                                        <p:attrNameLst>
                                          <p:attrName>style.visibility</p:attrName>
                                        </p:attrNameLst>
                                      </p:cBhvr>
                                      <p:to>
                                        <p:strVal val="visible"/>
                                      </p:to>
                                    </p:set>
                                    <p:animEffect transition="in" filter="fade">
                                      <p:cBhvr>
                                        <p:cTn id="14" dur="1000"/>
                                        <p:tgtEl>
                                          <p:spTgt spid="27651">
                                            <p:txEl>
                                              <p:pRg st="3" end="3"/>
                                            </p:txEl>
                                          </p:spTgt>
                                        </p:tgtEl>
                                      </p:cBhvr>
                                    </p:animEffect>
                                    <p:anim calcmode="lin" valueType="num">
                                      <p:cBhvr>
                                        <p:cTn id="15"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76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fade">
                                      <p:cBhvr>
                                        <p:cTn id="21" dur="1000"/>
                                        <p:tgtEl>
                                          <p:spTgt spid="27651">
                                            <p:txEl>
                                              <p:pRg st="4" end="4"/>
                                            </p:txEl>
                                          </p:spTgt>
                                        </p:tgtEl>
                                      </p:cBhvr>
                                    </p:animEffect>
                                    <p:anim calcmode="lin" valueType="num">
                                      <p:cBhvr>
                                        <p:cTn id="22"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76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651">
                                            <p:txEl>
                                              <p:pRg st="5" end="5"/>
                                            </p:txEl>
                                          </p:spTgt>
                                        </p:tgtEl>
                                        <p:attrNameLst>
                                          <p:attrName>style.visibility</p:attrName>
                                        </p:attrNameLst>
                                      </p:cBhvr>
                                      <p:to>
                                        <p:strVal val="visible"/>
                                      </p:to>
                                    </p:set>
                                    <p:animEffect transition="in" filter="fade">
                                      <p:cBhvr>
                                        <p:cTn id="28" dur="1000"/>
                                        <p:tgtEl>
                                          <p:spTgt spid="27651">
                                            <p:txEl>
                                              <p:pRg st="5" end="5"/>
                                            </p:txEl>
                                          </p:spTgt>
                                        </p:tgtEl>
                                      </p:cBhvr>
                                    </p:animEffect>
                                    <p:anim calcmode="lin" valueType="num">
                                      <p:cBhvr>
                                        <p:cTn id="29"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76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nl-BE" dirty="0"/>
              <a:t>Relevante kasstromen: basisprincipes</a:t>
            </a:r>
            <a:endParaRPr lang="en-GB" dirty="0"/>
          </a:p>
        </p:txBody>
      </p:sp>
      <p:sp>
        <p:nvSpPr>
          <p:cNvPr id="24579" name="Rectangle 3"/>
          <p:cNvSpPr>
            <a:spLocks noGrp="1" noChangeArrowheads="1"/>
          </p:cNvSpPr>
          <p:nvPr>
            <p:ph idx="1"/>
          </p:nvPr>
        </p:nvSpPr>
        <p:spPr/>
        <p:txBody>
          <a:bodyPr/>
          <a:lstStyle/>
          <a:p>
            <a:pPr eaLnBrk="1" hangingPunct="1">
              <a:buFont typeface="Wingdings" pitchFamily="2" charset="2"/>
              <a:buAutoNum type="arabicPeriod" startAt="3"/>
              <a:defRPr/>
            </a:pPr>
            <a:r>
              <a:rPr lang="nl-BE" b="1" dirty="0"/>
              <a:t>Inflatie</a:t>
            </a:r>
            <a:r>
              <a:rPr lang="nl-BE" dirty="0"/>
              <a:t> dient op consistente wijze behandeld te worden:</a:t>
            </a:r>
          </a:p>
          <a:p>
            <a:pPr>
              <a:buFontTx/>
              <a:buChar char="-"/>
              <a:defRPr/>
            </a:pPr>
            <a:r>
              <a:rPr lang="nl-BE" sz="2400" dirty="0"/>
              <a:t>Nominale kasstromen dienen te worden geactualiseerd aan een nominaal vereist rendement (d.w.z. inclusief een inflatiepremie)</a:t>
            </a:r>
          </a:p>
          <a:p>
            <a:pPr marL="354013" indent="0">
              <a:buNone/>
              <a:defRPr/>
            </a:pPr>
            <a:endParaRPr lang="nl-BE" sz="2400" dirty="0"/>
          </a:p>
          <a:p>
            <a:pPr marL="354013" indent="0">
              <a:buNone/>
              <a:defRPr/>
            </a:pPr>
            <a:r>
              <a:rPr lang="nl-BE" sz="2400" dirty="0"/>
              <a:t>Nominale CF = Reële CF*(1+inflatie)</a:t>
            </a:r>
          </a:p>
          <a:p>
            <a:pPr marL="354013" indent="0">
              <a:buNone/>
              <a:defRPr/>
            </a:pPr>
            <a:r>
              <a:rPr lang="nl-BE" sz="2400" dirty="0"/>
              <a:t>1+nominale rente = </a:t>
            </a:r>
          </a:p>
          <a:p>
            <a:pPr marL="354013" indent="0">
              <a:buNone/>
              <a:defRPr/>
            </a:pPr>
            <a:r>
              <a:rPr lang="nl-BE" sz="2400" dirty="0"/>
              <a:t>(1+reële rente)*(1+inflatie)</a:t>
            </a:r>
          </a:p>
        </p:txBody>
      </p:sp>
      <p:sp>
        <p:nvSpPr>
          <p:cNvPr id="2" name="Slide Number Placeholder 1">
            <a:extLst>
              <a:ext uri="{FF2B5EF4-FFF2-40B4-BE49-F238E27FC236}">
                <a16:creationId xmlns:a16="http://schemas.microsoft.com/office/drawing/2014/main" id="{9F7AB1DD-E836-4156-AD9F-A1D019CE1C3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nl-BE" dirty="0"/>
              <a:t>Relevante kasstromen: basisprincipes</a:t>
            </a:r>
            <a:endParaRPr lang="en-GB" dirty="0"/>
          </a:p>
        </p:txBody>
      </p:sp>
      <p:sp>
        <p:nvSpPr>
          <p:cNvPr id="24579" name="Rectangle 3"/>
          <p:cNvSpPr>
            <a:spLocks noGrp="1" noChangeArrowheads="1"/>
          </p:cNvSpPr>
          <p:nvPr>
            <p:ph idx="1"/>
          </p:nvPr>
        </p:nvSpPr>
        <p:spPr/>
        <p:txBody>
          <a:bodyPr/>
          <a:lstStyle/>
          <a:p>
            <a:pPr eaLnBrk="1" hangingPunct="1">
              <a:buFont typeface="Wingdings" pitchFamily="2" charset="2"/>
              <a:buAutoNum type="arabicPeriod" startAt="3"/>
              <a:defRPr/>
            </a:pPr>
            <a:r>
              <a:rPr lang="nl-BE" b="1" dirty="0"/>
              <a:t>Inflatie</a:t>
            </a:r>
            <a:r>
              <a:rPr lang="nl-BE" dirty="0"/>
              <a:t> dient op consistente wijze behandeld te worden:</a:t>
            </a:r>
          </a:p>
          <a:p>
            <a:pPr>
              <a:buFontTx/>
              <a:buChar char="-"/>
              <a:defRPr/>
            </a:pPr>
            <a:r>
              <a:rPr lang="nl-BE" sz="2400" dirty="0"/>
              <a:t>Reële kasstromen (</a:t>
            </a:r>
            <a:r>
              <a:rPr lang="nl-BE" sz="2400" dirty="0" err="1"/>
              <a:t>d.w.z.kasstromen</a:t>
            </a:r>
            <a:r>
              <a:rPr lang="nl-BE" sz="2400" dirty="0"/>
              <a:t> uitgedrukt in koopkrachttermen van een bepaald basisjaar) dienen te worden geactualiseerd aan een reëel vereist rendement (d.w.z. exclusief een inflatiepremie)</a:t>
            </a:r>
            <a:endParaRPr lang="en-GB" sz="2400" dirty="0"/>
          </a:p>
        </p:txBody>
      </p:sp>
      <p:sp>
        <p:nvSpPr>
          <p:cNvPr id="2" name="Slide Number Placeholder 1">
            <a:extLst>
              <a:ext uri="{FF2B5EF4-FFF2-40B4-BE49-F238E27FC236}">
                <a16:creationId xmlns:a16="http://schemas.microsoft.com/office/drawing/2014/main" id="{9A291EDD-CE59-43AA-A800-7D5AE781D8B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732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nl-BE"/>
              <a:t>Relevante kasstromen: basisprincipes</a:t>
            </a:r>
            <a:endParaRPr lang="en-GB"/>
          </a:p>
        </p:txBody>
      </p:sp>
      <p:sp>
        <p:nvSpPr>
          <p:cNvPr id="29699" name="Rectangle 3"/>
          <p:cNvSpPr>
            <a:spLocks noGrp="1" noChangeArrowheads="1"/>
          </p:cNvSpPr>
          <p:nvPr>
            <p:ph idx="1"/>
          </p:nvPr>
        </p:nvSpPr>
        <p:spPr/>
        <p:txBody>
          <a:bodyPr/>
          <a:lstStyle/>
          <a:p>
            <a:pPr eaLnBrk="1" hangingPunct="1">
              <a:buFont typeface="Wingdings" pitchFamily="2" charset="2"/>
              <a:buAutoNum type="arabicPeriod" startAt="4"/>
            </a:pPr>
            <a:r>
              <a:rPr lang="nl-BE" sz="2400" dirty="0"/>
              <a:t>De kasstromen moeten </a:t>
            </a:r>
            <a:r>
              <a:rPr lang="nl-BE" sz="2400" b="1" dirty="0"/>
              <a:t>na aftrek van belastingen</a:t>
            </a:r>
            <a:r>
              <a:rPr lang="nl-BE" sz="2400" dirty="0"/>
              <a:t> worden bepaald. De belastingen zijn immers vanuit het standpunt van de onderneming uitgaven, veroorzaakt door het project</a:t>
            </a:r>
          </a:p>
          <a:p>
            <a:pPr marL="0" indent="0">
              <a:buNone/>
            </a:pPr>
            <a:endParaRPr lang="nl-BE" sz="2000" dirty="0"/>
          </a:p>
          <a:p>
            <a:pPr marL="450850" indent="-450850">
              <a:buNone/>
            </a:pPr>
            <a:r>
              <a:rPr lang="nl-BE" sz="2400" dirty="0"/>
              <a:t>5.</a:t>
            </a:r>
            <a:r>
              <a:rPr lang="nl-BE" sz="2400" b="1" dirty="0"/>
              <a:t> Kasuitgaven voor intrestbetalingen en andere financieringskasstromen </a:t>
            </a:r>
            <a:r>
              <a:rPr lang="nl-BE" sz="2400" dirty="0"/>
              <a:t>worden normalerwijze niet opgenomen bij de bepaling van de relevante kasstromen </a:t>
            </a:r>
            <a:br>
              <a:rPr lang="nl-BE" sz="2400" dirty="0"/>
            </a:br>
            <a:r>
              <a:rPr lang="nl-BE" sz="2400" dirty="0"/>
              <a:t>(de financieringsbeslissing wordt gescheiden van de investeringsbeslissing)</a:t>
            </a:r>
          </a:p>
        </p:txBody>
      </p:sp>
      <p:sp>
        <p:nvSpPr>
          <p:cNvPr id="2" name="Slide Number Placeholder 1">
            <a:extLst>
              <a:ext uri="{FF2B5EF4-FFF2-40B4-BE49-F238E27FC236}">
                <a16:creationId xmlns:a16="http://schemas.microsoft.com/office/drawing/2014/main" id="{1C25CC97-79A5-45F4-8698-8259DE7A255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fade">
                                      <p:cBhvr>
                                        <p:cTn id="7" dur="1000"/>
                                        <p:tgtEl>
                                          <p:spTgt spid="29699">
                                            <p:txEl>
                                              <p:pRg st="2" end="2"/>
                                            </p:txEl>
                                          </p:spTgt>
                                        </p:tgtEl>
                                      </p:cBhvr>
                                    </p:animEffect>
                                    <p:anim calcmode="lin" valueType="num">
                                      <p:cBhvr>
                                        <p:cTn id="8"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55640" y="620688"/>
            <a:ext cx="7172598" cy="635000"/>
          </a:xfrm>
        </p:spPr>
        <p:txBody>
          <a:bodyPr>
            <a:normAutofit fontScale="90000"/>
          </a:bodyPr>
          <a:lstStyle/>
          <a:p>
            <a:pPr eaLnBrk="1" hangingPunct="1">
              <a:defRPr/>
            </a:pPr>
            <a:r>
              <a:rPr lang="nl-BE" dirty="0"/>
              <a:t>Componenten van de kasstromen</a:t>
            </a:r>
            <a:endParaRPr lang="en-GB" dirty="0"/>
          </a:p>
        </p:txBody>
      </p:sp>
      <p:sp>
        <p:nvSpPr>
          <p:cNvPr id="26627" name="Rectangle 3"/>
          <p:cNvSpPr>
            <a:spLocks noGrp="1" noChangeArrowheads="1"/>
          </p:cNvSpPr>
          <p:nvPr>
            <p:ph idx="1"/>
          </p:nvPr>
        </p:nvSpPr>
        <p:spPr/>
        <p:txBody>
          <a:bodyPr/>
          <a:lstStyle/>
          <a:p>
            <a:pPr eaLnBrk="1" hangingPunct="1">
              <a:buFont typeface="Wingdings" pitchFamily="2" charset="2"/>
              <a:buNone/>
              <a:defRPr/>
            </a:pPr>
            <a:r>
              <a:rPr lang="nl-BE" dirty="0"/>
              <a:t>Om de kasstromen te berekenen is het nuttig deze op te delen als volgt:</a:t>
            </a:r>
          </a:p>
          <a:p>
            <a:pPr eaLnBrk="1" hangingPunct="1">
              <a:buFont typeface="Wingdings" pitchFamily="2" charset="2"/>
              <a:buNone/>
              <a:defRPr/>
            </a:pPr>
            <a:endParaRPr lang="nl-BE" dirty="0"/>
          </a:p>
          <a:p>
            <a:pPr lvl="1" eaLnBrk="1" hangingPunct="1">
              <a:defRPr/>
            </a:pPr>
            <a:r>
              <a:rPr lang="nl-BE" dirty="0"/>
              <a:t>Het initiële investeringsbedrag (I</a:t>
            </a:r>
            <a:r>
              <a:rPr lang="nl-BE" sz="1200" dirty="0"/>
              <a:t>0</a:t>
            </a:r>
            <a:r>
              <a:rPr lang="nl-BE" dirty="0"/>
              <a:t>) of </a:t>
            </a:r>
            <a:r>
              <a:rPr lang="nl-BE" dirty="0" err="1"/>
              <a:t>m.a.w</a:t>
            </a:r>
            <a:r>
              <a:rPr lang="nl-BE" dirty="0"/>
              <a:t> de kasstromen bij de aanvang van het project</a:t>
            </a:r>
          </a:p>
          <a:p>
            <a:pPr lvl="1" eaLnBrk="1" hangingPunct="1">
              <a:defRPr/>
            </a:pPr>
            <a:endParaRPr lang="nl-BE" sz="1000" dirty="0"/>
          </a:p>
          <a:p>
            <a:pPr lvl="1" eaLnBrk="1" hangingPunct="1">
              <a:defRPr/>
            </a:pPr>
            <a:r>
              <a:rPr lang="nl-BE" dirty="0"/>
              <a:t>De kasstromen over de looptijd van het project d.w.z. de kasinkomsten min de kasuitgaven</a:t>
            </a:r>
          </a:p>
          <a:p>
            <a:pPr lvl="1" eaLnBrk="1" hangingPunct="1">
              <a:defRPr/>
            </a:pPr>
            <a:endParaRPr lang="nl-BE" sz="1000" dirty="0"/>
          </a:p>
          <a:p>
            <a:pPr lvl="1" eaLnBrk="1" hangingPunct="1">
              <a:defRPr/>
            </a:pPr>
            <a:r>
              <a:rPr lang="nl-BE" dirty="0"/>
              <a:t>De kasstromen die vrijkomen op het einde van het project</a:t>
            </a:r>
            <a:endParaRPr lang="en-GB" dirty="0"/>
          </a:p>
        </p:txBody>
      </p:sp>
      <p:sp>
        <p:nvSpPr>
          <p:cNvPr id="2" name="Slide Number Placeholder 1">
            <a:extLst>
              <a:ext uri="{FF2B5EF4-FFF2-40B4-BE49-F238E27FC236}">
                <a16:creationId xmlns:a16="http://schemas.microsoft.com/office/drawing/2014/main" id="{0B207A0B-F7E5-41DE-973C-0B0B0E7462E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nl-BE"/>
              <a:t>Investeringsprojecten </a:t>
            </a:r>
            <a:endParaRPr lang="en-GB"/>
          </a:p>
        </p:txBody>
      </p:sp>
      <p:sp>
        <p:nvSpPr>
          <p:cNvPr id="15363" name="Rectangle 3"/>
          <p:cNvSpPr>
            <a:spLocks noGrp="1" noChangeArrowheads="1"/>
          </p:cNvSpPr>
          <p:nvPr>
            <p:ph idx="1"/>
          </p:nvPr>
        </p:nvSpPr>
        <p:spPr/>
        <p:txBody>
          <a:bodyPr>
            <a:normAutofit fontScale="92500" lnSpcReduction="10000"/>
          </a:bodyPr>
          <a:lstStyle/>
          <a:p>
            <a:pPr marL="0" indent="0">
              <a:buNone/>
            </a:pPr>
            <a:r>
              <a:rPr lang="nl-BE" dirty="0"/>
              <a:t>Het nemen van een investeringsbeslissing:</a:t>
            </a:r>
          </a:p>
          <a:p>
            <a:pPr marL="0" indent="0">
              <a:buNone/>
            </a:pPr>
            <a:r>
              <a:rPr lang="nl-BE" dirty="0">
                <a:sym typeface="Wingdings" pitchFamily="2" charset="2"/>
              </a:rPr>
              <a:t></a:t>
            </a:r>
            <a:r>
              <a:rPr lang="nl-BE" dirty="0"/>
              <a:t> in grote mate bepalend voor het succes of falen van een onderneming: </a:t>
            </a:r>
          </a:p>
          <a:p>
            <a:pPr lvl="1"/>
            <a:r>
              <a:rPr lang="nl-BE" dirty="0"/>
              <a:t>Kan gepaard gaan met grote bedragen</a:t>
            </a:r>
          </a:p>
          <a:p>
            <a:pPr lvl="1"/>
            <a:r>
              <a:rPr lang="nl-BE" dirty="0"/>
              <a:t>Meestal een onherroepelijk karakter</a:t>
            </a:r>
          </a:p>
          <a:p>
            <a:r>
              <a:rPr lang="nl-BE" dirty="0"/>
              <a:t>Investeren = </a:t>
            </a:r>
          </a:p>
          <a:p>
            <a:pPr lvl="1"/>
            <a:r>
              <a:rPr lang="nl-BE" dirty="0"/>
              <a:t>Bedrijfseconomisch: het vastleggen van vermogen met de bedoeling in de toekomst een bepaalde opbrengst te realiseren</a:t>
            </a:r>
          </a:p>
          <a:p>
            <a:pPr lvl="1"/>
            <a:r>
              <a:rPr lang="nl-BE" dirty="0"/>
              <a:t>Boekhoudkundig: uitgave die op de balans onder de rubriek vaste activa wordt opgenomen</a:t>
            </a:r>
          </a:p>
          <a:p>
            <a:pPr lvl="1"/>
            <a:endParaRPr lang="en-GB" dirty="0"/>
          </a:p>
        </p:txBody>
      </p:sp>
      <p:sp>
        <p:nvSpPr>
          <p:cNvPr id="2" name="Slide Number Placeholder 1">
            <a:extLst>
              <a:ext uri="{FF2B5EF4-FFF2-40B4-BE49-F238E27FC236}">
                <a16:creationId xmlns:a16="http://schemas.microsoft.com/office/drawing/2014/main" id="{B3DCA847-2EDC-4A9C-A16D-1386B2736B6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animEffect transition="in" filter="fade">
                                      <p:cBhvr>
                                        <p:cTn id="7" dur="1000"/>
                                        <p:tgtEl>
                                          <p:spTgt spid="15363">
                                            <p:txEl>
                                              <p:pRg st="4" end="4"/>
                                            </p:txEl>
                                          </p:spTgt>
                                        </p:tgtEl>
                                      </p:cBhvr>
                                    </p:animEffect>
                                    <p:anim calcmode="lin" valueType="num">
                                      <p:cBhvr>
                                        <p:cTn id="8"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3">
                                            <p:txEl>
                                              <p:pRg st="5" end="5"/>
                                            </p:txEl>
                                          </p:spTgt>
                                        </p:tgtEl>
                                        <p:attrNameLst>
                                          <p:attrName>style.visibility</p:attrName>
                                        </p:attrNameLst>
                                      </p:cBhvr>
                                      <p:to>
                                        <p:strVal val="visible"/>
                                      </p:to>
                                    </p:set>
                                    <p:animEffect transition="in" filter="fade">
                                      <p:cBhvr>
                                        <p:cTn id="12" dur="1000"/>
                                        <p:tgtEl>
                                          <p:spTgt spid="15363">
                                            <p:txEl>
                                              <p:pRg st="5" end="5"/>
                                            </p:txEl>
                                          </p:spTgt>
                                        </p:tgtEl>
                                      </p:cBhvr>
                                    </p:animEffect>
                                    <p:anim calcmode="lin" valueType="num">
                                      <p:cBhvr>
                                        <p:cTn id="13"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536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363">
                                            <p:txEl>
                                              <p:pRg st="6" end="6"/>
                                            </p:txEl>
                                          </p:spTgt>
                                        </p:tgtEl>
                                        <p:attrNameLst>
                                          <p:attrName>style.visibility</p:attrName>
                                        </p:attrNameLst>
                                      </p:cBhvr>
                                      <p:to>
                                        <p:strVal val="visible"/>
                                      </p:to>
                                    </p:set>
                                    <p:animEffect transition="in" filter="fade">
                                      <p:cBhvr>
                                        <p:cTn id="17" dur="1000"/>
                                        <p:tgtEl>
                                          <p:spTgt spid="15363">
                                            <p:txEl>
                                              <p:pRg st="6" end="6"/>
                                            </p:txEl>
                                          </p:spTgt>
                                        </p:tgtEl>
                                      </p:cBhvr>
                                    </p:animEffect>
                                    <p:anim calcmode="lin" valueType="num">
                                      <p:cBhvr>
                                        <p:cTn id="18" dur="1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71664" y="476672"/>
            <a:ext cx="7272808" cy="504056"/>
          </a:xfrm>
        </p:spPr>
        <p:txBody>
          <a:bodyPr>
            <a:normAutofit fontScale="90000"/>
          </a:bodyPr>
          <a:lstStyle/>
          <a:p>
            <a:r>
              <a:rPr lang="fr-BE" altLang="nl-BE" sz="2400" b="1" u="sng" dirty="0" err="1">
                <a:latin typeface="Tahoma" panose="020B0604030504040204" pitchFamily="34" charset="0"/>
              </a:rPr>
              <a:t>Bepaling</a:t>
            </a:r>
            <a:r>
              <a:rPr lang="fr-BE" altLang="nl-BE" sz="2400" b="1" u="sng" dirty="0">
                <a:latin typeface="Tahoma" panose="020B0604030504040204" pitchFamily="34" charset="0"/>
              </a:rPr>
              <a:t> van de </a:t>
            </a:r>
            <a:r>
              <a:rPr lang="fr-BE" altLang="nl-BE" sz="2400" b="1" u="sng" dirty="0" err="1">
                <a:latin typeface="Tahoma" panose="020B0604030504040204" pitchFamily="34" charset="0"/>
              </a:rPr>
              <a:t>vrije</a:t>
            </a:r>
            <a:r>
              <a:rPr lang="fr-BE" altLang="nl-BE" sz="2400" b="1" u="sng" dirty="0">
                <a:latin typeface="Tahoma" panose="020B0604030504040204" pitchFamily="34" charset="0"/>
              </a:rPr>
              <a:t> </a:t>
            </a:r>
            <a:r>
              <a:rPr lang="fr-BE" altLang="nl-BE" sz="2400" b="1" u="sng" dirty="0" err="1">
                <a:latin typeface="Tahoma" panose="020B0604030504040204" pitchFamily="34" charset="0"/>
              </a:rPr>
              <a:t>kasstromen</a:t>
            </a:r>
            <a:r>
              <a:rPr lang="fr-BE" altLang="nl-BE" sz="2400" b="1" u="sng" dirty="0">
                <a:latin typeface="Tahoma" panose="020B0604030504040204" pitchFamily="34" charset="0"/>
              </a:rPr>
              <a:t> </a:t>
            </a:r>
            <a:br>
              <a:rPr lang="fr-BE" altLang="nl-BE" sz="3600" b="1" u="sng" dirty="0">
                <a:latin typeface="Tahoma" panose="020B0604030504040204" pitchFamily="34" charset="0"/>
              </a:rPr>
            </a:br>
            <a:endParaRPr lang="nl-BE" dirty="0"/>
          </a:p>
        </p:txBody>
      </p:sp>
      <p:sp>
        <p:nvSpPr>
          <p:cNvPr id="6" name="Content Placeholder 5"/>
          <p:cNvSpPr>
            <a:spLocks noGrp="1"/>
          </p:cNvSpPr>
          <p:nvPr>
            <p:ph idx="1"/>
          </p:nvPr>
        </p:nvSpPr>
        <p:spPr>
          <a:xfrm>
            <a:off x="1991545" y="1196752"/>
            <a:ext cx="8352927" cy="5112568"/>
          </a:xfrm>
        </p:spPr>
        <p:txBody>
          <a:bodyPr>
            <a:normAutofit fontScale="92500" lnSpcReduction="10000"/>
          </a:bodyPr>
          <a:lstStyle/>
          <a:p>
            <a:pPr marL="0" indent="0">
              <a:buSzPct val="90000"/>
              <a:buNone/>
            </a:pPr>
            <a:r>
              <a:rPr lang="nl-NL" altLang="nl-BE" sz="1800" dirty="0" err="1">
                <a:latin typeface="Tahoma" panose="020B0604030504040204" pitchFamily="34" charset="0"/>
                <a:ea typeface="Tahoma" panose="020B0604030504040204" pitchFamily="34" charset="0"/>
                <a:cs typeface="Tahoma" panose="020B0604030504040204" pitchFamily="34" charset="0"/>
              </a:rPr>
              <a:t>Recurrente</a:t>
            </a:r>
            <a:r>
              <a:rPr lang="nl-NL" altLang="nl-BE" sz="1800" dirty="0">
                <a:latin typeface="Tahoma" panose="020B0604030504040204" pitchFamily="34" charset="0"/>
                <a:ea typeface="Tahoma" panose="020B0604030504040204" pitchFamily="34" charset="0"/>
                <a:cs typeface="Tahoma" panose="020B0604030504040204" pitchFamily="34" charset="0"/>
              </a:rPr>
              <a:t> bedrijfsopbrengsten</a:t>
            </a:r>
          </a:p>
          <a:p>
            <a:pPr marL="0" indent="0">
              <a:buNone/>
              <a:defRPr/>
            </a:pPr>
            <a:r>
              <a:rPr lang="nl-NL" altLang="nl-BE" sz="1800" dirty="0">
                <a:latin typeface="Tahoma" panose="020B0604030504040204" pitchFamily="34" charset="0"/>
                <a:ea typeface="Tahoma" panose="020B0604030504040204" pitchFamily="34" charset="0"/>
                <a:cs typeface="Tahoma" panose="020B0604030504040204" pitchFamily="34" charset="0"/>
              </a:rPr>
              <a:t>-  </a:t>
            </a:r>
            <a:r>
              <a:rPr lang="nl-NL" altLang="nl-BE" sz="1800" dirty="0" err="1">
                <a:latin typeface="Tahoma" panose="020B0604030504040204" pitchFamily="34" charset="0"/>
                <a:ea typeface="Tahoma" panose="020B0604030504040204" pitchFamily="34" charset="0"/>
                <a:cs typeface="Tahoma" panose="020B0604030504040204" pitchFamily="34" charset="0"/>
              </a:rPr>
              <a:t>Recurrente</a:t>
            </a:r>
            <a:r>
              <a:rPr lang="nl-NL" altLang="nl-BE" sz="1800" dirty="0">
                <a:latin typeface="Tahoma" panose="020B0604030504040204" pitchFamily="34" charset="0"/>
                <a:ea typeface="Tahoma" panose="020B0604030504040204" pitchFamily="34" charset="0"/>
                <a:cs typeface="Tahoma" panose="020B0604030504040204" pitchFamily="34" charset="0"/>
              </a:rPr>
              <a:t> bedrijfskosten </a:t>
            </a:r>
          </a:p>
          <a:p>
            <a:pPr marL="0" indent="0">
              <a:buNone/>
              <a:defRPr/>
            </a:pPr>
            <a:r>
              <a:rPr lang="nl-NL" altLang="nl-BE" sz="1800" b="1" dirty="0" err="1">
                <a:latin typeface="Tahoma" panose="020B0604030504040204" pitchFamily="34" charset="0"/>
                <a:ea typeface="Tahoma" panose="020B0604030504040204" pitchFamily="34" charset="0"/>
                <a:cs typeface="Tahoma" panose="020B0604030504040204" pitchFamily="34" charset="0"/>
              </a:rPr>
              <a:t>Recurrent</a:t>
            </a:r>
            <a:r>
              <a:rPr lang="nl-NL" altLang="nl-BE" sz="1800" b="1" dirty="0">
                <a:latin typeface="Tahoma" panose="020B0604030504040204" pitchFamily="34" charset="0"/>
                <a:ea typeface="Tahoma" panose="020B0604030504040204" pitchFamily="34" charset="0"/>
                <a:cs typeface="Tahoma" panose="020B0604030504040204" pitchFamily="34" charset="0"/>
              </a:rPr>
              <a:t> bedrijfsresultaat (winst of verlies)     (</a:t>
            </a:r>
            <a:r>
              <a:rPr lang="nl-NL" altLang="nl-BE" sz="1800" b="1" dirty="0" err="1">
                <a:latin typeface="Tahoma" panose="020B0604030504040204" pitchFamily="34" charset="0"/>
                <a:ea typeface="Tahoma" panose="020B0604030504040204" pitchFamily="34" charset="0"/>
                <a:cs typeface="Tahoma" panose="020B0604030504040204" pitchFamily="34" charset="0"/>
              </a:rPr>
              <a:t>bedrijfs</a:t>
            </a:r>
            <a:r>
              <a:rPr lang="nl-NL" altLang="nl-BE" sz="1800" b="1" dirty="0">
                <a:latin typeface="Tahoma" panose="020B0604030504040204" pitchFamily="34" charset="0"/>
                <a:ea typeface="Tahoma" panose="020B0604030504040204" pitchFamily="34" charset="0"/>
                <a:cs typeface="Tahoma" panose="020B0604030504040204" pitchFamily="34" charset="0"/>
              </a:rPr>
              <a:t>)EBIT</a:t>
            </a:r>
          </a:p>
          <a:p>
            <a:pPr marL="0" indent="0">
              <a:buNone/>
              <a:defRPr/>
            </a:pPr>
            <a:r>
              <a:rPr lang="nl-NL" altLang="nl-BE" sz="1800" dirty="0">
                <a:latin typeface="Tahoma" panose="020B0604030504040204" pitchFamily="34" charset="0"/>
                <a:ea typeface="Tahoma" panose="020B0604030504040204" pitchFamily="34" charset="0"/>
                <a:cs typeface="Tahoma" panose="020B0604030504040204" pitchFamily="34" charset="0"/>
              </a:rPr>
              <a:t>- operationele belastingen</a:t>
            </a:r>
          </a:p>
          <a:p>
            <a:pPr marL="0" indent="0">
              <a:buNone/>
              <a:defRPr/>
            </a:pPr>
            <a:r>
              <a:rPr lang="nl-NL" altLang="nl-BE" sz="1800" b="1" dirty="0">
                <a:latin typeface="Tahoma" panose="020B0604030504040204" pitchFamily="34" charset="0"/>
                <a:ea typeface="Tahoma" panose="020B0604030504040204" pitchFamily="34" charset="0"/>
                <a:cs typeface="Tahoma" panose="020B0604030504040204" pitchFamily="34" charset="0"/>
              </a:rPr>
              <a:t>Operationele winst (verlies) voor interesten &amp; na belastingen</a:t>
            </a:r>
          </a:p>
          <a:p>
            <a:pPr marL="0" indent="0">
              <a:buNone/>
              <a:defRPr/>
            </a:pPr>
            <a:endParaRPr lang="nl-NL" altLang="nl-BE" sz="1800"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nl-NL" altLang="nl-BE" sz="1800" dirty="0">
                <a:latin typeface="Tahoma" panose="020B0604030504040204" pitchFamily="34" charset="0"/>
                <a:ea typeface="Tahoma" panose="020B0604030504040204" pitchFamily="34" charset="0"/>
                <a:cs typeface="Tahoma" panose="020B0604030504040204" pitchFamily="34" charset="0"/>
              </a:rPr>
              <a:t>+ Niet kaskosten  (afschrijvingen, …)</a:t>
            </a:r>
          </a:p>
          <a:p>
            <a:pPr marL="0" indent="0">
              <a:buNone/>
              <a:defRPr/>
            </a:pPr>
            <a:r>
              <a:rPr lang="nl-NL" altLang="nl-BE" sz="1800" dirty="0">
                <a:latin typeface="Tahoma" panose="020B0604030504040204" pitchFamily="34" charset="0"/>
                <a:ea typeface="Tahoma" panose="020B0604030504040204" pitchFamily="34" charset="0"/>
                <a:cs typeface="Tahoma" panose="020B0604030504040204" pitchFamily="34" charset="0"/>
              </a:rPr>
              <a:t>-  Toename (+afname) in behoefte aan bedrijfskapitaal (BBK) </a:t>
            </a:r>
            <a:br>
              <a:rPr lang="nl-NL" altLang="nl-BE" sz="1800" dirty="0">
                <a:latin typeface="Tahoma" panose="020B0604030504040204" pitchFamily="34" charset="0"/>
                <a:ea typeface="Tahoma" panose="020B0604030504040204" pitchFamily="34" charset="0"/>
                <a:cs typeface="Tahoma" panose="020B0604030504040204" pitchFamily="34" charset="0"/>
              </a:rPr>
            </a:br>
            <a:r>
              <a:rPr lang="nl-NL" altLang="nl-BE" sz="1800" dirty="0">
                <a:latin typeface="Tahoma" panose="020B0604030504040204" pitchFamily="34" charset="0"/>
                <a:ea typeface="Tahoma" panose="020B0604030504040204" pitchFamily="34" charset="0"/>
                <a:cs typeface="Tahoma" panose="020B0604030504040204" pitchFamily="34" charset="0"/>
              </a:rPr>
              <a:t>     (waarbij </a:t>
            </a:r>
            <a:r>
              <a:rPr lang="nl-NL" altLang="nl-BE" sz="1800" b="1" dirty="0">
                <a:latin typeface="Tahoma" panose="020B0604030504040204" pitchFamily="34" charset="0"/>
                <a:ea typeface="Tahoma" panose="020B0604030504040204" pitchFamily="34" charset="0"/>
                <a:cs typeface="Tahoma" panose="020B0604030504040204" pitchFamily="34" charset="0"/>
              </a:rPr>
              <a:t>BBK = vorderingen + voorraden – leveranciers</a:t>
            </a:r>
            <a:r>
              <a:rPr lang="nl-NL" altLang="nl-BE" sz="1800" dirty="0">
                <a:latin typeface="Tahoma" panose="020B0604030504040204" pitchFamily="34" charset="0"/>
                <a:ea typeface="Tahoma" panose="020B0604030504040204" pitchFamily="34" charset="0"/>
                <a:cs typeface="Tahoma" panose="020B0604030504040204" pitchFamily="34" charset="0"/>
              </a:rPr>
              <a:t>)</a:t>
            </a:r>
          </a:p>
          <a:p>
            <a:pPr marL="0" indent="0">
              <a:buNone/>
              <a:defRPr/>
            </a:pPr>
            <a:endParaRPr lang="nl-NL" altLang="nl-BE" sz="1800"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nl-NL" altLang="nl-BE" sz="1800" dirty="0">
                <a:solidFill>
                  <a:srgbClr val="00B050"/>
                </a:solidFill>
                <a:latin typeface="Tahoma" panose="020B0604030504040204" pitchFamily="34" charset="0"/>
                <a:ea typeface="Tahoma" panose="020B0604030504040204" pitchFamily="34" charset="0"/>
                <a:cs typeface="Tahoma" panose="020B0604030504040204" pitchFamily="34" charset="0"/>
              </a:rPr>
              <a:t>= Operationele Kasstroom</a:t>
            </a:r>
          </a:p>
          <a:p>
            <a:pPr>
              <a:defRPr/>
            </a:pPr>
            <a:endParaRPr lang="nl-NL" altLang="nl-BE" sz="1800"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nl-NL" altLang="nl-BE" sz="1800" dirty="0">
                <a:latin typeface="Tahoma" panose="020B0604030504040204" pitchFamily="34" charset="0"/>
                <a:ea typeface="Tahoma" panose="020B0604030504040204" pitchFamily="34" charset="0"/>
                <a:cs typeface="Tahoma" panose="020B0604030504040204" pitchFamily="34" charset="0"/>
              </a:rPr>
              <a:t>- Noodzakelijke investeringen (vervangings- en groei-investeringen)</a:t>
            </a:r>
          </a:p>
          <a:p>
            <a:pPr marL="0" indent="0">
              <a:buNone/>
              <a:defRPr/>
            </a:pPr>
            <a:endParaRPr lang="nl-NL" altLang="nl-BE" sz="1800"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nl-NL" altLang="nl-BE" sz="2400" b="1" dirty="0">
                <a:solidFill>
                  <a:srgbClr val="A51C43"/>
                </a:solidFill>
                <a:latin typeface="Tahoma" panose="020B0604030504040204" pitchFamily="34" charset="0"/>
                <a:ea typeface="Tahoma" panose="020B0604030504040204" pitchFamily="34" charset="0"/>
                <a:cs typeface="Tahoma" panose="020B0604030504040204" pitchFamily="34" charset="0"/>
              </a:rPr>
              <a:t>= Vrije kasstroom na belastingen  (VKS)</a:t>
            </a:r>
            <a:endParaRPr lang="fr-BE" altLang="nl-BE" sz="2400" b="1" dirty="0">
              <a:solidFill>
                <a:srgbClr val="A51C43"/>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nl-BE" dirty="0"/>
          </a:p>
        </p:txBody>
      </p:sp>
      <p:sp>
        <p:nvSpPr>
          <p:cNvPr id="2" name="Slide Number Placeholder 1">
            <a:extLst>
              <a:ext uri="{FF2B5EF4-FFF2-40B4-BE49-F238E27FC236}">
                <a16:creationId xmlns:a16="http://schemas.microsoft.com/office/drawing/2014/main" id="{82F3A5F8-5DC1-4759-AC8E-8D55068A5A5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66565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1000"/>
                                        <p:tgtEl>
                                          <p:spTgt spid="6">
                                            <p:txEl>
                                              <p:pRg st="6" end="6"/>
                                            </p:txEl>
                                          </p:spTgt>
                                        </p:tgtEl>
                                      </p:cBhvr>
                                    </p:animEffect>
                                    <p:anim calcmode="lin" valueType="num">
                                      <p:cBhvr>
                                        <p:cTn id="2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1000"/>
                                        <p:tgtEl>
                                          <p:spTgt spid="6">
                                            <p:txEl>
                                              <p:pRg st="7" end="7"/>
                                            </p:txEl>
                                          </p:spTgt>
                                        </p:tgtEl>
                                      </p:cBhvr>
                                    </p:animEffect>
                                    <p:anim calcmode="lin" valueType="num">
                                      <p:cBhvr>
                                        <p:cTn id="29"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fade">
                                      <p:cBhvr>
                                        <p:cTn id="35" dur="1000"/>
                                        <p:tgtEl>
                                          <p:spTgt spid="6">
                                            <p:txEl>
                                              <p:pRg st="9" end="9"/>
                                            </p:txEl>
                                          </p:spTgt>
                                        </p:tgtEl>
                                      </p:cBhvr>
                                    </p:animEffect>
                                    <p:anim calcmode="lin" valueType="num">
                                      <p:cBhvr>
                                        <p:cTn id="36"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11" end="11"/>
                                            </p:txEl>
                                          </p:spTgt>
                                        </p:tgtEl>
                                        <p:attrNameLst>
                                          <p:attrName>style.visibility</p:attrName>
                                        </p:attrNameLst>
                                      </p:cBhvr>
                                      <p:to>
                                        <p:strVal val="visible"/>
                                      </p:to>
                                    </p:set>
                                    <p:animEffect transition="in" filter="fade">
                                      <p:cBhvr>
                                        <p:cTn id="42" dur="1000"/>
                                        <p:tgtEl>
                                          <p:spTgt spid="6">
                                            <p:txEl>
                                              <p:pRg st="11" end="11"/>
                                            </p:txEl>
                                          </p:spTgt>
                                        </p:tgtEl>
                                      </p:cBhvr>
                                    </p:animEffect>
                                    <p:anim calcmode="lin" valueType="num">
                                      <p:cBhvr>
                                        <p:cTn id="43"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animEffect transition="in" filter="fade">
                                      <p:cBhvr>
                                        <p:cTn id="49" dur="1000"/>
                                        <p:tgtEl>
                                          <p:spTgt spid="6">
                                            <p:txEl>
                                              <p:pRg st="13" end="13"/>
                                            </p:txEl>
                                          </p:spTgt>
                                        </p:tgtEl>
                                      </p:cBhvr>
                                    </p:animEffect>
                                    <p:anim calcmode="lin" valueType="num">
                                      <p:cBhvr>
                                        <p:cTn id="50"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71664" y="476672"/>
            <a:ext cx="7272808" cy="504056"/>
          </a:xfrm>
        </p:spPr>
        <p:txBody>
          <a:bodyPr>
            <a:normAutofit fontScale="90000"/>
          </a:bodyPr>
          <a:lstStyle/>
          <a:p>
            <a:r>
              <a:rPr lang="fr-BE" altLang="nl-BE" sz="2400" b="1" u="sng" dirty="0" err="1">
                <a:latin typeface="Tahoma" panose="020B0604030504040204" pitchFamily="34" charset="0"/>
              </a:rPr>
              <a:t>Bepaling</a:t>
            </a:r>
            <a:r>
              <a:rPr lang="fr-BE" altLang="nl-BE" sz="2400" b="1" u="sng" dirty="0">
                <a:latin typeface="Tahoma" panose="020B0604030504040204" pitchFamily="34" charset="0"/>
              </a:rPr>
              <a:t> van de </a:t>
            </a:r>
            <a:r>
              <a:rPr lang="fr-BE" altLang="nl-BE" sz="2400" b="1" u="sng" dirty="0" err="1">
                <a:latin typeface="Tahoma" panose="020B0604030504040204" pitchFamily="34" charset="0"/>
              </a:rPr>
              <a:t>vrije</a:t>
            </a:r>
            <a:r>
              <a:rPr lang="fr-BE" altLang="nl-BE" sz="2400" b="1" u="sng" dirty="0">
                <a:latin typeface="Tahoma" panose="020B0604030504040204" pitchFamily="34" charset="0"/>
              </a:rPr>
              <a:t> </a:t>
            </a:r>
            <a:r>
              <a:rPr lang="fr-BE" altLang="nl-BE" sz="2400" b="1" u="sng" dirty="0" err="1">
                <a:latin typeface="Tahoma" panose="020B0604030504040204" pitchFamily="34" charset="0"/>
              </a:rPr>
              <a:t>kasstromen</a:t>
            </a:r>
            <a:r>
              <a:rPr lang="fr-BE" altLang="nl-BE" sz="2400" b="1" u="sng" dirty="0">
                <a:latin typeface="Tahoma" panose="020B0604030504040204" pitchFamily="34" charset="0"/>
              </a:rPr>
              <a:t> </a:t>
            </a:r>
            <a:br>
              <a:rPr lang="fr-BE" altLang="nl-BE" sz="3600" b="1" u="sng" dirty="0">
                <a:latin typeface="Tahoma" panose="020B0604030504040204" pitchFamily="34" charset="0"/>
              </a:rPr>
            </a:br>
            <a:endParaRPr lang="nl-BE" dirty="0"/>
          </a:p>
        </p:txBody>
      </p:sp>
      <p:sp>
        <p:nvSpPr>
          <p:cNvPr id="6" name="Content Placeholder 5"/>
          <p:cNvSpPr>
            <a:spLocks noGrp="1"/>
          </p:cNvSpPr>
          <p:nvPr>
            <p:ph idx="1"/>
          </p:nvPr>
        </p:nvSpPr>
        <p:spPr>
          <a:xfrm>
            <a:off x="1991545" y="1196752"/>
            <a:ext cx="8352927" cy="5112568"/>
          </a:xfrm>
        </p:spPr>
        <p:txBody>
          <a:bodyPr/>
          <a:lstStyle/>
          <a:p>
            <a:pPr marL="0" indent="0">
              <a:buSzPct val="90000"/>
              <a:buNone/>
            </a:pPr>
            <a:r>
              <a:rPr lang="nl-NL" altLang="nl-BE" sz="2400" dirty="0">
                <a:latin typeface="Tahoma" panose="020B0604030504040204" pitchFamily="34" charset="0"/>
                <a:ea typeface="Tahoma" panose="020B0604030504040204" pitchFamily="34" charset="0"/>
                <a:cs typeface="Tahoma" panose="020B0604030504040204" pitchFamily="34" charset="0"/>
              </a:rPr>
              <a:t>Berekening:</a:t>
            </a:r>
          </a:p>
          <a:p>
            <a:pPr marL="0" indent="0">
              <a:buSzPct val="90000"/>
              <a:buNone/>
            </a:pPr>
            <a:endParaRPr lang="nl-NL" altLang="nl-BE" sz="2400" dirty="0">
              <a:latin typeface="Tahoma" panose="020B0604030504040204" pitchFamily="34" charset="0"/>
              <a:ea typeface="Tahoma" panose="020B0604030504040204" pitchFamily="34" charset="0"/>
              <a:cs typeface="Tahoma" panose="020B0604030504040204" pitchFamily="34" charset="0"/>
            </a:endParaRPr>
          </a:p>
          <a:p>
            <a:pPr marL="0" indent="0">
              <a:buSzPct val="90000"/>
              <a:buNone/>
            </a:pPr>
            <a:r>
              <a:rPr lang="nl-NL" altLang="nl-BE" sz="2400" b="1" dirty="0">
                <a:latin typeface="Tahoma" panose="020B0604030504040204" pitchFamily="34" charset="0"/>
                <a:ea typeface="Tahoma" panose="020B0604030504040204" pitchFamily="34" charset="0"/>
                <a:cs typeface="Tahoma" panose="020B0604030504040204" pitchFamily="34" charset="0"/>
              </a:rPr>
              <a:t>EBIT*(1-t) + Niet-kaskosten – </a:t>
            </a:r>
            <a:r>
              <a:rPr lang="nl-NL" altLang="nl-BE" sz="2400" b="1" dirty="0">
                <a:latin typeface="Symbol" panose="05050102010706020507" pitchFamily="18" charset="2"/>
                <a:ea typeface="Tahoma" panose="020B0604030504040204" pitchFamily="34" charset="0"/>
                <a:cs typeface="Tahoma" panose="020B0604030504040204" pitchFamily="34" charset="0"/>
              </a:rPr>
              <a:t>D</a:t>
            </a:r>
            <a:r>
              <a:rPr lang="nl-NL" altLang="nl-BE" sz="2400" b="1" dirty="0">
                <a:latin typeface="Tahoma" panose="020B0604030504040204" pitchFamily="34" charset="0"/>
                <a:ea typeface="Tahoma" panose="020B0604030504040204" pitchFamily="34" charset="0"/>
                <a:cs typeface="Tahoma" panose="020B0604030504040204" pitchFamily="34" charset="0"/>
              </a:rPr>
              <a:t> BBK - Investeringen</a:t>
            </a:r>
          </a:p>
          <a:p>
            <a:pPr marL="0" indent="0">
              <a:buNone/>
              <a:defRPr/>
            </a:pPr>
            <a:r>
              <a:rPr lang="nl-NL" altLang="nl-BE" sz="2400" dirty="0">
                <a:latin typeface="Tahoma" panose="020B0604030504040204" pitchFamily="34" charset="0"/>
                <a:ea typeface="Tahoma" panose="020B0604030504040204" pitchFamily="34" charset="0"/>
                <a:cs typeface="Tahoma" panose="020B0604030504040204" pitchFamily="34" charset="0"/>
              </a:rPr>
              <a:t>=</a:t>
            </a:r>
          </a:p>
          <a:p>
            <a:pPr marL="0" indent="0">
              <a:buNone/>
              <a:defRPr/>
            </a:pPr>
            <a:r>
              <a:rPr lang="nl-NL" altLang="nl-BE" sz="2400" b="1" dirty="0">
                <a:latin typeface="Tahoma" panose="020B0604030504040204" pitchFamily="34" charset="0"/>
                <a:ea typeface="Tahoma" panose="020B0604030504040204" pitchFamily="34" charset="0"/>
                <a:cs typeface="Tahoma" panose="020B0604030504040204" pitchFamily="34" charset="0"/>
              </a:rPr>
              <a:t>Vrije kasstroom na belastingen  (VKS)</a:t>
            </a:r>
            <a:endParaRPr lang="fr-BE" altLang="nl-BE" sz="2400" b="1"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nl-BE" dirty="0"/>
          </a:p>
        </p:txBody>
      </p:sp>
      <p:sp>
        <p:nvSpPr>
          <p:cNvPr id="2" name="Slide Number Placeholder 1">
            <a:extLst>
              <a:ext uri="{FF2B5EF4-FFF2-40B4-BE49-F238E27FC236}">
                <a16:creationId xmlns:a16="http://schemas.microsoft.com/office/drawing/2014/main" id="{42A5257E-E846-470C-A330-7E352F2ABCE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503561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35560" y="1700808"/>
            <a:ext cx="7920880" cy="3416320"/>
          </a:xfrm>
          <a:prstGeom prst="rect">
            <a:avLst/>
          </a:prstGeom>
          <a:noFill/>
          <a:ln>
            <a:solidFill>
              <a:srgbClr val="00B050"/>
            </a:solidFill>
            <a:prstDash val="dash"/>
          </a:ln>
        </p:spPr>
        <p:txBody>
          <a:bodyPr wrap="square" rtlCol="0">
            <a:spAutoFit/>
          </a:bodyPr>
          <a:lstStyle/>
          <a:p>
            <a:r>
              <a:rPr lang="nl-BE" sz="2400" i="1" dirty="0" err="1">
                <a:solidFill>
                  <a:srgbClr val="003D62"/>
                </a:solidFill>
              </a:rPr>
              <a:t>Vb</a:t>
            </a:r>
            <a:r>
              <a:rPr lang="nl-BE" sz="2400" i="1" dirty="0">
                <a:solidFill>
                  <a:srgbClr val="003D62"/>
                </a:solidFill>
              </a:rPr>
              <a:t> bepaling van de relevante kasstromen van een investeringsproject</a:t>
            </a:r>
            <a:endParaRPr lang="en-GB" sz="2400" i="1" dirty="0">
              <a:solidFill>
                <a:srgbClr val="003D62"/>
              </a:solidFill>
            </a:endParaRPr>
          </a:p>
          <a:p>
            <a:pPr>
              <a:tabLst>
                <a:tab pos="-914400" algn="r"/>
                <a:tab pos="-457200" algn="r"/>
                <a:tab pos="457200" algn="r"/>
                <a:tab pos="914400" algn="r"/>
              </a:tabLst>
            </a:pPr>
            <a:endParaRPr lang="nl-NL" sz="2400" dirty="0">
              <a:solidFill>
                <a:srgbClr val="003D62"/>
              </a:solidFill>
            </a:endParaRPr>
          </a:p>
          <a:p>
            <a:pPr>
              <a:tabLst>
                <a:tab pos="-914400" algn="r"/>
                <a:tab pos="-457200" algn="r"/>
                <a:tab pos="457200" algn="r"/>
                <a:tab pos="914400" algn="r"/>
              </a:tabLst>
            </a:pPr>
            <a:r>
              <a:rPr lang="nl-NL" sz="2400" dirty="0">
                <a:solidFill>
                  <a:srgbClr val="003D62"/>
                </a:solidFill>
              </a:rPr>
              <a:t>De onderneming </a:t>
            </a:r>
            <a:r>
              <a:rPr lang="nl-NL" sz="2400" dirty="0" err="1">
                <a:solidFill>
                  <a:srgbClr val="003D62"/>
                </a:solidFill>
              </a:rPr>
              <a:t>Prodigy</a:t>
            </a:r>
            <a:r>
              <a:rPr lang="nl-NL" sz="2400" dirty="0">
                <a:solidFill>
                  <a:srgbClr val="003D62"/>
                </a:solidFill>
              </a:rPr>
              <a:t> denkt eraan een nieuw product op de markt te brengen. De commerciële dienst geeft de volgende informatie over de toekomstige omzet:</a:t>
            </a:r>
            <a:endParaRPr lang="en-GB" sz="2400" dirty="0">
              <a:solidFill>
                <a:srgbClr val="003D62"/>
              </a:solidFill>
            </a:endParaRPr>
          </a:p>
          <a:p>
            <a:pPr>
              <a:tabLst>
                <a:tab pos="-914400" algn="r"/>
                <a:tab pos="-457200" algn="r"/>
                <a:tab pos="457200" algn="r"/>
                <a:tab pos="914400" algn="r"/>
              </a:tabLst>
            </a:pPr>
            <a:r>
              <a:rPr lang="nl-NL" sz="2400" dirty="0">
                <a:solidFill>
                  <a:srgbClr val="003D62"/>
                </a:solidFill>
              </a:rPr>
              <a:t>	jaar 1		10 miljoen EUR</a:t>
            </a:r>
            <a:endParaRPr lang="en-GB" sz="2400" dirty="0">
              <a:solidFill>
                <a:srgbClr val="003D62"/>
              </a:solidFill>
            </a:endParaRPr>
          </a:p>
          <a:p>
            <a:pPr>
              <a:tabLst>
                <a:tab pos="-914400" algn="r"/>
                <a:tab pos="-457200" algn="r"/>
                <a:tab pos="457200" algn="r"/>
                <a:tab pos="914400" algn="r"/>
              </a:tabLst>
            </a:pPr>
            <a:r>
              <a:rPr lang="nl-NL" sz="2400" dirty="0">
                <a:solidFill>
                  <a:srgbClr val="003D62"/>
                </a:solidFill>
              </a:rPr>
              <a:t>	jaar 2		12 miljoen EUR</a:t>
            </a:r>
            <a:endParaRPr lang="en-GB" sz="2400" dirty="0">
              <a:solidFill>
                <a:srgbClr val="003D62"/>
              </a:solidFill>
            </a:endParaRPr>
          </a:p>
          <a:p>
            <a:pPr>
              <a:tabLst>
                <a:tab pos="-914400" algn="r"/>
                <a:tab pos="-457200" algn="r"/>
                <a:tab pos="457200" algn="r"/>
                <a:tab pos="914400" algn="r"/>
              </a:tabLst>
            </a:pPr>
            <a:r>
              <a:rPr lang="nl-NL" sz="2400" dirty="0">
                <a:solidFill>
                  <a:srgbClr val="003D62"/>
                </a:solidFill>
              </a:rPr>
              <a:t>	jaar 3		13 miljoen EUR</a:t>
            </a:r>
          </a:p>
        </p:txBody>
      </p:sp>
      <p:sp>
        <p:nvSpPr>
          <p:cNvPr id="2" name="Slide Number Placeholder 1">
            <a:extLst>
              <a:ext uri="{FF2B5EF4-FFF2-40B4-BE49-F238E27FC236}">
                <a16:creationId xmlns:a16="http://schemas.microsoft.com/office/drawing/2014/main" id="{1AC8EB0F-111D-47DF-9274-193030A773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35560" y="1700808"/>
            <a:ext cx="7920880" cy="3785652"/>
          </a:xfrm>
          <a:prstGeom prst="rect">
            <a:avLst/>
          </a:prstGeom>
          <a:noFill/>
          <a:ln>
            <a:solidFill>
              <a:srgbClr val="00B050"/>
            </a:solidFill>
            <a:prstDash val="dash"/>
          </a:ln>
        </p:spPr>
        <p:txBody>
          <a:bodyPr wrap="square" rtlCol="0">
            <a:spAutoFit/>
          </a:bodyPr>
          <a:lstStyle/>
          <a:p>
            <a:pPr>
              <a:tabLst>
                <a:tab pos="-914400" algn="r"/>
                <a:tab pos="-457200" algn="r"/>
              </a:tabLst>
            </a:pPr>
            <a:r>
              <a:rPr lang="nl-NL" sz="2000" dirty="0">
                <a:solidFill>
                  <a:srgbClr val="003D62"/>
                </a:solidFill>
              </a:rPr>
              <a:t>De financiële dienst heeft de volgende informatie verzameld :</a:t>
            </a:r>
            <a:endParaRPr lang="en-GB" sz="2000" dirty="0">
              <a:solidFill>
                <a:srgbClr val="003D62"/>
              </a:solidFill>
            </a:endParaRPr>
          </a:p>
          <a:p>
            <a:pPr marL="268288" indent="-268288">
              <a:tabLst>
                <a:tab pos="-914400" algn="r"/>
                <a:tab pos="-457200" algn="r"/>
              </a:tabLst>
            </a:pPr>
            <a:r>
              <a:rPr lang="nl-NL" sz="2000" dirty="0">
                <a:solidFill>
                  <a:srgbClr val="003D62"/>
                </a:solidFill>
              </a:rPr>
              <a:t>1. De klanten betalen 50% van de omzet contant en 50% met een betalingsuitstel van 73 dagen.</a:t>
            </a:r>
            <a:endParaRPr lang="en-GB" sz="2000" dirty="0">
              <a:solidFill>
                <a:srgbClr val="003D62"/>
              </a:solidFill>
            </a:endParaRPr>
          </a:p>
          <a:p>
            <a:pPr marL="268288" indent="-268288">
              <a:tabLst>
                <a:tab pos="-914400" algn="r"/>
                <a:tab pos="-457200" algn="r"/>
              </a:tabLst>
            </a:pPr>
            <a:r>
              <a:rPr lang="nl-NL" sz="2000" dirty="0">
                <a:solidFill>
                  <a:srgbClr val="003D62"/>
                </a:solidFill>
              </a:rPr>
              <a:t>2. De bedrijfskosten (exclusief afschrijvingen) bedragen 50% van de omzet en 60% van deze bedrijfskosten bestaat uit aankopen bij verschillende leveranciers. </a:t>
            </a:r>
            <a:endParaRPr lang="en-GB" sz="2000" dirty="0">
              <a:solidFill>
                <a:srgbClr val="003D62"/>
              </a:solidFill>
            </a:endParaRPr>
          </a:p>
          <a:p>
            <a:pPr marL="268288" indent="-268288">
              <a:tabLst>
                <a:tab pos="-914400" algn="r"/>
                <a:tab pos="-457200" algn="r"/>
              </a:tabLst>
            </a:pPr>
            <a:r>
              <a:rPr lang="nl-NL" sz="2000" dirty="0">
                <a:solidFill>
                  <a:srgbClr val="003D62"/>
                </a:solidFill>
              </a:rPr>
              <a:t>3. Van de leveranciers krijgt men een betalingsuitstel van 60 dagen.</a:t>
            </a:r>
          </a:p>
          <a:p>
            <a:pPr marL="268288" indent="-268288">
              <a:tabLst>
                <a:tab pos="-914400" algn="r"/>
                <a:tab pos="-457200" algn="r"/>
              </a:tabLst>
            </a:pPr>
            <a:r>
              <a:rPr lang="nl-NL" sz="2000" dirty="0">
                <a:solidFill>
                  <a:srgbClr val="003D62"/>
                </a:solidFill>
              </a:rPr>
              <a:t>4. Een machine dient aangekocht te worden met een kostprijs van 9 miljoen EUR. Men past een lineaire afschrijving toe over de levensduur van de machine (i.c. 5 jaar). </a:t>
            </a:r>
          </a:p>
          <a:p>
            <a:pPr marL="268288" indent="-268288">
              <a:tabLst>
                <a:tab pos="-914400" algn="r"/>
                <a:tab pos="-457200" algn="r"/>
              </a:tabLst>
            </a:pPr>
            <a:r>
              <a:rPr lang="nl-NL" sz="2000" dirty="0">
                <a:solidFill>
                  <a:srgbClr val="003D62"/>
                </a:solidFill>
              </a:rPr>
              <a:t>5. De verkoopwaarde van de nieuwe machine is na 3 jaar te verwaarlozen.</a:t>
            </a:r>
          </a:p>
        </p:txBody>
      </p:sp>
      <p:sp>
        <p:nvSpPr>
          <p:cNvPr id="2" name="Slide Number Placeholder 1">
            <a:extLst>
              <a:ext uri="{FF2B5EF4-FFF2-40B4-BE49-F238E27FC236}">
                <a16:creationId xmlns:a16="http://schemas.microsoft.com/office/drawing/2014/main" id="{1F92FE1A-AF97-44E9-88D5-F1A19B81BA0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137447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57413" y="1700808"/>
            <a:ext cx="7920880" cy="3785652"/>
          </a:xfrm>
          <a:prstGeom prst="rect">
            <a:avLst/>
          </a:prstGeom>
          <a:noFill/>
          <a:ln>
            <a:solidFill>
              <a:srgbClr val="00B050"/>
            </a:solidFill>
            <a:prstDash val="dash"/>
          </a:ln>
        </p:spPr>
        <p:txBody>
          <a:bodyPr wrap="square" rtlCol="0">
            <a:spAutoFit/>
          </a:bodyPr>
          <a:lstStyle/>
          <a:p>
            <a:r>
              <a:rPr lang="nl-BE" sz="2000" i="1" dirty="0" err="1">
                <a:solidFill>
                  <a:srgbClr val="003D62"/>
                </a:solidFill>
              </a:rPr>
              <a:t>Vb</a:t>
            </a:r>
            <a:r>
              <a:rPr lang="nl-BE" sz="2000" i="1" dirty="0">
                <a:solidFill>
                  <a:srgbClr val="003D62"/>
                </a:solidFill>
              </a:rPr>
              <a:t> (vervolg)</a:t>
            </a:r>
            <a:endParaRPr lang="en-GB" sz="2000" i="1" dirty="0">
              <a:solidFill>
                <a:srgbClr val="003D62"/>
              </a:solidFill>
            </a:endParaRPr>
          </a:p>
          <a:p>
            <a:pPr marL="268288" indent="-268288">
              <a:tabLst>
                <a:tab pos="-914400" algn="r"/>
                <a:tab pos="-457200" algn="r"/>
              </a:tabLst>
            </a:pPr>
            <a:r>
              <a:rPr lang="nl-NL" sz="2000" dirty="0">
                <a:solidFill>
                  <a:srgbClr val="003D62"/>
                </a:solidFill>
              </a:rPr>
              <a:t>6. Er werden door de commerciële dienst markttesten uitgevoerd om een idee te verkrijgen van de te verwachten omzet. De kostprijs hiervan bedraagt € 1 miljoen.</a:t>
            </a:r>
          </a:p>
          <a:p>
            <a:pPr marL="268288" indent="-268288">
              <a:tabLst>
                <a:tab pos="-914400" algn="r"/>
                <a:tab pos="-457200" algn="r"/>
              </a:tabLst>
            </a:pPr>
            <a:r>
              <a:rPr lang="nl-NL" sz="2000" dirty="0">
                <a:solidFill>
                  <a:srgbClr val="003D62"/>
                </a:solidFill>
              </a:rPr>
              <a:t>7. De financiële dienst houdt er eveneens rekening mee dat de aanwezige voorraden grond- en hulpstoffen, goederen in bewerking en afgewerkte producten gemiddeld 9,43% van de omzet bedragen. </a:t>
            </a:r>
            <a:endParaRPr lang="en-GB" sz="2000" dirty="0">
              <a:solidFill>
                <a:srgbClr val="003D62"/>
              </a:solidFill>
            </a:endParaRPr>
          </a:p>
          <a:p>
            <a:pPr marL="268288" indent="-268288">
              <a:tabLst>
                <a:tab pos="-914400" algn="r"/>
                <a:tab pos="-457200" algn="r"/>
              </a:tabLst>
            </a:pPr>
            <a:r>
              <a:rPr lang="nl-NL" sz="2000" dirty="0">
                <a:solidFill>
                  <a:srgbClr val="003D62"/>
                </a:solidFill>
              </a:rPr>
              <a:t>8. De belastingvoet is 40%.</a:t>
            </a:r>
            <a:endParaRPr lang="en-GB" sz="2000" dirty="0">
              <a:solidFill>
                <a:srgbClr val="003D62"/>
              </a:solidFill>
            </a:endParaRPr>
          </a:p>
          <a:p>
            <a:pPr marL="268288" indent="-268288">
              <a:tabLst>
                <a:tab pos="-914400" algn="r"/>
                <a:tab pos="-457200" algn="r"/>
              </a:tabLst>
            </a:pPr>
            <a:r>
              <a:rPr lang="nl-NL" sz="2000" dirty="0">
                <a:solidFill>
                  <a:srgbClr val="003D62"/>
                </a:solidFill>
              </a:rPr>
              <a:t>9. Het minimale rendement dat deze onderneming vereist op investeringen van dit risiconiveau bedraagt 11%.</a:t>
            </a:r>
            <a:br>
              <a:rPr lang="nl-NL" sz="2000" dirty="0">
                <a:solidFill>
                  <a:srgbClr val="003D62"/>
                </a:solidFill>
              </a:rPr>
            </a:br>
            <a:endParaRPr lang="nl-NL" sz="2000" dirty="0">
              <a:solidFill>
                <a:srgbClr val="003D62"/>
              </a:solidFill>
            </a:endParaRPr>
          </a:p>
        </p:txBody>
      </p:sp>
      <p:sp>
        <p:nvSpPr>
          <p:cNvPr id="2" name="Slide Number Placeholder 1">
            <a:extLst>
              <a:ext uri="{FF2B5EF4-FFF2-40B4-BE49-F238E27FC236}">
                <a16:creationId xmlns:a16="http://schemas.microsoft.com/office/drawing/2014/main" id="{6049D78B-17FC-458D-9EF9-8167352BA70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657056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25021" y="1412776"/>
            <a:ext cx="7920880" cy="5278368"/>
          </a:xfrm>
          <a:prstGeom prst="rect">
            <a:avLst/>
          </a:prstGeom>
          <a:noFill/>
          <a:ln>
            <a:solidFill>
              <a:srgbClr val="00B050"/>
            </a:solidFill>
            <a:prstDash val="dash"/>
          </a:ln>
        </p:spPr>
        <p:txBody>
          <a:bodyPr wrap="square" rtlCol="0">
            <a:spAutoFit/>
          </a:bodyPr>
          <a:lstStyle/>
          <a:p>
            <a:br>
              <a:rPr lang="nl-NL" sz="1700" dirty="0">
                <a:solidFill>
                  <a:srgbClr val="003D62"/>
                </a:solidFill>
              </a:rPr>
            </a:br>
            <a:r>
              <a:rPr lang="nl-NL" sz="2000" dirty="0">
                <a:solidFill>
                  <a:srgbClr val="003D62"/>
                </a:solidFill>
              </a:rPr>
              <a:t>Het initieel investeringsbedrag van dit project bedraagt 9 miljoen EUR. </a:t>
            </a:r>
          </a:p>
          <a:p>
            <a:endParaRPr lang="nl-NL" sz="2000" dirty="0">
              <a:solidFill>
                <a:srgbClr val="003D62"/>
              </a:solidFill>
            </a:endParaRPr>
          </a:p>
          <a:p>
            <a:r>
              <a:rPr lang="nl-NL" sz="2000" dirty="0">
                <a:solidFill>
                  <a:srgbClr val="003D62"/>
                </a:solidFill>
              </a:rPr>
              <a:t>Aangezien er lineair op vijf jaar wordt afgeschreven, betekent dit een jaarlijks bedrag aan afschrijvingen van 1,8 miljoen EUR. </a:t>
            </a:r>
          </a:p>
          <a:p>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a:p>
            <a:r>
              <a:rPr lang="nl-NL" sz="2000" dirty="0">
                <a:solidFill>
                  <a:srgbClr val="003D62"/>
                </a:solidFill>
              </a:rPr>
              <a:t>Belasting op meer(min)waarde = t x (marktwaarde – boekwaarde)</a:t>
            </a:r>
          </a:p>
          <a:p>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p:txBody>
      </p:sp>
      <p:graphicFrame>
        <p:nvGraphicFramePr>
          <p:cNvPr id="4" name="Tabel 4">
            <a:extLst>
              <a:ext uri="{FF2B5EF4-FFF2-40B4-BE49-F238E27FC236}">
                <a16:creationId xmlns:a16="http://schemas.microsoft.com/office/drawing/2014/main" id="{C18958D8-2379-4ABF-BD3B-85040213D781}"/>
              </a:ext>
            </a:extLst>
          </p:cNvPr>
          <p:cNvGraphicFramePr>
            <a:graphicFrameLocks noGrp="1"/>
          </p:cNvGraphicFramePr>
          <p:nvPr>
            <p:extLst>
              <p:ext uri="{D42A27DB-BD31-4B8C-83A1-F6EECF244321}">
                <p14:modId xmlns:p14="http://schemas.microsoft.com/office/powerpoint/2010/main" val="454904977"/>
              </p:ext>
            </p:extLst>
          </p:nvPr>
        </p:nvGraphicFramePr>
        <p:xfrm>
          <a:off x="1868654" y="3209032"/>
          <a:ext cx="8198325" cy="1112520"/>
        </p:xfrm>
        <a:graphic>
          <a:graphicData uri="http://schemas.openxmlformats.org/drawingml/2006/table">
            <a:tbl>
              <a:tblPr firstRow="1" bandRow="1">
                <a:tableStyleId>{5C22544A-7EE6-4342-B048-85BDC9FD1C3A}</a:tableStyleId>
              </a:tblPr>
              <a:tblGrid>
                <a:gridCol w="2376170">
                  <a:extLst>
                    <a:ext uri="{9D8B030D-6E8A-4147-A177-3AD203B41FA5}">
                      <a16:colId xmlns:a16="http://schemas.microsoft.com/office/drawing/2014/main" val="3596393593"/>
                    </a:ext>
                  </a:extLst>
                </a:gridCol>
                <a:gridCol w="1164431">
                  <a:extLst>
                    <a:ext uri="{9D8B030D-6E8A-4147-A177-3AD203B41FA5}">
                      <a16:colId xmlns:a16="http://schemas.microsoft.com/office/drawing/2014/main" val="2307059181"/>
                    </a:ext>
                  </a:extLst>
                </a:gridCol>
                <a:gridCol w="1164431">
                  <a:extLst>
                    <a:ext uri="{9D8B030D-6E8A-4147-A177-3AD203B41FA5}">
                      <a16:colId xmlns:a16="http://schemas.microsoft.com/office/drawing/2014/main" val="3173410833"/>
                    </a:ext>
                  </a:extLst>
                </a:gridCol>
                <a:gridCol w="1164431">
                  <a:extLst>
                    <a:ext uri="{9D8B030D-6E8A-4147-A177-3AD203B41FA5}">
                      <a16:colId xmlns:a16="http://schemas.microsoft.com/office/drawing/2014/main" val="3929351575"/>
                    </a:ext>
                  </a:extLst>
                </a:gridCol>
                <a:gridCol w="1164431">
                  <a:extLst>
                    <a:ext uri="{9D8B030D-6E8A-4147-A177-3AD203B41FA5}">
                      <a16:colId xmlns:a16="http://schemas.microsoft.com/office/drawing/2014/main" val="2168304551"/>
                    </a:ext>
                  </a:extLst>
                </a:gridCol>
                <a:gridCol w="1164431">
                  <a:extLst>
                    <a:ext uri="{9D8B030D-6E8A-4147-A177-3AD203B41FA5}">
                      <a16:colId xmlns:a16="http://schemas.microsoft.com/office/drawing/2014/main" val="3964743239"/>
                    </a:ext>
                  </a:extLst>
                </a:gridCol>
              </a:tblGrid>
              <a:tr h="370840">
                <a:tc>
                  <a:txBody>
                    <a:bodyPr/>
                    <a:lstStyle/>
                    <a:p>
                      <a:r>
                        <a:rPr lang="nl-BE" dirty="0"/>
                        <a:t>Jaar</a:t>
                      </a:r>
                    </a:p>
                  </a:txBody>
                  <a:tcPr/>
                </a:tc>
                <a:tc>
                  <a:txBody>
                    <a:bodyPr/>
                    <a:lstStyle/>
                    <a:p>
                      <a:pPr algn="ctr"/>
                      <a:r>
                        <a:rPr lang="nl-BE" dirty="0"/>
                        <a:t>1</a:t>
                      </a:r>
                    </a:p>
                  </a:txBody>
                  <a:tcPr/>
                </a:tc>
                <a:tc>
                  <a:txBody>
                    <a:bodyPr/>
                    <a:lstStyle/>
                    <a:p>
                      <a:pPr algn="ctr"/>
                      <a:r>
                        <a:rPr lang="nl-BE" dirty="0"/>
                        <a:t>2</a:t>
                      </a:r>
                    </a:p>
                  </a:txBody>
                  <a:tcPr/>
                </a:tc>
                <a:tc>
                  <a:txBody>
                    <a:bodyPr/>
                    <a:lstStyle/>
                    <a:p>
                      <a:pPr algn="ctr"/>
                      <a:r>
                        <a:rPr lang="nl-BE" dirty="0"/>
                        <a:t>3</a:t>
                      </a:r>
                    </a:p>
                  </a:txBody>
                  <a:tcPr/>
                </a:tc>
                <a:tc>
                  <a:txBody>
                    <a:bodyPr/>
                    <a:lstStyle/>
                    <a:p>
                      <a:pPr algn="ctr"/>
                      <a:r>
                        <a:rPr lang="nl-BE" dirty="0"/>
                        <a:t>4</a:t>
                      </a:r>
                    </a:p>
                  </a:txBody>
                  <a:tcPr/>
                </a:tc>
                <a:tc>
                  <a:txBody>
                    <a:bodyPr/>
                    <a:lstStyle/>
                    <a:p>
                      <a:pPr algn="ctr"/>
                      <a:r>
                        <a:rPr lang="nl-BE" dirty="0"/>
                        <a:t>5</a:t>
                      </a:r>
                    </a:p>
                  </a:txBody>
                  <a:tcPr/>
                </a:tc>
                <a:extLst>
                  <a:ext uri="{0D108BD9-81ED-4DB2-BD59-A6C34878D82A}">
                    <a16:rowId xmlns:a16="http://schemas.microsoft.com/office/drawing/2014/main" val="1164099177"/>
                  </a:ext>
                </a:extLst>
              </a:tr>
              <a:tr h="370840">
                <a:tc>
                  <a:txBody>
                    <a:bodyPr/>
                    <a:lstStyle/>
                    <a:p>
                      <a:r>
                        <a:rPr lang="nl-BE" b="1" dirty="0">
                          <a:solidFill>
                            <a:srgbClr val="3B3B3B"/>
                          </a:solidFill>
                        </a:rPr>
                        <a:t>Boekwaarde begin</a:t>
                      </a:r>
                    </a:p>
                  </a:txBody>
                  <a:tcPr/>
                </a:tc>
                <a:tc>
                  <a:txBody>
                    <a:bodyPr/>
                    <a:lstStyle/>
                    <a:p>
                      <a:pPr algn="ctr"/>
                      <a:r>
                        <a:rPr lang="nl-BE" b="1" dirty="0">
                          <a:solidFill>
                            <a:srgbClr val="3B3B3B"/>
                          </a:solidFill>
                        </a:rPr>
                        <a:t>9</a:t>
                      </a:r>
                    </a:p>
                  </a:txBody>
                  <a:tcPr/>
                </a:tc>
                <a:tc>
                  <a:txBody>
                    <a:bodyPr/>
                    <a:lstStyle/>
                    <a:p>
                      <a:pPr algn="ctr"/>
                      <a:r>
                        <a:rPr lang="nl-BE" b="1" dirty="0">
                          <a:solidFill>
                            <a:srgbClr val="3B3B3B"/>
                          </a:solidFill>
                        </a:rPr>
                        <a:t>7,2</a:t>
                      </a:r>
                    </a:p>
                  </a:txBody>
                  <a:tcPr/>
                </a:tc>
                <a:tc>
                  <a:txBody>
                    <a:bodyPr/>
                    <a:lstStyle/>
                    <a:p>
                      <a:pPr algn="ctr"/>
                      <a:r>
                        <a:rPr lang="nl-BE" b="1" dirty="0">
                          <a:solidFill>
                            <a:srgbClr val="3B3B3B"/>
                          </a:solidFill>
                        </a:rPr>
                        <a:t>5,4</a:t>
                      </a:r>
                    </a:p>
                  </a:txBody>
                  <a:tcPr/>
                </a:tc>
                <a:tc>
                  <a:txBody>
                    <a:bodyPr/>
                    <a:lstStyle/>
                    <a:p>
                      <a:pPr algn="ctr"/>
                      <a:r>
                        <a:rPr lang="nl-BE" b="1" dirty="0">
                          <a:solidFill>
                            <a:srgbClr val="3B3B3B"/>
                          </a:solidFill>
                        </a:rPr>
                        <a:t>3,6</a:t>
                      </a:r>
                    </a:p>
                  </a:txBody>
                  <a:tcPr/>
                </a:tc>
                <a:tc>
                  <a:txBody>
                    <a:bodyPr/>
                    <a:lstStyle/>
                    <a:p>
                      <a:pPr algn="ctr"/>
                      <a:r>
                        <a:rPr lang="nl-BE" b="1" dirty="0">
                          <a:solidFill>
                            <a:srgbClr val="3B3B3B"/>
                          </a:solidFill>
                        </a:rPr>
                        <a:t>1,8</a:t>
                      </a:r>
                    </a:p>
                  </a:txBody>
                  <a:tcPr/>
                </a:tc>
                <a:extLst>
                  <a:ext uri="{0D108BD9-81ED-4DB2-BD59-A6C34878D82A}">
                    <a16:rowId xmlns:a16="http://schemas.microsoft.com/office/drawing/2014/main" val="3776646180"/>
                  </a:ext>
                </a:extLst>
              </a:tr>
              <a:tr h="370840">
                <a:tc>
                  <a:txBody>
                    <a:bodyPr/>
                    <a:lstStyle/>
                    <a:p>
                      <a:r>
                        <a:rPr lang="nl-BE" b="1" dirty="0">
                          <a:solidFill>
                            <a:srgbClr val="3B3B3B"/>
                          </a:solidFill>
                        </a:rPr>
                        <a:t>Boekwaarde eind</a:t>
                      </a:r>
                    </a:p>
                  </a:txBody>
                  <a:tcPr/>
                </a:tc>
                <a:tc>
                  <a:txBody>
                    <a:bodyPr/>
                    <a:lstStyle/>
                    <a:p>
                      <a:pPr algn="ctr"/>
                      <a:r>
                        <a:rPr lang="nl-BE" b="1" dirty="0">
                          <a:solidFill>
                            <a:srgbClr val="3B3B3B"/>
                          </a:solidFill>
                        </a:rPr>
                        <a:t>7,2</a:t>
                      </a:r>
                    </a:p>
                  </a:txBody>
                  <a:tcPr/>
                </a:tc>
                <a:tc>
                  <a:txBody>
                    <a:bodyPr/>
                    <a:lstStyle/>
                    <a:p>
                      <a:pPr algn="ctr"/>
                      <a:r>
                        <a:rPr lang="nl-BE" b="1" dirty="0">
                          <a:solidFill>
                            <a:srgbClr val="3B3B3B"/>
                          </a:solidFill>
                        </a:rPr>
                        <a:t>5,4</a:t>
                      </a:r>
                    </a:p>
                  </a:txBody>
                  <a:tcPr/>
                </a:tc>
                <a:tc>
                  <a:txBody>
                    <a:bodyPr/>
                    <a:lstStyle/>
                    <a:p>
                      <a:pPr algn="ctr"/>
                      <a:r>
                        <a:rPr lang="nl-BE" b="1" dirty="0">
                          <a:solidFill>
                            <a:srgbClr val="3B3B3B"/>
                          </a:solidFill>
                        </a:rPr>
                        <a:t>3,6</a:t>
                      </a:r>
                    </a:p>
                  </a:txBody>
                  <a:tcPr/>
                </a:tc>
                <a:tc>
                  <a:txBody>
                    <a:bodyPr/>
                    <a:lstStyle/>
                    <a:p>
                      <a:pPr algn="ctr"/>
                      <a:r>
                        <a:rPr lang="nl-BE" b="1" dirty="0">
                          <a:solidFill>
                            <a:srgbClr val="3B3B3B"/>
                          </a:solidFill>
                        </a:rPr>
                        <a:t>1,8</a:t>
                      </a:r>
                    </a:p>
                  </a:txBody>
                  <a:tcPr/>
                </a:tc>
                <a:tc>
                  <a:txBody>
                    <a:bodyPr/>
                    <a:lstStyle/>
                    <a:p>
                      <a:pPr algn="ctr"/>
                      <a:r>
                        <a:rPr lang="nl-BE" b="1" dirty="0">
                          <a:solidFill>
                            <a:srgbClr val="3B3B3B"/>
                          </a:solidFill>
                        </a:rPr>
                        <a:t>0</a:t>
                      </a:r>
                    </a:p>
                  </a:txBody>
                  <a:tcPr/>
                </a:tc>
                <a:extLst>
                  <a:ext uri="{0D108BD9-81ED-4DB2-BD59-A6C34878D82A}">
                    <a16:rowId xmlns:a16="http://schemas.microsoft.com/office/drawing/2014/main" val="1849142167"/>
                  </a:ext>
                </a:extLst>
              </a:tr>
            </a:tbl>
          </a:graphicData>
        </a:graphic>
      </p:graphicFrame>
      <p:sp>
        <p:nvSpPr>
          <p:cNvPr id="2" name="Slide Number Placeholder 1">
            <a:extLst>
              <a:ext uri="{FF2B5EF4-FFF2-40B4-BE49-F238E27FC236}">
                <a16:creationId xmlns:a16="http://schemas.microsoft.com/office/drawing/2014/main" id="{BA941DFE-33E5-4448-9AC9-4494F34CEFA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430904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25021" y="1412776"/>
            <a:ext cx="7920880" cy="2816156"/>
          </a:xfrm>
          <a:prstGeom prst="rect">
            <a:avLst/>
          </a:prstGeom>
          <a:noFill/>
          <a:ln>
            <a:solidFill>
              <a:srgbClr val="00B050"/>
            </a:solidFill>
            <a:prstDash val="dash"/>
          </a:ln>
        </p:spPr>
        <p:txBody>
          <a:bodyPr wrap="square" rtlCol="0">
            <a:spAutoFit/>
          </a:bodyPr>
          <a:lstStyle/>
          <a:p>
            <a:br>
              <a:rPr lang="nl-NL" sz="1700" dirty="0">
                <a:solidFill>
                  <a:srgbClr val="003D62"/>
                </a:solidFill>
              </a:rPr>
            </a:br>
            <a:endParaRPr lang="nl-NL" sz="2000" dirty="0">
              <a:solidFill>
                <a:srgbClr val="003D62"/>
              </a:solidFill>
            </a:endParaRPr>
          </a:p>
          <a:p>
            <a:endParaRPr lang="nl-NL" sz="2000" dirty="0">
              <a:solidFill>
                <a:srgbClr val="003D62"/>
              </a:solidFill>
            </a:endParaRPr>
          </a:p>
          <a:p>
            <a:endParaRPr lang="nl-NL" sz="2000" dirty="0">
              <a:solidFill>
                <a:srgbClr val="003D62"/>
              </a:solidFill>
            </a:endParaRPr>
          </a:p>
          <a:p>
            <a:r>
              <a:rPr lang="nl-NL" sz="2000" dirty="0">
                <a:solidFill>
                  <a:srgbClr val="003D62"/>
                </a:solidFill>
              </a:rPr>
              <a:t>Aangezien de marktwaarde van de machine op het einde van het project nul bedraagt en de boekwaarde op dat moment 3,6 miljoen EUR bedraagt, ontstaat er een fiscale aftrekbare minderwaarde van 3,6 miljoen EUR, welke aanleiding geeft tot een belastingbesparing van 1,44 miljoen EUR in jaar drie.</a:t>
            </a:r>
          </a:p>
        </p:txBody>
      </p:sp>
      <p:sp>
        <p:nvSpPr>
          <p:cNvPr id="2" name="Slide Number Placeholder 1">
            <a:extLst>
              <a:ext uri="{FF2B5EF4-FFF2-40B4-BE49-F238E27FC236}">
                <a16:creationId xmlns:a16="http://schemas.microsoft.com/office/drawing/2014/main" id="{EE8791BE-3D01-41EB-B5AD-AB3BD0BF8E2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5104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35560" y="1700808"/>
            <a:ext cx="7920880" cy="4416594"/>
          </a:xfrm>
          <a:prstGeom prst="rect">
            <a:avLst/>
          </a:prstGeom>
          <a:noFill/>
          <a:ln>
            <a:solidFill>
              <a:srgbClr val="00B050"/>
            </a:solidFill>
            <a:prstDash val="dash"/>
          </a:ln>
        </p:spPr>
        <p:txBody>
          <a:bodyPr wrap="square" rtlCol="0">
            <a:spAutoFit/>
          </a:bodyPr>
          <a:lstStyle/>
          <a:p>
            <a:pPr>
              <a:tabLst>
                <a:tab pos="-914400" algn="r"/>
                <a:tab pos="-457200" algn="r"/>
                <a:tab pos="3151188" algn="l"/>
                <a:tab pos="4140200" algn="l"/>
                <a:tab pos="5130800" algn="l"/>
              </a:tabLst>
            </a:pPr>
            <a:r>
              <a:rPr lang="nl-BE" i="1" dirty="0" err="1">
                <a:solidFill>
                  <a:srgbClr val="003D62"/>
                </a:solidFill>
              </a:rPr>
              <a:t>Vb</a:t>
            </a:r>
            <a:r>
              <a:rPr lang="nl-BE" i="1" dirty="0">
                <a:solidFill>
                  <a:srgbClr val="003D62"/>
                </a:solidFill>
              </a:rPr>
              <a:t> (vervolg)</a:t>
            </a:r>
            <a:r>
              <a:rPr lang="nl-NL" dirty="0">
                <a:solidFill>
                  <a:srgbClr val="003D62"/>
                </a:solidFill>
              </a:rPr>
              <a:t> </a:t>
            </a:r>
          </a:p>
          <a:p>
            <a:pPr>
              <a:tabLst>
                <a:tab pos="-914400" algn="r"/>
                <a:tab pos="-457200" algn="r"/>
                <a:tab pos="3151188" algn="l"/>
                <a:tab pos="4140200" algn="l"/>
                <a:tab pos="5130800" algn="l"/>
              </a:tabLst>
            </a:pPr>
            <a:r>
              <a:rPr lang="nl-NL" dirty="0">
                <a:solidFill>
                  <a:srgbClr val="003D62"/>
                </a:solidFill>
              </a:rPr>
              <a:t>De toename in de behoefte aan bedrijfskapitaal werd hierbij als volgt berekend:</a:t>
            </a:r>
            <a:endParaRPr lang="en-GB" dirty="0">
              <a:solidFill>
                <a:srgbClr val="003D62"/>
              </a:solidFill>
            </a:endParaRPr>
          </a:p>
          <a:p>
            <a:pPr>
              <a:tabLst>
                <a:tab pos="-914400" algn="r"/>
                <a:tab pos="-457200" algn="r"/>
                <a:tab pos="3151188" algn="l"/>
                <a:tab pos="4140200" algn="l"/>
                <a:tab pos="5130800" algn="l"/>
              </a:tabLst>
            </a:pPr>
            <a:r>
              <a:rPr lang="nl-NL" dirty="0">
                <a:solidFill>
                  <a:srgbClr val="003D62"/>
                </a:solidFill>
              </a:rPr>
              <a:t>1. handelsvorderingen = 73/365 * 50% * omzet = 10% omzet</a:t>
            </a:r>
            <a:endParaRPr lang="en-GB" dirty="0">
              <a:solidFill>
                <a:srgbClr val="003D62"/>
              </a:solidFill>
            </a:endParaRPr>
          </a:p>
          <a:p>
            <a:pPr>
              <a:tabLst>
                <a:tab pos="-914400" algn="r"/>
                <a:tab pos="-457200" algn="r"/>
                <a:tab pos="3151188" algn="l"/>
                <a:tab pos="4140200" algn="l"/>
                <a:tab pos="5130800" algn="l"/>
              </a:tabLst>
            </a:pPr>
            <a:r>
              <a:rPr lang="nl-NL" dirty="0">
                <a:solidFill>
                  <a:srgbClr val="003D62"/>
                </a:solidFill>
              </a:rPr>
              <a:t>2. voorraden = 9,43% omzet</a:t>
            </a:r>
            <a:endParaRPr lang="en-GB" dirty="0">
              <a:solidFill>
                <a:srgbClr val="003D62"/>
              </a:solidFill>
            </a:endParaRPr>
          </a:p>
          <a:p>
            <a:pPr>
              <a:tabLst>
                <a:tab pos="-914400" algn="r"/>
                <a:tab pos="-457200" algn="r"/>
                <a:tab pos="3151188" algn="l"/>
                <a:tab pos="4140200" algn="l"/>
                <a:tab pos="5130800" algn="l"/>
              </a:tabLst>
            </a:pPr>
            <a:r>
              <a:rPr lang="nl-NL" dirty="0">
                <a:solidFill>
                  <a:srgbClr val="003D62"/>
                </a:solidFill>
              </a:rPr>
              <a:t>3. leveranciersschulden = 60/365 * 30% * omzet = 4,93% omzet</a:t>
            </a:r>
            <a:endParaRPr lang="en-GB" dirty="0">
              <a:solidFill>
                <a:srgbClr val="003D62"/>
              </a:solidFill>
            </a:endParaRPr>
          </a:p>
          <a:p>
            <a:pPr>
              <a:tabLst>
                <a:tab pos="-914400" algn="r"/>
                <a:tab pos="-457200" algn="r"/>
                <a:tab pos="3151188" algn="l"/>
                <a:tab pos="4140200" algn="l"/>
                <a:tab pos="5130800" algn="l"/>
              </a:tabLst>
            </a:pPr>
            <a:r>
              <a:rPr lang="nl-NL" dirty="0">
                <a:solidFill>
                  <a:srgbClr val="003D62"/>
                </a:solidFill>
              </a:rPr>
              <a:t>In totaal geeft dit 10% + 9,43% - 4,93% of 14,5% omzet</a:t>
            </a:r>
            <a:endParaRPr lang="en-GB" dirty="0">
              <a:solidFill>
                <a:srgbClr val="003D62"/>
              </a:solidFill>
            </a:endParaRPr>
          </a:p>
          <a:p>
            <a:pPr>
              <a:tabLst>
                <a:tab pos="-914400" algn="r"/>
                <a:tab pos="-457200" algn="r"/>
                <a:tab pos="3151188" algn="l"/>
                <a:tab pos="4140200" algn="l"/>
                <a:tab pos="5130800" algn="l"/>
              </a:tabLst>
            </a:pPr>
            <a:endParaRPr lang="nl-NL" dirty="0">
              <a:solidFill>
                <a:srgbClr val="003D62"/>
              </a:solidFill>
            </a:endParaRPr>
          </a:p>
          <a:p>
            <a:pPr>
              <a:tabLst>
                <a:tab pos="-914400" algn="r"/>
                <a:tab pos="-457200" algn="r"/>
                <a:tab pos="3151188" algn="l"/>
                <a:tab pos="4140200" algn="l"/>
                <a:tab pos="5130800" algn="l"/>
              </a:tabLst>
            </a:pPr>
            <a:r>
              <a:rPr lang="nl-NL" dirty="0">
                <a:solidFill>
                  <a:srgbClr val="003D62"/>
                </a:solidFill>
              </a:rPr>
              <a:t>Aldus bedraagt de behoefte aan bedrijfskapitaal voor de drie jaren:</a:t>
            </a:r>
          </a:p>
          <a:p>
            <a:pPr>
              <a:tabLst>
                <a:tab pos="-914400" algn="r"/>
                <a:tab pos="-457200" algn="r"/>
                <a:tab pos="3151188" algn="l"/>
                <a:tab pos="4140200" algn="l"/>
                <a:tab pos="5130800" algn="l"/>
              </a:tabLst>
            </a:pPr>
            <a:endParaRPr lang="en-GB" dirty="0">
              <a:solidFill>
                <a:srgbClr val="003D62"/>
              </a:solidFill>
            </a:endParaRPr>
          </a:p>
          <a:p>
            <a:pPr>
              <a:tabLst>
                <a:tab pos="-914400" algn="r"/>
                <a:tab pos="-457200" algn="r"/>
                <a:tab pos="3151188" algn="l"/>
                <a:tab pos="4140200" algn="l"/>
                <a:tab pos="5130800" algn="l"/>
              </a:tabLst>
            </a:pPr>
            <a:endParaRPr lang="nl-NL" dirty="0">
              <a:solidFill>
                <a:srgbClr val="003D62"/>
              </a:solidFill>
            </a:endParaRPr>
          </a:p>
          <a:p>
            <a:pPr>
              <a:tabLst>
                <a:tab pos="-914400" algn="r"/>
                <a:tab pos="-457200" algn="r"/>
                <a:tab pos="3151188" algn="l"/>
                <a:tab pos="4140200" algn="l"/>
                <a:tab pos="5130800" algn="l"/>
              </a:tabLst>
            </a:pPr>
            <a:endParaRPr lang="nl-NL" dirty="0">
              <a:solidFill>
                <a:srgbClr val="003D62"/>
              </a:solidFill>
            </a:endParaRPr>
          </a:p>
          <a:p>
            <a:pPr>
              <a:tabLst>
                <a:tab pos="-914400" algn="r"/>
                <a:tab pos="-457200" algn="r"/>
                <a:tab pos="3151188" algn="l"/>
                <a:tab pos="4140200" algn="l"/>
                <a:tab pos="5130800" algn="l"/>
              </a:tabLst>
            </a:pPr>
            <a:endParaRPr lang="nl-NL" dirty="0">
              <a:solidFill>
                <a:srgbClr val="003D62"/>
              </a:solidFill>
            </a:endParaRPr>
          </a:p>
          <a:p>
            <a:pPr>
              <a:tabLst>
                <a:tab pos="-914400" algn="r"/>
                <a:tab pos="-457200" algn="r"/>
                <a:tab pos="3151188" algn="l"/>
                <a:tab pos="4140200" algn="l"/>
                <a:tab pos="5130800" algn="l"/>
              </a:tabLst>
            </a:pPr>
            <a:endParaRPr lang="nl-NL" sz="1100" dirty="0">
              <a:solidFill>
                <a:srgbClr val="003D62"/>
              </a:solidFill>
            </a:endParaRPr>
          </a:p>
          <a:p>
            <a:pPr>
              <a:tabLst>
                <a:tab pos="-914400" algn="r"/>
                <a:tab pos="-457200" algn="r"/>
                <a:tab pos="3151188" algn="l"/>
                <a:tab pos="4140200" algn="l"/>
                <a:tab pos="5130800" algn="l"/>
              </a:tabLst>
            </a:pPr>
            <a:r>
              <a:rPr lang="nl-NL" dirty="0">
                <a:solidFill>
                  <a:srgbClr val="003D62"/>
                </a:solidFill>
              </a:rPr>
              <a:t>In jaar drie komt het geïnvesteerde bedrijfskapitaal dan opnieuw vrij: 1,89 miljoen EUR</a:t>
            </a:r>
          </a:p>
        </p:txBody>
      </p:sp>
      <p:graphicFrame>
        <p:nvGraphicFramePr>
          <p:cNvPr id="4" name="Tabel 3"/>
          <p:cNvGraphicFramePr>
            <a:graphicFrameLocks noGrp="1"/>
          </p:cNvGraphicFramePr>
          <p:nvPr>
            <p:extLst>
              <p:ext uri="{D42A27DB-BD31-4B8C-83A1-F6EECF244321}">
                <p14:modId xmlns:p14="http://schemas.microsoft.com/office/powerpoint/2010/main" val="4165906029"/>
              </p:ext>
            </p:extLst>
          </p:nvPr>
        </p:nvGraphicFramePr>
        <p:xfrm>
          <a:off x="2135560" y="4090392"/>
          <a:ext cx="7704856" cy="1066800"/>
        </p:xfrm>
        <a:graphic>
          <a:graphicData uri="http://schemas.openxmlformats.org/drawingml/2006/table">
            <a:tbl>
              <a:tblPr firstRow="1" bandRow="1">
                <a:tableStyleId>{9DCAF9ED-07DC-4A11-8D7F-57B35C25682E}</a:tableStyleId>
              </a:tblPr>
              <a:tblGrid>
                <a:gridCol w="3096343">
                  <a:extLst>
                    <a:ext uri="{9D8B030D-6E8A-4147-A177-3AD203B41FA5}">
                      <a16:colId xmlns:a16="http://schemas.microsoft.com/office/drawing/2014/main" val="20000"/>
                    </a:ext>
                  </a:extLst>
                </a:gridCol>
                <a:gridCol w="1447723">
                  <a:extLst>
                    <a:ext uri="{9D8B030D-6E8A-4147-A177-3AD203B41FA5}">
                      <a16:colId xmlns:a16="http://schemas.microsoft.com/office/drawing/2014/main" val="20001"/>
                    </a:ext>
                  </a:extLst>
                </a:gridCol>
                <a:gridCol w="1580395">
                  <a:extLst>
                    <a:ext uri="{9D8B030D-6E8A-4147-A177-3AD203B41FA5}">
                      <a16:colId xmlns:a16="http://schemas.microsoft.com/office/drawing/2014/main" val="20002"/>
                    </a:ext>
                  </a:extLst>
                </a:gridCol>
                <a:gridCol w="1580395">
                  <a:extLst>
                    <a:ext uri="{9D8B030D-6E8A-4147-A177-3AD203B41FA5}">
                      <a16:colId xmlns:a16="http://schemas.microsoft.com/office/drawing/2014/main" val="20003"/>
                    </a:ext>
                  </a:extLst>
                </a:gridCol>
              </a:tblGrid>
              <a:tr h="252000">
                <a:tc>
                  <a:txBody>
                    <a:bodyPr/>
                    <a:lstStyle/>
                    <a:p>
                      <a:endParaRPr lang="nl-BE" sz="1300" dirty="0"/>
                    </a:p>
                  </a:txBody>
                  <a:tcPr/>
                </a:tc>
                <a:tc>
                  <a:txBody>
                    <a:bodyPr/>
                    <a:lstStyle/>
                    <a:p>
                      <a:pPr algn="r"/>
                      <a:r>
                        <a:rPr lang="nl-BE" sz="1300" dirty="0"/>
                        <a:t>Jaar</a:t>
                      </a:r>
                      <a:r>
                        <a:rPr lang="nl-BE" sz="1300" baseline="0" dirty="0"/>
                        <a:t> 1</a:t>
                      </a:r>
                      <a:endParaRPr lang="nl-BE" sz="1300" dirty="0"/>
                    </a:p>
                  </a:txBody>
                  <a:tcPr/>
                </a:tc>
                <a:tc>
                  <a:txBody>
                    <a:bodyPr/>
                    <a:lstStyle/>
                    <a:p>
                      <a:pPr algn="r"/>
                      <a:r>
                        <a:rPr lang="nl-BE" sz="1300" dirty="0"/>
                        <a:t>Jaar 2</a:t>
                      </a:r>
                    </a:p>
                  </a:txBody>
                  <a:tcPr/>
                </a:tc>
                <a:tc>
                  <a:txBody>
                    <a:bodyPr/>
                    <a:lstStyle/>
                    <a:p>
                      <a:pPr algn="r"/>
                      <a:r>
                        <a:rPr lang="nl-BE" sz="1300" dirty="0"/>
                        <a:t>Jaar 3</a:t>
                      </a:r>
                    </a:p>
                  </a:txBody>
                  <a:tcPr/>
                </a:tc>
                <a:extLst>
                  <a:ext uri="{0D108BD9-81ED-4DB2-BD59-A6C34878D82A}">
                    <a16:rowId xmlns:a16="http://schemas.microsoft.com/office/drawing/2014/main" val="10000"/>
                  </a:ext>
                </a:extLst>
              </a:tr>
              <a:tr h="252000">
                <a:tc>
                  <a:txBody>
                    <a:bodyPr/>
                    <a:lstStyle/>
                    <a:p>
                      <a:pPr marL="0" indent="0">
                        <a:buNone/>
                      </a:pPr>
                      <a:r>
                        <a:rPr lang="nl-BE" sz="1300" dirty="0"/>
                        <a:t>Behoefte aan bedrijfskapitaal</a:t>
                      </a:r>
                    </a:p>
                  </a:txBody>
                  <a:tcPr/>
                </a:tc>
                <a:tc>
                  <a:txBody>
                    <a:bodyPr/>
                    <a:lstStyle/>
                    <a:p>
                      <a:pPr algn="r"/>
                      <a:r>
                        <a:rPr lang="nl-BE" sz="1300" dirty="0"/>
                        <a:t>1,45</a:t>
                      </a:r>
                    </a:p>
                  </a:txBody>
                  <a:tcPr/>
                </a:tc>
                <a:tc>
                  <a:txBody>
                    <a:bodyPr/>
                    <a:lstStyle/>
                    <a:p>
                      <a:pPr algn="r"/>
                      <a:r>
                        <a:rPr lang="nl-BE" sz="1300" dirty="0"/>
                        <a:t>1,74</a:t>
                      </a:r>
                    </a:p>
                  </a:txBody>
                  <a:tcPr/>
                </a:tc>
                <a:tc>
                  <a:txBody>
                    <a:bodyPr/>
                    <a:lstStyle/>
                    <a:p>
                      <a:pPr algn="r"/>
                      <a:r>
                        <a:rPr lang="nl-BE" sz="1300" dirty="0"/>
                        <a:t>1,89</a:t>
                      </a:r>
                    </a:p>
                  </a:txBody>
                  <a:tcPr/>
                </a:tc>
                <a:extLst>
                  <a:ext uri="{0D108BD9-81ED-4DB2-BD59-A6C34878D82A}">
                    <a16:rowId xmlns:a16="http://schemas.microsoft.com/office/drawing/2014/main" val="10001"/>
                  </a:ext>
                </a:extLst>
              </a:tr>
              <a:tr h="252000">
                <a:tc>
                  <a:txBody>
                    <a:bodyPr/>
                    <a:lstStyle/>
                    <a:p>
                      <a:pPr marL="0" indent="0">
                        <a:buNone/>
                      </a:pPr>
                      <a:r>
                        <a:rPr lang="nl-BE" sz="1300" dirty="0"/>
                        <a:t>Toename in de behoefte aan bedrijfskapitaal</a:t>
                      </a:r>
                    </a:p>
                  </a:txBody>
                  <a:tcPr/>
                </a:tc>
                <a:tc>
                  <a:txBody>
                    <a:bodyPr/>
                    <a:lstStyle/>
                    <a:p>
                      <a:pPr algn="r"/>
                      <a:r>
                        <a:rPr lang="nl-BE" sz="1300" dirty="0"/>
                        <a:t>1,45</a:t>
                      </a:r>
                    </a:p>
                  </a:txBody>
                  <a:tcPr/>
                </a:tc>
                <a:tc>
                  <a:txBody>
                    <a:bodyPr/>
                    <a:lstStyle/>
                    <a:p>
                      <a:pPr algn="r"/>
                      <a:r>
                        <a:rPr lang="nl-BE" sz="1300" dirty="0"/>
                        <a:t>0,29</a:t>
                      </a:r>
                    </a:p>
                  </a:txBody>
                  <a:tcPr/>
                </a:tc>
                <a:tc>
                  <a:txBody>
                    <a:bodyPr/>
                    <a:lstStyle/>
                    <a:p>
                      <a:pPr algn="r"/>
                      <a:r>
                        <a:rPr lang="nl-BE" sz="1300" dirty="0"/>
                        <a:t>0,15</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70639E68-3AAA-48F9-A3C4-4CB540D3EB5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92129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nl-BE"/>
              <a:t>    Berekeningsschema voor de kasstromen</a:t>
            </a:r>
            <a:endParaRPr lang="en-GB"/>
          </a:p>
        </p:txBody>
      </p:sp>
      <p:sp>
        <p:nvSpPr>
          <p:cNvPr id="7" name="Tekstvak 6"/>
          <p:cNvSpPr txBox="1"/>
          <p:nvPr/>
        </p:nvSpPr>
        <p:spPr>
          <a:xfrm>
            <a:off x="2135560" y="1700809"/>
            <a:ext cx="7920880" cy="4431983"/>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(vervolg)</a:t>
            </a:r>
          </a:p>
          <a:p>
            <a:r>
              <a:rPr lang="nl-NL" sz="1600" dirty="0">
                <a:solidFill>
                  <a:srgbClr val="003D62"/>
                </a:solidFill>
              </a:rPr>
              <a:t>De vrije kasstromen van het investeringsproject bedragen aldus:</a:t>
            </a:r>
          </a:p>
          <a:p>
            <a:endParaRPr lang="nl-NL" sz="1600" dirty="0">
              <a:solidFill>
                <a:srgbClr val="003D62"/>
              </a:solidFill>
            </a:endParaRPr>
          </a:p>
          <a:p>
            <a:endParaRPr lang="en-GB" sz="1600"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p:txBody>
      </p:sp>
      <p:graphicFrame>
        <p:nvGraphicFramePr>
          <p:cNvPr id="4" name="Tabel 3"/>
          <p:cNvGraphicFramePr>
            <a:graphicFrameLocks noGrp="1"/>
          </p:cNvGraphicFramePr>
          <p:nvPr>
            <p:extLst>
              <p:ext uri="{D42A27DB-BD31-4B8C-83A1-F6EECF244321}">
                <p14:modId xmlns:p14="http://schemas.microsoft.com/office/powerpoint/2010/main" val="3163681078"/>
              </p:ext>
            </p:extLst>
          </p:nvPr>
        </p:nvGraphicFramePr>
        <p:xfrm>
          <a:off x="2243572" y="2348880"/>
          <a:ext cx="7704856" cy="3474720"/>
        </p:xfrm>
        <a:graphic>
          <a:graphicData uri="http://schemas.openxmlformats.org/drawingml/2006/table">
            <a:tbl>
              <a:tblPr firstRow="1" bandRow="1">
                <a:tableStyleId>{9DCAF9ED-07DC-4A11-8D7F-57B35C25682E}</a:tableStyleId>
              </a:tblPr>
              <a:tblGrid>
                <a:gridCol w="3096343">
                  <a:extLst>
                    <a:ext uri="{9D8B030D-6E8A-4147-A177-3AD203B41FA5}">
                      <a16:colId xmlns:a16="http://schemas.microsoft.com/office/drawing/2014/main" val="20000"/>
                    </a:ext>
                  </a:extLst>
                </a:gridCol>
                <a:gridCol w="1447723">
                  <a:extLst>
                    <a:ext uri="{9D8B030D-6E8A-4147-A177-3AD203B41FA5}">
                      <a16:colId xmlns:a16="http://schemas.microsoft.com/office/drawing/2014/main" val="20001"/>
                    </a:ext>
                  </a:extLst>
                </a:gridCol>
                <a:gridCol w="1580395">
                  <a:extLst>
                    <a:ext uri="{9D8B030D-6E8A-4147-A177-3AD203B41FA5}">
                      <a16:colId xmlns:a16="http://schemas.microsoft.com/office/drawing/2014/main" val="20002"/>
                    </a:ext>
                  </a:extLst>
                </a:gridCol>
                <a:gridCol w="1580395">
                  <a:extLst>
                    <a:ext uri="{9D8B030D-6E8A-4147-A177-3AD203B41FA5}">
                      <a16:colId xmlns:a16="http://schemas.microsoft.com/office/drawing/2014/main" val="20003"/>
                    </a:ext>
                  </a:extLst>
                </a:gridCol>
              </a:tblGrid>
              <a:tr h="252000">
                <a:tc>
                  <a:txBody>
                    <a:bodyPr/>
                    <a:lstStyle/>
                    <a:p>
                      <a:endParaRPr lang="nl-BE" sz="1300" dirty="0"/>
                    </a:p>
                  </a:txBody>
                  <a:tcPr/>
                </a:tc>
                <a:tc>
                  <a:txBody>
                    <a:bodyPr/>
                    <a:lstStyle/>
                    <a:p>
                      <a:pPr algn="r"/>
                      <a:r>
                        <a:rPr lang="nl-BE" sz="1300" dirty="0"/>
                        <a:t>Jaar</a:t>
                      </a:r>
                      <a:r>
                        <a:rPr lang="nl-BE" sz="1300" baseline="0" dirty="0"/>
                        <a:t> 1</a:t>
                      </a:r>
                      <a:endParaRPr lang="nl-BE" sz="1300" dirty="0"/>
                    </a:p>
                  </a:txBody>
                  <a:tcPr/>
                </a:tc>
                <a:tc>
                  <a:txBody>
                    <a:bodyPr/>
                    <a:lstStyle/>
                    <a:p>
                      <a:pPr algn="r"/>
                      <a:r>
                        <a:rPr lang="nl-BE" sz="1300" dirty="0"/>
                        <a:t>Jaar 2</a:t>
                      </a:r>
                    </a:p>
                  </a:txBody>
                  <a:tcPr/>
                </a:tc>
                <a:tc>
                  <a:txBody>
                    <a:bodyPr/>
                    <a:lstStyle/>
                    <a:p>
                      <a:pPr algn="r"/>
                      <a:r>
                        <a:rPr lang="nl-BE" sz="1300" dirty="0"/>
                        <a:t>Jaar 3</a:t>
                      </a:r>
                    </a:p>
                  </a:txBody>
                  <a:tcPr/>
                </a:tc>
                <a:extLst>
                  <a:ext uri="{0D108BD9-81ED-4DB2-BD59-A6C34878D82A}">
                    <a16:rowId xmlns:a16="http://schemas.microsoft.com/office/drawing/2014/main" val="10000"/>
                  </a:ext>
                </a:extLst>
              </a:tr>
              <a:tr h="252000">
                <a:tc>
                  <a:txBody>
                    <a:bodyPr/>
                    <a:lstStyle/>
                    <a:p>
                      <a:pPr marL="0" indent="0">
                        <a:buNone/>
                      </a:pPr>
                      <a:r>
                        <a:rPr lang="nl-BE" sz="1300" dirty="0"/>
                        <a:t>Omzet</a:t>
                      </a:r>
                    </a:p>
                  </a:txBody>
                  <a:tcPr/>
                </a:tc>
                <a:tc>
                  <a:txBody>
                    <a:bodyPr/>
                    <a:lstStyle/>
                    <a:p>
                      <a:pPr algn="r"/>
                      <a:r>
                        <a:rPr lang="nl-BE" sz="1300" dirty="0"/>
                        <a:t>10</a:t>
                      </a:r>
                    </a:p>
                  </a:txBody>
                  <a:tcPr/>
                </a:tc>
                <a:tc>
                  <a:txBody>
                    <a:bodyPr/>
                    <a:lstStyle/>
                    <a:p>
                      <a:pPr algn="r"/>
                      <a:r>
                        <a:rPr lang="nl-BE" sz="1300" dirty="0"/>
                        <a:t>12</a:t>
                      </a:r>
                    </a:p>
                  </a:txBody>
                  <a:tcPr/>
                </a:tc>
                <a:tc>
                  <a:txBody>
                    <a:bodyPr/>
                    <a:lstStyle/>
                    <a:p>
                      <a:pPr algn="r"/>
                      <a:r>
                        <a:rPr lang="nl-BE" sz="1300" dirty="0"/>
                        <a:t>13</a:t>
                      </a:r>
                    </a:p>
                  </a:txBody>
                  <a:tcPr/>
                </a:tc>
                <a:extLst>
                  <a:ext uri="{0D108BD9-81ED-4DB2-BD59-A6C34878D82A}">
                    <a16:rowId xmlns:a16="http://schemas.microsoft.com/office/drawing/2014/main" val="10001"/>
                  </a:ext>
                </a:extLst>
              </a:tr>
              <a:tr h="252000">
                <a:tc>
                  <a:txBody>
                    <a:bodyPr/>
                    <a:lstStyle/>
                    <a:p>
                      <a:pPr marL="0" indent="0">
                        <a:buNone/>
                      </a:pPr>
                      <a:r>
                        <a:rPr lang="nl-BE" sz="1300" dirty="0"/>
                        <a:t>Bedrijfskosten</a:t>
                      </a:r>
                    </a:p>
                  </a:txBody>
                  <a:tcPr/>
                </a:tc>
                <a:tc>
                  <a:txBody>
                    <a:bodyPr/>
                    <a:lstStyle/>
                    <a:p>
                      <a:pPr algn="r"/>
                      <a:r>
                        <a:rPr lang="nl-BE" sz="1300" dirty="0"/>
                        <a:t>5</a:t>
                      </a:r>
                    </a:p>
                  </a:txBody>
                  <a:tcPr/>
                </a:tc>
                <a:tc>
                  <a:txBody>
                    <a:bodyPr/>
                    <a:lstStyle/>
                    <a:p>
                      <a:pPr algn="r"/>
                      <a:r>
                        <a:rPr lang="nl-BE" sz="1300" dirty="0"/>
                        <a:t>6</a:t>
                      </a:r>
                    </a:p>
                  </a:txBody>
                  <a:tcPr/>
                </a:tc>
                <a:tc>
                  <a:txBody>
                    <a:bodyPr/>
                    <a:lstStyle/>
                    <a:p>
                      <a:pPr algn="r"/>
                      <a:r>
                        <a:rPr lang="nl-BE" sz="1300" dirty="0"/>
                        <a:t>6,5</a:t>
                      </a:r>
                    </a:p>
                  </a:txBody>
                  <a:tcPr/>
                </a:tc>
                <a:extLst>
                  <a:ext uri="{0D108BD9-81ED-4DB2-BD59-A6C34878D82A}">
                    <a16:rowId xmlns:a16="http://schemas.microsoft.com/office/drawing/2014/main" val="10002"/>
                  </a:ext>
                </a:extLst>
              </a:tr>
              <a:tr h="252000">
                <a:tc>
                  <a:txBody>
                    <a:bodyPr/>
                    <a:lstStyle/>
                    <a:p>
                      <a:pPr marL="0" indent="0">
                        <a:buNone/>
                      </a:pPr>
                      <a:r>
                        <a:rPr lang="nl-BE" sz="1300" dirty="0"/>
                        <a:t>Afschrijvingen</a:t>
                      </a:r>
                    </a:p>
                  </a:txBody>
                  <a:tcPr/>
                </a:tc>
                <a:tc>
                  <a:txBody>
                    <a:bodyPr/>
                    <a:lstStyle/>
                    <a:p>
                      <a:pPr algn="r"/>
                      <a:r>
                        <a:rPr lang="nl-BE" sz="1300" dirty="0"/>
                        <a:t>1,8</a:t>
                      </a:r>
                    </a:p>
                  </a:txBody>
                  <a:tcPr>
                    <a:lnB w="19050" cap="flat" cmpd="sng" algn="ctr">
                      <a:solidFill>
                        <a:schemeClr val="tx1"/>
                      </a:solidFill>
                      <a:prstDash val="solid"/>
                      <a:round/>
                      <a:headEnd type="none" w="med" len="med"/>
                      <a:tailEnd type="none" w="med" len="med"/>
                    </a:lnB>
                  </a:tcPr>
                </a:tc>
                <a:tc>
                  <a:txBody>
                    <a:bodyPr/>
                    <a:lstStyle/>
                    <a:p>
                      <a:pPr algn="r"/>
                      <a:r>
                        <a:rPr lang="nl-BE" sz="1300" dirty="0"/>
                        <a:t>1,8</a:t>
                      </a:r>
                    </a:p>
                  </a:txBody>
                  <a:tcPr>
                    <a:lnB w="19050" cap="flat" cmpd="sng" algn="ctr">
                      <a:solidFill>
                        <a:schemeClr val="tx1"/>
                      </a:solidFill>
                      <a:prstDash val="solid"/>
                      <a:round/>
                      <a:headEnd type="none" w="med" len="med"/>
                      <a:tailEnd type="none" w="med" len="med"/>
                    </a:lnB>
                  </a:tcPr>
                </a:tc>
                <a:tc>
                  <a:txBody>
                    <a:bodyPr/>
                    <a:lstStyle/>
                    <a:p>
                      <a:pPr algn="r"/>
                      <a:r>
                        <a:rPr lang="nl-BE" sz="1300" dirty="0"/>
                        <a:t>1,8</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2000">
                <a:tc>
                  <a:txBody>
                    <a:bodyPr/>
                    <a:lstStyle/>
                    <a:p>
                      <a:pPr marL="0" indent="0">
                        <a:buNone/>
                      </a:pPr>
                      <a:r>
                        <a:rPr lang="nl-BE" sz="1300" dirty="0"/>
                        <a:t>Bedrijfswinst</a:t>
                      </a:r>
                    </a:p>
                  </a:txBody>
                  <a:tcPr/>
                </a:tc>
                <a:tc>
                  <a:txBody>
                    <a:bodyPr/>
                    <a:lstStyle/>
                    <a:p>
                      <a:pPr algn="r"/>
                      <a:r>
                        <a:rPr lang="nl-BE" sz="1300" dirty="0"/>
                        <a:t>3,2</a:t>
                      </a:r>
                    </a:p>
                  </a:txBody>
                  <a:tcPr>
                    <a:lnT w="19050" cap="flat" cmpd="sng" algn="ctr">
                      <a:solidFill>
                        <a:schemeClr val="tx1"/>
                      </a:solidFill>
                      <a:prstDash val="solid"/>
                      <a:round/>
                      <a:headEnd type="none" w="med" len="med"/>
                      <a:tailEnd type="none" w="med" len="med"/>
                    </a:lnT>
                  </a:tcPr>
                </a:tc>
                <a:tc>
                  <a:txBody>
                    <a:bodyPr/>
                    <a:lstStyle/>
                    <a:p>
                      <a:pPr algn="r"/>
                      <a:r>
                        <a:rPr lang="nl-BE" sz="1300" dirty="0"/>
                        <a:t>4,2</a:t>
                      </a:r>
                    </a:p>
                  </a:txBody>
                  <a:tcPr>
                    <a:lnT w="19050" cap="flat" cmpd="sng" algn="ctr">
                      <a:solidFill>
                        <a:schemeClr val="tx1"/>
                      </a:solidFill>
                      <a:prstDash val="solid"/>
                      <a:round/>
                      <a:headEnd type="none" w="med" len="med"/>
                      <a:tailEnd type="none" w="med" len="med"/>
                    </a:lnT>
                  </a:tcPr>
                </a:tc>
                <a:tc>
                  <a:txBody>
                    <a:bodyPr/>
                    <a:lstStyle/>
                    <a:p>
                      <a:pPr algn="r"/>
                      <a:r>
                        <a:rPr lang="nl-BE" sz="1300" dirty="0"/>
                        <a:t>4,7</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252000">
                <a:tc>
                  <a:txBody>
                    <a:bodyPr/>
                    <a:lstStyle/>
                    <a:p>
                      <a:pPr marL="0" indent="0">
                        <a:buNone/>
                      </a:pPr>
                      <a:r>
                        <a:rPr lang="nl-BE" sz="1300" dirty="0"/>
                        <a:t>Belastingen</a:t>
                      </a:r>
                    </a:p>
                  </a:txBody>
                  <a:tcPr/>
                </a:tc>
                <a:tc>
                  <a:txBody>
                    <a:bodyPr/>
                    <a:lstStyle/>
                    <a:p>
                      <a:pPr algn="r"/>
                      <a:r>
                        <a:rPr lang="nl-BE" sz="1300" dirty="0"/>
                        <a:t>1,28</a:t>
                      </a:r>
                    </a:p>
                  </a:txBody>
                  <a:tcPr>
                    <a:lnB w="19050" cap="flat" cmpd="sng" algn="ctr">
                      <a:solidFill>
                        <a:schemeClr val="tx1"/>
                      </a:solidFill>
                      <a:prstDash val="solid"/>
                      <a:round/>
                      <a:headEnd type="none" w="med" len="med"/>
                      <a:tailEnd type="none" w="med" len="med"/>
                    </a:lnB>
                  </a:tcPr>
                </a:tc>
                <a:tc>
                  <a:txBody>
                    <a:bodyPr/>
                    <a:lstStyle/>
                    <a:p>
                      <a:pPr algn="r"/>
                      <a:r>
                        <a:rPr lang="nl-BE" sz="1300" dirty="0"/>
                        <a:t>1,68</a:t>
                      </a:r>
                    </a:p>
                  </a:txBody>
                  <a:tcPr>
                    <a:lnB w="19050" cap="flat" cmpd="sng" algn="ctr">
                      <a:solidFill>
                        <a:schemeClr val="tx1"/>
                      </a:solidFill>
                      <a:prstDash val="solid"/>
                      <a:round/>
                      <a:headEnd type="none" w="med" len="med"/>
                      <a:tailEnd type="none" w="med" len="med"/>
                    </a:lnB>
                  </a:tcPr>
                </a:tc>
                <a:tc>
                  <a:txBody>
                    <a:bodyPr/>
                    <a:lstStyle/>
                    <a:p>
                      <a:pPr algn="r"/>
                      <a:r>
                        <a:rPr lang="nl-BE" sz="1300" dirty="0"/>
                        <a:t>1,88</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2000">
                <a:tc>
                  <a:txBody>
                    <a:bodyPr/>
                    <a:lstStyle/>
                    <a:p>
                      <a:pPr marL="0" indent="0">
                        <a:buNone/>
                      </a:pPr>
                      <a:r>
                        <a:rPr lang="nl-BE" sz="1300" dirty="0"/>
                        <a:t>Bedrijfswinst na belastingen</a:t>
                      </a:r>
                    </a:p>
                  </a:txBody>
                  <a:tcPr/>
                </a:tc>
                <a:tc>
                  <a:txBody>
                    <a:bodyPr/>
                    <a:lstStyle/>
                    <a:p>
                      <a:pPr algn="r"/>
                      <a:r>
                        <a:rPr lang="nl-BE" sz="1300" dirty="0"/>
                        <a:t>1,92</a:t>
                      </a:r>
                    </a:p>
                  </a:txBody>
                  <a:tcPr>
                    <a:lnT w="19050" cap="flat" cmpd="sng" algn="ctr">
                      <a:solidFill>
                        <a:schemeClr val="tx1"/>
                      </a:solidFill>
                      <a:prstDash val="solid"/>
                      <a:round/>
                      <a:headEnd type="none" w="med" len="med"/>
                      <a:tailEnd type="none" w="med" len="med"/>
                    </a:lnT>
                  </a:tcPr>
                </a:tc>
                <a:tc>
                  <a:txBody>
                    <a:bodyPr/>
                    <a:lstStyle/>
                    <a:p>
                      <a:pPr algn="r"/>
                      <a:r>
                        <a:rPr lang="nl-BE" sz="1300" dirty="0"/>
                        <a:t>2,52</a:t>
                      </a:r>
                    </a:p>
                  </a:txBody>
                  <a:tcPr>
                    <a:lnT w="19050" cap="flat" cmpd="sng" algn="ctr">
                      <a:solidFill>
                        <a:schemeClr val="tx1"/>
                      </a:solidFill>
                      <a:prstDash val="solid"/>
                      <a:round/>
                      <a:headEnd type="none" w="med" len="med"/>
                      <a:tailEnd type="none" w="med" len="med"/>
                    </a:lnT>
                  </a:tcPr>
                </a:tc>
                <a:tc>
                  <a:txBody>
                    <a:bodyPr/>
                    <a:lstStyle/>
                    <a:p>
                      <a:pPr algn="r"/>
                      <a:r>
                        <a:rPr lang="nl-BE" sz="1300" dirty="0"/>
                        <a:t>2,82</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252000">
                <a:tc>
                  <a:txBody>
                    <a:bodyPr/>
                    <a:lstStyle/>
                    <a:p>
                      <a:pPr marL="0" indent="0">
                        <a:buNone/>
                      </a:pPr>
                      <a:r>
                        <a:rPr lang="nl-BE" sz="1300" dirty="0"/>
                        <a:t>+ </a:t>
                      </a:r>
                      <a:r>
                        <a:rPr lang="nl-BE" sz="1300" dirty="0" err="1"/>
                        <a:t>Afschrijvngen</a:t>
                      </a:r>
                      <a:endParaRPr lang="nl-BE" sz="1300" dirty="0"/>
                    </a:p>
                  </a:txBody>
                  <a:tcPr/>
                </a:tc>
                <a:tc>
                  <a:txBody>
                    <a:bodyPr/>
                    <a:lstStyle/>
                    <a:p>
                      <a:pPr algn="r"/>
                      <a:r>
                        <a:rPr lang="nl-BE" sz="1300" dirty="0"/>
                        <a:t>1,8</a:t>
                      </a:r>
                    </a:p>
                  </a:txBody>
                  <a:tcPr/>
                </a:tc>
                <a:tc>
                  <a:txBody>
                    <a:bodyPr/>
                    <a:lstStyle/>
                    <a:p>
                      <a:pPr algn="r"/>
                      <a:r>
                        <a:rPr lang="nl-BE" sz="1300" dirty="0"/>
                        <a:t>1,8</a:t>
                      </a:r>
                    </a:p>
                  </a:txBody>
                  <a:tcPr/>
                </a:tc>
                <a:tc>
                  <a:txBody>
                    <a:bodyPr/>
                    <a:lstStyle/>
                    <a:p>
                      <a:pPr algn="r"/>
                      <a:r>
                        <a:rPr lang="nl-BE" sz="1300" dirty="0"/>
                        <a:t>1,8</a:t>
                      </a:r>
                    </a:p>
                  </a:txBody>
                  <a:tcPr/>
                </a:tc>
                <a:extLst>
                  <a:ext uri="{0D108BD9-81ED-4DB2-BD59-A6C34878D82A}">
                    <a16:rowId xmlns:a16="http://schemas.microsoft.com/office/drawing/2014/main" val="10007"/>
                  </a:ext>
                </a:extLst>
              </a:tr>
              <a:tr h="252000">
                <a:tc>
                  <a:txBody>
                    <a:bodyPr/>
                    <a:lstStyle/>
                    <a:p>
                      <a:pPr marL="0" indent="0">
                        <a:buNone/>
                      </a:pPr>
                      <a:r>
                        <a:rPr lang="nl-BE" sz="1300" dirty="0"/>
                        <a:t>- Toename in behoefte aan bedrijfskapitaal</a:t>
                      </a:r>
                    </a:p>
                  </a:txBody>
                  <a:tcPr/>
                </a:tc>
                <a:tc>
                  <a:txBody>
                    <a:bodyPr/>
                    <a:lstStyle/>
                    <a:p>
                      <a:pPr algn="r"/>
                      <a:r>
                        <a:rPr lang="nl-BE" sz="1300" dirty="0"/>
                        <a:t>1,45</a:t>
                      </a:r>
                    </a:p>
                  </a:txBody>
                  <a:tcPr/>
                </a:tc>
                <a:tc>
                  <a:txBody>
                    <a:bodyPr/>
                    <a:lstStyle/>
                    <a:p>
                      <a:pPr algn="r"/>
                      <a:r>
                        <a:rPr lang="nl-BE" sz="1300" dirty="0"/>
                        <a:t>0,29</a:t>
                      </a:r>
                    </a:p>
                  </a:txBody>
                  <a:tcPr/>
                </a:tc>
                <a:tc>
                  <a:txBody>
                    <a:bodyPr/>
                    <a:lstStyle/>
                    <a:p>
                      <a:pPr algn="r"/>
                      <a:r>
                        <a:rPr lang="nl-BE" sz="1300" dirty="0"/>
                        <a:t>0,15</a:t>
                      </a:r>
                    </a:p>
                  </a:txBody>
                  <a:tcPr/>
                </a:tc>
                <a:extLst>
                  <a:ext uri="{0D108BD9-81ED-4DB2-BD59-A6C34878D82A}">
                    <a16:rowId xmlns:a16="http://schemas.microsoft.com/office/drawing/2014/main" val="10008"/>
                  </a:ext>
                </a:extLst>
              </a:tr>
              <a:tr h="252000">
                <a:tc>
                  <a:txBody>
                    <a:bodyPr/>
                    <a:lstStyle/>
                    <a:p>
                      <a:pPr marL="0" indent="0">
                        <a:buNone/>
                      </a:pPr>
                      <a:r>
                        <a:rPr lang="nl-BE" sz="1300" dirty="0"/>
                        <a:t>+ Vrijgekomen bedrijfskapitaal</a:t>
                      </a:r>
                    </a:p>
                  </a:txBody>
                  <a:tcPr/>
                </a:tc>
                <a:tc>
                  <a:txBody>
                    <a:bodyPr/>
                    <a:lstStyle/>
                    <a:p>
                      <a:pPr algn="r"/>
                      <a:r>
                        <a:rPr lang="nl-BE" sz="1300" dirty="0"/>
                        <a:t>0</a:t>
                      </a:r>
                    </a:p>
                  </a:txBody>
                  <a:tcPr/>
                </a:tc>
                <a:tc>
                  <a:txBody>
                    <a:bodyPr/>
                    <a:lstStyle/>
                    <a:p>
                      <a:pPr algn="r"/>
                      <a:r>
                        <a:rPr lang="nl-BE" sz="1300" dirty="0"/>
                        <a:t>0</a:t>
                      </a:r>
                    </a:p>
                  </a:txBody>
                  <a:tcPr/>
                </a:tc>
                <a:tc>
                  <a:txBody>
                    <a:bodyPr/>
                    <a:lstStyle/>
                    <a:p>
                      <a:pPr algn="r"/>
                      <a:r>
                        <a:rPr lang="nl-BE" sz="1300" dirty="0"/>
                        <a:t>1,89</a:t>
                      </a:r>
                    </a:p>
                  </a:txBody>
                  <a:tcPr/>
                </a:tc>
                <a:extLst>
                  <a:ext uri="{0D108BD9-81ED-4DB2-BD59-A6C34878D82A}">
                    <a16:rowId xmlns:a16="http://schemas.microsoft.com/office/drawing/2014/main" val="10009"/>
                  </a:ext>
                </a:extLst>
              </a:tr>
              <a:tr h="252000">
                <a:tc>
                  <a:txBody>
                    <a:bodyPr/>
                    <a:lstStyle/>
                    <a:p>
                      <a:pPr marL="0" indent="0">
                        <a:buNone/>
                      </a:pPr>
                      <a:r>
                        <a:rPr lang="nl-BE" sz="1300" dirty="0"/>
                        <a:t>+ </a:t>
                      </a:r>
                      <a:r>
                        <a:rPr lang="nl-BE" sz="1300" dirty="0" err="1"/>
                        <a:t>Belastingsbesparing</a:t>
                      </a:r>
                      <a:endParaRPr lang="nl-BE" sz="1300" dirty="0"/>
                    </a:p>
                  </a:txBody>
                  <a:tcPr/>
                </a:tc>
                <a:tc>
                  <a:txBody>
                    <a:bodyPr/>
                    <a:lstStyle/>
                    <a:p>
                      <a:pPr algn="r"/>
                      <a:r>
                        <a:rPr lang="nl-BE" sz="1300" dirty="0"/>
                        <a:t>0</a:t>
                      </a:r>
                    </a:p>
                  </a:txBody>
                  <a:tcPr>
                    <a:lnB w="19050" cap="flat" cmpd="sng" algn="ctr">
                      <a:solidFill>
                        <a:schemeClr val="tx1"/>
                      </a:solidFill>
                      <a:prstDash val="solid"/>
                      <a:round/>
                      <a:headEnd type="none" w="med" len="med"/>
                      <a:tailEnd type="none" w="med" len="med"/>
                    </a:lnB>
                  </a:tcPr>
                </a:tc>
                <a:tc>
                  <a:txBody>
                    <a:bodyPr/>
                    <a:lstStyle/>
                    <a:p>
                      <a:pPr algn="r"/>
                      <a:r>
                        <a:rPr lang="nl-BE" sz="1300" dirty="0"/>
                        <a:t>0</a:t>
                      </a:r>
                    </a:p>
                  </a:txBody>
                  <a:tcPr>
                    <a:lnB w="19050" cap="flat" cmpd="sng" algn="ctr">
                      <a:solidFill>
                        <a:schemeClr val="tx1"/>
                      </a:solidFill>
                      <a:prstDash val="solid"/>
                      <a:round/>
                      <a:headEnd type="none" w="med" len="med"/>
                      <a:tailEnd type="none" w="med" len="med"/>
                    </a:lnB>
                  </a:tcPr>
                </a:tc>
                <a:tc>
                  <a:txBody>
                    <a:bodyPr/>
                    <a:lstStyle/>
                    <a:p>
                      <a:pPr algn="r"/>
                      <a:r>
                        <a:rPr lang="nl-BE" sz="1300" dirty="0"/>
                        <a:t>1,44</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52000">
                <a:tc>
                  <a:txBody>
                    <a:bodyPr/>
                    <a:lstStyle/>
                    <a:p>
                      <a:pPr marL="0" indent="0">
                        <a:buNone/>
                      </a:pPr>
                      <a:r>
                        <a:rPr lang="nl-BE" sz="1300" b="1" dirty="0"/>
                        <a:t>Operationele kasstromen</a:t>
                      </a:r>
                    </a:p>
                  </a:txBody>
                  <a:tcPr/>
                </a:tc>
                <a:tc>
                  <a:txBody>
                    <a:bodyPr/>
                    <a:lstStyle/>
                    <a:p>
                      <a:pPr algn="r"/>
                      <a:r>
                        <a:rPr lang="nl-BE" sz="1300" b="1" dirty="0"/>
                        <a:t>2,27</a:t>
                      </a:r>
                    </a:p>
                  </a:txBody>
                  <a:tcPr>
                    <a:lnT w="19050" cap="flat" cmpd="sng" algn="ctr">
                      <a:solidFill>
                        <a:schemeClr val="tx1"/>
                      </a:solidFill>
                      <a:prstDash val="solid"/>
                      <a:round/>
                      <a:headEnd type="none" w="med" len="med"/>
                      <a:tailEnd type="none" w="med" len="med"/>
                    </a:lnT>
                  </a:tcPr>
                </a:tc>
                <a:tc>
                  <a:txBody>
                    <a:bodyPr/>
                    <a:lstStyle/>
                    <a:p>
                      <a:pPr algn="r"/>
                      <a:r>
                        <a:rPr lang="nl-BE" sz="1300" b="1" dirty="0"/>
                        <a:t>4,03</a:t>
                      </a:r>
                    </a:p>
                  </a:txBody>
                  <a:tcPr>
                    <a:lnT w="19050" cap="flat" cmpd="sng" algn="ctr">
                      <a:solidFill>
                        <a:schemeClr val="tx1"/>
                      </a:solidFill>
                      <a:prstDash val="solid"/>
                      <a:round/>
                      <a:headEnd type="none" w="med" len="med"/>
                      <a:tailEnd type="none" w="med" len="med"/>
                    </a:lnT>
                  </a:tcPr>
                </a:tc>
                <a:tc>
                  <a:txBody>
                    <a:bodyPr/>
                    <a:lstStyle/>
                    <a:p>
                      <a:pPr algn="r"/>
                      <a:r>
                        <a:rPr lang="nl-BE" sz="1300" b="1" dirty="0"/>
                        <a:t>7,8</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
        <p:nvSpPr>
          <p:cNvPr id="2" name="Slide Number Placeholder 1">
            <a:extLst>
              <a:ext uri="{FF2B5EF4-FFF2-40B4-BE49-F238E27FC236}">
                <a16:creationId xmlns:a16="http://schemas.microsoft.com/office/drawing/2014/main" id="{F43BC899-AEAA-4CB4-8251-AE5BE7A6585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90913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43483" y="620688"/>
            <a:ext cx="8259067" cy="635000"/>
          </a:xfrm>
        </p:spPr>
        <p:txBody>
          <a:bodyPr>
            <a:normAutofit fontScale="90000"/>
          </a:bodyPr>
          <a:lstStyle/>
          <a:p>
            <a:pPr algn="l" eaLnBrk="1" hangingPunct="1">
              <a:defRPr/>
            </a:pPr>
            <a:r>
              <a:rPr lang="nl-BE" dirty="0"/>
              <a:t>    </a:t>
            </a:r>
            <a:r>
              <a:rPr lang="nl-BE" dirty="0" err="1"/>
              <a:t>Belastingsvoordeel</a:t>
            </a:r>
            <a:r>
              <a:rPr lang="nl-BE" dirty="0"/>
              <a:t> afschrijvingen</a:t>
            </a:r>
            <a:endParaRPr lang="en-GB" dirty="0"/>
          </a:p>
        </p:txBody>
      </p:sp>
      <p:sp>
        <p:nvSpPr>
          <p:cNvPr id="7" name="Tekstvak 6"/>
          <p:cNvSpPr txBox="1"/>
          <p:nvPr/>
        </p:nvSpPr>
        <p:spPr>
          <a:xfrm>
            <a:off x="2135560" y="1700809"/>
            <a:ext cx="7920880" cy="4185761"/>
          </a:xfrm>
          <a:prstGeom prst="rect">
            <a:avLst/>
          </a:prstGeom>
          <a:noFill/>
          <a:ln>
            <a:solidFill>
              <a:srgbClr val="00B050"/>
            </a:solidFill>
            <a:prstDash val="dash"/>
          </a:ln>
        </p:spPr>
        <p:txBody>
          <a:bodyPr wrap="square" rtlCol="0">
            <a:spAutoFit/>
          </a:bodyPr>
          <a:lstStyle/>
          <a:p>
            <a:r>
              <a:rPr lang="nl-BE" i="1" dirty="0">
                <a:solidFill>
                  <a:srgbClr val="003D62"/>
                </a:solidFill>
              </a:rPr>
              <a:t>Kasstroom in jaar 1 met en zonder afschrijvingen</a:t>
            </a:r>
          </a:p>
          <a:p>
            <a:endParaRPr lang="nl-NL" sz="1600" dirty="0">
              <a:solidFill>
                <a:srgbClr val="003D62"/>
              </a:solidFill>
            </a:endParaRPr>
          </a:p>
          <a:p>
            <a:endParaRPr lang="en-GB" sz="1600"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a:p>
            <a:endParaRPr lang="en-GB" i="1" dirty="0">
              <a:solidFill>
                <a:srgbClr val="003D62"/>
              </a:solidFill>
            </a:endParaRPr>
          </a:p>
        </p:txBody>
      </p:sp>
      <p:graphicFrame>
        <p:nvGraphicFramePr>
          <p:cNvPr id="4" name="Tabel 3"/>
          <p:cNvGraphicFramePr>
            <a:graphicFrameLocks noGrp="1"/>
          </p:cNvGraphicFramePr>
          <p:nvPr>
            <p:extLst>
              <p:ext uri="{D42A27DB-BD31-4B8C-83A1-F6EECF244321}">
                <p14:modId xmlns:p14="http://schemas.microsoft.com/office/powerpoint/2010/main" val="2744045600"/>
              </p:ext>
            </p:extLst>
          </p:nvPr>
        </p:nvGraphicFramePr>
        <p:xfrm>
          <a:off x="2243573" y="2162794"/>
          <a:ext cx="6124461" cy="3672840"/>
        </p:xfrm>
        <a:graphic>
          <a:graphicData uri="http://schemas.openxmlformats.org/drawingml/2006/table">
            <a:tbl>
              <a:tblPr firstRow="1" bandRow="1">
                <a:tableStyleId>{9DCAF9ED-07DC-4A11-8D7F-57B35C25682E}</a:tableStyleId>
              </a:tblPr>
              <a:tblGrid>
                <a:gridCol w="3096343">
                  <a:extLst>
                    <a:ext uri="{9D8B030D-6E8A-4147-A177-3AD203B41FA5}">
                      <a16:colId xmlns:a16="http://schemas.microsoft.com/office/drawing/2014/main" val="20000"/>
                    </a:ext>
                  </a:extLst>
                </a:gridCol>
                <a:gridCol w="1447723">
                  <a:extLst>
                    <a:ext uri="{9D8B030D-6E8A-4147-A177-3AD203B41FA5}">
                      <a16:colId xmlns:a16="http://schemas.microsoft.com/office/drawing/2014/main" val="20001"/>
                    </a:ext>
                  </a:extLst>
                </a:gridCol>
                <a:gridCol w="1580395">
                  <a:extLst>
                    <a:ext uri="{9D8B030D-6E8A-4147-A177-3AD203B41FA5}">
                      <a16:colId xmlns:a16="http://schemas.microsoft.com/office/drawing/2014/main" val="20002"/>
                    </a:ext>
                  </a:extLst>
                </a:gridCol>
              </a:tblGrid>
              <a:tr h="252000">
                <a:tc>
                  <a:txBody>
                    <a:bodyPr/>
                    <a:lstStyle/>
                    <a:p>
                      <a:endParaRPr lang="nl-BE" sz="1300" dirty="0"/>
                    </a:p>
                  </a:txBody>
                  <a:tcPr/>
                </a:tc>
                <a:tc>
                  <a:txBody>
                    <a:bodyPr/>
                    <a:lstStyle/>
                    <a:p>
                      <a:pPr algn="r"/>
                      <a:r>
                        <a:rPr lang="nl-BE" sz="1300" dirty="0"/>
                        <a:t>Jaar</a:t>
                      </a:r>
                      <a:r>
                        <a:rPr lang="nl-BE" sz="1300" baseline="0" dirty="0"/>
                        <a:t> 1</a:t>
                      </a:r>
                      <a:endParaRPr lang="nl-BE" sz="1300" dirty="0"/>
                    </a:p>
                  </a:txBody>
                  <a:tcPr/>
                </a:tc>
                <a:tc>
                  <a:txBody>
                    <a:bodyPr/>
                    <a:lstStyle/>
                    <a:p>
                      <a:pPr algn="r"/>
                      <a:r>
                        <a:rPr lang="nl-BE" sz="1300" dirty="0"/>
                        <a:t>Jaar 1 (zonder afschrijving)</a:t>
                      </a:r>
                    </a:p>
                  </a:txBody>
                  <a:tcPr/>
                </a:tc>
                <a:extLst>
                  <a:ext uri="{0D108BD9-81ED-4DB2-BD59-A6C34878D82A}">
                    <a16:rowId xmlns:a16="http://schemas.microsoft.com/office/drawing/2014/main" val="10000"/>
                  </a:ext>
                </a:extLst>
              </a:tr>
              <a:tr h="252000">
                <a:tc>
                  <a:txBody>
                    <a:bodyPr/>
                    <a:lstStyle/>
                    <a:p>
                      <a:pPr marL="0" indent="0">
                        <a:buNone/>
                      </a:pPr>
                      <a:r>
                        <a:rPr lang="nl-BE" sz="1300" dirty="0"/>
                        <a:t>Omzet</a:t>
                      </a:r>
                    </a:p>
                  </a:txBody>
                  <a:tcPr/>
                </a:tc>
                <a:tc>
                  <a:txBody>
                    <a:bodyPr/>
                    <a:lstStyle/>
                    <a:p>
                      <a:pPr algn="r"/>
                      <a:r>
                        <a:rPr lang="nl-BE" sz="1300" dirty="0"/>
                        <a:t>10</a:t>
                      </a:r>
                    </a:p>
                  </a:txBody>
                  <a:tcPr/>
                </a:tc>
                <a:tc>
                  <a:txBody>
                    <a:bodyPr/>
                    <a:lstStyle/>
                    <a:p>
                      <a:pPr algn="r"/>
                      <a:r>
                        <a:rPr lang="nl-BE" sz="1300" dirty="0"/>
                        <a:t>10</a:t>
                      </a:r>
                    </a:p>
                  </a:txBody>
                  <a:tcPr/>
                </a:tc>
                <a:extLst>
                  <a:ext uri="{0D108BD9-81ED-4DB2-BD59-A6C34878D82A}">
                    <a16:rowId xmlns:a16="http://schemas.microsoft.com/office/drawing/2014/main" val="10001"/>
                  </a:ext>
                </a:extLst>
              </a:tr>
              <a:tr h="252000">
                <a:tc>
                  <a:txBody>
                    <a:bodyPr/>
                    <a:lstStyle/>
                    <a:p>
                      <a:pPr marL="0" indent="0">
                        <a:buNone/>
                      </a:pPr>
                      <a:r>
                        <a:rPr lang="nl-BE" sz="1300" dirty="0"/>
                        <a:t>Bedrijfskosten</a:t>
                      </a:r>
                    </a:p>
                  </a:txBody>
                  <a:tcPr/>
                </a:tc>
                <a:tc>
                  <a:txBody>
                    <a:bodyPr/>
                    <a:lstStyle/>
                    <a:p>
                      <a:pPr algn="r"/>
                      <a:r>
                        <a:rPr lang="nl-BE" sz="1300" dirty="0"/>
                        <a:t>5</a:t>
                      </a:r>
                    </a:p>
                  </a:txBody>
                  <a:tcPr/>
                </a:tc>
                <a:tc>
                  <a:txBody>
                    <a:bodyPr/>
                    <a:lstStyle/>
                    <a:p>
                      <a:pPr algn="r"/>
                      <a:r>
                        <a:rPr lang="nl-BE" sz="1300" dirty="0"/>
                        <a:t>5</a:t>
                      </a:r>
                    </a:p>
                  </a:txBody>
                  <a:tcPr/>
                </a:tc>
                <a:extLst>
                  <a:ext uri="{0D108BD9-81ED-4DB2-BD59-A6C34878D82A}">
                    <a16:rowId xmlns:a16="http://schemas.microsoft.com/office/drawing/2014/main" val="10002"/>
                  </a:ext>
                </a:extLst>
              </a:tr>
              <a:tr h="252000">
                <a:tc>
                  <a:txBody>
                    <a:bodyPr/>
                    <a:lstStyle/>
                    <a:p>
                      <a:pPr marL="0" indent="0">
                        <a:buNone/>
                      </a:pPr>
                      <a:r>
                        <a:rPr lang="nl-BE" sz="1300" dirty="0"/>
                        <a:t>Afschrijvingen</a:t>
                      </a:r>
                    </a:p>
                  </a:txBody>
                  <a:tcPr/>
                </a:tc>
                <a:tc>
                  <a:txBody>
                    <a:bodyPr/>
                    <a:lstStyle/>
                    <a:p>
                      <a:pPr algn="r"/>
                      <a:r>
                        <a:rPr lang="nl-BE" sz="1300" dirty="0"/>
                        <a:t>1,8</a:t>
                      </a:r>
                    </a:p>
                  </a:txBody>
                  <a:tcPr>
                    <a:lnB w="19050" cap="flat" cmpd="sng" algn="ctr">
                      <a:solidFill>
                        <a:schemeClr val="tx1"/>
                      </a:solidFill>
                      <a:prstDash val="solid"/>
                      <a:round/>
                      <a:headEnd type="none" w="med" len="med"/>
                      <a:tailEnd type="none" w="med" len="med"/>
                    </a:lnB>
                  </a:tcPr>
                </a:tc>
                <a:tc>
                  <a:txBody>
                    <a:bodyPr/>
                    <a:lstStyle/>
                    <a:p>
                      <a:pPr algn="r"/>
                      <a:r>
                        <a:rPr lang="nl-BE" sz="1300" dirty="0"/>
                        <a:t>0</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52000">
                <a:tc>
                  <a:txBody>
                    <a:bodyPr/>
                    <a:lstStyle/>
                    <a:p>
                      <a:pPr marL="0" indent="0">
                        <a:buNone/>
                      </a:pPr>
                      <a:r>
                        <a:rPr lang="nl-BE" sz="1300" dirty="0"/>
                        <a:t>Bedrijfswinst</a:t>
                      </a:r>
                    </a:p>
                  </a:txBody>
                  <a:tcPr/>
                </a:tc>
                <a:tc>
                  <a:txBody>
                    <a:bodyPr/>
                    <a:lstStyle/>
                    <a:p>
                      <a:pPr algn="r"/>
                      <a:r>
                        <a:rPr lang="nl-BE" sz="1300" dirty="0"/>
                        <a:t>3,2</a:t>
                      </a:r>
                    </a:p>
                  </a:txBody>
                  <a:tcPr>
                    <a:lnT w="19050" cap="flat" cmpd="sng" algn="ctr">
                      <a:solidFill>
                        <a:schemeClr val="tx1"/>
                      </a:solidFill>
                      <a:prstDash val="solid"/>
                      <a:round/>
                      <a:headEnd type="none" w="med" len="med"/>
                      <a:tailEnd type="none" w="med" len="med"/>
                    </a:lnT>
                  </a:tcPr>
                </a:tc>
                <a:tc>
                  <a:txBody>
                    <a:bodyPr/>
                    <a:lstStyle/>
                    <a:p>
                      <a:pPr algn="r"/>
                      <a:r>
                        <a:rPr lang="nl-BE" sz="1300" dirty="0"/>
                        <a:t>5</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252000">
                <a:tc>
                  <a:txBody>
                    <a:bodyPr/>
                    <a:lstStyle/>
                    <a:p>
                      <a:pPr marL="0" indent="0">
                        <a:buNone/>
                      </a:pPr>
                      <a:r>
                        <a:rPr lang="nl-BE" sz="1300" dirty="0"/>
                        <a:t>Belastingen</a:t>
                      </a:r>
                    </a:p>
                  </a:txBody>
                  <a:tcPr/>
                </a:tc>
                <a:tc>
                  <a:txBody>
                    <a:bodyPr/>
                    <a:lstStyle/>
                    <a:p>
                      <a:pPr algn="r"/>
                      <a:r>
                        <a:rPr lang="nl-BE" sz="1300" dirty="0"/>
                        <a:t>1,28</a:t>
                      </a:r>
                    </a:p>
                  </a:txBody>
                  <a:tcPr>
                    <a:lnB w="19050" cap="flat" cmpd="sng" algn="ctr">
                      <a:solidFill>
                        <a:schemeClr val="tx1"/>
                      </a:solidFill>
                      <a:prstDash val="solid"/>
                      <a:round/>
                      <a:headEnd type="none" w="med" len="med"/>
                      <a:tailEnd type="none" w="med" len="med"/>
                    </a:lnB>
                  </a:tcPr>
                </a:tc>
                <a:tc>
                  <a:txBody>
                    <a:bodyPr/>
                    <a:lstStyle/>
                    <a:p>
                      <a:pPr algn="r"/>
                      <a:r>
                        <a:rPr lang="nl-BE" sz="1300" dirty="0"/>
                        <a:t>2</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52000">
                <a:tc>
                  <a:txBody>
                    <a:bodyPr/>
                    <a:lstStyle/>
                    <a:p>
                      <a:pPr marL="0" indent="0">
                        <a:buNone/>
                      </a:pPr>
                      <a:r>
                        <a:rPr lang="nl-BE" sz="1300" dirty="0"/>
                        <a:t>Bedrijfswinst na belastingen</a:t>
                      </a:r>
                    </a:p>
                  </a:txBody>
                  <a:tcPr/>
                </a:tc>
                <a:tc>
                  <a:txBody>
                    <a:bodyPr/>
                    <a:lstStyle/>
                    <a:p>
                      <a:pPr algn="r"/>
                      <a:r>
                        <a:rPr lang="nl-BE" sz="1300" dirty="0"/>
                        <a:t>1,92</a:t>
                      </a:r>
                    </a:p>
                  </a:txBody>
                  <a:tcPr>
                    <a:lnT w="19050" cap="flat" cmpd="sng" algn="ctr">
                      <a:solidFill>
                        <a:schemeClr val="tx1"/>
                      </a:solidFill>
                      <a:prstDash val="solid"/>
                      <a:round/>
                      <a:headEnd type="none" w="med" len="med"/>
                      <a:tailEnd type="none" w="med" len="med"/>
                    </a:lnT>
                  </a:tcPr>
                </a:tc>
                <a:tc>
                  <a:txBody>
                    <a:bodyPr/>
                    <a:lstStyle/>
                    <a:p>
                      <a:pPr algn="r"/>
                      <a:r>
                        <a:rPr lang="nl-BE" sz="1300" dirty="0"/>
                        <a:t>3</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252000">
                <a:tc>
                  <a:txBody>
                    <a:bodyPr/>
                    <a:lstStyle/>
                    <a:p>
                      <a:pPr marL="0" indent="0">
                        <a:buNone/>
                      </a:pPr>
                      <a:r>
                        <a:rPr lang="nl-BE" sz="1300" dirty="0"/>
                        <a:t>+ </a:t>
                      </a:r>
                      <a:r>
                        <a:rPr lang="nl-BE" sz="1300" dirty="0" err="1"/>
                        <a:t>Afschrijvngen</a:t>
                      </a:r>
                      <a:endParaRPr lang="nl-BE" sz="1300" dirty="0"/>
                    </a:p>
                  </a:txBody>
                  <a:tcPr/>
                </a:tc>
                <a:tc>
                  <a:txBody>
                    <a:bodyPr/>
                    <a:lstStyle/>
                    <a:p>
                      <a:pPr algn="r"/>
                      <a:r>
                        <a:rPr lang="nl-BE" sz="1300" dirty="0"/>
                        <a:t>1,8</a:t>
                      </a:r>
                    </a:p>
                  </a:txBody>
                  <a:tcPr/>
                </a:tc>
                <a:tc>
                  <a:txBody>
                    <a:bodyPr/>
                    <a:lstStyle/>
                    <a:p>
                      <a:pPr algn="r"/>
                      <a:r>
                        <a:rPr lang="nl-BE" sz="1300" dirty="0"/>
                        <a:t>0</a:t>
                      </a:r>
                    </a:p>
                  </a:txBody>
                  <a:tcPr/>
                </a:tc>
                <a:extLst>
                  <a:ext uri="{0D108BD9-81ED-4DB2-BD59-A6C34878D82A}">
                    <a16:rowId xmlns:a16="http://schemas.microsoft.com/office/drawing/2014/main" val="10007"/>
                  </a:ext>
                </a:extLst>
              </a:tr>
              <a:tr h="252000">
                <a:tc>
                  <a:txBody>
                    <a:bodyPr/>
                    <a:lstStyle/>
                    <a:p>
                      <a:pPr marL="0" indent="0">
                        <a:buNone/>
                      </a:pPr>
                      <a:r>
                        <a:rPr lang="nl-BE" sz="1300" dirty="0"/>
                        <a:t>- Toename in behoefte aan bedrijfskapitaal</a:t>
                      </a:r>
                    </a:p>
                  </a:txBody>
                  <a:tcPr/>
                </a:tc>
                <a:tc>
                  <a:txBody>
                    <a:bodyPr/>
                    <a:lstStyle/>
                    <a:p>
                      <a:pPr algn="r"/>
                      <a:r>
                        <a:rPr lang="nl-BE" sz="1300" dirty="0"/>
                        <a:t>1,45</a:t>
                      </a:r>
                    </a:p>
                  </a:txBody>
                  <a:tcPr/>
                </a:tc>
                <a:tc>
                  <a:txBody>
                    <a:bodyPr/>
                    <a:lstStyle/>
                    <a:p>
                      <a:pPr algn="r"/>
                      <a:r>
                        <a:rPr lang="nl-BE" sz="1300" dirty="0"/>
                        <a:t>1,45</a:t>
                      </a:r>
                    </a:p>
                  </a:txBody>
                  <a:tcPr/>
                </a:tc>
                <a:extLst>
                  <a:ext uri="{0D108BD9-81ED-4DB2-BD59-A6C34878D82A}">
                    <a16:rowId xmlns:a16="http://schemas.microsoft.com/office/drawing/2014/main" val="10008"/>
                  </a:ext>
                </a:extLst>
              </a:tr>
              <a:tr h="252000">
                <a:tc>
                  <a:txBody>
                    <a:bodyPr/>
                    <a:lstStyle/>
                    <a:p>
                      <a:pPr marL="0" indent="0">
                        <a:buNone/>
                      </a:pPr>
                      <a:r>
                        <a:rPr lang="nl-BE" sz="1300" dirty="0"/>
                        <a:t>+ Vrijgekomen bedrijfskapitaal</a:t>
                      </a:r>
                    </a:p>
                  </a:txBody>
                  <a:tcPr/>
                </a:tc>
                <a:tc>
                  <a:txBody>
                    <a:bodyPr/>
                    <a:lstStyle/>
                    <a:p>
                      <a:pPr algn="r"/>
                      <a:r>
                        <a:rPr lang="nl-BE" sz="1300" dirty="0"/>
                        <a:t>0</a:t>
                      </a:r>
                    </a:p>
                  </a:txBody>
                  <a:tcPr/>
                </a:tc>
                <a:tc>
                  <a:txBody>
                    <a:bodyPr/>
                    <a:lstStyle/>
                    <a:p>
                      <a:pPr algn="r"/>
                      <a:r>
                        <a:rPr lang="nl-BE" sz="1300" dirty="0"/>
                        <a:t>0</a:t>
                      </a:r>
                    </a:p>
                  </a:txBody>
                  <a:tcPr/>
                </a:tc>
                <a:extLst>
                  <a:ext uri="{0D108BD9-81ED-4DB2-BD59-A6C34878D82A}">
                    <a16:rowId xmlns:a16="http://schemas.microsoft.com/office/drawing/2014/main" val="10009"/>
                  </a:ext>
                </a:extLst>
              </a:tr>
              <a:tr h="252000">
                <a:tc>
                  <a:txBody>
                    <a:bodyPr/>
                    <a:lstStyle/>
                    <a:p>
                      <a:pPr marL="0" indent="0">
                        <a:buNone/>
                      </a:pPr>
                      <a:r>
                        <a:rPr lang="nl-BE" sz="1300" dirty="0"/>
                        <a:t>+ </a:t>
                      </a:r>
                      <a:r>
                        <a:rPr lang="nl-BE" sz="1300" dirty="0" err="1"/>
                        <a:t>Belastingsbesparing</a:t>
                      </a:r>
                      <a:endParaRPr lang="nl-BE" sz="1300" dirty="0"/>
                    </a:p>
                  </a:txBody>
                  <a:tcPr/>
                </a:tc>
                <a:tc>
                  <a:txBody>
                    <a:bodyPr/>
                    <a:lstStyle/>
                    <a:p>
                      <a:pPr algn="r"/>
                      <a:r>
                        <a:rPr lang="nl-BE" sz="1300" dirty="0"/>
                        <a:t>0</a:t>
                      </a:r>
                    </a:p>
                  </a:txBody>
                  <a:tcPr>
                    <a:lnB w="19050" cap="flat" cmpd="sng" algn="ctr">
                      <a:solidFill>
                        <a:schemeClr val="tx1"/>
                      </a:solidFill>
                      <a:prstDash val="solid"/>
                      <a:round/>
                      <a:headEnd type="none" w="med" len="med"/>
                      <a:tailEnd type="none" w="med" len="med"/>
                    </a:lnB>
                  </a:tcPr>
                </a:tc>
                <a:tc>
                  <a:txBody>
                    <a:bodyPr/>
                    <a:lstStyle/>
                    <a:p>
                      <a:pPr algn="r"/>
                      <a:r>
                        <a:rPr lang="nl-BE" sz="1300" dirty="0"/>
                        <a:t>0</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52000">
                <a:tc>
                  <a:txBody>
                    <a:bodyPr/>
                    <a:lstStyle/>
                    <a:p>
                      <a:pPr marL="0" indent="0">
                        <a:buNone/>
                      </a:pPr>
                      <a:r>
                        <a:rPr lang="nl-BE" sz="1300" b="1" dirty="0"/>
                        <a:t>Operationele kasstromen</a:t>
                      </a:r>
                    </a:p>
                  </a:txBody>
                  <a:tcPr/>
                </a:tc>
                <a:tc>
                  <a:txBody>
                    <a:bodyPr/>
                    <a:lstStyle/>
                    <a:p>
                      <a:pPr algn="r"/>
                      <a:r>
                        <a:rPr lang="nl-BE" sz="1300" b="1" dirty="0"/>
                        <a:t>2,27</a:t>
                      </a:r>
                    </a:p>
                  </a:txBody>
                  <a:tcPr>
                    <a:lnT w="19050" cap="flat" cmpd="sng" algn="ctr">
                      <a:solidFill>
                        <a:schemeClr val="tx1"/>
                      </a:solidFill>
                      <a:prstDash val="solid"/>
                      <a:round/>
                      <a:headEnd type="none" w="med" len="med"/>
                      <a:tailEnd type="none" w="med" len="med"/>
                    </a:lnT>
                  </a:tcPr>
                </a:tc>
                <a:tc>
                  <a:txBody>
                    <a:bodyPr/>
                    <a:lstStyle/>
                    <a:p>
                      <a:pPr algn="r"/>
                      <a:r>
                        <a:rPr lang="nl-BE" sz="1300" b="1" dirty="0"/>
                        <a:t>1,55</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
        <p:nvSpPr>
          <p:cNvPr id="2" name="Boog 1">
            <a:extLst>
              <a:ext uri="{FF2B5EF4-FFF2-40B4-BE49-F238E27FC236}">
                <a16:creationId xmlns:a16="http://schemas.microsoft.com/office/drawing/2014/main" id="{61A95C84-E163-4129-9AA9-124B78DE90D4}"/>
              </a:ext>
            </a:extLst>
          </p:cNvPr>
          <p:cNvSpPr/>
          <p:nvPr/>
        </p:nvSpPr>
        <p:spPr bwMode="auto">
          <a:xfrm rot="19567049">
            <a:off x="6020639" y="5633517"/>
            <a:ext cx="2134724" cy="1413213"/>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nl-BE" sz="2400" baseline="-25000">
              <a:latin typeface="Times New Roman" pitchFamily="1" charset="0"/>
            </a:endParaRPr>
          </a:p>
        </p:txBody>
      </p:sp>
      <p:sp>
        <p:nvSpPr>
          <p:cNvPr id="6" name="Boog 5">
            <a:extLst>
              <a:ext uri="{FF2B5EF4-FFF2-40B4-BE49-F238E27FC236}">
                <a16:creationId xmlns:a16="http://schemas.microsoft.com/office/drawing/2014/main" id="{9FC949ED-0869-4810-8BC3-C857C907E820}"/>
              </a:ext>
            </a:extLst>
          </p:cNvPr>
          <p:cNvSpPr/>
          <p:nvPr/>
        </p:nvSpPr>
        <p:spPr bwMode="auto">
          <a:xfrm rot="19567049">
            <a:off x="6128650" y="3781439"/>
            <a:ext cx="2134724" cy="1413213"/>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nl-BE" sz="2400" baseline="-25000">
              <a:latin typeface="Times New Roman" pitchFamily="1" charset="0"/>
            </a:endParaRPr>
          </a:p>
        </p:txBody>
      </p:sp>
      <p:sp>
        <p:nvSpPr>
          <p:cNvPr id="3" name="Tekstvak 2">
            <a:extLst>
              <a:ext uri="{FF2B5EF4-FFF2-40B4-BE49-F238E27FC236}">
                <a16:creationId xmlns:a16="http://schemas.microsoft.com/office/drawing/2014/main" id="{9CCCF5E8-44B5-4891-98FD-03223E7AE751}"/>
              </a:ext>
            </a:extLst>
          </p:cNvPr>
          <p:cNvSpPr txBox="1"/>
          <p:nvPr/>
        </p:nvSpPr>
        <p:spPr>
          <a:xfrm>
            <a:off x="6960096" y="5085184"/>
            <a:ext cx="1152128" cy="369332"/>
          </a:xfrm>
          <a:prstGeom prst="rect">
            <a:avLst/>
          </a:prstGeom>
          <a:noFill/>
        </p:spPr>
        <p:txBody>
          <a:bodyPr wrap="square" rtlCol="0">
            <a:spAutoFit/>
          </a:bodyPr>
          <a:lstStyle/>
          <a:p>
            <a:r>
              <a:rPr lang="nl-BE" b="1" dirty="0">
                <a:solidFill>
                  <a:schemeClr val="accent6">
                    <a:lumMod val="90000"/>
                    <a:lumOff val="10000"/>
                  </a:schemeClr>
                </a:solidFill>
                <a:latin typeface="Symbol" panose="05050102010706020507" pitchFamily="18" charset="2"/>
              </a:rPr>
              <a:t>D</a:t>
            </a:r>
            <a:r>
              <a:rPr lang="nl-BE" b="1" dirty="0">
                <a:solidFill>
                  <a:schemeClr val="accent6">
                    <a:lumMod val="90000"/>
                    <a:lumOff val="10000"/>
                  </a:schemeClr>
                </a:solidFill>
              </a:rPr>
              <a:t> = 0,72</a:t>
            </a:r>
          </a:p>
        </p:txBody>
      </p:sp>
      <p:sp>
        <p:nvSpPr>
          <p:cNvPr id="8" name="Tekstvak 7">
            <a:extLst>
              <a:ext uri="{FF2B5EF4-FFF2-40B4-BE49-F238E27FC236}">
                <a16:creationId xmlns:a16="http://schemas.microsoft.com/office/drawing/2014/main" id="{ADEDB401-C35D-45F5-B48B-1D740F526DE1}"/>
              </a:ext>
            </a:extLst>
          </p:cNvPr>
          <p:cNvSpPr txBox="1"/>
          <p:nvPr/>
        </p:nvSpPr>
        <p:spPr>
          <a:xfrm>
            <a:off x="6977091" y="3244334"/>
            <a:ext cx="1152128" cy="369332"/>
          </a:xfrm>
          <a:prstGeom prst="rect">
            <a:avLst/>
          </a:prstGeom>
          <a:noFill/>
        </p:spPr>
        <p:txBody>
          <a:bodyPr wrap="square" rtlCol="0">
            <a:spAutoFit/>
          </a:bodyPr>
          <a:lstStyle/>
          <a:p>
            <a:r>
              <a:rPr lang="nl-BE" b="1" dirty="0">
                <a:solidFill>
                  <a:schemeClr val="accent6">
                    <a:lumMod val="90000"/>
                    <a:lumOff val="10000"/>
                  </a:schemeClr>
                </a:solidFill>
                <a:latin typeface="Symbol" panose="05050102010706020507" pitchFamily="18" charset="2"/>
              </a:rPr>
              <a:t>D</a:t>
            </a:r>
            <a:r>
              <a:rPr lang="nl-BE" b="1" dirty="0">
                <a:solidFill>
                  <a:schemeClr val="accent6">
                    <a:lumMod val="90000"/>
                    <a:lumOff val="10000"/>
                  </a:schemeClr>
                </a:solidFill>
              </a:rPr>
              <a:t> = 0,72</a:t>
            </a:r>
          </a:p>
        </p:txBody>
      </p:sp>
      <p:sp>
        <p:nvSpPr>
          <p:cNvPr id="9" name="Tekstvak 8">
            <a:extLst>
              <a:ext uri="{FF2B5EF4-FFF2-40B4-BE49-F238E27FC236}">
                <a16:creationId xmlns:a16="http://schemas.microsoft.com/office/drawing/2014/main" id="{9571145D-B760-4C9C-8413-346FB217360C}"/>
              </a:ext>
            </a:extLst>
          </p:cNvPr>
          <p:cNvSpPr txBox="1"/>
          <p:nvPr/>
        </p:nvSpPr>
        <p:spPr>
          <a:xfrm>
            <a:off x="8796300" y="3244334"/>
            <a:ext cx="1368151" cy="369332"/>
          </a:xfrm>
          <a:prstGeom prst="rect">
            <a:avLst/>
          </a:prstGeom>
          <a:noFill/>
        </p:spPr>
        <p:txBody>
          <a:bodyPr wrap="square" rtlCol="0">
            <a:spAutoFit/>
          </a:bodyPr>
          <a:lstStyle/>
          <a:p>
            <a:r>
              <a:rPr lang="nl-BE" b="1" dirty="0">
                <a:solidFill>
                  <a:schemeClr val="accent6">
                    <a:lumMod val="90000"/>
                    <a:lumOff val="10000"/>
                  </a:schemeClr>
                </a:solidFill>
                <a:latin typeface="Symbol" panose="05050102010706020507" pitchFamily="18" charset="2"/>
              </a:rPr>
              <a:t>D</a:t>
            </a:r>
            <a:r>
              <a:rPr lang="nl-BE" b="1" dirty="0">
                <a:solidFill>
                  <a:schemeClr val="accent6">
                    <a:lumMod val="90000"/>
                    <a:lumOff val="10000"/>
                  </a:schemeClr>
                </a:solidFill>
              </a:rPr>
              <a:t> = 0,4*1,8</a:t>
            </a:r>
          </a:p>
        </p:txBody>
      </p:sp>
      <p:sp>
        <p:nvSpPr>
          <p:cNvPr id="10" name="Tekstvak 9">
            <a:extLst>
              <a:ext uri="{FF2B5EF4-FFF2-40B4-BE49-F238E27FC236}">
                <a16:creationId xmlns:a16="http://schemas.microsoft.com/office/drawing/2014/main" id="{0D3B1F9C-9B17-4DF7-85EA-2A39C4C09F50}"/>
              </a:ext>
            </a:extLst>
          </p:cNvPr>
          <p:cNvSpPr txBox="1"/>
          <p:nvPr/>
        </p:nvSpPr>
        <p:spPr>
          <a:xfrm>
            <a:off x="8826650" y="3689455"/>
            <a:ext cx="1949871" cy="646331"/>
          </a:xfrm>
          <a:prstGeom prst="rect">
            <a:avLst/>
          </a:prstGeom>
          <a:noFill/>
        </p:spPr>
        <p:txBody>
          <a:bodyPr wrap="square" rtlCol="0">
            <a:spAutoFit/>
          </a:bodyPr>
          <a:lstStyle/>
          <a:p>
            <a:r>
              <a:rPr lang="nl-BE" b="1" dirty="0">
                <a:solidFill>
                  <a:schemeClr val="accent6">
                    <a:lumMod val="90000"/>
                    <a:lumOff val="10000"/>
                  </a:schemeClr>
                </a:solidFill>
                <a:latin typeface="Symbol" panose="05050102010706020507" pitchFamily="18" charset="2"/>
              </a:rPr>
              <a:t>D</a:t>
            </a:r>
            <a:r>
              <a:rPr lang="nl-BE" b="1" dirty="0">
                <a:solidFill>
                  <a:schemeClr val="accent6">
                    <a:lumMod val="90000"/>
                    <a:lumOff val="10000"/>
                  </a:schemeClr>
                </a:solidFill>
              </a:rPr>
              <a:t> = t*Afschrijving</a:t>
            </a:r>
          </a:p>
        </p:txBody>
      </p:sp>
      <p:sp>
        <p:nvSpPr>
          <p:cNvPr id="11" name="Tekstvak 10">
            <a:extLst>
              <a:ext uri="{FF2B5EF4-FFF2-40B4-BE49-F238E27FC236}">
                <a16:creationId xmlns:a16="http://schemas.microsoft.com/office/drawing/2014/main" id="{B37A3E60-DA72-4654-ABD2-86BC03BC144D}"/>
              </a:ext>
            </a:extLst>
          </p:cNvPr>
          <p:cNvSpPr txBox="1"/>
          <p:nvPr/>
        </p:nvSpPr>
        <p:spPr>
          <a:xfrm>
            <a:off x="8896767" y="4349507"/>
            <a:ext cx="1949871" cy="646331"/>
          </a:xfrm>
          <a:prstGeom prst="rect">
            <a:avLst/>
          </a:prstGeom>
          <a:noFill/>
        </p:spPr>
        <p:txBody>
          <a:bodyPr wrap="square" rtlCol="0">
            <a:spAutoFit/>
          </a:bodyPr>
          <a:lstStyle/>
          <a:p>
            <a:r>
              <a:rPr lang="nl-BE" b="1" dirty="0">
                <a:solidFill>
                  <a:schemeClr val="accent6">
                    <a:lumMod val="90000"/>
                    <a:lumOff val="10000"/>
                  </a:schemeClr>
                </a:solidFill>
              </a:rPr>
              <a:t>= </a:t>
            </a:r>
            <a:r>
              <a:rPr lang="nl-BE" b="1" dirty="0" err="1">
                <a:solidFill>
                  <a:schemeClr val="accent6">
                    <a:lumMod val="90000"/>
                    <a:lumOff val="10000"/>
                  </a:schemeClr>
                </a:solidFill>
              </a:rPr>
              <a:t>Depreciation</a:t>
            </a:r>
            <a:r>
              <a:rPr lang="nl-BE" b="1" dirty="0">
                <a:solidFill>
                  <a:schemeClr val="accent6">
                    <a:lumMod val="90000"/>
                    <a:lumOff val="10000"/>
                  </a:schemeClr>
                </a:solidFill>
              </a:rPr>
              <a:t> </a:t>
            </a:r>
            <a:r>
              <a:rPr lang="nl-BE" b="1" dirty="0" err="1">
                <a:solidFill>
                  <a:schemeClr val="accent6">
                    <a:lumMod val="90000"/>
                    <a:lumOff val="10000"/>
                  </a:schemeClr>
                </a:solidFill>
              </a:rPr>
              <a:t>tax</a:t>
            </a:r>
            <a:r>
              <a:rPr lang="nl-BE" b="1" dirty="0">
                <a:solidFill>
                  <a:schemeClr val="accent6">
                    <a:lumMod val="90000"/>
                    <a:lumOff val="10000"/>
                  </a:schemeClr>
                </a:solidFill>
              </a:rPr>
              <a:t> </a:t>
            </a:r>
            <a:r>
              <a:rPr lang="nl-BE" b="1" dirty="0" err="1">
                <a:solidFill>
                  <a:schemeClr val="accent6">
                    <a:lumMod val="90000"/>
                    <a:lumOff val="10000"/>
                  </a:schemeClr>
                </a:solidFill>
              </a:rPr>
              <a:t>shield</a:t>
            </a:r>
            <a:endParaRPr lang="nl-BE" b="1" dirty="0">
              <a:solidFill>
                <a:schemeClr val="accent6">
                  <a:lumMod val="90000"/>
                  <a:lumOff val="10000"/>
                </a:schemeClr>
              </a:solidFill>
            </a:endParaRPr>
          </a:p>
        </p:txBody>
      </p:sp>
      <p:sp>
        <p:nvSpPr>
          <p:cNvPr id="5" name="Slide Number Placeholder 4">
            <a:extLst>
              <a:ext uri="{FF2B5EF4-FFF2-40B4-BE49-F238E27FC236}">
                <a16:creationId xmlns:a16="http://schemas.microsoft.com/office/drawing/2014/main" id="{A1D9FCA8-7C37-4595-B58A-72C11C8B0E0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0160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nl-BE"/>
              <a:t>Investeringsprojecten</a:t>
            </a:r>
            <a:endParaRPr lang="en-GB"/>
          </a:p>
        </p:txBody>
      </p:sp>
      <p:sp>
        <p:nvSpPr>
          <p:cNvPr id="18435" name="Rectangle 3"/>
          <p:cNvSpPr>
            <a:spLocks noGrp="1" noChangeArrowheads="1"/>
          </p:cNvSpPr>
          <p:nvPr>
            <p:ph idx="1"/>
          </p:nvPr>
        </p:nvSpPr>
        <p:spPr/>
        <p:txBody>
          <a:bodyPr/>
          <a:lstStyle/>
          <a:p>
            <a:pPr marL="0" indent="0">
              <a:buNone/>
            </a:pPr>
            <a:r>
              <a:rPr lang="nl-BE" sz="2400" b="1" dirty="0"/>
              <a:t>Essentie</a:t>
            </a:r>
            <a:r>
              <a:rPr lang="nl-BE" sz="2400" dirty="0"/>
              <a:t>: huidige besteding van middelen met het oog op de verwerving van toekomstige inkomsten gespreid over een aantal perioden.</a:t>
            </a:r>
          </a:p>
          <a:p>
            <a:pPr marL="0" indent="0">
              <a:buNone/>
            </a:pPr>
            <a:endParaRPr lang="nl-BE" sz="2400" dirty="0"/>
          </a:p>
          <a:p>
            <a:pPr marL="0" indent="0">
              <a:buNone/>
            </a:pPr>
            <a:r>
              <a:rPr lang="nl-BE" sz="2400" dirty="0"/>
              <a:t>Kapitaalinvesteringen </a:t>
            </a:r>
            <a:r>
              <a:rPr lang="nl-BE" sz="2400" dirty="0">
                <a:sym typeface="Wingdings" pitchFamily="2" charset="2"/>
              </a:rPr>
              <a:t></a:t>
            </a:r>
            <a:r>
              <a:rPr lang="nl-BE" sz="2400" dirty="0"/>
              <a:t> Investeringen in bedrijfskapitaal:</a:t>
            </a:r>
          </a:p>
          <a:p>
            <a:r>
              <a:rPr lang="nl-BE" sz="2400" dirty="0"/>
              <a:t>Kapitaalinvesteringen: aanwendingen in vaste activa</a:t>
            </a:r>
          </a:p>
          <a:p>
            <a:r>
              <a:rPr lang="nl-BE" sz="2400" dirty="0"/>
              <a:t>Investeringen in bedrijfskapitaal: de behoeften aan middelen vastgelegd in voorraden, debiteuren en andere vlot. activa</a:t>
            </a:r>
          </a:p>
        </p:txBody>
      </p:sp>
      <p:sp>
        <p:nvSpPr>
          <p:cNvPr id="2" name="Slide Number Placeholder 1">
            <a:extLst>
              <a:ext uri="{FF2B5EF4-FFF2-40B4-BE49-F238E27FC236}">
                <a16:creationId xmlns:a16="http://schemas.microsoft.com/office/drawing/2014/main" id="{D2FA7C53-FCB0-4F4E-9B60-9473465D1DF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fade">
                                      <p:cBhvr>
                                        <p:cTn id="7" dur="1000"/>
                                        <p:tgtEl>
                                          <p:spTgt spid="18435">
                                            <p:txEl>
                                              <p:pRg st="2" end="2"/>
                                            </p:txEl>
                                          </p:spTgt>
                                        </p:tgtEl>
                                      </p:cBhvr>
                                    </p:animEffect>
                                    <p:anim calcmode="lin" valueType="num">
                                      <p:cBhvr>
                                        <p:cTn id="8"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3" end="3"/>
                                            </p:txEl>
                                          </p:spTgt>
                                        </p:tgtEl>
                                        <p:attrNameLst>
                                          <p:attrName>style.visibility</p:attrName>
                                        </p:attrNameLst>
                                      </p:cBhvr>
                                      <p:to>
                                        <p:strVal val="visible"/>
                                      </p:to>
                                    </p:set>
                                    <p:animEffect transition="in" filter="fade">
                                      <p:cBhvr>
                                        <p:cTn id="14" dur="1000"/>
                                        <p:tgtEl>
                                          <p:spTgt spid="18435">
                                            <p:txEl>
                                              <p:pRg st="3" end="3"/>
                                            </p:txEl>
                                          </p:spTgt>
                                        </p:tgtEl>
                                      </p:cBhvr>
                                    </p:animEffect>
                                    <p:anim calcmode="lin" valueType="num">
                                      <p:cBhvr>
                                        <p:cTn id="15"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1000"/>
                                        <p:tgtEl>
                                          <p:spTgt spid="18435">
                                            <p:txEl>
                                              <p:pRg st="4" end="4"/>
                                            </p:txEl>
                                          </p:spTgt>
                                        </p:tgtEl>
                                      </p:cBhvr>
                                    </p:animEffect>
                                    <p:anim calcmode="lin" valueType="num">
                                      <p:cBhvr>
                                        <p:cTn id="22"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pPr eaLnBrk="1" hangingPunct="1">
              <a:defRPr/>
            </a:pPr>
            <a:r>
              <a:rPr lang="nl-BE" dirty="0"/>
              <a:t>Methoden van investeringsselectie </a:t>
            </a:r>
            <a:endParaRPr lang="en-GB" dirty="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nl-BE" sz="2800" dirty="0"/>
              <a:t>Methoden van investeringsselectie</a:t>
            </a:r>
            <a:endParaRPr lang="en-GB" sz="2800" dirty="0"/>
          </a:p>
        </p:txBody>
      </p:sp>
      <p:sp>
        <p:nvSpPr>
          <p:cNvPr id="36867" name="Rectangle 3"/>
          <p:cNvSpPr>
            <a:spLocks noGrp="1" noChangeArrowheads="1"/>
          </p:cNvSpPr>
          <p:nvPr>
            <p:ph idx="1"/>
          </p:nvPr>
        </p:nvSpPr>
        <p:spPr/>
        <p:txBody>
          <a:bodyPr>
            <a:normAutofit lnSpcReduction="10000"/>
          </a:bodyPr>
          <a:lstStyle/>
          <a:p>
            <a:pPr marL="0" indent="0">
              <a:lnSpc>
                <a:spcPct val="80000"/>
              </a:lnSpc>
              <a:buNone/>
              <a:defRPr/>
            </a:pPr>
            <a:r>
              <a:rPr lang="nl-BE" sz="1800" i="1" dirty="0"/>
              <a:t>Assumptie: bij de beoordeling van investeringsprojecten wordt er enkel rekening gehouden met de winstgevendheid van de projecten. </a:t>
            </a:r>
          </a:p>
          <a:p>
            <a:pPr marL="0" indent="0">
              <a:lnSpc>
                <a:spcPct val="80000"/>
              </a:lnSpc>
              <a:buNone/>
              <a:defRPr/>
            </a:pPr>
            <a:endParaRPr lang="nl-BE" sz="2000" i="1" dirty="0"/>
          </a:p>
          <a:p>
            <a:pPr marL="0" indent="0">
              <a:lnSpc>
                <a:spcPct val="80000"/>
              </a:lnSpc>
              <a:buNone/>
              <a:defRPr/>
            </a:pPr>
            <a:r>
              <a:rPr lang="nl-BE" sz="2200" dirty="0"/>
              <a:t>De evaluatiemethoden kunnen ingedeeld worden in 2 groepen:</a:t>
            </a:r>
          </a:p>
          <a:p>
            <a:pPr marL="0" indent="0">
              <a:lnSpc>
                <a:spcPct val="80000"/>
              </a:lnSpc>
              <a:buNone/>
              <a:defRPr/>
            </a:pPr>
            <a:endParaRPr lang="nl-BE" sz="2200" dirty="0"/>
          </a:p>
          <a:p>
            <a:pPr eaLnBrk="1" hangingPunct="1">
              <a:lnSpc>
                <a:spcPct val="80000"/>
              </a:lnSpc>
              <a:buFont typeface="Wingdings" pitchFamily="2" charset="2"/>
              <a:buAutoNum type="alphaUcPeriod"/>
              <a:defRPr/>
            </a:pPr>
            <a:r>
              <a:rPr lang="nl-BE" sz="2200" i="1" dirty="0"/>
              <a:t>Niet disconteringsmethoden</a:t>
            </a:r>
            <a:r>
              <a:rPr lang="nl-BE" sz="2200" dirty="0"/>
              <a:t>: </a:t>
            </a:r>
          </a:p>
          <a:p>
            <a:pPr lvl="1">
              <a:lnSpc>
                <a:spcPct val="80000"/>
              </a:lnSpc>
              <a:buFont typeface="Wingdings" pitchFamily="2" charset="2"/>
              <a:buAutoNum type="arabicPeriod"/>
              <a:defRPr/>
            </a:pPr>
            <a:r>
              <a:rPr lang="nl-BE" sz="2000" dirty="0"/>
              <a:t>De terugverdientijd (PB)</a:t>
            </a:r>
          </a:p>
          <a:p>
            <a:pPr lvl="1">
              <a:lnSpc>
                <a:spcPct val="80000"/>
              </a:lnSpc>
              <a:buFont typeface="Wingdings" pitchFamily="2" charset="2"/>
              <a:buAutoNum type="arabicPeriod"/>
              <a:defRPr/>
            </a:pPr>
            <a:r>
              <a:rPr lang="nl-BE" sz="2000" dirty="0"/>
              <a:t>Het gemiddeld boekhoudkundig rendement</a:t>
            </a:r>
          </a:p>
          <a:p>
            <a:pPr marL="457200" lvl="1" indent="0">
              <a:lnSpc>
                <a:spcPct val="80000"/>
              </a:lnSpc>
              <a:buNone/>
              <a:defRPr/>
            </a:pPr>
            <a:endParaRPr lang="nl-BE" sz="2000" dirty="0"/>
          </a:p>
          <a:p>
            <a:pPr eaLnBrk="1" hangingPunct="1">
              <a:lnSpc>
                <a:spcPct val="80000"/>
              </a:lnSpc>
              <a:buFont typeface="Wingdings" pitchFamily="2" charset="2"/>
              <a:buAutoNum type="alphaUcPeriod"/>
              <a:defRPr/>
            </a:pPr>
            <a:r>
              <a:rPr lang="nl-BE" sz="2200" i="1" dirty="0"/>
              <a:t>Disconteringsmethoden</a:t>
            </a:r>
          </a:p>
          <a:p>
            <a:pPr lvl="1">
              <a:lnSpc>
                <a:spcPct val="80000"/>
              </a:lnSpc>
              <a:buFont typeface="+mj-lt"/>
              <a:buAutoNum type="arabicPeriod" startAt="3"/>
              <a:defRPr/>
            </a:pPr>
            <a:r>
              <a:rPr lang="nl-BE" sz="2000" dirty="0"/>
              <a:t>De Net Present Value (NPV)</a:t>
            </a:r>
          </a:p>
          <a:p>
            <a:pPr lvl="1">
              <a:lnSpc>
                <a:spcPct val="80000"/>
              </a:lnSpc>
              <a:buFont typeface="+mj-lt"/>
              <a:buAutoNum type="arabicPeriod" startAt="3"/>
              <a:defRPr/>
            </a:pPr>
            <a:r>
              <a:rPr lang="nl-BE" sz="2000" dirty="0"/>
              <a:t>Het interne rendement (IRR)</a:t>
            </a:r>
          </a:p>
          <a:p>
            <a:pPr eaLnBrk="1" hangingPunct="1">
              <a:lnSpc>
                <a:spcPct val="80000"/>
              </a:lnSpc>
              <a:buFont typeface="Wingdings" pitchFamily="2" charset="2"/>
              <a:buNone/>
              <a:defRPr/>
            </a:pPr>
            <a:r>
              <a:rPr lang="nl-BE" sz="2200" dirty="0"/>
              <a:t>	</a:t>
            </a:r>
          </a:p>
          <a:p>
            <a:pPr eaLnBrk="1" hangingPunct="1">
              <a:lnSpc>
                <a:spcPct val="80000"/>
              </a:lnSpc>
              <a:buFont typeface="Wingdings" pitchFamily="2" charset="2"/>
              <a:buNone/>
              <a:defRPr/>
            </a:pPr>
            <a:endParaRPr lang="en-GB" sz="2200" dirty="0"/>
          </a:p>
        </p:txBody>
      </p:sp>
      <p:sp>
        <p:nvSpPr>
          <p:cNvPr id="2" name="Slide Number Placeholder 1">
            <a:extLst>
              <a:ext uri="{FF2B5EF4-FFF2-40B4-BE49-F238E27FC236}">
                <a16:creationId xmlns:a16="http://schemas.microsoft.com/office/drawing/2014/main" id="{2BD1479F-9E54-409D-9A17-A056959F6C3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344D18-251B-4CB8-A6ED-1406229140EB}"/>
              </a:ext>
            </a:extLst>
          </p:cNvPr>
          <p:cNvSpPr>
            <a:spLocks noGrp="1"/>
          </p:cNvSpPr>
          <p:nvPr>
            <p:ph type="title"/>
          </p:nvPr>
        </p:nvSpPr>
        <p:spPr/>
        <p:txBody>
          <a:bodyPr/>
          <a:lstStyle/>
          <a:p>
            <a:r>
              <a:rPr lang="nl-BE" dirty="0"/>
              <a:t>Criteria voor een goede methode</a:t>
            </a:r>
          </a:p>
        </p:txBody>
      </p:sp>
      <p:sp>
        <p:nvSpPr>
          <p:cNvPr id="3" name="Tijdelijke aanduiding voor inhoud 2">
            <a:extLst>
              <a:ext uri="{FF2B5EF4-FFF2-40B4-BE49-F238E27FC236}">
                <a16:creationId xmlns:a16="http://schemas.microsoft.com/office/drawing/2014/main" id="{A0A3731F-F796-48F8-BB5C-1C3FAE52127A}"/>
              </a:ext>
            </a:extLst>
          </p:cNvPr>
          <p:cNvSpPr>
            <a:spLocks noGrp="1"/>
          </p:cNvSpPr>
          <p:nvPr>
            <p:ph idx="1"/>
          </p:nvPr>
        </p:nvSpPr>
        <p:spPr/>
        <p:txBody>
          <a:bodyPr>
            <a:normAutofit lnSpcReduction="10000"/>
          </a:bodyPr>
          <a:lstStyle/>
          <a:p>
            <a:pPr marL="457200" indent="-457200">
              <a:buFont typeface="+mj-lt"/>
              <a:buAutoNum type="arabicPeriod"/>
            </a:pPr>
            <a:r>
              <a:rPr lang="nl-BE" dirty="0"/>
              <a:t>Gebruikt kasstromen</a:t>
            </a:r>
          </a:p>
          <a:p>
            <a:pPr marL="457200" indent="-457200">
              <a:buFont typeface="+mj-lt"/>
              <a:buAutoNum type="arabicPeriod"/>
            </a:pPr>
            <a:r>
              <a:rPr lang="nl-BE" dirty="0"/>
              <a:t>Houdt rekening met de tijdswaarde van geld</a:t>
            </a:r>
          </a:p>
          <a:p>
            <a:pPr marL="457200" indent="-457200">
              <a:buFont typeface="+mj-lt"/>
              <a:buAutoNum type="arabicPeriod"/>
            </a:pPr>
            <a:r>
              <a:rPr lang="nl-BE" dirty="0"/>
              <a:t>Houdt rekening met het risico van de investering</a:t>
            </a:r>
          </a:p>
          <a:p>
            <a:pPr marL="457200" indent="-457200">
              <a:buFont typeface="+mj-lt"/>
              <a:buAutoNum type="arabicPeriod"/>
            </a:pPr>
            <a:r>
              <a:rPr lang="nl-BE" dirty="0"/>
              <a:t>Is een objectieve maatstaf</a:t>
            </a:r>
          </a:p>
          <a:p>
            <a:pPr marL="457200" indent="-457200">
              <a:buFont typeface="+mj-lt"/>
              <a:buAutoNum type="arabicPeriod"/>
            </a:pPr>
            <a:r>
              <a:rPr lang="nl-BE" dirty="0"/>
              <a:t>Geeft aan hoeveel waarde er gecreëerd wordt</a:t>
            </a:r>
          </a:p>
          <a:p>
            <a:pPr marL="457200" indent="-457200">
              <a:buFont typeface="+mj-lt"/>
              <a:buAutoNum type="arabicPeriod"/>
            </a:pPr>
            <a:endParaRPr lang="nl-BE" dirty="0"/>
          </a:p>
          <a:p>
            <a:pPr marL="536575" indent="-536575">
              <a:buNone/>
            </a:pPr>
            <a:r>
              <a:rPr lang="nl-BE" dirty="0"/>
              <a:t>-&gt; enige methode die aan alle criteria voldoet is Net Present Value (NPV) </a:t>
            </a:r>
          </a:p>
        </p:txBody>
      </p:sp>
      <p:sp>
        <p:nvSpPr>
          <p:cNvPr id="4" name="Slide Number Placeholder 3">
            <a:extLst>
              <a:ext uri="{FF2B5EF4-FFF2-40B4-BE49-F238E27FC236}">
                <a16:creationId xmlns:a16="http://schemas.microsoft.com/office/drawing/2014/main" id="{3E676F2D-647D-4B38-ABE0-63F903495FF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91705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nl-BE"/>
              <a:t>De terugverdientijd (TVT)</a:t>
            </a:r>
            <a:endParaRPr lang="en-GB"/>
          </a:p>
        </p:txBody>
      </p:sp>
      <p:sp>
        <p:nvSpPr>
          <p:cNvPr id="39939" name="Rectangle 3"/>
          <p:cNvSpPr>
            <a:spLocks noGrp="1" noChangeArrowheads="1"/>
          </p:cNvSpPr>
          <p:nvPr>
            <p:ph idx="1"/>
          </p:nvPr>
        </p:nvSpPr>
        <p:spPr/>
        <p:txBody>
          <a:bodyPr>
            <a:normAutofit lnSpcReduction="10000"/>
          </a:bodyPr>
          <a:lstStyle/>
          <a:p>
            <a:pPr marL="0" indent="0">
              <a:buNone/>
            </a:pPr>
            <a:r>
              <a:rPr lang="nl-BE" dirty="0"/>
              <a:t>De TVT of </a:t>
            </a:r>
            <a:r>
              <a:rPr lang="nl-BE" dirty="0" err="1"/>
              <a:t>pay</a:t>
            </a:r>
            <a:r>
              <a:rPr lang="nl-BE" dirty="0"/>
              <a:t>-backmethode wordt gedefinieerd als de tijd (in jaren) die nodig is om het geïnvesteerde bedrag terug te verdienen.</a:t>
            </a:r>
          </a:p>
          <a:p>
            <a:endParaRPr lang="nl-BE" dirty="0"/>
          </a:p>
          <a:p>
            <a:r>
              <a:rPr lang="nl-BE" dirty="0"/>
              <a:t>Om te beslissen of een project economisch </a:t>
            </a:r>
            <a:r>
              <a:rPr lang="nl-BE" dirty="0" err="1"/>
              <a:t>aanvaarbaar</a:t>
            </a:r>
            <a:r>
              <a:rPr lang="nl-BE" dirty="0"/>
              <a:t> is, dient men de berekende TVT te vergelijken met een standaard TVT (bv. 3 jaar)</a:t>
            </a:r>
          </a:p>
          <a:p>
            <a:r>
              <a:rPr lang="nl-BE" dirty="0"/>
              <a:t>Is de berekende TVT kleiner dan de standaard, dan wordt het project aanvaard</a:t>
            </a:r>
          </a:p>
          <a:p>
            <a:endParaRPr lang="nl-BE" dirty="0"/>
          </a:p>
          <a:p>
            <a:endParaRPr lang="en-GB" dirty="0"/>
          </a:p>
        </p:txBody>
      </p:sp>
      <p:sp>
        <p:nvSpPr>
          <p:cNvPr id="2" name="Slide Number Placeholder 1">
            <a:extLst>
              <a:ext uri="{FF2B5EF4-FFF2-40B4-BE49-F238E27FC236}">
                <a16:creationId xmlns:a16="http://schemas.microsoft.com/office/drawing/2014/main" id="{884834A3-D0CA-47B4-8539-FCCE51FFECA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nl-BE"/>
              <a:t>De terugverdientijd (TVT)</a:t>
            </a:r>
            <a:endParaRPr lang="en-GB" dirty="0"/>
          </a:p>
        </p:txBody>
      </p:sp>
      <p:sp>
        <p:nvSpPr>
          <p:cNvPr id="38915" name="Rectangle 3"/>
          <p:cNvSpPr>
            <a:spLocks noGrp="1" noChangeArrowheads="1"/>
          </p:cNvSpPr>
          <p:nvPr>
            <p:ph idx="1"/>
          </p:nvPr>
        </p:nvSpPr>
        <p:spPr/>
        <p:txBody>
          <a:bodyPr/>
          <a:lstStyle/>
          <a:p>
            <a:pPr marL="0" indent="0">
              <a:buNone/>
            </a:pPr>
            <a:r>
              <a:rPr lang="nl-BE" sz="2400" dirty="0"/>
              <a:t>Bereken hoeveel jaar het duurt voor je investering terug verdiend is.</a:t>
            </a:r>
          </a:p>
          <a:p>
            <a:pPr marL="0" indent="0">
              <a:buNone/>
            </a:pPr>
            <a:endParaRPr lang="nl-BE" sz="2400" dirty="0"/>
          </a:p>
          <a:p>
            <a:pPr marL="0" indent="0">
              <a:buNone/>
            </a:pPr>
            <a:endParaRPr lang="nl-BE" sz="2400" dirty="0"/>
          </a:p>
        </p:txBody>
      </p:sp>
      <p:graphicFrame>
        <p:nvGraphicFramePr>
          <p:cNvPr id="2" name="Tabel 2">
            <a:extLst>
              <a:ext uri="{FF2B5EF4-FFF2-40B4-BE49-F238E27FC236}">
                <a16:creationId xmlns:a16="http://schemas.microsoft.com/office/drawing/2014/main" id="{22A2118F-C1D5-4EF2-B172-87180843DA5E}"/>
              </a:ext>
            </a:extLst>
          </p:cNvPr>
          <p:cNvGraphicFramePr>
            <a:graphicFrameLocks noGrp="1"/>
          </p:cNvGraphicFramePr>
          <p:nvPr>
            <p:extLst/>
          </p:nvPr>
        </p:nvGraphicFramePr>
        <p:xfrm>
          <a:off x="1919536" y="2872740"/>
          <a:ext cx="7317420" cy="1112520"/>
        </p:xfrm>
        <a:graphic>
          <a:graphicData uri="http://schemas.openxmlformats.org/drawingml/2006/table">
            <a:tbl>
              <a:tblPr firstRow="1" bandRow="1">
                <a:tableStyleId>{5C22544A-7EE6-4342-B048-85BDC9FD1C3A}</a:tableStyleId>
              </a:tblPr>
              <a:tblGrid>
                <a:gridCol w="1219570">
                  <a:extLst>
                    <a:ext uri="{9D8B030D-6E8A-4147-A177-3AD203B41FA5}">
                      <a16:colId xmlns:a16="http://schemas.microsoft.com/office/drawing/2014/main" val="3766868831"/>
                    </a:ext>
                  </a:extLst>
                </a:gridCol>
                <a:gridCol w="1219570">
                  <a:extLst>
                    <a:ext uri="{9D8B030D-6E8A-4147-A177-3AD203B41FA5}">
                      <a16:colId xmlns:a16="http://schemas.microsoft.com/office/drawing/2014/main" val="2383857525"/>
                    </a:ext>
                  </a:extLst>
                </a:gridCol>
                <a:gridCol w="1219570">
                  <a:extLst>
                    <a:ext uri="{9D8B030D-6E8A-4147-A177-3AD203B41FA5}">
                      <a16:colId xmlns:a16="http://schemas.microsoft.com/office/drawing/2014/main" val="2537922543"/>
                    </a:ext>
                  </a:extLst>
                </a:gridCol>
                <a:gridCol w="1219570">
                  <a:extLst>
                    <a:ext uri="{9D8B030D-6E8A-4147-A177-3AD203B41FA5}">
                      <a16:colId xmlns:a16="http://schemas.microsoft.com/office/drawing/2014/main" val="17702794"/>
                    </a:ext>
                  </a:extLst>
                </a:gridCol>
                <a:gridCol w="1219570">
                  <a:extLst>
                    <a:ext uri="{9D8B030D-6E8A-4147-A177-3AD203B41FA5}">
                      <a16:colId xmlns:a16="http://schemas.microsoft.com/office/drawing/2014/main" val="152399024"/>
                    </a:ext>
                  </a:extLst>
                </a:gridCol>
                <a:gridCol w="1219570">
                  <a:extLst>
                    <a:ext uri="{9D8B030D-6E8A-4147-A177-3AD203B41FA5}">
                      <a16:colId xmlns:a16="http://schemas.microsoft.com/office/drawing/2014/main" val="3034564939"/>
                    </a:ext>
                  </a:extLst>
                </a:gridCol>
              </a:tblGrid>
              <a:tr h="370840">
                <a:tc>
                  <a:txBody>
                    <a:bodyPr/>
                    <a:lstStyle/>
                    <a:p>
                      <a:r>
                        <a:rPr lang="nl-BE" dirty="0"/>
                        <a:t>Jaar</a:t>
                      </a:r>
                    </a:p>
                  </a:txBody>
                  <a:tcPr/>
                </a:tc>
                <a:tc>
                  <a:txBody>
                    <a:bodyPr/>
                    <a:lstStyle/>
                    <a:p>
                      <a:pPr algn="ctr"/>
                      <a:r>
                        <a:rPr lang="nl-BE" dirty="0"/>
                        <a:t>0</a:t>
                      </a:r>
                    </a:p>
                  </a:txBody>
                  <a:tcPr/>
                </a:tc>
                <a:tc>
                  <a:txBody>
                    <a:bodyPr/>
                    <a:lstStyle/>
                    <a:p>
                      <a:pPr algn="ctr"/>
                      <a:r>
                        <a:rPr lang="nl-BE" dirty="0"/>
                        <a:t>1</a:t>
                      </a:r>
                    </a:p>
                  </a:txBody>
                  <a:tcPr/>
                </a:tc>
                <a:tc>
                  <a:txBody>
                    <a:bodyPr/>
                    <a:lstStyle/>
                    <a:p>
                      <a:pPr algn="ctr"/>
                      <a:r>
                        <a:rPr lang="nl-BE" dirty="0"/>
                        <a:t>2</a:t>
                      </a:r>
                    </a:p>
                  </a:txBody>
                  <a:tcPr/>
                </a:tc>
                <a:tc>
                  <a:txBody>
                    <a:bodyPr/>
                    <a:lstStyle/>
                    <a:p>
                      <a:pPr algn="ctr"/>
                      <a:r>
                        <a:rPr lang="nl-BE" dirty="0"/>
                        <a:t>3</a:t>
                      </a:r>
                    </a:p>
                  </a:txBody>
                  <a:tcPr/>
                </a:tc>
                <a:tc>
                  <a:txBody>
                    <a:bodyPr/>
                    <a:lstStyle/>
                    <a:p>
                      <a:pPr algn="ctr"/>
                      <a:r>
                        <a:rPr lang="nl-BE" dirty="0"/>
                        <a:t>TVT</a:t>
                      </a:r>
                    </a:p>
                  </a:txBody>
                  <a:tcPr/>
                </a:tc>
                <a:extLst>
                  <a:ext uri="{0D108BD9-81ED-4DB2-BD59-A6C34878D82A}">
                    <a16:rowId xmlns:a16="http://schemas.microsoft.com/office/drawing/2014/main" val="2746724169"/>
                  </a:ext>
                </a:extLst>
              </a:tr>
              <a:tr h="370840">
                <a:tc>
                  <a:txBody>
                    <a:bodyPr/>
                    <a:lstStyle/>
                    <a:p>
                      <a:r>
                        <a:rPr lang="nl-BE" dirty="0"/>
                        <a:t>Project A</a:t>
                      </a:r>
                    </a:p>
                  </a:txBody>
                  <a:tcPr/>
                </a:tc>
                <a:tc>
                  <a:txBody>
                    <a:bodyPr/>
                    <a:lstStyle/>
                    <a:p>
                      <a:pPr algn="ctr"/>
                      <a:r>
                        <a:rPr lang="nl-BE" dirty="0"/>
                        <a:t>-1000</a:t>
                      </a:r>
                    </a:p>
                  </a:txBody>
                  <a:tcPr/>
                </a:tc>
                <a:tc>
                  <a:txBody>
                    <a:bodyPr/>
                    <a:lstStyle/>
                    <a:p>
                      <a:pPr algn="ctr"/>
                      <a:r>
                        <a:rPr lang="nl-BE" dirty="0"/>
                        <a:t>500</a:t>
                      </a:r>
                    </a:p>
                  </a:txBody>
                  <a:tcPr/>
                </a:tc>
                <a:tc>
                  <a:txBody>
                    <a:bodyPr/>
                    <a:lstStyle/>
                    <a:p>
                      <a:pPr algn="ctr"/>
                      <a:r>
                        <a:rPr lang="nl-BE" dirty="0"/>
                        <a:t>500</a:t>
                      </a:r>
                    </a:p>
                  </a:txBody>
                  <a:tcPr/>
                </a:tc>
                <a:tc>
                  <a:txBody>
                    <a:bodyPr/>
                    <a:lstStyle/>
                    <a:p>
                      <a:pPr algn="ctr"/>
                      <a:r>
                        <a:rPr lang="nl-BE" dirty="0"/>
                        <a:t>0</a:t>
                      </a:r>
                    </a:p>
                  </a:txBody>
                  <a:tcPr/>
                </a:tc>
                <a:tc>
                  <a:txBody>
                    <a:bodyPr/>
                    <a:lstStyle/>
                    <a:p>
                      <a:pPr algn="ctr"/>
                      <a:r>
                        <a:rPr lang="nl-BE" dirty="0"/>
                        <a:t>2 jaar</a:t>
                      </a:r>
                    </a:p>
                  </a:txBody>
                  <a:tcPr/>
                </a:tc>
                <a:extLst>
                  <a:ext uri="{0D108BD9-81ED-4DB2-BD59-A6C34878D82A}">
                    <a16:rowId xmlns:a16="http://schemas.microsoft.com/office/drawing/2014/main" val="4169561059"/>
                  </a:ext>
                </a:extLst>
              </a:tr>
              <a:tr h="370840">
                <a:tc>
                  <a:txBody>
                    <a:bodyPr/>
                    <a:lstStyle/>
                    <a:p>
                      <a:r>
                        <a:rPr lang="nl-BE" dirty="0"/>
                        <a:t>Project B</a:t>
                      </a:r>
                    </a:p>
                  </a:txBody>
                  <a:tcPr/>
                </a:tc>
                <a:tc>
                  <a:txBody>
                    <a:bodyPr/>
                    <a:lstStyle/>
                    <a:p>
                      <a:pPr algn="ctr"/>
                      <a:r>
                        <a:rPr lang="nl-BE" dirty="0"/>
                        <a:t>-1000</a:t>
                      </a:r>
                    </a:p>
                  </a:txBody>
                  <a:tcPr/>
                </a:tc>
                <a:tc>
                  <a:txBody>
                    <a:bodyPr/>
                    <a:lstStyle/>
                    <a:p>
                      <a:pPr algn="ctr"/>
                      <a:r>
                        <a:rPr lang="nl-BE" dirty="0"/>
                        <a:t>300</a:t>
                      </a:r>
                    </a:p>
                  </a:txBody>
                  <a:tcPr/>
                </a:tc>
                <a:tc>
                  <a:txBody>
                    <a:bodyPr/>
                    <a:lstStyle/>
                    <a:p>
                      <a:pPr algn="ctr"/>
                      <a:r>
                        <a:rPr lang="nl-BE" dirty="0"/>
                        <a:t>400</a:t>
                      </a:r>
                    </a:p>
                  </a:txBody>
                  <a:tcPr/>
                </a:tc>
                <a:tc>
                  <a:txBody>
                    <a:bodyPr/>
                    <a:lstStyle/>
                    <a:p>
                      <a:pPr algn="ctr"/>
                      <a:r>
                        <a:rPr lang="nl-BE" dirty="0"/>
                        <a:t>300</a:t>
                      </a:r>
                    </a:p>
                  </a:txBody>
                  <a:tcPr/>
                </a:tc>
                <a:tc>
                  <a:txBody>
                    <a:bodyPr/>
                    <a:lstStyle/>
                    <a:p>
                      <a:pPr algn="ctr"/>
                      <a:r>
                        <a:rPr lang="nl-BE" dirty="0"/>
                        <a:t>3 jaar</a:t>
                      </a:r>
                    </a:p>
                  </a:txBody>
                  <a:tcPr/>
                </a:tc>
                <a:extLst>
                  <a:ext uri="{0D108BD9-81ED-4DB2-BD59-A6C34878D82A}">
                    <a16:rowId xmlns:a16="http://schemas.microsoft.com/office/drawing/2014/main" val="2007743450"/>
                  </a:ext>
                </a:extLst>
              </a:tr>
            </a:tbl>
          </a:graphicData>
        </a:graphic>
      </p:graphicFrame>
      <p:sp>
        <p:nvSpPr>
          <p:cNvPr id="3" name="Slide Number Placeholder 2">
            <a:extLst>
              <a:ext uri="{FF2B5EF4-FFF2-40B4-BE49-F238E27FC236}">
                <a16:creationId xmlns:a16="http://schemas.microsoft.com/office/drawing/2014/main" id="{A7911278-866A-4696-9CB9-62BF8B54140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6172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De terugverdientijd (TVT)</a:t>
            </a:r>
            <a:endParaRPr lang="en-GB" dirty="0"/>
          </a:p>
        </p:txBody>
      </p:sp>
      <p:sp>
        <p:nvSpPr>
          <p:cNvPr id="7" name="Tekstvak 6"/>
          <p:cNvSpPr txBox="1"/>
          <p:nvPr/>
        </p:nvSpPr>
        <p:spPr>
          <a:xfrm>
            <a:off x="2135560" y="1700808"/>
            <a:ext cx="7920880" cy="4278094"/>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a:t>
            </a:r>
          </a:p>
          <a:p>
            <a:r>
              <a:rPr lang="nl-NL" dirty="0">
                <a:solidFill>
                  <a:srgbClr val="003D62"/>
                </a:solidFill>
              </a:rPr>
              <a:t>Toegepast op het project van de onderneming </a:t>
            </a:r>
            <a:r>
              <a:rPr lang="nl-NL" dirty="0" err="1">
                <a:solidFill>
                  <a:srgbClr val="003D62"/>
                </a:solidFill>
              </a:rPr>
              <a:t>Prodigy</a:t>
            </a:r>
            <a:r>
              <a:rPr lang="nl-NL" dirty="0">
                <a:solidFill>
                  <a:srgbClr val="003D62"/>
                </a:solidFill>
              </a:rPr>
              <a:t>, kan de terugverdientijd berekend worden als volgt:</a:t>
            </a:r>
          </a:p>
          <a:p>
            <a:endParaRPr lang="nl-NL" sz="1600" dirty="0">
              <a:solidFill>
                <a:srgbClr val="003D62"/>
              </a:solidFill>
            </a:endParaRPr>
          </a:p>
          <a:p>
            <a:endParaRPr lang="nl-NL" sz="1600" dirty="0">
              <a:solidFill>
                <a:srgbClr val="003D62"/>
              </a:solidFill>
            </a:endParaRPr>
          </a:p>
          <a:p>
            <a:endParaRPr lang="nl-NL" sz="1600" dirty="0">
              <a:solidFill>
                <a:srgbClr val="003D62"/>
              </a:solidFill>
            </a:endParaRPr>
          </a:p>
          <a:p>
            <a:endParaRPr lang="nl-NL" sz="1600" dirty="0">
              <a:solidFill>
                <a:srgbClr val="003D62"/>
              </a:solidFill>
            </a:endParaRPr>
          </a:p>
          <a:p>
            <a:endParaRPr lang="nl-NL" sz="1600" dirty="0">
              <a:solidFill>
                <a:srgbClr val="003D62"/>
              </a:solidFill>
            </a:endParaRPr>
          </a:p>
          <a:p>
            <a:endParaRPr lang="nl-NL" sz="1600" dirty="0">
              <a:solidFill>
                <a:srgbClr val="003D62"/>
              </a:solidFill>
            </a:endParaRPr>
          </a:p>
          <a:p>
            <a:endParaRPr lang="nl-NL" sz="1600" dirty="0">
              <a:solidFill>
                <a:srgbClr val="003D62"/>
              </a:solidFill>
            </a:endParaRPr>
          </a:p>
          <a:p>
            <a:endParaRPr lang="nl-NL" sz="1600" dirty="0">
              <a:solidFill>
                <a:srgbClr val="003D62"/>
              </a:solidFill>
            </a:endParaRPr>
          </a:p>
          <a:p>
            <a:r>
              <a:rPr lang="nl-NL" dirty="0">
                <a:solidFill>
                  <a:srgbClr val="003D62"/>
                </a:solidFill>
              </a:rPr>
              <a:t>Indien we aannemen dat de kasstromen zich voordoen op het einde van elk jaar, is de terugverdientijd gelijk aan 3 jaar. Indien we aannemen dat de kasstromen gelijkmatig gespreid zijn tijdens het jaar, komt de terugverdientijd overeen met: 2 jaar + 2,7/7,8 of 2,35 jaar ofwel 2 jaar en 4 maanden.</a:t>
            </a:r>
            <a:endParaRPr lang="en-GB" dirty="0">
              <a:solidFill>
                <a:srgbClr val="003D62"/>
              </a:solidFill>
            </a:endParaRPr>
          </a:p>
        </p:txBody>
      </p:sp>
      <p:graphicFrame>
        <p:nvGraphicFramePr>
          <p:cNvPr id="5" name="Tabel 4"/>
          <p:cNvGraphicFramePr>
            <a:graphicFrameLocks noGrp="1"/>
          </p:cNvGraphicFramePr>
          <p:nvPr>
            <p:extLst/>
          </p:nvPr>
        </p:nvGraphicFramePr>
        <p:xfrm>
          <a:off x="2279576" y="2647176"/>
          <a:ext cx="7704856" cy="1447800"/>
        </p:xfrm>
        <a:graphic>
          <a:graphicData uri="http://schemas.openxmlformats.org/drawingml/2006/table">
            <a:tbl>
              <a:tblPr firstRow="1" bandRow="1">
                <a:tableStyleId>{9DCAF9ED-07DC-4A11-8D7F-57B35C25682E}</a:tableStyleId>
              </a:tblPr>
              <a:tblGrid>
                <a:gridCol w="684076">
                  <a:extLst>
                    <a:ext uri="{9D8B030D-6E8A-4147-A177-3AD203B41FA5}">
                      <a16:colId xmlns:a16="http://schemas.microsoft.com/office/drawing/2014/main" val="20000"/>
                    </a:ext>
                  </a:extLst>
                </a:gridCol>
                <a:gridCol w="2340260">
                  <a:extLst>
                    <a:ext uri="{9D8B030D-6E8A-4147-A177-3AD203B41FA5}">
                      <a16:colId xmlns:a16="http://schemas.microsoft.com/office/drawing/2014/main" val="20001"/>
                    </a:ext>
                  </a:extLst>
                </a:gridCol>
                <a:gridCol w="2340260">
                  <a:extLst>
                    <a:ext uri="{9D8B030D-6E8A-4147-A177-3AD203B41FA5}">
                      <a16:colId xmlns:a16="http://schemas.microsoft.com/office/drawing/2014/main" val="20002"/>
                    </a:ext>
                  </a:extLst>
                </a:gridCol>
                <a:gridCol w="2340260">
                  <a:extLst>
                    <a:ext uri="{9D8B030D-6E8A-4147-A177-3AD203B41FA5}">
                      <a16:colId xmlns:a16="http://schemas.microsoft.com/office/drawing/2014/main" val="20003"/>
                    </a:ext>
                  </a:extLst>
                </a:gridCol>
              </a:tblGrid>
              <a:tr h="252000">
                <a:tc>
                  <a:txBody>
                    <a:bodyPr/>
                    <a:lstStyle/>
                    <a:p>
                      <a:r>
                        <a:rPr lang="nl-BE" sz="1300" dirty="0"/>
                        <a:t>Jaar</a:t>
                      </a:r>
                    </a:p>
                  </a:txBody>
                  <a:tcPr/>
                </a:tc>
                <a:tc>
                  <a:txBody>
                    <a:bodyPr/>
                    <a:lstStyle/>
                    <a:p>
                      <a:pPr algn="r"/>
                      <a:r>
                        <a:rPr lang="nl-BE" sz="1300" dirty="0"/>
                        <a:t>Investeringsuitgave</a:t>
                      </a:r>
                    </a:p>
                  </a:txBody>
                  <a:tcPr/>
                </a:tc>
                <a:tc>
                  <a:txBody>
                    <a:bodyPr/>
                    <a:lstStyle/>
                    <a:p>
                      <a:pPr algn="r"/>
                      <a:r>
                        <a:rPr lang="nl-BE" sz="1300" dirty="0"/>
                        <a:t>Jaarlijkse kasstroom</a:t>
                      </a:r>
                    </a:p>
                  </a:txBody>
                  <a:tcPr/>
                </a:tc>
                <a:tc>
                  <a:txBody>
                    <a:bodyPr/>
                    <a:lstStyle/>
                    <a:p>
                      <a:pPr algn="r"/>
                      <a:r>
                        <a:rPr lang="nl-BE" sz="1300" dirty="0"/>
                        <a:t>Cumulatieve</a:t>
                      </a:r>
                      <a:r>
                        <a:rPr lang="nl-BE" sz="1300" baseline="0" dirty="0"/>
                        <a:t> kasstroom</a:t>
                      </a:r>
                      <a:endParaRPr lang="nl-BE" sz="1300" dirty="0"/>
                    </a:p>
                  </a:txBody>
                  <a:tcPr/>
                </a:tc>
                <a:extLst>
                  <a:ext uri="{0D108BD9-81ED-4DB2-BD59-A6C34878D82A}">
                    <a16:rowId xmlns:a16="http://schemas.microsoft.com/office/drawing/2014/main" val="10000"/>
                  </a:ext>
                </a:extLst>
              </a:tr>
              <a:tr h="252000">
                <a:tc>
                  <a:txBody>
                    <a:bodyPr/>
                    <a:lstStyle/>
                    <a:p>
                      <a:pPr marL="0" indent="0">
                        <a:buNone/>
                      </a:pPr>
                      <a:r>
                        <a:rPr lang="nl-BE" sz="1300" dirty="0"/>
                        <a:t>0</a:t>
                      </a:r>
                    </a:p>
                  </a:txBody>
                  <a:tcPr/>
                </a:tc>
                <a:tc>
                  <a:txBody>
                    <a:bodyPr/>
                    <a:lstStyle/>
                    <a:p>
                      <a:pPr algn="r"/>
                      <a:r>
                        <a:rPr lang="nl-BE" sz="1300" dirty="0"/>
                        <a:t>-9</a:t>
                      </a:r>
                    </a:p>
                  </a:txBody>
                  <a:tcPr/>
                </a:tc>
                <a:tc>
                  <a:txBody>
                    <a:bodyPr/>
                    <a:lstStyle/>
                    <a:p>
                      <a:pPr algn="r"/>
                      <a:r>
                        <a:rPr lang="nl-BE" sz="1300" dirty="0"/>
                        <a:t>0</a:t>
                      </a:r>
                    </a:p>
                  </a:txBody>
                  <a:tcPr/>
                </a:tc>
                <a:tc>
                  <a:txBody>
                    <a:bodyPr/>
                    <a:lstStyle/>
                    <a:p>
                      <a:pPr algn="r"/>
                      <a:r>
                        <a:rPr lang="nl-BE" sz="1300" dirty="0"/>
                        <a:t>-9</a:t>
                      </a:r>
                    </a:p>
                  </a:txBody>
                  <a:tcPr/>
                </a:tc>
                <a:extLst>
                  <a:ext uri="{0D108BD9-81ED-4DB2-BD59-A6C34878D82A}">
                    <a16:rowId xmlns:a16="http://schemas.microsoft.com/office/drawing/2014/main" val="10001"/>
                  </a:ext>
                </a:extLst>
              </a:tr>
              <a:tr h="252000">
                <a:tc>
                  <a:txBody>
                    <a:bodyPr/>
                    <a:lstStyle/>
                    <a:p>
                      <a:pPr marL="0" indent="0">
                        <a:buNone/>
                      </a:pPr>
                      <a:r>
                        <a:rPr lang="nl-BE" sz="1300" dirty="0"/>
                        <a:t>1</a:t>
                      </a:r>
                    </a:p>
                  </a:txBody>
                  <a:tcPr/>
                </a:tc>
                <a:tc>
                  <a:txBody>
                    <a:bodyPr/>
                    <a:lstStyle/>
                    <a:p>
                      <a:pPr algn="r"/>
                      <a:endParaRPr lang="nl-BE" sz="1300" dirty="0"/>
                    </a:p>
                  </a:txBody>
                  <a:tcPr/>
                </a:tc>
                <a:tc>
                  <a:txBody>
                    <a:bodyPr/>
                    <a:lstStyle/>
                    <a:p>
                      <a:pPr algn="r"/>
                      <a:r>
                        <a:rPr lang="nl-BE" sz="1300" dirty="0"/>
                        <a:t>2,27</a:t>
                      </a:r>
                    </a:p>
                  </a:txBody>
                  <a:tcPr/>
                </a:tc>
                <a:tc>
                  <a:txBody>
                    <a:bodyPr/>
                    <a:lstStyle/>
                    <a:p>
                      <a:pPr algn="r"/>
                      <a:r>
                        <a:rPr lang="nl-BE" sz="1300" dirty="0"/>
                        <a:t>-6,73</a:t>
                      </a:r>
                    </a:p>
                  </a:txBody>
                  <a:tcPr/>
                </a:tc>
                <a:extLst>
                  <a:ext uri="{0D108BD9-81ED-4DB2-BD59-A6C34878D82A}">
                    <a16:rowId xmlns:a16="http://schemas.microsoft.com/office/drawing/2014/main" val="10002"/>
                  </a:ext>
                </a:extLst>
              </a:tr>
              <a:tr h="252000">
                <a:tc>
                  <a:txBody>
                    <a:bodyPr/>
                    <a:lstStyle/>
                    <a:p>
                      <a:pPr marL="0" indent="0">
                        <a:buNone/>
                      </a:pPr>
                      <a:r>
                        <a:rPr lang="nl-BE" sz="1300" dirty="0"/>
                        <a:t>2</a:t>
                      </a:r>
                    </a:p>
                  </a:txBody>
                  <a:tcPr/>
                </a:tc>
                <a:tc>
                  <a:txBody>
                    <a:bodyPr/>
                    <a:lstStyle/>
                    <a:p>
                      <a:pPr algn="r"/>
                      <a:endParaRPr lang="nl-BE" sz="1300" dirty="0"/>
                    </a:p>
                  </a:txBody>
                  <a:tcPr/>
                </a:tc>
                <a:tc>
                  <a:txBody>
                    <a:bodyPr/>
                    <a:lstStyle/>
                    <a:p>
                      <a:pPr algn="r"/>
                      <a:r>
                        <a:rPr lang="nl-BE" sz="1300" dirty="0"/>
                        <a:t>4,03</a:t>
                      </a:r>
                    </a:p>
                  </a:txBody>
                  <a:tcPr/>
                </a:tc>
                <a:tc>
                  <a:txBody>
                    <a:bodyPr/>
                    <a:lstStyle/>
                    <a:p>
                      <a:pPr algn="r"/>
                      <a:r>
                        <a:rPr lang="nl-BE" sz="1300" dirty="0"/>
                        <a:t>-2,7</a:t>
                      </a:r>
                    </a:p>
                  </a:txBody>
                  <a:tcPr/>
                </a:tc>
                <a:extLst>
                  <a:ext uri="{0D108BD9-81ED-4DB2-BD59-A6C34878D82A}">
                    <a16:rowId xmlns:a16="http://schemas.microsoft.com/office/drawing/2014/main" val="10003"/>
                  </a:ext>
                </a:extLst>
              </a:tr>
              <a:tr h="252000">
                <a:tc>
                  <a:txBody>
                    <a:bodyPr/>
                    <a:lstStyle/>
                    <a:p>
                      <a:pPr marL="0" indent="0">
                        <a:buNone/>
                      </a:pPr>
                      <a:r>
                        <a:rPr lang="nl-BE" sz="1300" dirty="0"/>
                        <a:t>3</a:t>
                      </a:r>
                    </a:p>
                  </a:txBody>
                  <a:tcPr/>
                </a:tc>
                <a:tc>
                  <a:txBody>
                    <a:bodyPr/>
                    <a:lstStyle/>
                    <a:p>
                      <a:pPr algn="r"/>
                      <a:endParaRPr lang="nl-BE" sz="1300" dirty="0"/>
                    </a:p>
                  </a:txBody>
                  <a:tcPr/>
                </a:tc>
                <a:tc>
                  <a:txBody>
                    <a:bodyPr/>
                    <a:lstStyle/>
                    <a:p>
                      <a:pPr algn="r"/>
                      <a:r>
                        <a:rPr lang="nl-BE" sz="1300" dirty="0"/>
                        <a:t>7,8</a:t>
                      </a:r>
                    </a:p>
                  </a:txBody>
                  <a:tcPr/>
                </a:tc>
                <a:tc>
                  <a:txBody>
                    <a:bodyPr/>
                    <a:lstStyle/>
                    <a:p>
                      <a:pPr algn="r"/>
                      <a:r>
                        <a:rPr lang="nl-BE" sz="1300" dirty="0"/>
                        <a:t>+5,1</a:t>
                      </a:r>
                    </a:p>
                  </a:txBody>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D663FDCD-234F-409C-8E1E-A7611C1E20C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568840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nl-BE"/>
              <a:t>De terugverdientijd (TVT)</a:t>
            </a:r>
            <a:endParaRPr lang="en-GB" dirty="0"/>
          </a:p>
        </p:txBody>
      </p:sp>
      <p:sp>
        <p:nvSpPr>
          <p:cNvPr id="38915" name="Rectangle 3"/>
          <p:cNvSpPr>
            <a:spLocks noGrp="1" noChangeArrowheads="1"/>
          </p:cNvSpPr>
          <p:nvPr>
            <p:ph idx="1"/>
          </p:nvPr>
        </p:nvSpPr>
        <p:spPr/>
        <p:txBody>
          <a:bodyPr/>
          <a:lstStyle/>
          <a:p>
            <a:pPr marL="0" indent="0">
              <a:buNone/>
            </a:pPr>
            <a:r>
              <a:rPr lang="nl-BE" sz="2400" dirty="0"/>
              <a:t>De nadelen van het gebruik van de methode zijn:</a:t>
            </a:r>
          </a:p>
          <a:p>
            <a:r>
              <a:rPr lang="nl-BE" sz="2400" dirty="0"/>
              <a:t>Houdt geen rekening met de kasstromen over de ganse levensduur van het project</a:t>
            </a:r>
          </a:p>
          <a:p>
            <a:r>
              <a:rPr lang="nl-BE" sz="2400" dirty="0"/>
              <a:t>Houdt geen rekening met de tijdswaarde van het geld</a:t>
            </a:r>
          </a:p>
          <a:p>
            <a:r>
              <a:rPr lang="nl-BE" sz="2400" dirty="0"/>
              <a:t>De bepaling van de standaard TVT is arbitrair en kan niet theoretisch verantwoord worden</a:t>
            </a:r>
          </a:p>
          <a:p>
            <a:pPr marL="0" indent="0">
              <a:buNone/>
            </a:pPr>
            <a:endParaRPr lang="nl-BE" sz="2400" dirty="0"/>
          </a:p>
          <a:p>
            <a:pPr marL="0" indent="0">
              <a:buNone/>
            </a:pPr>
            <a:r>
              <a:rPr lang="nl-BE" sz="2400" dirty="0"/>
              <a:t>Ingeval van liquiditeitsspanningen alsook in risico-situaties kan de TVT nuttige informatie verstrekken bij de besluitvorming</a:t>
            </a:r>
            <a:endParaRPr lang="en-GB" sz="2400" dirty="0"/>
          </a:p>
        </p:txBody>
      </p:sp>
      <p:sp>
        <p:nvSpPr>
          <p:cNvPr id="2" name="Slide Number Placeholder 1">
            <a:extLst>
              <a:ext uri="{FF2B5EF4-FFF2-40B4-BE49-F238E27FC236}">
                <a16:creationId xmlns:a16="http://schemas.microsoft.com/office/drawing/2014/main" id="{5104F02E-1A25-4107-8DA2-730122A4B45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Effect transition="in" filter="fade">
                                      <p:cBhvr>
                                        <p:cTn id="7" dur="1000"/>
                                        <p:tgtEl>
                                          <p:spTgt spid="38915">
                                            <p:txEl>
                                              <p:pRg st="2" end="2"/>
                                            </p:txEl>
                                          </p:spTgt>
                                        </p:tgtEl>
                                      </p:cBhvr>
                                    </p:animEffect>
                                    <p:anim calcmode="lin" valueType="num">
                                      <p:cBhvr>
                                        <p:cTn id="8"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89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915">
                                            <p:txEl>
                                              <p:pRg st="3" end="3"/>
                                            </p:txEl>
                                          </p:spTgt>
                                        </p:tgtEl>
                                        <p:attrNameLst>
                                          <p:attrName>style.visibility</p:attrName>
                                        </p:attrNameLst>
                                      </p:cBhvr>
                                      <p:to>
                                        <p:strVal val="visible"/>
                                      </p:to>
                                    </p:set>
                                    <p:animEffect transition="in" filter="fade">
                                      <p:cBhvr>
                                        <p:cTn id="14" dur="1000"/>
                                        <p:tgtEl>
                                          <p:spTgt spid="38915">
                                            <p:txEl>
                                              <p:pRg st="3" end="3"/>
                                            </p:txEl>
                                          </p:spTgt>
                                        </p:tgtEl>
                                      </p:cBhvr>
                                    </p:animEffect>
                                    <p:anim calcmode="lin" valueType="num">
                                      <p:cBhvr>
                                        <p:cTn id="15"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89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animEffect transition="in" filter="fade">
                                      <p:cBhvr>
                                        <p:cTn id="21" dur="1000"/>
                                        <p:tgtEl>
                                          <p:spTgt spid="38915">
                                            <p:txEl>
                                              <p:pRg st="5" end="5"/>
                                            </p:txEl>
                                          </p:spTgt>
                                        </p:tgtEl>
                                      </p:cBhvr>
                                    </p:animEffect>
                                    <p:anim calcmode="lin" valueType="num">
                                      <p:cBhvr>
                                        <p:cTn id="22" dur="10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89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De terugverdientijd (TVT)</a:t>
            </a:r>
            <a:endParaRPr lang="en-GB" dirty="0"/>
          </a:p>
        </p:txBody>
      </p:sp>
      <p:sp>
        <p:nvSpPr>
          <p:cNvPr id="7" name="Tekstvak 6"/>
          <p:cNvSpPr txBox="1"/>
          <p:nvPr/>
        </p:nvSpPr>
        <p:spPr>
          <a:xfrm>
            <a:off x="2135560" y="1700809"/>
            <a:ext cx="7920880" cy="4555093"/>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(9.3) Nadelen van de terugverdientijd</a:t>
            </a:r>
          </a:p>
          <a:p>
            <a:pPr marL="342900" indent="-342900">
              <a:buFont typeface="+mj-lt"/>
              <a:buAutoNum type="arabicPeriod"/>
            </a:pPr>
            <a:r>
              <a:rPr lang="nl-BE" sz="1700" dirty="0">
                <a:solidFill>
                  <a:srgbClr val="003D62"/>
                </a:solidFill>
              </a:rPr>
              <a:t>De TVT houdt geen rekening met de tijdswaarde van geld</a:t>
            </a:r>
          </a:p>
          <a:p>
            <a:endParaRPr lang="nl-BE" sz="1700" i="1" dirty="0">
              <a:solidFill>
                <a:srgbClr val="003D62"/>
              </a:solidFill>
            </a:endParaRPr>
          </a:p>
          <a:p>
            <a:endParaRPr lang="nl-BE" sz="1700" i="1" dirty="0">
              <a:solidFill>
                <a:srgbClr val="003D62"/>
              </a:solidFill>
            </a:endParaRPr>
          </a:p>
          <a:p>
            <a:endParaRPr lang="nl-BE" sz="1700" i="1" dirty="0">
              <a:solidFill>
                <a:srgbClr val="003D62"/>
              </a:solidFill>
            </a:endParaRPr>
          </a:p>
          <a:p>
            <a:endParaRPr lang="nl-BE" sz="1700" i="1" dirty="0">
              <a:solidFill>
                <a:srgbClr val="003D62"/>
              </a:solidFill>
            </a:endParaRPr>
          </a:p>
          <a:p>
            <a:r>
              <a:rPr lang="nl-BE" sz="1700" dirty="0">
                <a:solidFill>
                  <a:srgbClr val="003D62"/>
                </a:solidFill>
              </a:rPr>
              <a:t>Op basis van de TVT zijn beide projecten gelijkwaardig, terwijl dit niet het geval blijkt te zijn indien wordt rekening gehouden met de tijdswaarde van het geld.</a:t>
            </a:r>
          </a:p>
          <a:p>
            <a:endParaRPr lang="nl-BE" sz="1700" dirty="0">
              <a:solidFill>
                <a:srgbClr val="003D62"/>
              </a:solidFill>
            </a:endParaRPr>
          </a:p>
          <a:p>
            <a:pPr marL="342900" indent="-342900">
              <a:buFont typeface="+mj-lt"/>
              <a:buAutoNum type="arabicPeriod" startAt="2"/>
            </a:pPr>
            <a:r>
              <a:rPr lang="nl-BE" sz="1700" dirty="0">
                <a:solidFill>
                  <a:srgbClr val="003D62"/>
                </a:solidFill>
              </a:rPr>
              <a:t>De TVT houdt geen rekening met kasstromen over de volledige levensduur</a:t>
            </a:r>
          </a:p>
          <a:p>
            <a:pPr marL="342900" indent="-342900">
              <a:buFont typeface="+mj-lt"/>
              <a:buAutoNum type="arabicPeriod" startAt="2"/>
            </a:pPr>
            <a:endParaRPr lang="nl-BE" sz="1700" dirty="0">
              <a:solidFill>
                <a:srgbClr val="003D62"/>
              </a:solidFill>
            </a:endParaRPr>
          </a:p>
          <a:p>
            <a:pPr marL="342900" indent="-342900">
              <a:buFont typeface="+mj-lt"/>
              <a:buAutoNum type="arabicPeriod" startAt="2"/>
            </a:pPr>
            <a:endParaRPr lang="nl-BE" sz="1700" dirty="0">
              <a:solidFill>
                <a:srgbClr val="003D62"/>
              </a:solidFill>
            </a:endParaRPr>
          </a:p>
          <a:p>
            <a:pPr marL="342900" indent="-342900">
              <a:buFont typeface="+mj-lt"/>
              <a:buAutoNum type="arabicPeriod" startAt="2"/>
            </a:pPr>
            <a:endParaRPr lang="nl-BE" sz="1700" dirty="0">
              <a:solidFill>
                <a:srgbClr val="003D62"/>
              </a:solidFill>
            </a:endParaRPr>
          </a:p>
          <a:p>
            <a:pPr marL="342900" indent="-342900">
              <a:buFont typeface="+mj-lt"/>
              <a:buAutoNum type="arabicPeriod" startAt="2"/>
            </a:pPr>
            <a:endParaRPr lang="nl-BE" sz="1700" dirty="0">
              <a:solidFill>
                <a:srgbClr val="003D62"/>
              </a:solidFill>
            </a:endParaRPr>
          </a:p>
          <a:p>
            <a:r>
              <a:rPr lang="nl-BE" sz="1700" dirty="0">
                <a:solidFill>
                  <a:srgbClr val="003D62"/>
                </a:solidFill>
              </a:rPr>
              <a:t>Beide projecten zijn gelijkwaardig volgens de TVT, terwijl de NPV laat zien dat project twee dient verkozen te worden. Dit komt omdat de TVT in project twee de kasstroom van 100.000 EUR in jaar drie buiten beschouwing laat.</a:t>
            </a:r>
            <a:endParaRPr lang="nl-BE" i="1" dirty="0">
              <a:solidFill>
                <a:srgbClr val="003D62"/>
              </a:solidFill>
            </a:endParaRPr>
          </a:p>
        </p:txBody>
      </p:sp>
      <p:graphicFrame>
        <p:nvGraphicFramePr>
          <p:cNvPr id="6" name="Tabel 5"/>
          <p:cNvGraphicFramePr>
            <a:graphicFrameLocks noGrp="1"/>
          </p:cNvGraphicFramePr>
          <p:nvPr>
            <p:extLst/>
          </p:nvPr>
        </p:nvGraphicFramePr>
        <p:xfrm>
          <a:off x="2207566" y="2344296"/>
          <a:ext cx="7704860" cy="868680"/>
        </p:xfrm>
        <a:graphic>
          <a:graphicData uri="http://schemas.openxmlformats.org/drawingml/2006/table">
            <a:tbl>
              <a:tblPr firstRow="1" bandRow="1">
                <a:tableStyleId>{9DCAF9ED-07DC-4A11-8D7F-57B35C25682E}</a:tableStyleId>
              </a:tblPr>
              <a:tblGrid>
                <a:gridCol w="864096">
                  <a:extLst>
                    <a:ext uri="{9D8B030D-6E8A-4147-A177-3AD203B41FA5}">
                      <a16:colId xmlns:a16="http://schemas.microsoft.com/office/drawing/2014/main" val="20000"/>
                    </a:ext>
                  </a:extLst>
                </a:gridCol>
                <a:gridCol w="990111">
                  <a:extLst>
                    <a:ext uri="{9D8B030D-6E8A-4147-A177-3AD203B41FA5}">
                      <a16:colId xmlns:a16="http://schemas.microsoft.com/office/drawing/2014/main" val="20001"/>
                    </a:ext>
                  </a:extLst>
                </a:gridCol>
                <a:gridCol w="990111">
                  <a:extLst>
                    <a:ext uri="{9D8B030D-6E8A-4147-A177-3AD203B41FA5}">
                      <a16:colId xmlns:a16="http://schemas.microsoft.com/office/drawing/2014/main" val="20002"/>
                    </a:ext>
                  </a:extLst>
                </a:gridCol>
                <a:gridCol w="990111">
                  <a:extLst>
                    <a:ext uri="{9D8B030D-6E8A-4147-A177-3AD203B41FA5}">
                      <a16:colId xmlns:a16="http://schemas.microsoft.com/office/drawing/2014/main" val="20003"/>
                    </a:ext>
                  </a:extLst>
                </a:gridCol>
                <a:gridCol w="990111">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440160">
                  <a:extLst>
                    <a:ext uri="{9D8B030D-6E8A-4147-A177-3AD203B41FA5}">
                      <a16:colId xmlns:a16="http://schemas.microsoft.com/office/drawing/2014/main" val="20006"/>
                    </a:ext>
                  </a:extLst>
                </a:gridCol>
              </a:tblGrid>
              <a:tr h="252000">
                <a:tc>
                  <a:txBody>
                    <a:bodyPr/>
                    <a:lstStyle/>
                    <a:p>
                      <a:r>
                        <a:rPr lang="nl-BE" sz="1300" dirty="0"/>
                        <a:t>Project</a:t>
                      </a:r>
                    </a:p>
                  </a:txBody>
                  <a:tcPr/>
                </a:tc>
                <a:tc>
                  <a:txBody>
                    <a:bodyPr/>
                    <a:lstStyle/>
                    <a:p>
                      <a:pPr algn="r"/>
                      <a:r>
                        <a:rPr lang="nl-BE" sz="1300" dirty="0"/>
                        <a:t>C0</a:t>
                      </a:r>
                    </a:p>
                  </a:txBody>
                  <a:tcPr/>
                </a:tc>
                <a:tc>
                  <a:txBody>
                    <a:bodyPr/>
                    <a:lstStyle/>
                    <a:p>
                      <a:pPr algn="r"/>
                      <a:r>
                        <a:rPr lang="nl-BE" sz="1300" dirty="0"/>
                        <a:t>C1</a:t>
                      </a:r>
                    </a:p>
                  </a:txBody>
                  <a:tcPr/>
                </a:tc>
                <a:tc>
                  <a:txBody>
                    <a:bodyPr/>
                    <a:lstStyle/>
                    <a:p>
                      <a:pPr algn="r"/>
                      <a:r>
                        <a:rPr lang="nl-BE" sz="1300" dirty="0"/>
                        <a:t>C2</a:t>
                      </a:r>
                    </a:p>
                  </a:txBody>
                  <a:tcPr/>
                </a:tc>
                <a:tc>
                  <a:txBody>
                    <a:bodyPr/>
                    <a:lstStyle/>
                    <a:p>
                      <a:pPr algn="r"/>
                      <a:r>
                        <a:rPr lang="nl-BE" sz="1300" dirty="0"/>
                        <a:t>C3</a:t>
                      </a:r>
                    </a:p>
                  </a:txBody>
                  <a:tcPr/>
                </a:tc>
                <a:tc>
                  <a:txBody>
                    <a:bodyPr/>
                    <a:lstStyle/>
                    <a:p>
                      <a:pPr algn="r"/>
                      <a:r>
                        <a:rPr lang="nl-BE" sz="1300" dirty="0"/>
                        <a:t>TVT</a:t>
                      </a:r>
                    </a:p>
                  </a:txBody>
                  <a:tcPr/>
                </a:tc>
                <a:tc>
                  <a:txBody>
                    <a:bodyPr/>
                    <a:lstStyle/>
                    <a:p>
                      <a:pPr algn="r"/>
                      <a:r>
                        <a:rPr lang="nl-BE" sz="1300" dirty="0"/>
                        <a:t>NPV</a:t>
                      </a:r>
                      <a:r>
                        <a:rPr lang="nl-BE" sz="1300" baseline="0" dirty="0"/>
                        <a:t> (10%)</a:t>
                      </a:r>
                      <a:endParaRPr lang="nl-BE" sz="1300" dirty="0"/>
                    </a:p>
                  </a:txBody>
                  <a:tcPr/>
                </a:tc>
                <a:extLst>
                  <a:ext uri="{0D108BD9-81ED-4DB2-BD59-A6C34878D82A}">
                    <a16:rowId xmlns:a16="http://schemas.microsoft.com/office/drawing/2014/main" val="10000"/>
                  </a:ext>
                </a:extLst>
              </a:tr>
              <a:tr h="252000">
                <a:tc>
                  <a:txBody>
                    <a:bodyPr/>
                    <a:lstStyle/>
                    <a:p>
                      <a:pPr marL="0" indent="0">
                        <a:buNone/>
                      </a:pPr>
                      <a:r>
                        <a:rPr lang="nl-BE" sz="1300" dirty="0"/>
                        <a:t>1</a:t>
                      </a:r>
                    </a:p>
                  </a:txBody>
                  <a:tcPr/>
                </a:tc>
                <a:tc>
                  <a:txBody>
                    <a:bodyPr/>
                    <a:lstStyle/>
                    <a:p>
                      <a:pPr algn="r"/>
                      <a:r>
                        <a:rPr lang="nl-BE" sz="1300" dirty="0"/>
                        <a:t>-1.000</a:t>
                      </a:r>
                    </a:p>
                  </a:txBody>
                  <a:tcPr/>
                </a:tc>
                <a:tc>
                  <a:txBody>
                    <a:bodyPr/>
                    <a:lstStyle/>
                    <a:p>
                      <a:pPr algn="r"/>
                      <a:r>
                        <a:rPr lang="nl-BE" sz="1300" dirty="0"/>
                        <a:t>100</a:t>
                      </a:r>
                    </a:p>
                  </a:txBody>
                  <a:tcPr/>
                </a:tc>
                <a:tc>
                  <a:txBody>
                    <a:bodyPr/>
                    <a:lstStyle/>
                    <a:p>
                      <a:pPr algn="r"/>
                      <a:r>
                        <a:rPr lang="nl-BE" sz="1300" dirty="0"/>
                        <a:t>900</a:t>
                      </a:r>
                    </a:p>
                  </a:txBody>
                  <a:tcPr/>
                </a:tc>
                <a:tc>
                  <a:txBody>
                    <a:bodyPr/>
                    <a:lstStyle/>
                    <a:p>
                      <a:pPr algn="r"/>
                      <a:r>
                        <a:rPr lang="nl-BE" sz="1300" dirty="0"/>
                        <a:t>200</a:t>
                      </a:r>
                    </a:p>
                  </a:txBody>
                  <a:tcPr/>
                </a:tc>
                <a:tc>
                  <a:txBody>
                    <a:bodyPr/>
                    <a:lstStyle/>
                    <a:p>
                      <a:pPr algn="r"/>
                      <a:r>
                        <a:rPr lang="nl-BE" sz="1300" dirty="0"/>
                        <a:t>2</a:t>
                      </a:r>
                    </a:p>
                  </a:txBody>
                  <a:tcPr/>
                </a:tc>
                <a:tc>
                  <a:txBody>
                    <a:bodyPr/>
                    <a:lstStyle/>
                    <a:p>
                      <a:pPr algn="r"/>
                      <a:r>
                        <a:rPr lang="nl-BE" sz="1300" dirty="0"/>
                        <a:t>-15,03</a:t>
                      </a:r>
                    </a:p>
                  </a:txBody>
                  <a:tcPr/>
                </a:tc>
                <a:extLst>
                  <a:ext uri="{0D108BD9-81ED-4DB2-BD59-A6C34878D82A}">
                    <a16:rowId xmlns:a16="http://schemas.microsoft.com/office/drawing/2014/main" val="10001"/>
                  </a:ext>
                </a:extLst>
              </a:tr>
              <a:tr h="252000">
                <a:tc>
                  <a:txBody>
                    <a:bodyPr/>
                    <a:lstStyle/>
                    <a:p>
                      <a:pPr marL="0" indent="0">
                        <a:buNone/>
                      </a:pPr>
                      <a:r>
                        <a:rPr lang="nl-BE" sz="1300" dirty="0"/>
                        <a:t>2</a:t>
                      </a:r>
                    </a:p>
                  </a:txBody>
                  <a:tcPr/>
                </a:tc>
                <a:tc>
                  <a:txBody>
                    <a:bodyPr/>
                    <a:lstStyle/>
                    <a:p>
                      <a:pPr algn="r"/>
                      <a:r>
                        <a:rPr lang="nl-BE" sz="1300" dirty="0"/>
                        <a:t>-1.000</a:t>
                      </a:r>
                    </a:p>
                  </a:txBody>
                  <a:tcPr/>
                </a:tc>
                <a:tc>
                  <a:txBody>
                    <a:bodyPr/>
                    <a:lstStyle/>
                    <a:p>
                      <a:pPr algn="r"/>
                      <a:r>
                        <a:rPr lang="nl-BE" sz="1300" dirty="0"/>
                        <a:t>900</a:t>
                      </a:r>
                    </a:p>
                  </a:txBody>
                  <a:tcPr/>
                </a:tc>
                <a:tc>
                  <a:txBody>
                    <a:bodyPr/>
                    <a:lstStyle/>
                    <a:p>
                      <a:pPr algn="r"/>
                      <a:r>
                        <a:rPr lang="nl-BE" sz="1300" dirty="0"/>
                        <a:t>100</a:t>
                      </a:r>
                    </a:p>
                  </a:txBody>
                  <a:tcPr/>
                </a:tc>
                <a:tc>
                  <a:txBody>
                    <a:bodyPr/>
                    <a:lstStyle/>
                    <a:p>
                      <a:pPr algn="r"/>
                      <a:r>
                        <a:rPr lang="nl-BE" sz="1300" dirty="0"/>
                        <a:t>200</a:t>
                      </a:r>
                    </a:p>
                  </a:txBody>
                  <a:tcPr/>
                </a:tc>
                <a:tc>
                  <a:txBody>
                    <a:bodyPr/>
                    <a:lstStyle/>
                    <a:p>
                      <a:pPr algn="r"/>
                      <a:r>
                        <a:rPr lang="nl-BE" sz="1300" dirty="0"/>
                        <a:t>2</a:t>
                      </a:r>
                    </a:p>
                  </a:txBody>
                  <a:tcPr/>
                </a:tc>
                <a:tc>
                  <a:txBody>
                    <a:bodyPr/>
                    <a:lstStyle/>
                    <a:p>
                      <a:pPr algn="r"/>
                      <a:r>
                        <a:rPr lang="nl-BE" sz="1300" dirty="0"/>
                        <a:t>+51,09</a:t>
                      </a:r>
                    </a:p>
                  </a:txBody>
                  <a:tcPr/>
                </a:tc>
                <a:extLst>
                  <a:ext uri="{0D108BD9-81ED-4DB2-BD59-A6C34878D82A}">
                    <a16:rowId xmlns:a16="http://schemas.microsoft.com/office/drawing/2014/main" val="10002"/>
                  </a:ext>
                </a:extLst>
              </a:tr>
            </a:tbl>
          </a:graphicData>
        </a:graphic>
      </p:graphicFrame>
      <p:graphicFrame>
        <p:nvGraphicFramePr>
          <p:cNvPr id="8" name="Tabel 7"/>
          <p:cNvGraphicFramePr>
            <a:graphicFrameLocks noGrp="1"/>
          </p:cNvGraphicFramePr>
          <p:nvPr>
            <p:extLst/>
          </p:nvPr>
        </p:nvGraphicFramePr>
        <p:xfrm>
          <a:off x="2207566" y="4432528"/>
          <a:ext cx="7704860" cy="868680"/>
        </p:xfrm>
        <a:graphic>
          <a:graphicData uri="http://schemas.openxmlformats.org/drawingml/2006/table">
            <a:tbl>
              <a:tblPr firstRow="1" bandRow="1">
                <a:tableStyleId>{9DCAF9ED-07DC-4A11-8D7F-57B35C25682E}</a:tableStyleId>
              </a:tblPr>
              <a:tblGrid>
                <a:gridCol w="864096">
                  <a:extLst>
                    <a:ext uri="{9D8B030D-6E8A-4147-A177-3AD203B41FA5}">
                      <a16:colId xmlns:a16="http://schemas.microsoft.com/office/drawing/2014/main" val="20000"/>
                    </a:ext>
                  </a:extLst>
                </a:gridCol>
                <a:gridCol w="990111">
                  <a:extLst>
                    <a:ext uri="{9D8B030D-6E8A-4147-A177-3AD203B41FA5}">
                      <a16:colId xmlns:a16="http://schemas.microsoft.com/office/drawing/2014/main" val="20001"/>
                    </a:ext>
                  </a:extLst>
                </a:gridCol>
                <a:gridCol w="990111">
                  <a:extLst>
                    <a:ext uri="{9D8B030D-6E8A-4147-A177-3AD203B41FA5}">
                      <a16:colId xmlns:a16="http://schemas.microsoft.com/office/drawing/2014/main" val="20002"/>
                    </a:ext>
                  </a:extLst>
                </a:gridCol>
                <a:gridCol w="990111">
                  <a:extLst>
                    <a:ext uri="{9D8B030D-6E8A-4147-A177-3AD203B41FA5}">
                      <a16:colId xmlns:a16="http://schemas.microsoft.com/office/drawing/2014/main" val="20003"/>
                    </a:ext>
                  </a:extLst>
                </a:gridCol>
                <a:gridCol w="990111">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440160">
                  <a:extLst>
                    <a:ext uri="{9D8B030D-6E8A-4147-A177-3AD203B41FA5}">
                      <a16:colId xmlns:a16="http://schemas.microsoft.com/office/drawing/2014/main" val="20006"/>
                    </a:ext>
                  </a:extLst>
                </a:gridCol>
              </a:tblGrid>
              <a:tr h="252000">
                <a:tc>
                  <a:txBody>
                    <a:bodyPr/>
                    <a:lstStyle/>
                    <a:p>
                      <a:r>
                        <a:rPr lang="nl-BE" sz="1300" dirty="0"/>
                        <a:t>Project</a:t>
                      </a:r>
                    </a:p>
                  </a:txBody>
                  <a:tcPr/>
                </a:tc>
                <a:tc>
                  <a:txBody>
                    <a:bodyPr/>
                    <a:lstStyle/>
                    <a:p>
                      <a:pPr algn="r"/>
                      <a:r>
                        <a:rPr lang="nl-BE" sz="1300" dirty="0"/>
                        <a:t>C0</a:t>
                      </a:r>
                    </a:p>
                  </a:txBody>
                  <a:tcPr/>
                </a:tc>
                <a:tc>
                  <a:txBody>
                    <a:bodyPr/>
                    <a:lstStyle/>
                    <a:p>
                      <a:pPr algn="r"/>
                      <a:r>
                        <a:rPr lang="nl-BE" sz="1300" dirty="0"/>
                        <a:t>C1</a:t>
                      </a:r>
                    </a:p>
                  </a:txBody>
                  <a:tcPr/>
                </a:tc>
                <a:tc>
                  <a:txBody>
                    <a:bodyPr/>
                    <a:lstStyle/>
                    <a:p>
                      <a:pPr algn="r"/>
                      <a:r>
                        <a:rPr lang="nl-BE" sz="1300" dirty="0"/>
                        <a:t>C2</a:t>
                      </a:r>
                    </a:p>
                  </a:txBody>
                  <a:tcPr/>
                </a:tc>
                <a:tc>
                  <a:txBody>
                    <a:bodyPr/>
                    <a:lstStyle/>
                    <a:p>
                      <a:pPr algn="r"/>
                      <a:r>
                        <a:rPr lang="nl-BE" sz="1300" dirty="0"/>
                        <a:t>C3</a:t>
                      </a:r>
                    </a:p>
                  </a:txBody>
                  <a:tcPr/>
                </a:tc>
                <a:tc>
                  <a:txBody>
                    <a:bodyPr/>
                    <a:lstStyle/>
                    <a:p>
                      <a:pPr algn="r"/>
                      <a:r>
                        <a:rPr lang="nl-BE" sz="1300" dirty="0"/>
                        <a:t>TVT</a:t>
                      </a:r>
                    </a:p>
                  </a:txBody>
                  <a:tcPr/>
                </a:tc>
                <a:tc>
                  <a:txBody>
                    <a:bodyPr/>
                    <a:lstStyle/>
                    <a:p>
                      <a:pPr algn="r"/>
                      <a:r>
                        <a:rPr lang="nl-BE" sz="1300" dirty="0"/>
                        <a:t>NPV</a:t>
                      </a:r>
                      <a:r>
                        <a:rPr lang="nl-BE" sz="1300" baseline="0" dirty="0"/>
                        <a:t> (10%)</a:t>
                      </a:r>
                      <a:endParaRPr lang="nl-BE" sz="1300" dirty="0"/>
                    </a:p>
                  </a:txBody>
                  <a:tcPr/>
                </a:tc>
                <a:extLst>
                  <a:ext uri="{0D108BD9-81ED-4DB2-BD59-A6C34878D82A}">
                    <a16:rowId xmlns:a16="http://schemas.microsoft.com/office/drawing/2014/main" val="10000"/>
                  </a:ext>
                </a:extLst>
              </a:tr>
              <a:tr h="252000">
                <a:tc>
                  <a:txBody>
                    <a:bodyPr/>
                    <a:lstStyle/>
                    <a:p>
                      <a:pPr marL="0" indent="0">
                        <a:buNone/>
                      </a:pPr>
                      <a:r>
                        <a:rPr lang="nl-BE" sz="1300" dirty="0"/>
                        <a:t>1</a:t>
                      </a:r>
                    </a:p>
                  </a:txBody>
                  <a:tcPr/>
                </a:tc>
                <a:tc>
                  <a:txBody>
                    <a:bodyPr/>
                    <a:lstStyle/>
                    <a:p>
                      <a:pPr algn="r"/>
                      <a:r>
                        <a:rPr lang="nl-BE" sz="1300" dirty="0"/>
                        <a:t>-2.000</a:t>
                      </a:r>
                    </a:p>
                  </a:txBody>
                  <a:tcPr/>
                </a:tc>
                <a:tc>
                  <a:txBody>
                    <a:bodyPr/>
                    <a:lstStyle/>
                    <a:p>
                      <a:pPr algn="r"/>
                      <a:r>
                        <a:rPr lang="nl-BE" sz="1300" dirty="0"/>
                        <a:t>1.000</a:t>
                      </a:r>
                    </a:p>
                  </a:txBody>
                  <a:tcPr/>
                </a:tc>
                <a:tc>
                  <a:txBody>
                    <a:bodyPr/>
                    <a:lstStyle/>
                    <a:p>
                      <a:pPr algn="r"/>
                      <a:r>
                        <a:rPr lang="nl-BE" sz="1300" dirty="0"/>
                        <a:t>1.000</a:t>
                      </a:r>
                    </a:p>
                  </a:txBody>
                  <a:tcPr/>
                </a:tc>
                <a:tc>
                  <a:txBody>
                    <a:bodyPr/>
                    <a:lstStyle/>
                    <a:p>
                      <a:pPr algn="r"/>
                      <a:r>
                        <a:rPr lang="nl-BE" sz="1300" dirty="0"/>
                        <a:t>5.000</a:t>
                      </a:r>
                    </a:p>
                  </a:txBody>
                  <a:tcPr/>
                </a:tc>
                <a:tc>
                  <a:txBody>
                    <a:bodyPr/>
                    <a:lstStyle/>
                    <a:p>
                      <a:pPr algn="r"/>
                      <a:r>
                        <a:rPr lang="nl-BE" sz="1300" dirty="0"/>
                        <a:t>2</a:t>
                      </a:r>
                    </a:p>
                  </a:txBody>
                  <a:tcPr/>
                </a:tc>
                <a:tc>
                  <a:txBody>
                    <a:bodyPr/>
                    <a:lstStyle/>
                    <a:p>
                      <a:pPr algn="r"/>
                      <a:r>
                        <a:rPr lang="nl-BE" sz="1300" dirty="0"/>
                        <a:t>3.492</a:t>
                      </a:r>
                    </a:p>
                  </a:txBody>
                  <a:tcPr/>
                </a:tc>
                <a:extLst>
                  <a:ext uri="{0D108BD9-81ED-4DB2-BD59-A6C34878D82A}">
                    <a16:rowId xmlns:a16="http://schemas.microsoft.com/office/drawing/2014/main" val="10001"/>
                  </a:ext>
                </a:extLst>
              </a:tr>
              <a:tr h="252000">
                <a:tc>
                  <a:txBody>
                    <a:bodyPr/>
                    <a:lstStyle/>
                    <a:p>
                      <a:pPr marL="0" indent="0">
                        <a:buNone/>
                      </a:pPr>
                      <a:r>
                        <a:rPr lang="nl-BE" sz="1300" dirty="0"/>
                        <a:t>2</a:t>
                      </a:r>
                    </a:p>
                  </a:txBody>
                  <a:tcPr/>
                </a:tc>
                <a:tc>
                  <a:txBody>
                    <a:bodyPr/>
                    <a:lstStyle/>
                    <a:p>
                      <a:pPr algn="r"/>
                      <a:r>
                        <a:rPr lang="nl-BE" sz="1300" dirty="0"/>
                        <a:t>-2.000</a:t>
                      </a:r>
                    </a:p>
                  </a:txBody>
                  <a:tcPr/>
                </a:tc>
                <a:tc>
                  <a:txBody>
                    <a:bodyPr/>
                    <a:lstStyle/>
                    <a:p>
                      <a:pPr algn="r"/>
                      <a:r>
                        <a:rPr lang="nl-BE" sz="1300" dirty="0"/>
                        <a:t>1.000</a:t>
                      </a:r>
                    </a:p>
                  </a:txBody>
                  <a:tcPr/>
                </a:tc>
                <a:tc>
                  <a:txBody>
                    <a:bodyPr/>
                    <a:lstStyle/>
                    <a:p>
                      <a:pPr algn="r"/>
                      <a:r>
                        <a:rPr lang="nl-BE" sz="1300" dirty="0"/>
                        <a:t>1.000</a:t>
                      </a:r>
                    </a:p>
                  </a:txBody>
                  <a:tcPr/>
                </a:tc>
                <a:tc>
                  <a:txBody>
                    <a:bodyPr/>
                    <a:lstStyle/>
                    <a:p>
                      <a:pPr algn="r"/>
                      <a:r>
                        <a:rPr lang="nl-BE" sz="1300" dirty="0"/>
                        <a:t>100.000</a:t>
                      </a:r>
                    </a:p>
                  </a:txBody>
                  <a:tcPr/>
                </a:tc>
                <a:tc>
                  <a:txBody>
                    <a:bodyPr/>
                    <a:lstStyle/>
                    <a:p>
                      <a:pPr algn="r"/>
                      <a:r>
                        <a:rPr lang="nl-BE" sz="1300" dirty="0"/>
                        <a:t>2</a:t>
                      </a:r>
                    </a:p>
                  </a:txBody>
                  <a:tcPr/>
                </a:tc>
                <a:tc>
                  <a:txBody>
                    <a:bodyPr/>
                    <a:lstStyle/>
                    <a:p>
                      <a:pPr algn="r"/>
                      <a:r>
                        <a:rPr lang="nl-BE" sz="1300" dirty="0"/>
                        <a:t>74.867</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21B0B8E3-80B9-4999-8F2F-DD8EEC1FE1F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5572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Effect transition="in" filter="fade">
                                      <p:cBhvr>
                                        <p:cTn id="7" dur="1000"/>
                                        <p:tgtEl>
                                          <p:spTgt spid="7">
                                            <p:txEl>
                                              <p:pRg st="8" end="8"/>
                                            </p:txEl>
                                          </p:spTgt>
                                        </p:tgtEl>
                                      </p:cBhvr>
                                    </p:animEffect>
                                    <p:anim calcmode="lin" valueType="num">
                                      <p:cBhvr>
                                        <p:cTn id="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3" end="13"/>
                                            </p:txEl>
                                          </p:spTgt>
                                        </p:tgtEl>
                                        <p:attrNameLst>
                                          <p:attrName>style.visibility</p:attrName>
                                        </p:attrNameLst>
                                      </p:cBhvr>
                                      <p:to>
                                        <p:strVal val="visible"/>
                                      </p:to>
                                    </p:set>
                                    <p:animEffect transition="in" filter="fade">
                                      <p:cBhvr>
                                        <p:cTn id="12" dur="1000"/>
                                        <p:tgtEl>
                                          <p:spTgt spid="7">
                                            <p:txEl>
                                              <p:pRg st="13" end="13"/>
                                            </p:txEl>
                                          </p:spTgt>
                                        </p:tgtEl>
                                      </p:cBhvr>
                                    </p:animEffect>
                                    <p:anim calcmode="lin" valueType="num">
                                      <p:cBhvr>
                                        <p:cTn id="13"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De terugverdientijd (TVT)</a:t>
            </a:r>
            <a:endParaRPr lang="en-GB" dirty="0"/>
          </a:p>
        </p:txBody>
      </p:sp>
      <p:sp>
        <p:nvSpPr>
          <p:cNvPr id="7" name="Tekstvak 6"/>
          <p:cNvSpPr txBox="1"/>
          <p:nvPr/>
        </p:nvSpPr>
        <p:spPr>
          <a:xfrm>
            <a:off x="2135560" y="1700808"/>
            <a:ext cx="7920880" cy="2416046"/>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(vervolg)</a:t>
            </a:r>
          </a:p>
          <a:p>
            <a:pPr marL="342900" indent="-342900">
              <a:buFont typeface="+mj-lt"/>
              <a:buAutoNum type="arabicPeriod"/>
            </a:pPr>
            <a:r>
              <a:rPr lang="nl-BE" sz="1700" dirty="0">
                <a:solidFill>
                  <a:srgbClr val="003D62"/>
                </a:solidFill>
              </a:rPr>
              <a:t>Standaard TVT is arbitrair</a:t>
            </a:r>
          </a:p>
          <a:p>
            <a:endParaRPr lang="nl-BE" sz="1700" i="1" dirty="0">
              <a:solidFill>
                <a:srgbClr val="003D62"/>
              </a:solidFill>
            </a:endParaRPr>
          </a:p>
          <a:p>
            <a:endParaRPr lang="nl-BE" sz="1700" i="1" dirty="0">
              <a:solidFill>
                <a:srgbClr val="003D62"/>
              </a:solidFill>
            </a:endParaRPr>
          </a:p>
          <a:p>
            <a:endParaRPr lang="nl-BE" sz="1700" i="1" dirty="0">
              <a:solidFill>
                <a:srgbClr val="003D62"/>
              </a:solidFill>
            </a:endParaRPr>
          </a:p>
          <a:p>
            <a:endParaRPr lang="nl-BE" sz="1700" i="1" dirty="0">
              <a:solidFill>
                <a:srgbClr val="003D62"/>
              </a:solidFill>
            </a:endParaRPr>
          </a:p>
          <a:p>
            <a:pPr>
              <a:tabLst>
                <a:tab pos="-914400" algn="r"/>
                <a:tab pos="-457200" algn="r"/>
                <a:tab pos="1350963" algn="r"/>
                <a:tab pos="1890713" algn="r"/>
                <a:tab pos="2339975" algn="r"/>
                <a:tab pos="2790825" algn="r"/>
              </a:tabLst>
            </a:pPr>
            <a:r>
              <a:rPr lang="nl-BE" sz="1600" dirty="0">
                <a:solidFill>
                  <a:srgbClr val="003D62"/>
                </a:solidFill>
              </a:rPr>
              <a:t>Indien de standaard TVT één jaar bedraagt, moet voor project één geopteerd worden. Indien, de standaard TVT, daarentegen, twee jaar bedraagt, komt zowel project één als project twee in aanmerking voor uitvoering.</a:t>
            </a:r>
            <a:endParaRPr lang="en-GB" sz="1600" dirty="0">
              <a:solidFill>
                <a:srgbClr val="003D62"/>
              </a:solidFill>
            </a:endParaRPr>
          </a:p>
        </p:txBody>
      </p:sp>
      <p:graphicFrame>
        <p:nvGraphicFramePr>
          <p:cNvPr id="8" name="Tabel 7"/>
          <p:cNvGraphicFramePr>
            <a:graphicFrameLocks noGrp="1"/>
          </p:cNvGraphicFramePr>
          <p:nvPr>
            <p:extLst/>
          </p:nvPr>
        </p:nvGraphicFramePr>
        <p:xfrm>
          <a:off x="2207566" y="2344296"/>
          <a:ext cx="7704860" cy="868680"/>
        </p:xfrm>
        <a:graphic>
          <a:graphicData uri="http://schemas.openxmlformats.org/drawingml/2006/table">
            <a:tbl>
              <a:tblPr firstRow="1" bandRow="1">
                <a:tableStyleId>{9DCAF9ED-07DC-4A11-8D7F-57B35C25682E}</a:tableStyleId>
              </a:tblPr>
              <a:tblGrid>
                <a:gridCol w="864096">
                  <a:extLst>
                    <a:ext uri="{9D8B030D-6E8A-4147-A177-3AD203B41FA5}">
                      <a16:colId xmlns:a16="http://schemas.microsoft.com/office/drawing/2014/main" val="20000"/>
                    </a:ext>
                  </a:extLst>
                </a:gridCol>
                <a:gridCol w="990111">
                  <a:extLst>
                    <a:ext uri="{9D8B030D-6E8A-4147-A177-3AD203B41FA5}">
                      <a16:colId xmlns:a16="http://schemas.microsoft.com/office/drawing/2014/main" val="20001"/>
                    </a:ext>
                  </a:extLst>
                </a:gridCol>
                <a:gridCol w="990111">
                  <a:extLst>
                    <a:ext uri="{9D8B030D-6E8A-4147-A177-3AD203B41FA5}">
                      <a16:colId xmlns:a16="http://schemas.microsoft.com/office/drawing/2014/main" val="20002"/>
                    </a:ext>
                  </a:extLst>
                </a:gridCol>
                <a:gridCol w="990111">
                  <a:extLst>
                    <a:ext uri="{9D8B030D-6E8A-4147-A177-3AD203B41FA5}">
                      <a16:colId xmlns:a16="http://schemas.microsoft.com/office/drawing/2014/main" val="20003"/>
                    </a:ext>
                  </a:extLst>
                </a:gridCol>
                <a:gridCol w="990111">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gridCol w="1440160">
                  <a:extLst>
                    <a:ext uri="{9D8B030D-6E8A-4147-A177-3AD203B41FA5}">
                      <a16:colId xmlns:a16="http://schemas.microsoft.com/office/drawing/2014/main" val="20006"/>
                    </a:ext>
                  </a:extLst>
                </a:gridCol>
              </a:tblGrid>
              <a:tr h="252000">
                <a:tc>
                  <a:txBody>
                    <a:bodyPr/>
                    <a:lstStyle/>
                    <a:p>
                      <a:r>
                        <a:rPr lang="nl-BE" sz="1300" dirty="0"/>
                        <a:t>Project</a:t>
                      </a:r>
                    </a:p>
                  </a:txBody>
                  <a:tcPr/>
                </a:tc>
                <a:tc>
                  <a:txBody>
                    <a:bodyPr/>
                    <a:lstStyle/>
                    <a:p>
                      <a:pPr algn="r"/>
                      <a:r>
                        <a:rPr lang="nl-BE" sz="1300" dirty="0"/>
                        <a:t>C0</a:t>
                      </a:r>
                    </a:p>
                  </a:txBody>
                  <a:tcPr/>
                </a:tc>
                <a:tc>
                  <a:txBody>
                    <a:bodyPr/>
                    <a:lstStyle/>
                    <a:p>
                      <a:pPr algn="r"/>
                      <a:r>
                        <a:rPr lang="nl-BE" sz="1300" dirty="0"/>
                        <a:t>C1</a:t>
                      </a:r>
                    </a:p>
                  </a:txBody>
                  <a:tcPr/>
                </a:tc>
                <a:tc>
                  <a:txBody>
                    <a:bodyPr/>
                    <a:lstStyle/>
                    <a:p>
                      <a:pPr algn="r"/>
                      <a:r>
                        <a:rPr lang="nl-BE" sz="1300" dirty="0"/>
                        <a:t>C2</a:t>
                      </a:r>
                    </a:p>
                  </a:txBody>
                  <a:tcPr/>
                </a:tc>
                <a:tc>
                  <a:txBody>
                    <a:bodyPr/>
                    <a:lstStyle/>
                    <a:p>
                      <a:pPr algn="r"/>
                      <a:r>
                        <a:rPr lang="nl-BE" sz="1300" dirty="0"/>
                        <a:t>C3</a:t>
                      </a:r>
                    </a:p>
                  </a:txBody>
                  <a:tcPr/>
                </a:tc>
                <a:tc>
                  <a:txBody>
                    <a:bodyPr/>
                    <a:lstStyle/>
                    <a:p>
                      <a:pPr algn="r"/>
                      <a:r>
                        <a:rPr lang="nl-BE" sz="1300" dirty="0"/>
                        <a:t>TVT</a:t>
                      </a:r>
                    </a:p>
                  </a:txBody>
                  <a:tcPr/>
                </a:tc>
                <a:tc>
                  <a:txBody>
                    <a:bodyPr/>
                    <a:lstStyle/>
                    <a:p>
                      <a:pPr algn="r"/>
                      <a:r>
                        <a:rPr lang="nl-BE" sz="1300" dirty="0"/>
                        <a:t>NPV</a:t>
                      </a:r>
                      <a:r>
                        <a:rPr lang="nl-BE" sz="1300" baseline="0" dirty="0"/>
                        <a:t> (10%)</a:t>
                      </a:r>
                      <a:endParaRPr lang="nl-BE" sz="1300" dirty="0"/>
                    </a:p>
                  </a:txBody>
                  <a:tcPr/>
                </a:tc>
                <a:extLst>
                  <a:ext uri="{0D108BD9-81ED-4DB2-BD59-A6C34878D82A}">
                    <a16:rowId xmlns:a16="http://schemas.microsoft.com/office/drawing/2014/main" val="10000"/>
                  </a:ext>
                </a:extLst>
              </a:tr>
              <a:tr h="252000">
                <a:tc>
                  <a:txBody>
                    <a:bodyPr/>
                    <a:lstStyle/>
                    <a:p>
                      <a:pPr marL="0" indent="0">
                        <a:buNone/>
                      </a:pPr>
                      <a:r>
                        <a:rPr lang="nl-BE" sz="1300" dirty="0"/>
                        <a:t>1</a:t>
                      </a:r>
                    </a:p>
                  </a:txBody>
                  <a:tcPr/>
                </a:tc>
                <a:tc>
                  <a:txBody>
                    <a:bodyPr/>
                    <a:lstStyle/>
                    <a:p>
                      <a:pPr algn="r"/>
                      <a:r>
                        <a:rPr lang="nl-BE" sz="1300" dirty="0"/>
                        <a:t>-2.000</a:t>
                      </a:r>
                    </a:p>
                  </a:txBody>
                  <a:tcPr/>
                </a:tc>
                <a:tc>
                  <a:txBody>
                    <a:bodyPr/>
                    <a:lstStyle/>
                    <a:p>
                      <a:pPr algn="r"/>
                      <a:r>
                        <a:rPr lang="nl-BE" sz="1300" dirty="0"/>
                        <a:t>2.000</a:t>
                      </a:r>
                    </a:p>
                  </a:txBody>
                  <a:tcPr/>
                </a:tc>
                <a:tc>
                  <a:txBody>
                    <a:bodyPr/>
                    <a:lstStyle/>
                    <a:p>
                      <a:pPr algn="r"/>
                      <a:r>
                        <a:rPr lang="nl-BE" sz="1300" dirty="0"/>
                        <a:t>0</a:t>
                      </a:r>
                    </a:p>
                  </a:txBody>
                  <a:tcPr/>
                </a:tc>
                <a:tc>
                  <a:txBody>
                    <a:bodyPr/>
                    <a:lstStyle/>
                    <a:p>
                      <a:pPr algn="r"/>
                      <a:r>
                        <a:rPr lang="nl-BE" sz="1300" dirty="0"/>
                        <a:t>0</a:t>
                      </a:r>
                    </a:p>
                  </a:txBody>
                  <a:tcPr/>
                </a:tc>
                <a:tc>
                  <a:txBody>
                    <a:bodyPr/>
                    <a:lstStyle/>
                    <a:p>
                      <a:pPr algn="r"/>
                      <a:r>
                        <a:rPr lang="nl-BE" sz="1300" dirty="0"/>
                        <a:t>1</a:t>
                      </a:r>
                    </a:p>
                  </a:txBody>
                  <a:tcPr/>
                </a:tc>
                <a:tc>
                  <a:txBody>
                    <a:bodyPr/>
                    <a:lstStyle/>
                    <a:p>
                      <a:pPr algn="r"/>
                      <a:r>
                        <a:rPr lang="nl-BE" sz="1300" dirty="0"/>
                        <a:t>-182</a:t>
                      </a:r>
                    </a:p>
                  </a:txBody>
                  <a:tcPr/>
                </a:tc>
                <a:extLst>
                  <a:ext uri="{0D108BD9-81ED-4DB2-BD59-A6C34878D82A}">
                    <a16:rowId xmlns:a16="http://schemas.microsoft.com/office/drawing/2014/main" val="10001"/>
                  </a:ext>
                </a:extLst>
              </a:tr>
              <a:tr h="252000">
                <a:tc>
                  <a:txBody>
                    <a:bodyPr/>
                    <a:lstStyle/>
                    <a:p>
                      <a:pPr marL="0" indent="0">
                        <a:buNone/>
                      </a:pPr>
                      <a:r>
                        <a:rPr lang="nl-BE" sz="1300" dirty="0"/>
                        <a:t>2</a:t>
                      </a:r>
                    </a:p>
                  </a:txBody>
                  <a:tcPr/>
                </a:tc>
                <a:tc>
                  <a:txBody>
                    <a:bodyPr/>
                    <a:lstStyle/>
                    <a:p>
                      <a:pPr algn="r"/>
                      <a:r>
                        <a:rPr lang="nl-BE" sz="1300" dirty="0"/>
                        <a:t>-2.000</a:t>
                      </a:r>
                    </a:p>
                  </a:txBody>
                  <a:tcPr/>
                </a:tc>
                <a:tc>
                  <a:txBody>
                    <a:bodyPr/>
                    <a:lstStyle/>
                    <a:p>
                      <a:pPr algn="r"/>
                      <a:r>
                        <a:rPr lang="nl-BE" sz="1300" dirty="0"/>
                        <a:t>1.000</a:t>
                      </a:r>
                    </a:p>
                  </a:txBody>
                  <a:tcPr/>
                </a:tc>
                <a:tc>
                  <a:txBody>
                    <a:bodyPr/>
                    <a:lstStyle/>
                    <a:p>
                      <a:pPr algn="r"/>
                      <a:r>
                        <a:rPr lang="nl-BE" sz="1300" dirty="0"/>
                        <a:t>1.000</a:t>
                      </a:r>
                    </a:p>
                  </a:txBody>
                  <a:tcPr/>
                </a:tc>
                <a:tc>
                  <a:txBody>
                    <a:bodyPr/>
                    <a:lstStyle/>
                    <a:p>
                      <a:pPr algn="r"/>
                      <a:r>
                        <a:rPr lang="nl-BE" sz="1300" dirty="0"/>
                        <a:t>5.000</a:t>
                      </a:r>
                    </a:p>
                  </a:txBody>
                  <a:tcPr/>
                </a:tc>
                <a:tc>
                  <a:txBody>
                    <a:bodyPr/>
                    <a:lstStyle/>
                    <a:p>
                      <a:pPr algn="r"/>
                      <a:r>
                        <a:rPr lang="nl-BE" sz="1300" dirty="0"/>
                        <a:t>2</a:t>
                      </a:r>
                    </a:p>
                  </a:txBody>
                  <a:tcPr/>
                </a:tc>
                <a:tc>
                  <a:txBody>
                    <a:bodyPr/>
                    <a:lstStyle/>
                    <a:p>
                      <a:pPr algn="r"/>
                      <a:r>
                        <a:rPr lang="nl-BE" sz="1300" dirty="0"/>
                        <a:t>3.492</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89B6ED98-FCE8-4E5D-8051-E31C578EA35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007649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defRPr/>
            </a:pPr>
            <a:r>
              <a:rPr lang="nl-BE" dirty="0"/>
              <a:t>Het gemiddeld boekhoudkundig rendement (ROI)</a:t>
            </a:r>
            <a:endParaRPr lang="en-GB" dirty="0"/>
          </a:p>
        </p:txBody>
      </p:sp>
      <p:sp>
        <p:nvSpPr>
          <p:cNvPr id="45059" name="Rectangle 3"/>
          <p:cNvSpPr>
            <a:spLocks noGrp="1" noChangeArrowheads="1"/>
          </p:cNvSpPr>
          <p:nvPr>
            <p:ph idx="1"/>
          </p:nvPr>
        </p:nvSpPr>
        <p:spPr/>
        <p:txBody>
          <a:bodyPr/>
          <a:lstStyle/>
          <a:p>
            <a:pPr eaLnBrk="1" hangingPunct="1">
              <a:buFont typeface="Wingdings" pitchFamily="2" charset="2"/>
              <a:buNone/>
            </a:pPr>
            <a:r>
              <a:rPr lang="nl-BE" sz="2200" dirty="0"/>
              <a:t>Het gemiddeld boekhoudkundig rendement geeft aan welk (boekhoudkundig) rendement met een investering wordt bereikt of</a:t>
            </a:r>
          </a:p>
          <a:p>
            <a:pPr eaLnBrk="1" hangingPunct="1">
              <a:buFont typeface="Wingdings" pitchFamily="2" charset="2"/>
              <a:buNone/>
            </a:pPr>
            <a:endParaRPr lang="nl-BE" sz="2200" dirty="0"/>
          </a:p>
          <a:p>
            <a:pPr eaLnBrk="1" hangingPunct="1">
              <a:buFont typeface="Wingdings" pitchFamily="2" charset="2"/>
              <a:buNone/>
            </a:pPr>
            <a:endParaRPr lang="en-US" sz="2200" dirty="0"/>
          </a:p>
          <a:p>
            <a:pPr eaLnBrk="1" hangingPunct="1">
              <a:buFont typeface="Wingdings" pitchFamily="2" charset="2"/>
              <a:buNone/>
            </a:pPr>
            <a:endParaRPr lang="en-US" sz="2200" dirty="0"/>
          </a:p>
          <a:p>
            <a:pPr marL="0" indent="0">
              <a:buNone/>
            </a:pPr>
            <a:r>
              <a:rPr lang="en-US" sz="2200" dirty="0"/>
              <a:t>Om </a:t>
            </a:r>
            <a:r>
              <a:rPr lang="en-US" sz="2200" dirty="0" err="1"/>
              <a:t>te</a:t>
            </a:r>
            <a:r>
              <a:rPr lang="en-US" sz="2200" dirty="0"/>
              <a:t> </a:t>
            </a:r>
            <a:r>
              <a:rPr lang="en-US" sz="2200" dirty="0" err="1"/>
              <a:t>beslissen</a:t>
            </a:r>
            <a:r>
              <a:rPr lang="en-US" sz="2200" dirty="0"/>
              <a:t> of </a:t>
            </a:r>
            <a:r>
              <a:rPr lang="en-US" sz="2200" dirty="0" err="1"/>
              <a:t>een</a:t>
            </a:r>
            <a:r>
              <a:rPr lang="en-US" sz="2200" dirty="0"/>
              <a:t> project </a:t>
            </a:r>
            <a:r>
              <a:rPr lang="en-US" sz="2200" dirty="0" err="1"/>
              <a:t>economisch</a:t>
            </a:r>
            <a:r>
              <a:rPr lang="en-US" sz="2200" dirty="0"/>
              <a:t> </a:t>
            </a:r>
            <a:r>
              <a:rPr lang="en-US" sz="2200" dirty="0" err="1"/>
              <a:t>aanvaardbaar</a:t>
            </a:r>
            <a:r>
              <a:rPr lang="en-US" sz="2200" dirty="0"/>
              <a:t> is, </a:t>
            </a:r>
            <a:r>
              <a:rPr lang="en-US" sz="2200" dirty="0" err="1"/>
              <a:t>dient</a:t>
            </a:r>
            <a:r>
              <a:rPr lang="en-US" sz="2200" dirty="0"/>
              <a:t> men de </a:t>
            </a:r>
            <a:r>
              <a:rPr lang="en-US" sz="2200" dirty="0" err="1"/>
              <a:t>berekende</a:t>
            </a:r>
            <a:r>
              <a:rPr lang="en-US" sz="2200" dirty="0"/>
              <a:t> ROI </a:t>
            </a:r>
            <a:r>
              <a:rPr lang="en-US" sz="2200" dirty="0" err="1"/>
              <a:t>te</a:t>
            </a:r>
            <a:r>
              <a:rPr lang="en-US" sz="2200" dirty="0"/>
              <a:t> </a:t>
            </a:r>
            <a:r>
              <a:rPr lang="en-US" sz="2200" dirty="0" err="1"/>
              <a:t>vergelijken</a:t>
            </a:r>
            <a:r>
              <a:rPr lang="en-US" sz="2200" dirty="0"/>
              <a:t> met </a:t>
            </a:r>
            <a:r>
              <a:rPr lang="en-US" sz="2200" dirty="0" err="1"/>
              <a:t>een</a:t>
            </a:r>
            <a:r>
              <a:rPr lang="en-US" sz="2200" dirty="0"/>
              <a:t> </a:t>
            </a:r>
            <a:r>
              <a:rPr lang="en-US" sz="2200" dirty="0" err="1"/>
              <a:t>bepaalde</a:t>
            </a:r>
            <a:r>
              <a:rPr lang="en-US" sz="2200" dirty="0"/>
              <a:t> </a:t>
            </a:r>
            <a:r>
              <a:rPr lang="en-US" sz="2200" dirty="0" err="1"/>
              <a:t>afkapvoet</a:t>
            </a:r>
            <a:r>
              <a:rPr lang="en-US" sz="2200" dirty="0"/>
              <a:t> k%</a:t>
            </a:r>
          </a:p>
          <a:p>
            <a:pPr algn="just">
              <a:spcBef>
                <a:spcPct val="0"/>
              </a:spcBef>
              <a:buClrTx/>
              <a:buSzTx/>
              <a:buFontTx/>
              <a:buNone/>
            </a:pPr>
            <a:endParaRPr lang="en-GB" sz="2200" u="sng" dirty="0"/>
          </a:p>
        </p:txBody>
      </p:sp>
      <mc:AlternateContent xmlns:mc="http://schemas.openxmlformats.org/markup-compatibility/2006" xmlns:a14="http://schemas.microsoft.com/office/drawing/2010/main">
        <mc:Choice Requires="a14">
          <p:sp>
            <p:nvSpPr>
              <p:cNvPr id="6" name="Tekstvak 5"/>
              <p:cNvSpPr txBox="1"/>
              <p:nvPr/>
            </p:nvSpPr>
            <p:spPr>
              <a:xfrm>
                <a:off x="3035660" y="2762152"/>
                <a:ext cx="6120680" cy="666849"/>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nl-BE" i="1" smtClean="0">
                              <a:solidFill>
                                <a:srgbClr val="003D62"/>
                              </a:solidFill>
                              <a:latin typeface="Cambria Math" panose="02040503050406030204" pitchFamily="18" charset="0"/>
                            </a:rPr>
                          </m:ctrlPr>
                        </m:fPr>
                        <m:num>
                          <m:r>
                            <a:rPr lang="nl-BE" b="0" i="1" smtClean="0">
                              <a:solidFill>
                                <a:srgbClr val="003D62"/>
                              </a:solidFill>
                              <a:latin typeface="Cambria Math"/>
                            </a:rPr>
                            <m:t>𝑅𝑒𝑠𝑢𝑙𝑡𝑎𝑎𝑡</m:t>
                          </m:r>
                          <m:r>
                            <a:rPr lang="nl-BE" b="0" i="1" smtClean="0">
                              <a:solidFill>
                                <a:srgbClr val="003D62"/>
                              </a:solidFill>
                              <a:latin typeface="Cambria Math"/>
                            </a:rPr>
                            <m:t> </m:t>
                          </m:r>
                          <m:r>
                            <a:rPr lang="nl-BE" b="0" i="1" smtClean="0">
                              <a:solidFill>
                                <a:srgbClr val="003D62"/>
                              </a:solidFill>
                              <a:latin typeface="Cambria Math"/>
                            </a:rPr>
                            <m:t>𝑜𝑝</m:t>
                          </m:r>
                          <m:r>
                            <a:rPr lang="nl-BE" b="0" i="1" smtClean="0">
                              <a:solidFill>
                                <a:srgbClr val="003D62"/>
                              </a:solidFill>
                              <a:latin typeface="Cambria Math"/>
                            </a:rPr>
                            <m:t> </m:t>
                          </m:r>
                          <m:r>
                            <a:rPr lang="nl-BE" b="0" i="1" smtClean="0">
                              <a:solidFill>
                                <a:srgbClr val="003D62"/>
                              </a:solidFill>
                              <a:latin typeface="Cambria Math"/>
                            </a:rPr>
                            <m:t>𝑗𝑎𝑎𝑟𝑏𝑎𝑠𝑖𝑠</m:t>
                          </m:r>
                        </m:num>
                        <m:den>
                          <m:r>
                            <a:rPr lang="nl-BE" b="0" i="1" smtClean="0">
                              <a:solidFill>
                                <a:srgbClr val="003D62"/>
                              </a:solidFill>
                              <a:latin typeface="Cambria Math"/>
                            </a:rPr>
                            <m:t>𝐼𝑛𝑣𝑒𝑠𝑡𝑒𝑟𝑖𝑛𝑔𝑠𝑏𝑒𝑑𝑟𝑎𝑔</m:t>
                          </m:r>
                        </m:den>
                      </m:f>
                      <m:r>
                        <m:rPr>
                          <m:nor/>
                        </m:rPr>
                        <a:rPr lang="nl-BE" dirty="0">
                          <a:solidFill>
                            <a:srgbClr val="003D62"/>
                          </a:solidFill>
                        </a:rPr>
                        <m:t>	</m:t>
                      </m:r>
                    </m:oMath>
                  </m:oMathPara>
                </a14:m>
                <a:endParaRPr lang="en-GB" dirty="0">
                  <a:solidFill>
                    <a:srgbClr val="003D62"/>
                  </a:solidFill>
                  <a:latin typeface="Arial" charset="0"/>
                  <a:cs typeface="Arial" charset="0"/>
                </a:endParaRPr>
              </a:p>
            </p:txBody>
          </p:sp>
        </mc:Choice>
        <mc:Fallback xmlns="">
          <p:sp>
            <p:nvSpPr>
              <p:cNvPr id="6" name="Tekstvak 5"/>
              <p:cNvSpPr txBox="1">
                <a:spLocks noRot="1" noChangeAspect="1" noMove="1" noResize="1" noEditPoints="1" noAdjustHandles="1" noChangeArrowheads="1" noChangeShapeType="1" noTextEdit="1"/>
              </p:cNvSpPr>
              <p:nvPr/>
            </p:nvSpPr>
            <p:spPr>
              <a:xfrm>
                <a:off x="3035660" y="2762152"/>
                <a:ext cx="6120680" cy="666849"/>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F9F16DD5-B25E-4212-91AA-2D320A57976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nl-BE"/>
              <a:t>Investeringsprojecten</a:t>
            </a:r>
            <a:endParaRPr lang="en-GB"/>
          </a:p>
        </p:txBody>
      </p:sp>
      <p:sp>
        <p:nvSpPr>
          <p:cNvPr id="18435" name="Rectangle 3"/>
          <p:cNvSpPr>
            <a:spLocks noGrp="1" noChangeArrowheads="1"/>
          </p:cNvSpPr>
          <p:nvPr>
            <p:ph idx="1"/>
          </p:nvPr>
        </p:nvSpPr>
        <p:spPr/>
        <p:txBody>
          <a:bodyPr/>
          <a:lstStyle/>
          <a:p>
            <a:pPr marL="0" indent="0">
              <a:buNone/>
            </a:pPr>
            <a:r>
              <a:rPr lang="nl-BE" sz="2400" dirty="0"/>
              <a:t>Investeren </a:t>
            </a:r>
            <a:r>
              <a:rPr lang="nl-BE" sz="2400" dirty="0">
                <a:sym typeface="Wingdings" pitchFamily="2" charset="2"/>
              </a:rPr>
              <a:t></a:t>
            </a:r>
            <a:r>
              <a:rPr lang="nl-BE" sz="2400" dirty="0"/>
              <a:t> Beleggen</a:t>
            </a:r>
          </a:p>
          <a:p>
            <a:r>
              <a:rPr lang="nl-BE" sz="2400" dirty="0"/>
              <a:t>Investeren : actief optreden</a:t>
            </a:r>
          </a:p>
          <a:p>
            <a:r>
              <a:rPr lang="nl-BE" sz="2400" dirty="0"/>
              <a:t>Beleggen: vastleggen van middelen in aanwendingen die ‘vanzelf’ geld opleveren zonder dat een belegger actief aan het beheer van de vastgelegde middelen deelneemt.  </a:t>
            </a:r>
          </a:p>
          <a:p>
            <a:endParaRPr lang="nl-BE" sz="2400" dirty="0"/>
          </a:p>
        </p:txBody>
      </p:sp>
      <p:sp>
        <p:nvSpPr>
          <p:cNvPr id="2" name="Slide Number Placeholder 1">
            <a:extLst>
              <a:ext uri="{FF2B5EF4-FFF2-40B4-BE49-F238E27FC236}">
                <a16:creationId xmlns:a16="http://schemas.microsoft.com/office/drawing/2014/main" id="{6AD5E2A5-1F88-4294-8645-E897D12AB48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6818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fade">
                                      <p:cBhvr>
                                        <p:cTn id="7" dur="1000"/>
                                        <p:tgtEl>
                                          <p:spTgt spid="18435">
                                            <p:txEl>
                                              <p:pRg st="1" end="1"/>
                                            </p:txEl>
                                          </p:spTgt>
                                        </p:tgtEl>
                                      </p:cBhvr>
                                    </p:animEffect>
                                    <p:anim calcmode="lin" valueType="num">
                                      <p:cBhvr>
                                        <p:cTn id="8"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animEffect transition="in" filter="fade">
                                      <p:cBhvr>
                                        <p:cTn id="14" dur="1000"/>
                                        <p:tgtEl>
                                          <p:spTgt spid="18435">
                                            <p:txEl>
                                              <p:pRg st="2" end="2"/>
                                            </p:txEl>
                                          </p:spTgt>
                                        </p:tgtEl>
                                      </p:cBhvr>
                                    </p:animEffect>
                                    <p:anim calcmode="lin" valueType="num">
                                      <p:cBhvr>
                                        <p:cTn id="15"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nl-BE"/>
              <a:t>Het gemiddeld boekhoudkundig rendement</a:t>
            </a:r>
            <a:endParaRPr lang="en-GB"/>
          </a:p>
        </p:txBody>
      </p:sp>
      <p:sp>
        <p:nvSpPr>
          <p:cNvPr id="41987" name="Rectangle 3"/>
          <p:cNvSpPr>
            <a:spLocks noGrp="1" noChangeArrowheads="1"/>
          </p:cNvSpPr>
          <p:nvPr>
            <p:ph idx="1"/>
          </p:nvPr>
        </p:nvSpPr>
        <p:spPr/>
        <p:txBody>
          <a:bodyPr/>
          <a:lstStyle/>
          <a:p>
            <a:pPr marL="0" indent="0">
              <a:lnSpc>
                <a:spcPct val="120000"/>
              </a:lnSpc>
              <a:buNone/>
            </a:pPr>
            <a:r>
              <a:rPr lang="nl-BE" sz="2400" dirty="0"/>
              <a:t>De nadelen van het gebruik van de methode zijn:</a:t>
            </a:r>
          </a:p>
          <a:p>
            <a:pPr>
              <a:lnSpc>
                <a:spcPct val="120000"/>
              </a:lnSpc>
            </a:pPr>
            <a:r>
              <a:rPr lang="nl-BE" sz="2400" dirty="0"/>
              <a:t>De methode is op boekhoudkundige gegevens gebaseerd en niet op kasstromen</a:t>
            </a:r>
          </a:p>
          <a:p>
            <a:pPr>
              <a:lnSpc>
                <a:spcPct val="120000"/>
              </a:lnSpc>
            </a:pPr>
            <a:r>
              <a:rPr lang="nl-BE" sz="2400" dirty="0"/>
              <a:t>De bepaling van de afkapvoet k is niet economisch verantwoord</a:t>
            </a:r>
          </a:p>
          <a:p>
            <a:pPr>
              <a:lnSpc>
                <a:spcPct val="120000"/>
              </a:lnSpc>
            </a:pPr>
            <a:r>
              <a:rPr lang="nl-BE" sz="2400" dirty="0"/>
              <a:t>Er wordt geen rekening gehouden met de tijdswaarde van het geld</a:t>
            </a:r>
            <a:endParaRPr lang="en-GB" sz="2400" dirty="0"/>
          </a:p>
        </p:txBody>
      </p:sp>
      <p:sp>
        <p:nvSpPr>
          <p:cNvPr id="2" name="Slide Number Placeholder 1">
            <a:extLst>
              <a:ext uri="{FF2B5EF4-FFF2-40B4-BE49-F238E27FC236}">
                <a16:creationId xmlns:a16="http://schemas.microsoft.com/office/drawing/2014/main" id="{9C47AD05-1F0B-4FF5-82BC-35D2AA96DE4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1451" y="1830386"/>
            <a:ext cx="10936806" cy="2387600"/>
          </a:xfrm>
        </p:spPr>
        <p:txBody>
          <a:bodyPr/>
          <a:lstStyle/>
          <a:p>
            <a:pPr algn="ctr" eaLnBrk="1" hangingPunct="1">
              <a:defRPr/>
            </a:pPr>
            <a:r>
              <a:rPr lang="nl-BE" sz="2800" dirty="0"/>
              <a:t>De tijdwaarde van geld</a:t>
            </a:r>
            <a:endParaRPr lang="en-US" sz="2800" dirty="0"/>
          </a:p>
        </p:txBody>
      </p:sp>
      <p:sp>
        <p:nvSpPr>
          <p:cNvPr id="3" name="Content Placeholder 2"/>
          <p:cNvSpPr>
            <a:spLocks noGrp="1"/>
          </p:cNvSpPr>
          <p:nvPr>
            <p:ph type="subTitle" idx="1"/>
          </p:nvPr>
        </p:nvSpPr>
        <p:spPr>
          <a:xfrm>
            <a:off x="404032" y="3540559"/>
            <a:ext cx="10944225" cy="1209674"/>
          </a:xfrm>
        </p:spPr>
        <p:txBody>
          <a:bodyPr/>
          <a:lstStyle/>
          <a:p>
            <a:pPr marL="0" indent="0" algn="ctr">
              <a:buNone/>
              <a:defRPr/>
            </a:pPr>
            <a:r>
              <a:rPr lang="nl-BE" sz="2800" dirty="0"/>
              <a:t>€ 1 NU </a:t>
            </a:r>
          </a:p>
          <a:p>
            <a:pPr marL="0" indent="0" algn="ctr">
              <a:buNone/>
              <a:defRPr/>
            </a:pPr>
            <a:endParaRPr lang="nl-BE" sz="2800" dirty="0"/>
          </a:p>
          <a:p>
            <a:pPr marL="0" indent="0" algn="ctr">
              <a:buNone/>
              <a:defRPr/>
            </a:pPr>
            <a:r>
              <a:rPr lang="nl-BE" sz="2800" dirty="0"/>
              <a:t>OF</a:t>
            </a:r>
          </a:p>
          <a:p>
            <a:pPr marL="0" indent="0" algn="ctr">
              <a:buNone/>
              <a:defRPr/>
            </a:pPr>
            <a:endParaRPr lang="nl-BE" sz="2800" dirty="0"/>
          </a:p>
          <a:p>
            <a:pPr marL="0" indent="0" algn="ctr">
              <a:buNone/>
              <a:defRPr/>
            </a:pPr>
            <a:r>
              <a:rPr lang="nl-BE" sz="2800" dirty="0"/>
              <a:t>€ 1 Volgend jaar?</a:t>
            </a:r>
            <a:endParaRPr lang="en-US" sz="2800" dirty="0"/>
          </a:p>
        </p:txBody>
      </p:sp>
    </p:spTree>
    <p:extLst>
      <p:ext uri="{BB962C8B-B14F-4D97-AF65-F5344CB8AC3E}">
        <p14:creationId xmlns:p14="http://schemas.microsoft.com/office/powerpoint/2010/main" val="47786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nl-BE" sz="2800" dirty="0"/>
              <a:t>De techniek van het interestrekenen</a:t>
            </a:r>
            <a:endParaRPr lang="en-US" sz="2800" dirty="0"/>
          </a:p>
        </p:txBody>
      </p:sp>
      <p:sp>
        <p:nvSpPr>
          <p:cNvPr id="3" name="Content Placeholder 2"/>
          <p:cNvSpPr>
            <a:spLocks noGrp="1"/>
          </p:cNvSpPr>
          <p:nvPr>
            <p:ph idx="1"/>
          </p:nvPr>
        </p:nvSpPr>
        <p:spPr/>
        <p:txBody>
          <a:bodyPr/>
          <a:lstStyle/>
          <a:p>
            <a:pPr eaLnBrk="1" hangingPunct="1">
              <a:buFont typeface="Arial" pitchFamily="34" charset="0"/>
              <a:buChar char="•"/>
              <a:defRPr/>
            </a:pPr>
            <a:r>
              <a:rPr lang="nl-BE" sz="2800" dirty="0"/>
              <a:t>Samengestelde interest</a:t>
            </a:r>
          </a:p>
          <a:p>
            <a:pPr eaLnBrk="1" hangingPunct="1">
              <a:buFont typeface="Arial" pitchFamily="34" charset="0"/>
              <a:buChar char="•"/>
              <a:defRPr/>
            </a:pPr>
            <a:r>
              <a:rPr lang="nl-BE" sz="2800" dirty="0" err="1"/>
              <a:t>Perpetuïteit</a:t>
            </a:r>
            <a:endParaRPr lang="nl-BE" sz="2800" dirty="0"/>
          </a:p>
          <a:p>
            <a:pPr eaLnBrk="1" hangingPunct="1">
              <a:buFont typeface="Arial" pitchFamily="34" charset="0"/>
              <a:buChar char="•"/>
              <a:defRPr/>
            </a:pPr>
            <a:r>
              <a:rPr lang="nl-BE" sz="2800" dirty="0"/>
              <a:t>Annuïteit</a:t>
            </a:r>
          </a:p>
        </p:txBody>
      </p:sp>
      <p:sp>
        <p:nvSpPr>
          <p:cNvPr id="2" name="Slide Number Placeholder 1">
            <a:extLst>
              <a:ext uri="{FF2B5EF4-FFF2-40B4-BE49-F238E27FC236}">
                <a16:creationId xmlns:a16="http://schemas.microsoft.com/office/drawing/2014/main" id="{0C65A049-C2D3-4CA7-85E3-57B08FB2745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Samengestelde interest</a:t>
            </a:r>
            <a:endParaRPr lang="en-GB" sz="3200" dirty="0"/>
          </a:p>
        </p:txBody>
      </p:sp>
      <p:sp>
        <p:nvSpPr>
          <p:cNvPr id="185347" name="Rectangle 1027"/>
          <p:cNvSpPr>
            <a:spLocks noGrp="1" noChangeArrowheads="1"/>
          </p:cNvSpPr>
          <p:nvPr>
            <p:ph idx="1"/>
          </p:nvPr>
        </p:nvSpPr>
        <p:spPr>
          <a:xfrm>
            <a:off x="2157414" y="4642889"/>
            <a:ext cx="7870825" cy="1322937"/>
          </a:xfrm>
        </p:spPr>
        <p:txBody>
          <a:bodyPr>
            <a:normAutofit lnSpcReduction="10000"/>
          </a:bodyPr>
          <a:lstStyle/>
          <a:p>
            <a:pPr marL="0" indent="0">
              <a:buSzTx/>
              <a:buNone/>
              <a:defRPr/>
            </a:pPr>
            <a:r>
              <a:rPr lang="nl-NL" sz="2400" dirty="0"/>
              <a:t>Hij zal dan een bedrag ontvangen gelijk aan:</a:t>
            </a:r>
          </a:p>
          <a:p>
            <a:pPr marL="0" indent="0">
              <a:buSzTx/>
              <a:buNone/>
              <a:defRPr/>
            </a:pPr>
            <a:r>
              <a:rPr lang="nl-NL" sz="2400" dirty="0"/>
              <a:t>10.000 + (0,05)*10.000 = 10.000*(1,05)</a:t>
            </a:r>
            <a:r>
              <a:rPr lang="nl-NL" sz="2400" baseline="30000" dirty="0"/>
              <a:t> </a:t>
            </a:r>
          </a:p>
          <a:p>
            <a:pPr marL="0" indent="0">
              <a:buSzTx/>
              <a:buNone/>
              <a:defRPr/>
            </a:pPr>
            <a:r>
              <a:rPr lang="nl-NL" sz="2400" dirty="0"/>
              <a:t>=  10.500 EUR.</a:t>
            </a:r>
            <a:endParaRPr lang="en-GB" sz="2400" dirty="0"/>
          </a:p>
        </p:txBody>
      </p:sp>
      <p:sp>
        <p:nvSpPr>
          <p:cNvPr id="4" name="Tekstvak 3"/>
          <p:cNvSpPr txBox="1"/>
          <p:nvPr/>
        </p:nvSpPr>
        <p:spPr>
          <a:xfrm>
            <a:off x="1991544" y="1700809"/>
            <a:ext cx="7920880" cy="1172629"/>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a:defRPr/>
            </a:pPr>
            <a:r>
              <a:rPr lang="nl-NL" dirty="0">
                <a:solidFill>
                  <a:srgbClr val="003D62"/>
                </a:solidFill>
              </a:rPr>
              <a:t>Een belegger stort 10.000 EUR op een spaarrekening. Als de rentevoet 5% is, hoeveel heeft hij dan na 1 jaar? </a:t>
            </a:r>
          </a:p>
          <a:p>
            <a:pPr eaLnBrk="1" hangingPunct="1">
              <a:lnSpc>
                <a:spcPct val="90000"/>
              </a:lnSpc>
              <a:buSzTx/>
              <a:buFont typeface="Wingdings" pitchFamily="2" charset="2"/>
              <a:buNone/>
              <a:defRPr/>
            </a:pPr>
            <a:endParaRPr lang="nl-NL" dirty="0">
              <a:solidFill>
                <a:srgbClr val="003D62"/>
              </a:solidFill>
            </a:endParaRPr>
          </a:p>
        </p:txBody>
      </p:sp>
      <p:cxnSp>
        <p:nvCxnSpPr>
          <p:cNvPr id="5" name="Rechte verbindingslijn met pijl 4">
            <a:extLst>
              <a:ext uri="{FF2B5EF4-FFF2-40B4-BE49-F238E27FC236}">
                <a16:creationId xmlns:a16="http://schemas.microsoft.com/office/drawing/2014/main" id="{FEE0316C-FF20-4D2D-8129-0A4AB7EBEA58}"/>
              </a:ext>
            </a:extLst>
          </p:cNvPr>
          <p:cNvCxnSpPr>
            <a:cxnSpLocks/>
          </p:cNvCxnSpPr>
          <p:nvPr/>
        </p:nvCxnSpPr>
        <p:spPr>
          <a:xfrm>
            <a:off x="3215680" y="3933056"/>
            <a:ext cx="2880320"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A3516D06-B77C-4E83-B0CC-00BC2BC1E344}"/>
              </a:ext>
            </a:extLst>
          </p:cNvPr>
          <p:cNvCxnSpPr/>
          <p:nvPr/>
        </p:nvCxnSpPr>
        <p:spPr>
          <a:xfrm>
            <a:off x="3220937" y="3708893"/>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5BB0A28A-213B-4259-ADEF-D40ADE88134F}"/>
              </a:ext>
            </a:extLst>
          </p:cNvPr>
          <p:cNvCxnSpPr/>
          <p:nvPr/>
        </p:nvCxnSpPr>
        <p:spPr>
          <a:xfrm>
            <a:off x="5087888" y="3680599"/>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9B9A5E3F-3280-438F-ADD2-7D95345D6B79}"/>
              </a:ext>
            </a:extLst>
          </p:cNvPr>
          <p:cNvSpPr txBox="1"/>
          <p:nvPr/>
        </p:nvSpPr>
        <p:spPr>
          <a:xfrm>
            <a:off x="3026499" y="4149081"/>
            <a:ext cx="378362" cy="369332"/>
          </a:xfrm>
          <a:prstGeom prst="rect">
            <a:avLst/>
          </a:prstGeom>
          <a:noFill/>
        </p:spPr>
        <p:txBody>
          <a:bodyPr wrap="square" rtlCol="0">
            <a:spAutoFit/>
          </a:bodyPr>
          <a:lstStyle/>
          <a:p>
            <a:r>
              <a:rPr lang="nl-BE" dirty="0"/>
              <a:t>0</a:t>
            </a:r>
          </a:p>
        </p:txBody>
      </p:sp>
      <p:sp>
        <p:nvSpPr>
          <p:cNvPr id="10" name="Tekstvak 9">
            <a:extLst>
              <a:ext uri="{FF2B5EF4-FFF2-40B4-BE49-F238E27FC236}">
                <a16:creationId xmlns:a16="http://schemas.microsoft.com/office/drawing/2014/main" id="{56F15044-DCB5-4667-B6B2-51077D15294F}"/>
              </a:ext>
            </a:extLst>
          </p:cNvPr>
          <p:cNvSpPr txBox="1"/>
          <p:nvPr/>
        </p:nvSpPr>
        <p:spPr>
          <a:xfrm>
            <a:off x="5627948" y="4034892"/>
            <a:ext cx="648072" cy="369332"/>
          </a:xfrm>
          <a:prstGeom prst="rect">
            <a:avLst/>
          </a:prstGeom>
          <a:noFill/>
        </p:spPr>
        <p:txBody>
          <a:bodyPr wrap="square" rtlCol="0">
            <a:spAutoFit/>
          </a:bodyPr>
          <a:lstStyle/>
          <a:p>
            <a:r>
              <a:rPr lang="nl-BE" dirty="0"/>
              <a:t>Tijd</a:t>
            </a:r>
          </a:p>
        </p:txBody>
      </p:sp>
      <p:sp>
        <p:nvSpPr>
          <p:cNvPr id="11" name="Tekstvak 10">
            <a:extLst>
              <a:ext uri="{FF2B5EF4-FFF2-40B4-BE49-F238E27FC236}">
                <a16:creationId xmlns:a16="http://schemas.microsoft.com/office/drawing/2014/main" id="{9D531552-86CB-4F32-ADBA-089D308F22A2}"/>
              </a:ext>
            </a:extLst>
          </p:cNvPr>
          <p:cNvSpPr txBox="1"/>
          <p:nvPr/>
        </p:nvSpPr>
        <p:spPr>
          <a:xfrm>
            <a:off x="4898707" y="4140943"/>
            <a:ext cx="378362" cy="369332"/>
          </a:xfrm>
          <a:prstGeom prst="rect">
            <a:avLst/>
          </a:prstGeom>
          <a:noFill/>
        </p:spPr>
        <p:txBody>
          <a:bodyPr wrap="square" rtlCol="0">
            <a:spAutoFit/>
          </a:bodyPr>
          <a:lstStyle/>
          <a:p>
            <a:r>
              <a:rPr lang="nl-BE" dirty="0"/>
              <a:t>1</a:t>
            </a:r>
          </a:p>
        </p:txBody>
      </p:sp>
      <p:sp>
        <p:nvSpPr>
          <p:cNvPr id="12" name="Tekstvak 11">
            <a:extLst>
              <a:ext uri="{FF2B5EF4-FFF2-40B4-BE49-F238E27FC236}">
                <a16:creationId xmlns:a16="http://schemas.microsoft.com/office/drawing/2014/main" id="{D17F9688-E238-43B9-8DEE-B29D2D877C86}"/>
              </a:ext>
            </a:extLst>
          </p:cNvPr>
          <p:cNvSpPr txBox="1"/>
          <p:nvPr/>
        </p:nvSpPr>
        <p:spPr>
          <a:xfrm>
            <a:off x="2711625" y="3280489"/>
            <a:ext cx="1171445" cy="369332"/>
          </a:xfrm>
          <a:prstGeom prst="rect">
            <a:avLst/>
          </a:prstGeom>
          <a:noFill/>
        </p:spPr>
        <p:txBody>
          <a:bodyPr wrap="square" rtlCol="0">
            <a:spAutoFit/>
          </a:bodyPr>
          <a:lstStyle/>
          <a:p>
            <a:r>
              <a:rPr lang="nl-BE" dirty="0"/>
              <a:t>10.000</a:t>
            </a:r>
          </a:p>
        </p:txBody>
      </p:sp>
      <p:sp>
        <p:nvSpPr>
          <p:cNvPr id="3" name="Boog 2">
            <a:extLst>
              <a:ext uri="{FF2B5EF4-FFF2-40B4-BE49-F238E27FC236}">
                <a16:creationId xmlns:a16="http://schemas.microsoft.com/office/drawing/2014/main" id="{D52F9591-F16A-4FBF-9CD1-CBF4E739D474}"/>
              </a:ext>
            </a:extLst>
          </p:cNvPr>
          <p:cNvSpPr/>
          <p:nvPr/>
        </p:nvSpPr>
        <p:spPr bwMode="auto">
          <a:xfrm rot="18758114">
            <a:off x="3115645" y="2937259"/>
            <a:ext cx="2345257" cy="2559439"/>
          </a:xfrm>
          <a:prstGeom prst="arc">
            <a:avLst/>
          </a:prstGeom>
          <a:noFill/>
          <a:ln w="38100" cap="flat" cmpd="sng" algn="ctr">
            <a:solidFill>
              <a:srgbClr val="00B050"/>
            </a:solidFill>
            <a:prstDash val="solid"/>
            <a:round/>
            <a:headEnd type="none" w="lg" len="lg"/>
            <a:tailEnd type="triangl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2" name="Slide Number Placeholder 1">
            <a:extLst>
              <a:ext uri="{FF2B5EF4-FFF2-40B4-BE49-F238E27FC236}">
                <a16:creationId xmlns:a16="http://schemas.microsoft.com/office/drawing/2014/main" id="{A9E1D934-82B3-49E5-BBDA-331DBA9B2D3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5347">
                                            <p:txEl>
                                              <p:pRg st="0" end="0"/>
                                            </p:txEl>
                                          </p:spTgt>
                                        </p:tgtEl>
                                        <p:attrNameLst>
                                          <p:attrName>style.visibility</p:attrName>
                                        </p:attrNameLst>
                                      </p:cBhvr>
                                      <p:to>
                                        <p:strVal val="visible"/>
                                      </p:to>
                                    </p:set>
                                    <p:animEffect transition="in" filter="fade">
                                      <p:cBhvr>
                                        <p:cTn id="14" dur="1000"/>
                                        <p:tgtEl>
                                          <p:spTgt spid="185347">
                                            <p:txEl>
                                              <p:pRg st="0" end="0"/>
                                            </p:txEl>
                                          </p:spTgt>
                                        </p:tgtEl>
                                      </p:cBhvr>
                                    </p:animEffect>
                                    <p:anim calcmode="lin" valueType="num">
                                      <p:cBhvr>
                                        <p:cTn id="15" dur="10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534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5347">
                                            <p:txEl>
                                              <p:pRg st="1" end="1"/>
                                            </p:txEl>
                                          </p:spTgt>
                                        </p:tgtEl>
                                        <p:attrNameLst>
                                          <p:attrName>style.visibility</p:attrName>
                                        </p:attrNameLst>
                                      </p:cBhvr>
                                      <p:to>
                                        <p:strVal val="visible"/>
                                      </p:to>
                                    </p:set>
                                    <p:animEffect transition="in" filter="fade">
                                      <p:cBhvr>
                                        <p:cTn id="19" dur="1000"/>
                                        <p:tgtEl>
                                          <p:spTgt spid="185347">
                                            <p:txEl>
                                              <p:pRg st="1" end="1"/>
                                            </p:txEl>
                                          </p:spTgt>
                                        </p:tgtEl>
                                      </p:cBhvr>
                                    </p:animEffect>
                                    <p:anim calcmode="lin" valueType="num">
                                      <p:cBhvr>
                                        <p:cTn id="20"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8534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5347">
                                            <p:txEl>
                                              <p:pRg st="2" end="2"/>
                                            </p:txEl>
                                          </p:spTgt>
                                        </p:tgtEl>
                                        <p:attrNameLst>
                                          <p:attrName>style.visibility</p:attrName>
                                        </p:attrNameLst>
                                      </p:cBhvr>
                                      <p:to>
                                        <p:strVal val="visible"/>
                                      </p:to>
                                    </p:set>
                                    <p:animEffect transition="in" filter="fade">
                                      <p:cBhvr>
                                        <p:cTn id="24" dur="1000"/>
                                        <p:tgtEl>
                                          <p:spTgt spid="185347">
                                            <p:txEl>
                                              <p:pRg st="2" end="2"/>
                                            </p:txEl>
                                          </p:spTgt>
                                        </p:tgtEl>
                                      </p:cBhvr>
                                    </p:animEffect>
                                    <p:anim calcmode="lin" valueType="num">
                                      <p:cBhvr>
                                        <p:cTn id="25" dur="1000" fill="hold"/>
                                        <p:tgtEl>
                                          <p:spTgt spid="18534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853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Samengestelde interest</a:t>
            </a:r>
            <a:endParaRPr lang="en-GB" sz="3200" dirty="0"/>
          </a:p>
        </p:txBody>
      </p:sp>
      <p:sp>
        <p:nvSpPr>
          <p:cNvPr id="185347" name="Rectangle 1027"/>
          <p:cNvSpPr>
            <a:spLocks noGrp="1" noChangeArrowheads="1"/>
          </p:cNvSpPr>
          <p:nvPr>
            <p:ph idx="1"/>
          </p:nvPr>
        </p:nvSpPr>
        <p:spPr>
          <a:xfrm>
            <a:off x="2157414" y="4642889"/>
            <a:ext cx="7870825" cy="1322937"/>
          </a:xfrm>
        </p:spPr>
        <p:txBody>
          <a:bodyPr/>
          <a:lstStyle/>
          <a:p>
            <a:pPr marL="0" indent="0">
              <a:buSzTx/>
              <a:buNone/>
              <a:defRPr/>
            </a:pPr>
            <a:r>
              <a:rPr lang="nl-NL" sz="2400" dirty="0"/>
              <a:t>Hij zal dan een bedrag ontvangen gelijk aan:</a:t>
            </a:r>
          </a:p>
          <a:p>
            <a:pPr marL="0" indent="0">
              <a:buSzTx/>
              <a:buNone/>
              <a:defRPr/>
            </a:pPr>
            <a:r>
              <a:rPr lang="nl-NL" sz="2400" dirty="0"/>
              <a:t>10.500*(1,05) =  11.025 EUR.</a:t>
            </a:r>
            <a:endParaRPr lang="en-GB" sz="2400" dirty="0"/>
          </a:p>
        </p:txBody>
      </p:sp>
      <p:sp>
        <p:nvSpPr>
          <p:cNvPr id="4" name="Tekstvak 3"/>
          <p:cNvSpPr txBox="1"/>
          <p:nvPr/>
        </p:nvSpPr>
        <p:spPr>
          <a:xfrm>
            <a:off x="1991544" y="1700809"/>
            <a:ext cx="7920880" cy="1172629"/>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a:defRPr/>
            </a:pPr>
            <a:r>
              <a:rPr lang="nl-NL" dirty="0">
                <a:solidFill>
                  <a:srgbClr val="003D62"/>
                </a:solidFill>
              </a:rPr>
              <a:t>Een belegger stort 10.000 EUR op een spaarrekening. Als de rentevoet 5% is, hoeveel heeft hij dan na 2 jaar? </a:t>
            </a:r>
          </a:p>
          <a:p>
            <a:pPr eaLnBrk="1" hangingPunct="1">
              <a:lnSpc>
                <a:spcPct val="90000"/>
              </a:lnSpc>
              <a:buSzTx/>
              <a:buFont typeface="Wingdings" pitchFamily="2" charset="2"/>
              <a:buNone/>
              <a:defRPr/>
            </a:pPr>
            <a:endParaRPr lang="nl-NL" dirty="0">
              <a:solidFill>
                <a:srgbClr val="003D62"/>
              </a:solidFill>
            </a:endParaRPr>
          </a:p>
        </p:txBody>
      </p:sp>
      <p:cxnSp>
        <p:nvCxnSpPr>
          <p:cNvPr id="5" name="Rechte verbindingslijn met pijl 4">
            <a:extLst>
              <a:ext uri="{FF2B5EF4-FFF2-40B4-BE49-F238E27FC236}">
                <a16:creationId xmlns:a16="http://schemas.microsoft.com/office/drawing/2014/main" id="{FEE0316C-FF20-4D2D-8129-0A4AB7EBEA58}"/>
              </a:ext>
            </a:extLst>
          </p:cNvPr>
          <p:cNvCxnSpPr>
            <a:cxnSpLocks/>
          </p:cNvCxnSpPr>
          <p:nvPr/>
        </p:nvCxnSpPr>
        <p:spPr>
          <a:xfrm>
            <a:off x="3215680" y="3933056"/>
            <a:ext cx="439248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A3516D06-B77C-4E83-B0CC-00BC2BC1E344}"/>
              </a:ext>
            </a:extLst>
          </p:cNvPr>
          <p:cNvCxnSpPr/>
          <p:nvPr/>
        </p:nvCxnSpPr>
        <p:spPr>
          <a:xfrm>
            <a:off x="3220937" y="3708893"/>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5BB0A28A-213B-4259-ADEF-D40ADE88134F}"/>
              </a:ext>
            </a:extLst>
          </p:cNvPr>
          <p:cNvCxnSpPr/>
          <p:nvPr/>
        </p:nvCxnSpPr>
        <p:spPr>
          <a:xfrm>
            <a:off x="5087888" y="3680599"/>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9B9A5E3F-3280-438F-ADD2-7D95345D6B79}"/>
              </a:ext>
            </a:extLst>
          </p:cNvPr>
          <p:cNvSpPr txBox="1"/>
          <p:nvPr/>
        </p:nvSpPr>
        <p:spPr>
          <a:xfrm>
            <a:off x="3026499" y="4149081"/>
            <a:ext cx="378362" cy="369332"/>
          </a:xfrm>
          <a:prstGeom prst="rect">
            <a:avLst/>
          </a:prstGeom>
          <a:noFill/>
        </p:spPr>
        <p:txBody>
          <a:bodyPr wrap="square" rtlCol="0">
            <a:spAutoFit/>
          </a:bodyPr>
          <a:lstStyle/>
          <a:p>
            <a:r>
              <a:rPr lang="nl-BE" dirty="0"/>
              <a:t>0</a:t>
            </a:r>
          </a:p>
        </p:txBody>
      </p:sp>
      <p:sp>
        <p:nvSpPr>
          <p:cNvPr id="10" name="Tekstvak 9">
            <a:extLst>
              <a:ext uri="{FF2B5EF4-FFF2-40B4-BE49-F238E27FC236}">
                <a16:creationId xmlns:a16="http://schemas.microsoft.com/office/drawing/2014/main" id="{56F15044-DCB5-4667-B6B2-51077D15294F}"/>
              </a:ext>
            </a:extLst>
          </p:cNvPr>
          <p:cNvSpPr txBox="1"/>
          <p:nvPr/>
        </p:nvSpPr>
        <p:spPr>
          <a:xfrm>
            <a:off x="7219877" y="4042576"/>
            <a:ext cx="648072" cy="369332"/>
          </a:xfrm>
          <a:prstGeom prst="rect">
            <a:avLst/>
          </a:prstGeom>
          <a:noFill/>
        </p:spPr>
        <p:txBody>
          <a:bodyPr wrap="square" rtlCol="0">
            <a:spAutoFit/>
          </a:bodyPr>
          <a:lstStyle/>
          <a:p>
            <a:r>
              <a:rPr lang="nl-BE" dirty="0"/>
              <a:t>Tijd</a:t>
            </a:r>
          </a:p>
        </p:txBody>
      </p:sp>
      <p:sp>
        <p:nvSpPr>
          <p:cNvPr id="11" name="Tekstvak 10">
            <a:extLst>
              <a:ext uri="{FF2B5EF4-FFF2-40B4-BE49-F238E27FC236}">
                <a16:creationId xmlns:a16="http://schemas.microsoft.com/office/drawing/2014/main" id="{9D531552-86CB-4F32-ADBA-089D308F22A2}"/>
              </a:ext>
            </a:extLst>
          </p:cNvPr>
          <p:cNvSpPr txBox="1"/>
          <p:nvPr/>
        </p:nvSpPr>
        <p:spPr>
          <a:xfrm>
            <a:off x="4898707" y="4140943"/>
            <a:ext cx="378362" cy="369332"/>
          </a:xfrm>
          <a:prstGeom prst="rect">
            <a:avLst/>
          </a:prstGeom>
          <a:noFill/>
        </p:spPr>
        <p:txBody>
          <a:bodyPr wrap="square" rtlCol="0">
            <a:spAutoFit/>
          </a:bodyPr>
          <a:lstStyle/>
          <a:p>
            <a:r>
              <a:rPr lang="nl-BE" dirty="0"/>
              <a:t>1</a:t>
            </a:r>
          </a:p>
        </p:txBody>
      </p:sp>
      <p:sp>
        <p:nvSpPr>
          <p:cNvPr id="12" name="Tekstvak 11">
            <a:extLst>
              <a:ext uri="{FF2B5EF4-FFF2-40B4-BE49-F238E27FC236}">
                <a16:creationId xmlns:a16="http://schemas.microsoft.com/office/drawing/2014/main" id="{D17F9688-E238-43B9-8DEE-B29D2D877C86}"/>
              </a:ext>
            </a:extLst>
          </p:cNvPr>
          <p:cNvSpPr txBox="1"/>
          <p:nvPr/>
        </p:nvSpPr>
        <p:spPr>
          <a:xfrm>
            <a:off x="4579432" y="3303488"/>
            <a:ext cx="1171445" cy="369332"/>
          </a:xfrm>
          <a:prstGeom prst="rect">
            <a:avLst/>
          </a:prstGeom>
          <a:noFill/>
        </p:spPr>
        <p:txBody>
          <a:bodyPr wrap="square" rtlCol="0">
            <a:spAutoFit/>
          </a:bodyPr>
          <a:lstStyle/>
          <a:p>
            <a:r>
              <a:rPr lang="nl-BE" dirty="0"/>
              <a:t>10.500</a:t>
            </a:r>
          </a:p>
        </p:txBody>
      </p:sp>
      <p:sp>
        <p:nvSpPr>
          <p:cNvPr id="3" name="Boog 2">
            <a:extLst>
              <a:ext uri="{FF2B5EF4-FFF2-40B4-BE49-F238E27FC236}">
                <a16:creationId xmlns:a16="http://schemas.microsoft.com/office/drawing/2014/main" id="{D52F9591-F16A-4FBF-9CD1-CBF4E739D474}"/>
              </a:ext>
            </a:extLst>
          </p:cNvPr>
          <p:cNvSpPr/>
          <p:nvPr/>
        </p:nvSpPr>
        <p:spPr bwMode="auto">
          <a:xfrm rot="18758114">
            <a:off x="4920198" y="2956638"/>
            <a:ext cx="2345257" cy="2559439"/>
          </a:xfrm>
          <a:prstGeom prst="arc">
            <a:avLst/>
          </a:prstGeom>
          <a:noFill/>
          <a:ln w="38100" cap="flat" cmpd="sng" algn="ctr">
            <a:solidFill>
              <a:srgbClr val="00B050"/>
            </a:solidFill>
            <a:prstDash val="solid"/>
            <a:round/>
            <a:headEnd type="none" w="lg" len="lg"/>
            <a:tailEnd type="triangl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14" name="Tekstvak 13">
            <a:extLst>
              <a:ext uri="{FF2B5EF4-FFF2-40B4-BE49-F238E27FC236}">
                <a16:creationId xmlns:a16="http://schemas.microsoft.com/office/drawing/2014/main" id="{77563025-23D2-4043-86A1-864285053B63}"/>
              </a:ext>
            </a:extLst>
          </p:cNvPr>
          <p:cNvSpPr txBox="1"/>
          <p:nvPr/>
        </p:nvSpPr>
        <p:spPr>
          <a:xfrm>
            <a:off x="6719909" y="4127993"/>
            <a:ext cx="334075" cy="369332"/>
          </a:xfrm>
          <a:prstGeom prst="rect">
            <a:avLst/>
          </a:prstGeom>
          <a:noFill/>
        </p:spPr>
        <p:txBody>
          <a:bodyPr wrap="square" rtlCol="0">
            <a:spAutoFit/>
          </a:bodyPr>
          <a:lstStyle/>
          <a:p>
            <a:r>
              <a:rPr lang="nl-BE" dirty="0"/>
              <a:t>2</a:t>
            </a:r>
          </a:p>
        </p:txBody>
      </p:sp>
      <p:cxnSp>
        <p:nvCxnSpPr>
          <p:cNvPr id="15" name="Rechte verbindingslijn 14">
            <a:extLst>
              <a:ext uri="{FF2B5EF4-FFF2-40B4-BE49-F238E27FC236}">
                <a16:creationId xmlns:a16="http://schemas.microsoft.com/office/drawing/2014/main" id="{91CE7139-4253-459C-A6FA-06BE57596156}"/>
              </a:ext>
            </a:extLst>
          </p:cNvPr>
          <p:cNvCxnSpPr/>
          <p:nvPr/>
        </p:nvCxnSpPr>
        <p:spPr>
          <a:xfrm>
            <a:off x="6888088" y="37035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3CF2D17D-D247-4369-94B6-5DD671C79528}"/>
              </a:ext>
            </a:extLst>
          </p:cNvPr>
          <p:cNvSpPr txBox="1"/>
          <p:nvPr/>
        </p:nvSpPr>
        <p:spPr>
          <a:xfrm>
            <a:off x="2676459" y="3283310"/>
            <a:ext cx="1171445" cy="369332"/>
          </a:xfrm>
          <a:prstGeom prst="rect">
            <a:avLst/>
          </a:prstGeom>
          <a:noFill/>
        </p:spPr>
        <p:txBody>
          <a:bodyPr wrap="square" rtlCol="0">
            <a:spAutoFit/>
          </a:bodyPr>
          <a:lstStyle/>
          <a:p>
            <a:r>
              <a:rPr lang="nl-BE" dirty="0"/>
              <a:t>10.000</a:t>
            </a:r>
          </a:p>
        </p:txBody>
      </p:sp>
      <p:sp>
        <p:nvSpPr>
          <p:cNvPr id="17" name="Boog 16">
            <a:extLst>
              <a:ext uri="{FF2B5EF4-FFF2-40B4-BE49-F238E27FC236}">
                <a16:creationId xmlns:a16="http://schemas.microsoft.com/office/drawing/2014/main" id="{C0A281DA-66B4-4114-B2CF-20FE765E06D3}"/>
              </a:ext>
            </a:extLst>
          </p:cNvPr>
          <p:cNvSpPr/>
          <p:nvPr/>
        </p:nvSpPr>
        <p:spPr bwMode="auto">
          <a:xfrm rot="18758114">
            <a:off x="3043637" y="2883436"/>
            <a:ext cx="2345257" cy="2559439"/>
          </a:xfrm>
          <a:prstGeom prst="arc">
            <a:avLst/>
          </a:prstGeom>
          <a:noFill/>
          <a:ln w="38100" cap="flat" cmpd="sng" algn="ctr">
            <a:solidFill>
              <a:srgbClr val="00B050"/>
            </a:solidFill>
            <a:prstDash val="solid"/>
            <a:round/>
            <a:headEnd type="none" w="lg" len="lg"/>
            <a:tailEnd type="triangl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2" name="Slide Number Placeholder 1">
            <a:extLst>
              <a:ext uri="{FF2B5EF4-FFF2-40B4-BE49-F238E27FC236}">
                <a16:creationId xmlns:a16="http://schemas.microsoft.com/office/drawing/2014/main" id="{FC9EBB8F-FB9F-476D-9E93-3C4313EEA6D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6810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mph" presetSubtype="0" grpId="0" nodeType="clickEffect">
                                  <p:stCondLst>
                                    <p:cond delay="0"/>
                                  </p:stCondLst>
                                  <p:childTnLst>
                                    <p:set>
                                      <p:cBhvr>
                                        <p:cTn id="13" dur="indefinite"/>
                                        <p:tgtEl>
                                          <p:spTgt spid="16"/>
                                        </p:tgtEl>
                                        <p:attrNameLst>
                                          <p:attrName>style.opacity</p:attrName>
                                        </p:attrNameLst>
                                      </p:cBhvr>
                                      <p:to>
                                        <p:strVal val="0.5"/>
                                      </p:to>
                                    </p:set>
                                    <p:animEffect filter="image" prLst="opacity: 0.5">
                                      <p:cBhvr rctx="IE">
                                        <p:cTn id="14" dur="indefinite"/>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5347">
                                            <p:txEl>
                                              <p:pRg st="0" end="0"/>
                                            </p:txEl>
                                          </p:spTgt>
                                        </p:tgtEl>
                                        <p:attrNameLst>
                                          <p:attrName>style.visibility</p:attrName>
                                        </p:attrNameLst>
                                      </p:cBhvr>
                                      <p:to>
                                        <p:strVal val="visible"/>
                                      </p:to>
                                    </p:set>
                                    <p:animEffect transition="in" filter="fade">
                                      <p:cBhvr>
                                        <p:cTn id="33" dur="1000"/>
                                        <p:tgtEl>
                                          <p:spTgt spid="185347">
                                            <p:txEl>
                                              <p:pRg st="0" end="0"/>
                                            </p:txEl>
                                          </p:spTgt>
                                        </p:tgtEl>
                                      </p:cBhvr>
                                    </p:animEffect>
                                    <p:anim calcmode="lin" valueType="num">
                                      <p:cBhvr>
                                        <p:cTn id="34" dur="10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85347">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85347">
                                            <p:txEl>
                                              <p:pRg st="1" end="1"/>
                                            </p:txEl>
                                          </p:spTgt>
                                        </p:tgtEl>
                                        <p:attrNameLst>
                                          <p:attrName>style.visibility</p:attrName>
                                        </p:attrNameLst>
                                      </p:cBhvr>
                                      <p:to>
                                        <p:strVal val="visible"/>
                                      </p:to>
                                    </p:set>
                                    <p:animEffect transition="in" filter="fade">
                                      <p:cBhvr>
                                        <p:cTn id="38" dur="1000"/>
                                        <p:tgtEl>
                                          <p:spTgt spid="185347">
                                            <p:txEl>
                                              <p:pRg st="1" end="1"/>
                                            </p:txEl>
                                          </p:spTgt>
                                        </p:tgtEl>
                                      </p:cBhvr>
                                    </p:animEffect>
                                    <p:anim calcmode="lin" valueType="num">
                                      <p:cBhvr>
                                        <p:cTn id="39"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185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16" grpId="0"/>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Samengestelde interest</a:t>
            </a:r>
            <a:endParaRPr lang="en-GB" sz="3200" dirty="0"/>
          </a:p>
        </p:txBody>
      </p:sp>
      <p:sp>
        <p:nvSpPr>
          <p:cNvPr id="185347" name="Rectangle 1027"/>
          <p:cNvSpPr>
            <a:spLocks noGrp="1" noChangeArrowheads="1"/>
          </p:cNvSpPr>
          <p:nvPr>
            <p:ph idx="1"/>
          </p:nvPr>
        </p:nvSpPr>
        <p:spPr>
          <a:xfrm>
            <a:off x="2157414" y="4872643"/>
            <a:ext cx="7870825" cy="1093182"/>
          </a:xfrm>
        </p:spPr>
        <p:txBody>
          <a:bodyPr/>
          <a:lstStyle/>
          <a:p>
            <a:pPr marL="0" indent="0">
              <a:buSzTx/>
              <a:buNone/>
              <a:defRPr/>
            </a:pPr>
            <a:r>
              <a:rPr lang="nl-NL" sz="2400" dirty="0"/>
              <a:t>Hij zal dan een bedrag ontvangen gelijk aan:</a:t>
            </a:r>
          </a:p>
          <a:p>
            <a:pPr marL="0" indent="0">
              <a:buSzTx/>
              <a:buNone/>
              <a:defRPr/>
            </a:pPr>
            <a:r>
              <a:rPr lang="nl-NL" sz="2400" dirty="0"/>
              <a:t>10.000*(1,05)</a:t>
            </a:r>
            <a:r>
              <a:rPr lang="nl-NL" sz="2400" baseline="30000" dirty="0"/>
              <a:t>2 </a:t>
            </a:r>
            <a:r>
              <a:rPr lang="nl-NL" sz="2400" dirty="0"/>
              <a:t>=  11.025 EUR.</a:t>
            </a:r>
            <a:endParaRPr lang="en-GB" sz="2400" dirty="0"/>
          </a:p>
        </p:txBody>
      </p:sp>
      <p:sp>
        <p:nvSpPr>
          <p:cNvPr id="4" name="Tekstvak 3"/>
          <p:cNvSpPr txBox="1"/>
          <p:nvPr/>
        </p:nvSpPr>
        <p:spPr>
          <a:xfrm>
            <a:off x="1991544" y="1700809"/>
            <a:ext cx="7920880" cy="1172629"/>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a:defRPr/>
            </a:pPr>
            <a:r>
              <a:rPr lang="nl-NL" dirty="0">
                <a:solidFill>
                  <a:srgbClr val="003D62"/>
                </a:solidFill>
              </a:rPr>
              <a:t>Een belegger stort 10.000 EUR op een spaarrekening. Als de rentevoet 5% is, hoeveel heeft hij dan na 2 jaar? </a:t>
            </a:r>
          </a:p>
          <a:p>
            <a:pPr eaLnBrk="1" hangingPunct="1">
              <a:lnSpc>
                <a:spcPct val="90000"/>
              </a:lnSpc>
              <a:buSzTx/>
              <a:buFont typeface="Wingdings" pitchFamily="2" charset="2"/>
              <a:buNone/>
              <a:defRPr/>
            </a:pPr>
            <a:endParaRPr lang="nl-NL" dirty="0">
              <a:solidFill>
                <a:srgbClr val="003D62"/>
              </a:solidFill>
            </a:endParaRPr>
          </a:p>
        </p:txBody>
      </p:sp>
      <p:cxnSp>
        <p:nvCxnSpPr>
          <p:cNvPr id="5" name="Rechte verbindingslijn met pijl 4">
            <a:extLst>
              <a:ext uri="{FF2B5EF4-FFF2-40B4-BE49-F238E27FC236}">
                <a16:creationId xmlns:a16="http://schemas.microsoft.com/office/drawing/2014/main" id="{FEE0316C-FF20-4D2D-8129-0A4AB7EBEA58}"/>
              </a:ext>
            </a:extLst>
          </p:cNvPr>
          <p:cNvCxnSpPr>
            <a:cxnSpLocks/>
          </p:cNvCxnSpPr>
          <p:nvPr/>
        </p:nvCxnSpPr>
        <p:spPr>
          <a:xfrm>
            <a:off x="3220937" y="4091222"/>
            <a:ext cx="439248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A3516D06-B77C-4E83-B0CC-00BC2BC1E344}"/>
              </a:ext>
            </a:extLst>
          </p:cNvPr>
          <p:cNvCxnSpPr/>
          <p:nvPr/>
        </p:nvCxnSpPr>
        <p:spPr>
          <a:xfrm>
            <a:off x="3220937" y="391196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5BB0A28A-213B-4259-ADEF-D40ADE88134F}"/>
              </a:ext>
            </a:extLst>
          </p:cNvPr>
          <p:cNvCxnSpPr/>
          <p:nvPr/>
        </p:nvCxnSpPr>
        <p:spPr>
          <a:xfrm>
            <a:off x="5123188" y="3899320"/>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9B9A5E3F-3280-438F-ADD2-7D95345D6B79}"/>
              </a:ext>
            </a:extLst>
          </p:cNvPr>
          <p:cNvSpPr txBox="1"/>
          <p:nvPr/>
        </p:nvSpPr>
        <p:spPr>
          <a:xfrm>
            <a:off x="3031756" y="4410978"/>
            <a:ext cx="378362" cy="369332"/>
          </a:xfrm>
          <a:prstGeom prst="rect">
            <a:avLst/>
          </a:prstGeom>
          <a:noFill/>
        </p:spPr>
        <p:txBody>
          <a:bodyPr wrap="square" rtlCol="0">
            <a:spAutoFit/>
          </a:bodyPr>
          <a:lstStyle/>
          <a:p>
            <a:r>
              <a:rPr lang="nl-BE" dirty="0"/>
              <a:t>0</a:t>
            </a:r>
          </a:p>
        </p:txBody>
      </p:sp>
      <p:sp>
        <p:nvSpPr>
          <p:cNvPr id="10" name="Tekstvak 9">
            <a:extLst>
              <a:ext uri="{FF2B5EF4-FFF2-40B4-BE49-F238E27FC236}">
                <a16:creationId xmlns:a16="http://schemas.microsoft.com/office/drawing/2014/main" id="{56F15044-DCB5-4667-B6B2-51077D15294F}"/>
              </a:ext>
            </a:extLst>
          </p:cNvPr>
          <p:cNvSpPr txBox="1"/>
          <p:nvPr/>
        </p:nvSpPr>
        <p:spPr>
          <a:xfrm>
            <a:off x="7219877" y="4042576"/>
            <a:ext cx="648072" cy="369332"/>
          </a:xfrm>
          <a:prstGeom prst="rect">
            <a:avLst/>
          </a:prstGeom>
          <a:noFill/>
        </p:spPr>
        <p:txBody>
          <a:bodyPr wrap="square" rtlCol="0">
            <a:spAutoFit/>
          </a:bodyPr>
          <a:lstStyle/>
          <a:p>
            <a:r>
              <a:rPr lang="nl-BE" dirty="0"/>
              <a:t>Tijd</a:t>
            </a:r>
          </a:p>
        </p:txBody>
      </p:sp>
      <p:sp>
        <p:nvSpPr>
          <p:cNvPr id="11" name="Tekstvak 10">
            <a:extLst>
              <a:ext uri="{FF2B5EF4-FFF2-40B4-BE49-F238E27FC236}">
                <a16:creationId xmlns:a16="http://schemas.microsoft.com/office/drawing/2014/main" id="{9D531552-86CB-4F32-ADBA-089D308F22A2}"/>
              </a:ext>
            </a:extLst>
          </p:cNvPr>
          <p:cNvSpPr txBox="1"/>
          <p:nvPr/>
        </p:nvSpPr>
        <p:spPr>
          <a:xfrm>
            <a:off x="4934007" y="4389664"/>
            <a:ext cx="378362" cy="369332"/>
          </a:xfrm>
          <a:prstGeom prst="rect">
            <a:avLst/>
          </a:prstGeom>
          <a:noFill/>
        </p:spPr>
        <p:txBody>
          <a:bodyPr wrap="square" rtlCol="0">
            <a:spAutoFit/>
          </a:bodyPr>
          <a:lstStyle/>
          <a:p>
            <a:r>
              <a:rPr lang="nl-BE" dirty="0"/>
              <a:t>1</a:t>
            </a:r>
          </a:p>
        </p:txBody>
      </p:sp>
      <p:sp>
        <p:nvSpPr>
          <p:cNvPr id="12" name="Tekstvak 11">
            <a:extLst>
              <a:ext uri="{FF2B5EF4-FFF2-40B4-BE49-F238E27FC236}">
                <a16:creationId xmlns:a16="http://schemas.microsoft.com/office/drawing/2014/main" id="{D17F9688-E238-43B9-8DEE-B29D2D877C86}"/>
              </a:ext>
            </a:extLst>
          </p:cNvPr>
          <p:cNvSpPr txBox="1"/>
          <p:nvPr/>
        </p:nvSpPr>
        <p:spPr>
          <a:xfrm>
            <a:off x="2446034" y="3360450"/>
            <a:ext cx="1171445" cy="369332"/>
          </a:xfrm>
          <a:prstGeom prst="rect">
            <a:avLst/>
          </a:prstGeom>
          <a:noFill/>
        </p:spPr>
        <p:txBody>
          <a:bodyPr wrap="square" rtlCol="0">
            <a:spAutoFit/>
          </a:bodyPr>
          <a:lstStyle/>
          <a:p>
            <a:r>
              <a:rPr lang="nl-BE" dirty="0"/>
              <a:t>10.000</a:t>
            </a:r>
          </a:p>
        </p:txBody>
      </p:sp>
      <p:sp>
        <p:nvSpPr>
          <p:cNvPr id="3" name="Boog 2">
            <a:extLst>
              <a:ext uri="{FF2B5EF4-FFF2-40B4-BE49-F238E27FC236}">
                <a16:creationId xmlns:a16="http://schemas.microsoft.com/office/drawing/2014/main" id="{D52F9591-F16A-4FBF-9CD1-CBF4E739D474}"/>
              </a:ext>
            </a:extLst>
          </p:cNvPr>
          <p:cNvSpPr/>
          <p:nvPr/>
        </p:nvSpPr>
        <p:spPr bwMode="auto">
          <a:xfrm rot="18758114">
            <a:off x="2875590" y="2954228"/>
            <a:ext cx="4712633" cy="5253344"/>
          </a:xfrm>
          <a:prstGeom prst="arc">
            <a:avLst/>
          </a:prstGeom>
          <a:noFill/>
          <a:ln w="38100" cap="flat" cmpd="sng" algn="ctr">
            <a:solidFill>
              <a:srgbClr val="00B050"/>
            </a:solidFill>
            <a:prstDash val="solid"/>
            <a:round/>
            <a:headEnd type="none" w="lg" len="lg"/>
            <a:tailEnd type="triangl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14" name="Tekstvak 13">
            <a:extLst>
              <a:ext uri="{FF2B5EF4-FFF2-40B4-BE49-F238E27FC236}">
                <a16:creationId xmlns:a16="http://schemas.microsoft.com/office/drawing/2014/main" id="{77563025-23D2-4043-86A1-864285053B63}"/>
              </a:ext>
            </a:extLst>
          </p:cNvPr>
          <p:cNvSpPr txBox="1"/>
          <p:nvPr/>
        </p:nvSpPr>
        <p:spPr>
          <a:xfrm>
            <a:off x="6719909" y="4368064"/>
            <a:ext cx="334075" cy="369332"/>
          </a:xfrm>
          <a:prstGeom prst="rect">
            <a:avLst/>
          </a:prstGeom>
          <a:noFill/>
        </p:spPr>
        <p:txBody>
          <a:bodyPr wrap="square" rtlCol="0">
            <a:spAutoFit/>
          </a:bodyPr>
          <a:lstStyle/>
          <a:p>
            <a:r>
              <a:rPr lang="nl-BE" dirty="0"/>
              <a:t>2</a:t>
            </a:r>
          </a:p>
        </p:txBody>
      </p:sp>
      <p:cxnSp>
        <p:nvCxnSpPr>
          <p:cNvPr id="15" name="Rechte verbindingslijn 14">
            <a:extLst>
              <a:ext uri="{FF2B5EF4-FFF2-40B4-BE49-F238E27FC236}">
                <a16:creationId xmlns:a16="http://schemas.microsoft.com/office/drawing/2014/main" id="{91CE7139-4253-459C-A6FA-06BE57596156}"/>
              </a:ext>
            </a:extLst>
          </p:cNvPr>
          <p:cNvCxnSpPr/>
          <p:nvPr/>
        </p:nvCxnSpPr>
        <p:spPr>
          <a:xfrm>
            <a:off x="6886945" y="391196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2D0B454-A1DB-40F9-AF7B-AABB1A4FC1D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62826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5347">
                                            <p:txEl>
                                              <p:pRg st="0" end="0"/>
                                            </p:txEl>
                                          </p:spTgt>
                                        </p:tgtEl>
                                        <p:attrNameLst>
                                          <p:attrName>style.visibility</p:attrName>
                                        </p:attrNameLst>
                                      </p:cBhvr>
                                      <p:to>
                                        <p:strVal val="visible"/>
                                      </p:to>
                                    </p:set>
                                    <p:animEffect transition="in" filter="fade">
                                      <p:cBhvr>
                                        <p:cTn id="14" dur="1000"/>
                                        <p:tgtEl>
                                          <p:spTgt spid="185347">
                                            <p:txEl>
                                              <p:pRg st="0" end="0"/>
                                            </p:txEl>
                                          </p:spTgt>
                                        </p:tgtEl>
                                      </p:cBhvr>
                                    </p:animEffect>
                                    <p:anim calcmode="lin" valueType="num">
                                      <p:cBhvr>
                                        <p:cTn id="15" dur="10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534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5347">
                                            <p:txEl>
                                              <p:pRg st="1" end="1"/>
                                            </p:txEl>
                                          </p:spTgt>
                                        </p:tgtEl>
                                        <p:attrNameLst>
                                          <p:attrName>style.visibility</p:attrName>
                                        </p:attrNameLst>
                                      </p:cBhvr>
                                      <p:to>
                                        <p:strVal val="visible"/>
                                      </p:to>
                                    </p:set>
                                    <p:animEffect transition="in" filter="fade">
                                      <p:cBhvr>
                                        <p:cTn id="19" dur="1000"/>
                                        <p:tgtEl>
                                          <p:spTgt spid="185347">
                                            <p:txEl>
                                              <p:pRg st="1" end="1"/>
                                            </p:txEl>
                                          </p:spTgt>
                                        </p:tgtEl>
                                      </p:cBhvr>
                                    </p:animEffect>
                                    <p:anim calcmode="lin" valueType="num">
                                      <p:cBhvr>
                                        <p:cTn id="20"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85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Samengestelde interest</a:t>
            </a:r>
            <a:endParaRPr lang="en-GB" sz="3200" dirty="0"/>
          </a:p>
        </p:txBody>
      </p:sp>
      <p:sp>
        <p:nvSpPr>
          <p:cNvPr id="185347" name="Rectangle 1027"/>
          <p:cNvSpPr>
            <a:spLocks noGrp="1" noChangeArrowheads="1"/>
          </p:cNvSpPr>
          <p:nvPr>
            <p:ph idx="1"/>
          </p:nvPr>
        </p:nvSpPr>
        <p:spPr/>
        <p:txBody>
          <a:bodyPr/>
          <a:lstStyle/>
          <a:p>
            <a:pPr marL="0" indent="0">
              <a:buSzTx/>
              <a:buNone/>
              <a:defRPr/>
            </a:pPr>
            <a:r>
              <a:rPr lang="nl-NL" dirty="0"/>
              <a:t>	</a:t>
            </a:r>
          </a:p>
          <a:p>
            <a:pPr eaLnBrk="1" hangingPunct="1">
              <a:lnSpc>
                <a:spcPct val="90000"/>
              </a:lnSpc>
              <a:buFont typeface="Wingdings" pitchFamily="2" charset="2"/>
              <a:buNone/>
              <a:defRPr/>
            </a:pPr>
            <a:endParaRPr lang="en-GB" sz="2800" dirty="0"/>
          </a:p>
        </p:txBody>
      </p:sp>
      <p:sp>
        <p:nvSpPr>
          <p:cNvPr id="4" name="Tekstvak 3"/>
          <p:cNvSpPr txBox="1"/>
          <p:nvPr/>
        </p:nvSpPr>
        <p:spPr>
          <a:xfrm>
            <a:off x="1991544" y="1700809"/>
            <a:ext cx="7920880" cy="1698927"/>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eaLnBrk="1" hangingPunct="1">
              <a:defRPr/>
            </a:pPr>
            <a:r>
              <a:rPr lang="nl-BE" dirty="0">
                <a:solidFill>
                  <a:srgbClr val="003D62"/>
                </a:solidFill>
              </a:rPr>
              <a:t>Na 3 jaar: </a:t>
            </a:r>
          </a:p>
          <a:p>
            <a:pPr eaLnBrk="1" hangingPunct="1">
              <a:buFont typeface="Wingdings" pitchFamily="2" charset="2"/>
              <a:buNone/>
              <a:defRPr/>
            </a:pPr>
            <a:r>
              <a:rPr lang="nl-NL" dirty="0">
                <a:solidFill>
                  <a:srgbClr val="003D62"/>
                </a:solidFill>
              </a:rPr>
              <a:t>	10.000 x (1,05)(1,05)(1,05)</a:t>
            </a:r>
            <a:r>
              <a:rPr lang="nl-NL" baseline="30000" dirty="0">
                <a:solidFill>
                  <a:srgbClr val="003D62"/>
                </a:solidFill>
              </a:rPr>
              <a:t>   </a:t>
            </a:r>
            <a:r>
              <a:rPr lang="nl-NL" dirty="0">
                <a:solidFill>
                  <a:srgbClr val="003D62"/>
                </a:solidFill>
              </a:rPr>
              <a:t>=  11.576,25 EUR</a:t>
            </a:r>
          </a:p>
          <a:p>
            <a:pPr eaLnBrk="1" hangingPunct="1">
              <a:buFont typeface="Wingdings" pitchFamily="2" charset="2"/>
              <a:buNone/>
              <a:defRPr/>
            </a:pPr>
            <a:r>
              <a:rPr lang="nl-NL" dirty="0">
                <a:solidFill>
                  <a:srgbClr val="003D62"/>
                </a:solidFill>
              </a:rPr>
              <a:t>	of 10.000 x (1,05)</a:t>
            </a:r>
            <a:r>
              <a:rPr lang="nl-NL" baseline="30000" dirty="0">
                <a:solidFill>
                  <a:srgbClr val="003D62"/>
                </a:solidFill>
              </a:rPr>
              <a:t>3   </a:t>
            </a:r>
            <a:r>
              <a:rPr lang="nl-NL" dirty="0">
                <a:solidFill>
                  <a:srgbClr val="003D62"/>
                </a:solidFill>
              </a:rPr>
              <a:t>=  11.576,25 EUR</a:t>
            </a:r>
            <a:endParaRPr lang="en-GB" dirty="0">
              <a:solidFill>
                <a:srgbClr val="003D62"/>
              </a:solidFill>
            </a:endParaRPr>
          </a:p>
          <a:p>
            <a:pPr>
              <a:lnSpc>
                <a:spcPct val="90000"/>
              </a:lnSpc>
              <a:defRPr/>
            </a:pPr>
            <a:r>
              <a:rPr lang="en-GB" dirty="0">
                <a:solidFill>
                  <a:srgbClr val="003D62"/>
                </a:solidFill>
              </a:rPr>
              <a:t>…</a:t>
            </a:r>
          </a:p>
          <a:p>
            <a:pPr eaLnBrk="1" hangingPunct="1">
              <a:lnSpc>
                <a:spcPct val="90000"/>
              </a:lnSpc>
              <a:buSzTx/>
              <a:buFont typeface="Wingdings" pitchFamily="2" charset="2"/>
              <a:buNone/>
              <a:defRPr/>
            </a:pPr>
            <a:endParaRPr lang="nl-NL" dirty="0">
              <a:solidFill>
                <a:srgbClr val="003D62"/>
              </a:solidFill>
            </a:endParaRPr>
          </a:p>
        </p:txBody>
      </p:sp>
      <p:sp>
        <p:nvSpPr>
          <p:cNvPr id="5" name="Tekstvak 4">
            <a:extLst>
              <a:ext uri="{FF2B5EF4-FFF2-40B4-BE49-F238E27FC236}">
                <a16:creationId xmlns:a16="http://schemas.microsoft.com/office/drawing/2014/main" id="{BDFCC967-EE01-4856-B471-048C79089A81}"/>
              </a:ext>
            </a:extLst>
          </p:cNvPr>
          <p:cNvSpPr txBox="1"/>
          <p:nvPr/>
        </p:nvSpPr>
        <p:spPr>
          <a:xfrm>
            <a:off x="2014760" y="3923658"/>
            <a:ext cx="7920880" cy="1698927"/>
          </a:xfrm>
          <a:prstGeom prst="rect">
            <a:avLst/>
          </a:prstGeom>
          <a:noFill/>
          <a:ln>
            <a:solidFill>
              <a:srgbClr val="00B050"/>
            </a:solidFill>
            <a:prstDash val="dash"/>
          </a:ln>
        </p:spPr>
        <p:txBody>
          <a:bodyPr wrap="square" rtlCol="0">
            <a:spAutoFit/>
          </a:bodyPr>
          <a:lstStyle/>
          <a:p>
            <a:r>
              <a:rPr lang="nl-BE" i="1" dirty="0">
                <a:solidFill>
                  <a:srgbClr val="003D62"/>
                </a:solidFill>
              </a:rPr>
              <a:t>Algemeen</a:t>
            </a:r>
          </a:p>
          <a:p>
            <a:pPr eaLnBrk="1" hangingPunct="1">
              <a:defRPr/>
            </a:pPr>
            <a:r>
              <a:rPr lang="nl-BE" dirty="0">
                <a:solidFill>
                  <a:srgbClr val="003D62"/>
                </a:solidFill>
              </a:rPr>
              <a:t>Na n jaar heeft de belegger met een beginkapitaal van 10.000 </a:t>
            </a:r>
          </a:p>
          <a:p>
            <a:pPr eaLnBrk="1" hangingPunct="1">
              <a:buFont typeface="Wingdings" pitchFamily="2" charset="2"/>
              <a:buNone/>
              <a:defRPr/>
            </a:pPr>
            <a:r>
              <a:rPr lang="nl-NL" dirty="0">
                <a:solidFill>
                  <a:srgbClr val="003D62"/>
                </a:solidFill>
              </a:rPr>
              <a:t>	</a:t>
            </a:r>
          </a:p>
          <a:p>
            <a:pPr eaLnBrk="1" hangingPunct="1">
              <a:buFont typeface="Wingdings" pitchFamily="2" charset="2"/>
              <a:buNone/>
              <a:defRPr/>
            </a:pPr>
            <a:r>
              <a:rPr lang="nl-NL" dirty="0">
                <a:solidFill>
                  <a:srgbClr val="003D62"/>
                </a:solidFill>
              </a:rPr>
              <a:t>	10.000 x (1,05)</a:t>
            </a:r>
            <a:r>
              <a:rPr lang="nl-NL" baseline="30000" dirty="0">
                <a:solidFill>
                  <a:srgbClr val="003D62"/>
                </a:solidFill>
              </a:rPr>
              <a:t>n</a:t>
            </a:r>
            <a:endParaRPr lang="en-GB" dirty="0">
              <a:solidFill>
                <a:srgbClr val="003D62"/>
              </a:solidFill>
            </a:endParaRPr>
          </a:p>
          <a:p>
            <a:pPr>
              <a:lnSpc>
                <a:spcPct val="90000"/>
              </a:lnSpc>
              <a:defRPr/>
            </a:pPr>
            <a:endParaRPr lang="en-GB" dirty="0">
              <a:solidFill>
                <a:srgbClr val="003D62"/>
              </a:solidFill>
            </a:endParaRPr>
          </a:p>
          <a:p>
            <a:pPr eaLnBrk="1" hangingPunct="1">
              <a:lnSpc>
                <a:spcPct val="90000"/>
              </a:lnSpc>
              <a:buSzTx/>
              <a:buFont typeface="Wingdings" pitchFamily="2" charset="2"/>
              <a:buNone/>
              <a:defRPr/>
            </a:pPr>
            <a:endParaRPr lang="nl-NL" dirty="0">
              <a:solidFill>
                <a:srgbClr val="003D62"/>
              </a:solidFill>
            </a:endParaRPr>
          </a:p>
        </p:txBody>
      </p:sp>
      <p:sp>
        <p:nvSpPr>
          <p:cNvPr id="2" name="Slide Number Placeholder 1">
            <a:extLst>
              <a:ext uri="{FF2B5EF4-FFF2-40B4-BE49-F238E27FC236}">
                <a16:creationId xmlns:a16="http://schemas.microsoft.com/office/drawing/2014/main" id="{4EAED28A-BC89-4BCA-91D9-3D06BE40B81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881707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a:xfrm>
            <a:off x="1981200" y="277814"/>
            <a:ext cx="8229600" cy="941387"/>
          </a:xfrm>
        </p:spPr>
        <p:txBody>
          <a:bodyPr/>
          <a:lstStyle/>
          <a:p>
            <a:pPr eaLnBrk="1" hangingPunct="1">
              <a:defRPr/>
            </a:pPr>
            <a:r>
              <a:rPr lang="nl-BE" sz="3200" dirty="0"/>
              <a:t>Samengestelde interest</a:t>
            </a:r>
            <a:endParaRPr lang="en-GB" sz="3200" dirty="0"/>
          </a:p>
        </p:txBody>
      </p:sp>
      <p:sp>
        <p:nvSpPr>
          <p:cNvPr id="185347" name="Rectangle 1027"/>
          <p:cNvSpPr>
            <a:spLocks noGrp="1" noChangeArrowheads="1"/>
          </p:cNvSpPr>
          <p:nvPr>
            <p:ph idx="1"/>
          </p:nvPr>
        </p:nvSpPr>
        <p:spPr>
          <a:xfrm>
            <a:off x="1981200" y="1066801"/>
            <a:ext cx="8229600" cy="5059363"/>
          </a:xfrm>
        </p:spPr>
        <p:txBody>
          <a:bodyPr/>
          <a:lstStyle/>
          <a:p>
            <a:pPr marL="0" indent="0">
              <a:buSzTx/>
              <a:buNone/>
              <a:defRPr/>
            </a:pPr>
            <a:r>
              <a:rPr lang="nl-NL" dirty="0"/>
              <a:t>	</a:t>
            </a:r>
          </a:p>
          <a:p>
            <a:pPr eaLnBrk="1" hangingPunct="1">
              <a:lnSpc>
                <a:spcPct val="90000"/>
              </a:lnSpc>
              <a:buFont typeface="Wingdings" pitchFamily="2" charset="2"/>
              <a:buNone/>
              <a:defRPr/>
            </a:pPr>
            <a:endParaRPr lang="en-GB" sz="2800" dirty="0"/>
          </a:p>
        </p:txBody>
      </p:sp>
      <p:sp>
        <p:nvSpPr>
          <p:cNvPr id="4" name="Tekstvak 3"/>
          <p:cNvSpPr txBox="1"/>
          <p:nvPr/>
        </p:nvSpPr>
        <p:spPr>
          <a:xfrm>
            <a:off x="1991544" y="1700808"/>
            <a:ext cx="7920880" cy="1366528"/>
          </a:xfrm>
          <a:prstGeom prst="rect">
            <a:avLst/>
          </a:prstGeom>
          <a:noFill/>
          <a:ln>
            <a:solidFill>
              <a:srgbClr val="00B050"/>
            </a:solidFill>
            <a:prstDash val="dash"/>
          </a:ln>
        </p:spPr>
        <p:txBody>
          <a:bodyPr wrap="square" rtlCol="0">
            <a:spAutoFit/>
          </a:bodyPr>
          <a:lstStyle/>
          <a:p>
            <a:r>
              <a:rPr lang="nl-BE" i="1" dirty="0">
                <a:solidFill>
                  <a:srgbClr val="003D62"/>
                </a:solidFill>
              </a:rPr>
              <a:t>Vb2</a:t>
            </a:r>
          </a:p>
          <a:p>
            <a:pPr eaLnBrk="1" hangingPunct="1">
              <a:lnSpc>
                <a:spcPct val="90000"/>
              </a:lnSpc>
              <a:buClrTx/>
              <a:buSzTx/>
              <a:buFontTx/>
              <a:buNone/>
              <a:defRPr/>
            </a:pPr>
            <a:r>
              <a:rPr lang="nl-NL" dirty="0">
                <a:solidFill>
                  <a:srgbClr val="003D62"/>
                </a:solidFill>
              </a:rPr>
              <a:t>Een belegger die een bedrag van 10.000 EUR op een spaarrekening stort, zal na vier jaar en drie maanden, tegen een samengestelde rentevoet van 5%, een bedrag ontvangen gelijk aan :</a:t>
            </a:r>
          </a:p>
          <a:p>
            <a:pPr eaLnBrk="1" hangingPunct="1">
              <a:lnSpc>
                <a:spcPct val="90000"/>
              </a:lnSpc>
              <a:buClrTx/>
              <a:buSzTx/>
              <a:buFontTx/>
              <a:buNone/>
              <a:defRPr/>
            </a:pPr>
            <a:r>
              <a:rPr lang="nl-NL" dirty="0">
                <a:solidFill>
                  <a:srgbClr val="003D62"/>
                </a:solidFill>
              </a:rPr>
              <a:t>	10.000 x  (1,05)</a:t>
            </a:r>
            <a:r>
              <a:rPr lang="nl-NL" baseline="30000" dirty="0">
                <a:solidFill>
                  <a:srgbClr val="003D62"/>
                </a:solidFill>
              </a:rPr>
              <a:t>4,25   </a:t>
            </a:r>
            <a:r>
              <a:rPr lang="nl-NL" dirty="0">
                <a:solidFill>
                  <a:srgbClr val="003D62"/>
                </a:solidFill>
              </a:rPr>
              <a:t>=  12.304,23 EUR.</a:t>
            </a:r>
            <a:endParaRPr lang="en-GB" dirty="0">
              <a:solidFill>
                <a:srgbClr val="003D62"/>
              </a:solidFill>
            </a:endParaRPr>
          </a:p>
        </p:txBody>
      </p:sp>
      <p:sp>
        <p:nvSpPr>
          <p:cNvPr id="2" name="Slide Number Placeholder 1">
            <a:extLst>
              <a:ext uri="{FF2B5EF4-FFF2-40B4-BE49-F238E27FC236}">
                <a16:creationId xmlns:a16="http://schemas.microsoft.com/office/drawing/2014/main" id="{DEDF4254-B7FB-4F89-9656-B2E5C154B24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697278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nl-BE" sz="3200" dirty="0"/>
              <a:t>Toekomstige waarde (FV)</a:t>
            </a:r>
            <a:endParaRPr lang="en-GB" sz="3200" dirty="0"/>
          </a:p>
        </p:txBody>
      </p:sp>
      <mc:AlternateContent xmlns:mc="http://schemas.openxmlformats.org/markup-compatibility/2006" xmlns:a14="http://schemas.microsoft.com/office/drawing/2010/main">
        <mc:Choice Requires="a14">
          <p:sp>
            <p:nvSpPr>
              <p:cNvPr id="15363" name="Rectangle 3"/>
              <p:cNvSpPr>
                <a:spLocks noGrp="1" noChangeArrowheads="1"/>
              </p:cNvSpPr>
              <p:nvPr>
                <p:ph idx="1"/>
              </p:nvPr>
            </p:nvSpPr>
            <p:spPr/>
            <p:txBody>
              <a:bodyPr/>
              <a:lstStyle/>
              <a:p>
                <a:pPr marL="0" indent="0">
                  <a:buNone/>
                  <a:defRPr/>
                </a:pPr>
                <a:r>
                  <a:rPr lang="nl-NL" sz="2400" dirty="0"/>
                  <a:t>Interestvergoeding </a:t>
                </a:r>
                <a14:m>
                  <m:oMath xmlns:m="http://schemas.openxmlformats.org/officeDocument/2006/math">
                    <m:r>
                      <a:rPr lang="nl-BE" sz="2400" b="0" i="1">
                        <a:latin typeface="Cambria Math"/>
                      </a:rPr>
                      <m:t>𝑖</m:t>
                    </m:r>
                  </m:oMath>
                </a14:m>
                <a:r>
                  <a:rPr lang="nl-NL" sz="2400" dirty="0"/>
                  <a:t>: </a:t>
                </a:r>
                <a:br>
                  <a:rPr lang="nl-NL" sz="2400" dirty="0"/>
                </a:br>
                <a:r>
                  <a:rPr lang="nl-NL" sz="2400" dirty="0"/>
                  <a:t>wordt iedere periode bij het kapitaal (</a:t>
                </a:r>
                <a14:m>
                  <m:oMath xmlns:m="http://schemas.openxmlformats.org/officeDocument/2006/math">
                    <m:r>
                      <a:rPr lang="nl-BE" sz="2400" b="0" i="1">
                        <a:latin typeface="Cambria Math"/>
                      </a:rPr>
                      <m:t>𝐾</m:t>
                    </m:r>
                  </m:oMath>
                </a14:m>
                <a:r>
                  <a:rPr lang="nl-NL" sz="2400" dirty="0"/>
                  <a:t>) gevoegd. </a:t>
                </a:r>
              </a:p>
              <a:p>
                <a:pPr eaLnBrk="1" hangingPunct="1">
                  <a:lnSpc>
                    <a:spcPct val="150000"/>
                  </a:lnSpc>
                  <a:defRPr/>
                </a:pPr>
                <a:r>
                  <a:rPr lang="en-US" sz="2000" dirty="0" err="1"/>
                  <a:t>Jaar</a:t>
                </a:r>
                <a:r>
                  <a:rPr lang="en-US" sz="2000" dirty="0"/>
                  <a:t> 1: </a:t>
                </a:r>
                <a14:m>
                  <m:oMath xmlns:m="http://schemas.openxmlformats.org/officeDocument/2006/math">
                    <m:sSub>
                      <m:sSubPr>
                        <m:ctrlPr>
                          <a:rPr lang="en-US" sz="2000" i="1">
                            <a:latin typeface="Cambria Math" panose="02040503050406030204" pitchFamily="18" charset="0"/>
                          </a:rPr>
                        </m:ctrlPr>
                      </m:sSubPr>
                      <m:e>
                        <m:r>
                          <a:rPr lang="nl-BE" sz="2000" b="0" i="1">
                            <a:latin typeface="Cambria Math"/>
                          </a:rPr>
                          <m:t>𝐾</m:t>
                        </m:r>
                      </m:e>
                      <m:sub>
                        <m:r>
                          <a:rPr lang="nl-BE" sz="2000" b="0" i="1">
                            <a:latin typeface="Cambria Math"/>
                          </a:rPr>
                          <m:t>1</m:t>
                        </m:r>
                      </m:sub>
                    </m:sSub>
                    <m:r>
                      <a:rPr lang="nl-BE" sz="2000" b="0" i="1">
                        <a:latin typeface="Cambria Math"/>
                      </a:rPr>
                      <m:t>=</m:t>
                    </m:r>
                    <m:sSub>
                      <m:sSubPr>
                        <m:ctrlPr>
                          <a:rPr lang="nl-BE" sz="2000" b="0" i="1">
                            <a:latin typeface="Cambria Math" panose="02040503050406030204" pitchFamily="18" charset="0"/>
                          </a:rPr>
                        </m:ctrlPr>
                      </m:sSubPr>
                      <m:e>
                        <m:r>
                          <a:rPr lang="nl-BE" sz="2000" b="0" i="1">
                            <a:latin typeface="Cambria Math"/>
                          </a:rPr>
                          <m:t>𝐾</m:t>
                        </m:r>
                      </m:e>
                      <m:sub>
                        <m:r>
                          <a:rPr lang="nl-BE" sz="2000" b="0" i="1">
                            <a:latin typeface="Cambria Math"/>
                          </a:rPr>
                          <m:t>0</m:t>
                        </m:r>
                      </m:sub>
                    </m:sSub>
                    <m:d>
                      <m:dPr>
                        <m:ctrlPr>
                          <a:rPr lang="nl-BE" sz="2000" b="0" i="1">
                            <a:latin typeface="Cambria Math" panose="02040503050406030204" pitchFamily="18" charset="0"/>
                          </a:rPr>
                        </m:ctrlPr>
                      </m:dPr>
                      <m:e>
                        <m:r>
                          <a:rPr lang="nl-BE" sz="2000" b="0" i="1">
                            <a:latin typeface="Cambria Math"/>
                          </a:rPr>
                          <m:t>1+</m:t>
                        </m:r>
                        <m:r>
                          <a:rPr lang="nl-BE" sz="2000" b="0" i="1">
                            <a:latin typeface="Cambria Math"/>
                          </a:rPr>
                          <m:t>𝑖</m:t>
                        </m:r>
                      </m:e>
                    </m:d>
                  </m:oMath>
                </a14:m>
                <a:endParaRPr lang="en-US" sz="2000" dirty="0"/>
              </a:p>
              <a:p>
                <a:pPr>
                  <a:lnSpc>
                    <a:spcPct val="150000"/>
                  </a:lnSpc>
                  <a:defRPr/>
                </a:pPr>
                <a:r>
                  <a:rPr lang="en-US" sz="2000" dirty="0" err="1"/>
                  <a:t>Jaar</a:t>
                </a:r>
                <a:r>
                  <a:rPr lang="en-US" sz="2000" dirty="0"/>
                  <a:t> 2: </a:t>
                </a:r>
                <a14:m>
                  <m:oMath xmlns:m="http://schemas.openxmlformats.org/officeDocument/2006/math">
                    <m:sSub>
                      <m:sSubPr>
                        <m:ctrlPr>
                          <a:rPr lang="en-US" sz="2000" i="1">
                            <a:latin typeface="Cambria Math" panose="02040503050406030204" pitchFamily="18" charset="0"/>
                          </a:rPr>
                        </m:ctrlPr>
                      </m:sSubPr>
                      <m:e>
                        <m:r>
                          <a:rPr lang="nl-BE" sz="2000" i="1">
                            <a:latin typeface="Cambria Math"/>
                          </a:rPr>
                          <m:t>𝐾</m:t>
                        </m:r>
                      </m:e>
                      <m:sub>
                        <m:r>
                          <a:rPr lang="nl-BE" sz="2000" b="0" i="1">
                            <a:latin typeface="Cambria Math"/>
                          </a:rPr>
                          <m:t>2</m:t>
                        </m:r>
                      </m:sub>
                    </m:sSub>
                    <m:r>
                      <a:rPr lang="nl-BE" sz="2000" i="1">
                        <a:latin typeface="Cambria Math"/>
                      </a:rPr>
                      <m:t>=</m:t>
                    </m:r>
                    <m:sSub>
                      <m:sSubPr>
                        <m:ctrlPr>
                          <a:rPr lang="nl-BE" sz="2000" i="1">
                            <a:latin typeface="Cambria Math" panose="02040503050406030204" pitchFamily="18" charset="0"/>
                          </a:rPr>
                        </m:ctrlPr>
                      </m:sSubPr>
                      <m:e>
                        <m:r>
                          <a:rPr lang="nl-BE" sz="2000" i="1">
                            <a:latin typeface="Cambria Math"/>
                          </a:rPr>
                          <m:t>𝐾</m:t>
                        </m:r>
                      </m:e>
                      <m:sub>
                        <m:r>
                          <a:rPr lang="nl-BE" sz="2000" b="0" i="1">
                            <a:latin typeface="Cambria Math"/>
                          </a:rPr>
                          <m:t>1</m:t>
                        </m:r>
                      </m:sub>
                    </m:sSub>
                    <m:d>
                      <m:dPr>
                        <m:ctrlPr>
                          <a:rPr lang="nl-BE" sz="2000" i="1">
                            <a:latin typeface="Cambria Math" panose="02040503050406030204" pitchFamily="18" charset="0"/>
                          </a:rPr>
                        </m:ctrlPr>
                      </m:dPr>
                      <m:e>
                        <m:r>
                          <a:rPr lang="nl-BE" sz="2000" i="1">
                            <a:latin typeface="Cambria Math"/>
                          </a:rPr>
                          <m:t>1+</m:t>
                        </m:r>
                        <m:r>
                          <a:rPr lang="nl-BE" sz="2000" i="1">
                            <a:latin typeface="Cambria Math"/>
                          </a:rPr>
                          <m:t>𝑖</m:t>
                        </m:r>
                      </m:e>
                    </m:d>
                    <m:r>
                      <a:rPr lang="nl-BE" sz="2000" b="0" i="1">
                        <a:latin typeface="Cambria Math"/>
                      </a:rPr>
                      <m:t>=</m:t>
                    </m:r>
                    <m:sSub>
                      <m:sSubPr>
                        <m:ctrlPr>
                          <a:rPr lang="nl-BE" sz="2000" i="1">
                            <a:latin typeface="Cambria Math" panose="02040503050406030204" pitchFamily="18" charset="0"/>
                          </a:rPr>
                        </m:ctrlPr>
                      </m:sSubPr>
                      <m:e>
                        <m:r>
                          <a:rPr lang="nl-BE" sz="2000" i="1">
                            <a:latin typeface="Cambria Math"/>
                          </a:rPr>
                          <m:t>𝐾</m:t>
                        </m:r>
                      </m:e>
                      <m:sub>
                        <m:r>
                          <a:rPr lang="nl-BE" sz="2000" i="1">
                            <a:latin typeface="Cambria Math"/>
                          </a:rPr>
                          <m:t>0</m:t>
                        </m:r>
                      </m:sub>
                    </m:sSub>
                    <m:sSup>
                      <m:sSupPr>
                        <m:ctrlPr>
                          <a:rPr lang="nl-BE" sz="2000" i="1">
                            <a:latin typeface="Cambria Math" panose="02040503050406030204" pitchFamily="18" charset="0"/>
                          </a:rPr>
                        </m:ctrlPr>
                      </m:sSupPr>
                      <m:e>
                        <m:d>
                          <m:dPr>
                            <m:ctrlPr>
                              <a:rPr lang="nl-BE" sz="2000" i="1">
                                <a:latin typeface="Cambria Math" panose="02040503050406030204" pitchFamily="18" charset="0"/>
                              </a:rPr>
                            </m:ctrlPr>
                          </m:dPr>
                          <m:e>
                            <m:r>
                              <a:rPr lang="nl-BE" sz="2000" i="1">
                                <a:latin typeface="Cambria Math"/>
                              </a:rPr>
                              <m:t>1+</m:t>
                            </m:r>
                            <m:r>
                              <a:rPr lang="nl-BE" sz="2000" i="1">
                                <a:latin typeface="Cambria Math"/>
                              </a:rPr>
                              <m:t>𝑖</m:t>
                            </m:r>
                          </m:e>
                        </m:d>
                      </m:e>
                      <m:sup>
                        <m:r>
                          <a:rPr lang="nl-BE" sz="2000" b="0" i="1">
                            <a:latin typeface="Cambria Math"/>
                          </a:rPr>
                          <m:t>2</m:t>
                        </m:r>
                      </m:sup>
                    </m:sSup>
                  </m:oMath>
                </a14:m>
                <a:endParaRPr lang="en-US" sz="2000" dirty="0"/>
              </a:p>
              <a:p>
                <a:pPr eaLnBrk="1" hangingPunct="1">
                  <a:lnSpc>
                    <a:spcPct val="150000"/>
                  </a:lnSpc>
                  <a:defRPr/>
                </a:pPr>
                <a:r>
                  <a:rPr lang="nl-NL" sz="2000" dirty="0"/>
                  <a:t>…</a:t>
                </a:r>
              </a:p>
              <a:p>
                <a:pPr marL="0" indent="0">
                  <a:buNone/>
                  <a:defRPr/>
                </a:pPr>
                <a:endParaRPr lang="nl-NL" sz="2000" dirty="0"/>
              </a:p>
              <a:p>
                <a:pPr eaLnBrk="1" hangingPunct="1">
                  <a:buFont typeface="Wingdings" pitchFamily="2" charset="2"/>
                  <a:buNone/>
                  <a:defRPr/>
                </a:pPr>
                <a:r>
                  <a:rPr lang="nl-NL" sz="2000" dirty="0"/>
                  <a:t>		</a:t>
                </a:r>
              </a:p>
              <a:p>
                <a:pPr eaLnBrk="1" hangingPunct="1">
                  <a:buFont typeface="Wingdings" pitchFamily="2" charset="2"/>
                  <a:buNone/>
                  <a:defRPr/>
                </a:pPr>
                <a:r>
                  <a:rPr lang="nl-NL" sz="2000" dirty="0"/>
                  <a:t>		</a:t>
                </a:r>
                <a:br>
                  <a:rPr lang="nl-NL" sz="2000" dirty="0"/>
                </a:br>
                <a:r>
                  <a:rPr lang="nl-NL" sz="2000" dirty="0"/>
                  <a:t>	</a:t>
                </a:r>
              </a:p>
              <a:p>
                <a:pPr algn="ctr" eaLnBrk="1" hangingPunct="1">
                  <a:lnSpc>
                    <a:spcPct val="80000"/>
                  </a:lnSpc>
                  <a:buFont typeface="Wingdings" pitchFamily="2" charset="2"/>
                  <a:buNone/>
                  <a:defRPr/>
                </a:pPr>
                <a:endParaRPr lang="nl-BE" sz="1800" dirty="0"/>
              </a:p>
              <a:p>
                <a:pPr eaLnBrk="1" hangingPunct="1">
                  <a:lnSpc>
                    <a:spcPct val="80000"/>
                  </a:lnSpc>
                  <a:buFont typeface="Wingdings" pitchFamily="2" charset="2"/>
                  <a:buNone/>
                  <a:defRPr/>
                </a:pPr>
                <a:endParaRPr lang="en-GB" sz="2000" dirty="0"/>
              </a:p>
            </p:txBody>
          </p:sp>
        </mc:Choice>
        <mc:Fallback xmlns="">
          <p:sp>
            <p:nvSpPr>
              <p:cNvPr id="15363" name="Rectangle 3"/>
              <p:cNvSpPr>
                <a:spLocks noGrp="1" noRot="1" noChangeAspect="1" noMove="1" noResize="1" noEditPoints="1" noAdjustHandles="1" noChangeArrowheads="1" noChangeShapeType="1" noTextEdit="1"/>
              </p:cNvSpPr>
              <p:nvPr>
                <p:ph idx="1"/>
              </p:nvPr>
            </p:nvSpPr>
            <p:spPr>
              <a:blipFill>
                <a:blip r:embed="rId2"/>
                <a:stretch>
                  <a:fillRect l="-2401" t="-2247" r="-1704"/>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1" name="Tekstvak 10"/>
              <p:cNvSpPr txBox="1"/>
              <p:nvPr/>
            </p:nvSpPr>
            <p:spPr>
              <a:xfrm>
                <a:off x="2711624" y="3841884"/>
                <a:ext cx="6768752" cy="523220"/>
              </a:xfrm>
              <a:prstGeom prst="rect">
                <a:avLst/>
              </a:prstGeom>
              <a:noFill/>
              <a:ln>
                <a:solidFill>
                  <a:srgbClr val="FFC000"/>
                </a:solidFill>
              </a:ln>
            </p:spPr>
            <p:txBody>
              <a:bodyPr wrap="square" rtlCol="0">
                <a:spAutoFit/>
              </a:bodyPr>
              <a:lstStyle/>
              <a:p>
                <a:pPr algn="ctr"/>
                <a:r>
                  <a:rPr lang="nl-BE" sz="2800" dirty="0">
                    <a:solidFill>
                      <a:srgbClr val="003D62"/>
                    </a:solidFill>
                  </a:rPr>
                  <a:t>Algemeen:</a:t>
                </a:r>
                <a14:m>
                  <m:oMath xmlns:m="http://schemas.openxmlformats.org/officeDocument/2006/math">
                    <m:sSub>
                      <m:sSubPr>
                        <m:ctrlPr>
                          <a:rPr lang="nl-NL" sz="2800" i="1">
                            <a:solidFill>
                              <a:srgbClr val="003D62"/>
                            </a:solidFill>
                            <a:latin typeface="Cambria Math" panose="02040503050406030204" pitchFamily="18" charset="0"/>
                          </a:rPr>
                        </m:ctrlPr>
                      </m:sSubPr>
                      <m:e>
                        <m:r>
                          <a:rPr lang="nl-BE" sz="2800" i="1">
                            <a:solidFill>
                              <a:srgbClr val="003D62"/>
                            </a:solidFill>
                            <a:latin typeface="Cambria Math"/>
                          </a:rPr>
                          <m:t> </m:t>
                        </m:r>
                        <m:r>
                          <a:rPr lang="nl-BE" sz="2800" i="1">
                            <a:solidFill>
                              <a:srgbClr val="003D62"/>
                            </a:solidFill>
                            <a:latin typeface="Cambria Math"/>
                          </a:rPr>
                          <m:t>𝐾</m:t>
                        </m:r>
                      </m:e>
                      <m:sub>
                        <m:r>
                          <a:rPr lang="nl-BE" sz="2800" i="1">
                            <a:solidFill>
                              <a:srgbClr val="003D62"/>
                            </a:solidFill>
                            <a:latin typeface="Cambria Math"/>
                          </a:rPr>
                          <m:t>𝑁</m:t>
                        </m:r>
                      </m:sub>
                    </m:sSub>
                    <m:r>
                      <a:rPr lang="nl-BE" sz="2800" i="1">
                        <a:solidFill>
                          <a:srgbClr val="003D62"/>
                        </a:solidFill>
                        <a:latin typeface="Cambria Math"/>
                      </a:rPr>
                      <m:t>=</m:t>
                    </m:r>
                    <m:sSub>
                      <m:sSubPr>
                        <m:ctrlPr>
                          <a:rPr lang="nl-BE" sz="2800" i="1">
                            <a:solidFill>
                              <a:srgbClr val="003D62"/>
                            </a:solidFill>
                            <a:latin typeface="Cambria Math" panose="02040503050406030204" pitchFamily="18" charset="0"/>
                          </a:rPr>
                        </m:ctrlPr>
                      </m:sSubPr>
                      <m:e>
                        <m:r>
                          <a:rPr lang="nl-BE" sz="2800" i="1">
                            <a:solidFill>
                              <a:srgbClr val="003D62"/>
                            </a:solidFill>
                            <a:latin typeface="Cambria Math"/>
                          </a:rPr>
                          <m:t>𝐾</m:t>
                        </m:r>
                      </m:e>
                      <m:sub>
                        <m:r>
                          <a:rPr lang="nl-BE" sz="2800" i="1">
                            <a:solidFill>
                              <a:srgbClr val="003D62"/>
                            </a:solidFill>
                            <a:latin typeface="Cambria Math"/>
                          </a:rPr>
                          <m:t>0</m:t>
                        </m:r>
                      </m:sub>
                    </m:sSub>
                    <m:sSup>
                      <m:sSupPr>
                        <m:ctrlPr>
                          <a:rPr lang="nl-BE" sz="2800" i="1">
                            <a:solidFill>
                              <a:srgbClr val="003D62"/>
                            </a:solidFill>
                            <a:latin typeface="Cambria Math" panose="02040503050406030204" pitchFamily="18" charset="0"/>
                          </a:rPr>
                        </m:ctrlPr>
                      </m:sSupPr>
                      <m:e>
                        <m:d>
                          <m:dPr>
                            <m:ctrlPr>
                              <a:rPr lang="nl-BE" sz="2800" i="1">
                                <a:solidFill>
                                  <a:srgbClr val="003D62"/>
                                </a:solidFill>
                                <a:latin typeface="Cambria Math" panose="02040503050406030204" pitchFamily="18" charset="0"/>
                              </a:rPr>
                            </m:ctrlPr>
                          </m:dPr>
                          <m:e>
                            <m:r>
                              <a:rPr lang="nl-BE" sz="2800" i="1">
                                <a:solidFill>
                                  <a:srgbClr val="003D62"/>
                                </a:solidFill>
                                <a:latin typeface="Cambria Math"/>
                              </a:rPr>
                              <m:t>1+</m:t>
                            </m:r>
                            <m:r>
                              <a:rPr lang="nl-BE" sz="2800" i="1">
                                <a:solidFill>
                                  <a:srgbClr val="003D62"/>
                                </a:solidFill>
                                <a:latin typeface="Cambria Math"/>
                              </a:rPr>
                              <m:t>𝑖</m:t>
                            </m:r>
                          </m:e>
                        </m:d>
                      </m:e>
                      <m:sup>
                        <m:r>
                          <a:rPr lang="nl-BE" sz="2800" i="1">
                            <a:solidFill>
                              <a:srgbClr val="003D62"/>
                            </a:solidFill>
                            <a:latin typeface="Cambria Math"/>
                          </a:rPr>
                          <m:t>𝑁</m:t>
                        </m:r>
                      </m:sup>
                    </m:sSup>
                  </m:oMath>
                </a14:m>
                <a:endParaRPr lang="nl-BE" sz="2800" dirty="0">
                  <a:solidFill>
                    <a:srgbClr val="003D62"/>
                  </a:solidFill>
                </a:endParaRPr>
              </a:p>
            </p:txBody>
          </p:sp>
        </mc:Choice>
        <mc:Fallback xmlns="">
          <p:sp>
            <p:nvSpPr>
              <p:cNvPr id="11" name="Tekstvak 10"/>
              <p:cNvSpPr txBox="1">
                <a:spLocks noRot="1" noChangeAspect="1" noMove="1" noResize="1" noEditPoints="1" noAdjustHandles="1" noChangeArrowheads="1" noChangeShapeType="1" noTextEdit="1"/>
              </p:cNvSpPr>
              <p:nvPr/>
            </p:nvSpPr>
            <p:spPr>
              <a:xfrm>
                <a:off x="2711624" y="3841884"/>
                <a:ext cx="6768752" cy="523220"/>
              </a:xfrm>
              <a:prstGeom prst="rect">
                <a:avLst/>
              </a:prstGeom>
              <a:blipFill>
                <a:blip r:embed="rId3"/>
                <a:stretch>
                  <a:fillRect t="-9091" b="-30682"/>
                </a:stretch>
              </a:blipFill>
              <a:ln>
                <a:solidFill>
                  <a:srgbClr val="FFC000"/>
                </a:solidFill>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4" name="Tekstvak 3"/>
              <p:cNvSpPr txBox="1"/>
              <p:nvPr/>
            </p:nvSpPr>
            <p:spPr>
              <a:xfrm>
                <a:off x="6096000" y="5387033"/>
                <a:ext cx="4107406" cy="646331"/>
              </a:xfrm>
              <a:prstGeom prst="rect">
                <a:avLst/>
              </a:prstGeom>
              <a:noFill/>
              <a:ln>
                <a:solidFill>
                  <a:srgbClr val="80808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a:rPr>
                            <m:t>𝐾</m:t>
                          </m:r>
                        </m:e>
                        <m:sub>
                          <m:r>
                            <a:rPr lang="nl-BE" i="1">
                              <a:latin typeface="Cambria Math"/>
                            </a:rPr>
                            <m:t>0</m:t>
                          </m:r>
                        </m:sub>
                      </m:sSub>
                      <m:r>
                        <a:rPr lang="nl-BE" i="1">
                          <a:latin typeface="Cambria Math"/>
                        </a:rPr>
                        <m:t>, </m:t>
                      </m:r>
                      <m:r>
                        <a:rPr lang="nl-BE" i="1">
                          <a:latin typeface="Cambria Math"/>
                        </a:rPr>
                        <m:t>𝑑𝑒</m:t>
                      </m:r>
                      <m:r>
                        <a:rPr lang="nl-BE" i="1">
                          <a:latin typeface="Cambria Math"/>
                        </a:rPr>
                        <m:t> </m:t>
                      </m:r>
                      <m:r>
                        <a:rPr lang="nl-BE" i="1">
                          <a:latin typeface="Cambria Math"/>
                        </a:rPr>
                        <m:t>𝑐𝑜𝑛𝑡𝑎𝑛𝑡𝑒</m:t>
                      </m:r>
                      <m:r>
                        <a:rPr lang="nl-BE" i="1">
                          <a:latin typeface="Cambria Math"/>
                        </a:rPr>
                        <m:t> </m:t>
                      </m:r>
                      <m:r>
                        <a:rPr lang="nl-BE" i="1">
                          <a:latin typeface="Cambria Math"/>
                        </a:rPr>
                        <m:t>𝑜𝑓</m:t>
                      </m:r>
                      <m:r>
                        <a:rPr lang="nl-BE" i="1">
                          <a:latin typeface="Cambria Math"/>
                        </a:rPr>
                        <m:t> </m:t>
                      </m:r>
                      <m:r>
                        <a:rPr lang="nl-BE" i="1">
                          <a:latin typeface="Cambria Math"/>
                        </a:rPr>
                        <m:t>h𝑢𝑖𝑑𝑖𝑔𝑒</m:t>
                      </m:r>
                      <m:r>
                        <a:rPr lang="nl-BE" i="1">
                          <a:latin typeface="Cambria Math"/>
                        </a:rPr>
                        <m:t> </m:t>
                      </m:r>
                      <m:r>
                        <a:rPr lang="nl-BE" i="1">
                          <a:latin typeface="Cambria Math"/>
                        </a:rPr>
                        <m:t>𝑤𝑎𝑎𝑟𝑑𝑒</m:t>
                      </m:r>
                    </m:oMath>
                  </m:oMathPara>
                </a14:m>
                <a:br>
                  <a:rPr lang="nl-BE" i="1" dirty="0">
                    <a:latin typeface="Cambria Math"/>
                  </a:rPr>
                </a:br>
                <a14:m>
                  <m:oMath xmlns:m="http://schemas.openxmlformats.org/officeDocument/2006/math">
                    <m:sSub>
                      <m:sSubPr>
                        <m:ctrlPr>
                          <a:rPr lang="nl-BE" i="1">
                            <a:latin typeface="Cambria Math" panose="02040503050406030204" pitchFamily="18" charset="0"/>
                          </a:rPr>
                        </m:ctrlPr>
                      </m:sSubPr>
                      <m:e>
                        <m:r>
                          <a:rPr lang="nl-BE" i="1">
                            <a:latin typeface="Cambria Math"/>
                          </a:rPr>
                          <m:t>𝐾</m:t>
                        </m:r>
                      </m:e>
                      <m:sub>
                        <m:r>
                          <a:rPr lang="nl-BE" i="1">
                            <a:latin typeface="Cambria Math"/>
                          </a:rPr>
                          <m:t>𝑁</m:t>
                        </m:r>
                      </m:sub>
                    </m:sSub>
                    <m:r>
                      <a:rPr lang="nl-BE" i="1">
                        <a:latin typeface="Cambria Math"/>
                      </a:rPr>
                      <m:t>, </m:t>
                    </m:r>
                    <m:r>
                      <a:rPr lang="nl-BE" i="1">
                        <a:latin typeface="Cambria Math"/>
                      </a:rPr>
                      <m:t>𝑑𝑒</m:t>
                    </m:r>
                    <m:r>
                      <a:rPr lang="nl-BE" i="1">
                        <a:latin typeface="Cambria Math"/>
                      </a:rPr>
                      <m:t> </m:t>
                    </m:r>
                    <m:r>
                      <a:rPr lang="nl-BE" i="1">
                        <a:latin typeface="Cambria Math"/>
                      </a:rPr>
                      <m:t>𝑡𝑜𝑒𝑘𝑜𝑚𝑠𝑡𝑖𝑔𝑒</m:t>
                    </m:r>
                    <m:r>
                      <a:rPr lang="nl-BE" i="1">
                        <a:latin typeface="Cambria Math"/>
                      </a:rPr>
                      <m:t> </m:t>
                    </m:r>
                    <m:r>
                      <a:rPr lang="nl-BE" i="1">
                        <a:latin typeface="Cambria Math"/>
                      </a:rPr>
                      <m:t>𝑤𝑎𝑎𝑟𝑑𝑒</m:t>
                    </m:r>
                  </m:oMath>
                </a14:m>
                <a:r>
                  <a:rPr lang="nl-BE" dirty="0"/>
                  <a:t> (FV)</a:t>
                </a:r>
              </a:p>
            </p:txBody>
          </p:sp>
        </mc:Choice>
        <mc:Fallback xmlns="">
          <p:sp>
            <p:nvSpPr>
              <p:cNvPr id="4" name="Tekstvak 3"/>
              <p:cNvSpPr txBox="1">
                <a:spLocks noRot="1" noChangeAspect="1" noMove="1" noResize="1" noEditPoints="1" noAdjustHandles="1" noChangeArrowheads="1" noChangeShapeType="1" noTextEdit="1"/>
              </p:cNvSpPr>
              <p:nvPr/>
            </p:nvSpPr>
            <p:spPr>
              <a:xfrm>
                <a:off x="6096000" y="5387033"/>
                <a:ext cx="4107406" cy="646331"/>
              </a:xfrm>
              <a:prstGeom prst="rect">
                <a:avLst/>
              </a:prstGeom>
              <a:blipFill>
                <a:blip r:embed="rId4"/>
                <a:stretch>
                  <a:fillRect b="-12963"/>
                </a:stretch>
              </a:blipFill>
              <a:ln>
                <a:solidFill>
                  <a:srgbClr val="80808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0F8AA8B2-D81F-4ABF-A457-666600BE34B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Contante of huidige waarde</a:t>
            </a:r>
            <a:endParaRPr lang="en-GB" sz="3200" dirty="0"/>
          </a:p>
        </p:txBody>
      </p:sp>
      <p:sp>
        <p:nvSpPr>
          <p:cNvPr id="185347" name="Rectangle 1027"/>
          <p:cNvSpPr>
            <a:spLocks noGrp="1" noChangeArrowheads="1"/>
          </p:cNvSpPr>
          <p:nvPr>
            <p:ph idx="1"/>
          </p:nvPr>
        </p:nvSpPr>
        <p:spPr>
          <a:xfrm>
            <a:off x="2157414" y="4879435"/>
            <a:ext cx="7870825" cy="1086391"/>
          </a:xfrm>
        </p:spPr>
        <p:txBody>
          <a:bodyPr/>
          <a:lstStyle/>
          <a:p>
            <a:pPr marL="0" indent="0">
              <a:buSzTx/>
              <a:buNone/>
              <a:defRPr/>
            </a:pPr>
            <a:r>
              <a:rPr lang="nl-NL" sz="2400" dirty="0"/>
              <a:t>Hij zal dan een bedrag moeten storten gelijk aan:</a:t>
            </a:r>
          </a:p>
          <a:p>
            <a:pPr marL="0" indent="0">
              <a:buSzTx/>
              <a:buNone/>
              <a:defRPr/>
            </a:pPr>
            <a:r>
              <a:rPr lang="nl-NL" sz="2400" dirty="0"/>
              <a:t>100/(1,05) = € 95,24</a:t>
            </a:r>
            <a:r>
              <a:rPr lang="nl-NL" sz="2400" baseline="30000" dirty="0"/>
              <a:t> </a:t>
            </a:r>
          </a:p>
        </p:txBody>
      </p:sp>
      <p:sp>
        <p:nvSpPr>
          <p:cNvPr id="4" name="Tekstvak 3"/>
          <p:cNvSpPr txBox="1"/>
          <p:nvPr/>
        </p:nvSpPr>
        <p:spPr>
          <a:xfrm>
            <a:off x="2157413" y="1283983"/>
            <a:ext cx="7920880" cy="1172629"/>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a:defRPr/>
            </a:pPr>
            <a:r>
              <a:rPr lang="nl-NL" dirty="0">
                <a:solidFill>
                  <a:srgbClr val="003D62"/>
                </a:solidFill>
              </a:rPr>
              <a:t>Een belegger wil 100 EUR van zijn spaarrekening halen volgend jaar. Als de rentevoet 5% is, hoeveel moet hij dan nu op zijn spaarrekening storten? </a:t>
            </a:r>
          </a:p>
          <a:p>
            <a:pPr eaLnBrk="1" hangingPunct="1">
              <a:lnSpc>
                <a:spcPct val="90000"/>
              </a:lnSpc>
              <a:buSzTx/>
              <a:buFont typeface="Wingdings" pitchFamily="2" charset="2"/>
              <a:buNone/>
              <a:defRPr/>
            </a:pPr>
            <a:endParaRPr lang="nl-NL" dirty="0">
              <a:solidFill>
                <a:srgbClr val="003D62"/>
              </a:solidFill>
            </a:endParaRPr>
          </a:p>
        </p:txBody>
      </p:sp>
      <p:cxnSp>
        <p:nvCxnSpPr>
          <p:cNvPr id="5" name="Rechte verbindingslijn met pijl 4">
            <a:extLst>
              <a:ext uri="{FF2B5EF4-FFF2-40B4-BE49-F238E27FC236}">
                <a16:creationId xmlns:a16="http://schemas.microsoft.com/office/drawing/2014/main" id="{FEE0316C-FF20-4D2D-8129-0A4AB7EBEA58}"/>
              </a:ext>
            </a:extLst>
          </p:cNvPr>
          <p:cNvCxnSpPr>
            <a:cxnSpLocks/>
          </p:cNvCxnSpPr>
          <p:nvPr/>
        </p:nvCxnSpPr>
        <p:spPr>
          <a:xfrm>
            <a:off x="3215680" y="3933056"/>
            <a:ext cx="2880320"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A3516D06-B77C-4E83-B0CC-00BC2BC1E344}"/>
              </a:ext>
            </a:extLst>
          </p:cNvPr>
          <p:cNvCxnSpPr/>
          <p:nvPr/>
        </p:nvCxnSpPr>
        <p:spPr>
          <a:xfrm>
            <a:off x="3220937" y="3708893"/>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5BB0A28A-213B-4259-ADEF-D40ADE88134F}"/>
              </a:ext>
            </a:extLst>
          </p:cNvPr>
          <p:cNvCxnSpPr/>
          <p:nvPr/>
        </p:nvCxnSpPr>
        <p:spPr>
          <a:xfrm>
            <a:off x="5087888" y="3680599"/>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9B9A5E3F-3280-438F-ADD2-7D95345D6B79}"/>
              </a:ext>
            </a:extLst>
          </p:cNvPr>
          <p:cNvSpPr txBox="1"/>
          <p:nvPr/>
        </p:nvSpPr>
        <p:spPr>
          <a:xfrm>
            <a:off x="3026499" y="4149081"/>
            <a:ext cx="378362" cy="369332"/>
          </a:xfrm>
          <a:prstGeom prst="rect">
            <a:avLst/>
          </a:prstGeom>
          <a:noFill/>
        </p:spPr>
        <p:txBody>
          <a:bodyPr wrap="square" rtlCol="0">
            <a:spAutoFit/>
          </a:bodyPr>
          <a:lstStyle/>
          <a:p>
            <a:r>
              <a:rPr lang="nl-BE" dirty="0"/>
              <a:t>0</a:t>
            </a:r>
          </a:p>
        </p:txBody>
      </p:sp>
      <p:sp>
        <p:nvSpPr>
          <p:cNvPr id="10" name="Tekstvak 9">
            <a:extLst>
              <a:ext uri="{FF2B5EF4-FFF2-40B4-BE49-F238E27FC236}">
                <a16:creationId xmlns:a16="http://schemas.microsoft.com/office/drawing/2014/main" id="{56F15044-DCB5-4667-B6B2-51077D15294F}"/>
              </a:ext>
            </a:extLst>
          </p:cNvPr>
          <p:cNvSpPr txBox="1"/>
          <p:nvPr/>
        </p:nvSpPr>
        <p:spPr>
          <a:xfrm>
            <a:off x="5627948" y="4034892"/>
            <a:ext cx="648072" cy="369332"/>
          </a:xfrm>
          <a:prstGeom prst="rect">
            <a:avLst/>
          </a:prstGeom>
          <a:noFill/>
        </p:spPr>
        <p:txBody>
          <a:bodyPr wrap="square" rtlCol="0">
            <a:spAutoFit/>
          </a:bodyPr>
          <a:lstStyle/>
          <a:p>
            <a:r>
              <a:rPr lang="nl-BE" dirty="0"/>
              <a:t>Tijd</a:t>
            </a:r>
          </a:p>
        </p:txBody>
      </p:sp>
      <p:sp>
        <p:nvSpPr>
          <p:cNvPr id="11" name="Tekstvak 10">
            <a:extLst>
              <a:ext uri="{FF2B5EF4-FFF2-40B4-BE49-F238E27FC236}">
                <a16:creationId xmlns:a16="http://schemas.microsoft.com/office/drawing/2014/main" id="{9D531552-86CB-4F32-ADBA-089D308F22A2}"/>
              </a:ext>
            </a:extLst>
          </p:cNvPr>
          <p:cNvSpPr txBox="1"/>
          <p:nvPr/>
        </p:nvSpPr>
        <p:spPr>
          <a:xfrm>
            <a:off x="4898707" y="4140943"/>
            <a:ext cx="378362" cy="369332"/>
          </a:xfrm>
          <a:prstGeom prst="rect">
            <a:avLst/>
          </a:prstGeom>
          <a:noFill/>
        </p:spPr>
        <p:txBody>
          <a:bodyPr wrap="square" rtlCol="0">
            <a:spAutoFit/>
          </a:bodyPr>
          <a:lstStyle/>
          <a:p>
            <a:r>
              <a:rPr lang="nl-BE" dirty="0"/>
              <a:t>1</a:t>
            </a:r>
          </a:p>
        </p:txBody>
      </p:sp>
      <p:sp>
        <p:nvSpPr>
          <p:cNvPr id="12" name="Tekstvak 11">
            <a:extLst>
              <a:ext uri="{FF2B5EF4-FFF2-40B4-BE49-F238E27FC236}">
                <a16:creationId xmlns:a16="http://schemas.microsoft.com/office/drawing/2014/main" id="{D17F9688-E238-43B9-8DEE-B29D2D877C86}"/>
              </a:ext>
            </a:extLst>
          </p:cNvPr>
          <p:cNvSpPr txBox="1"/>
          <p:nvPr/>
        </p:nvSpPr>
        <p:spPr>
          <a:xfrm>
            <a:off x="4665005" y="3328852"/>
            <a:ext cx="612064" cy="369332"/>
          </a:xfrm>
          <a:prstGeom prst="rect">
            <a:avLst/>
          </a:prstGeom>
          <a:noFill/>
        </p:spPr>
        <p:txBody>
          <a:bodyPr wrap="square" rtlCol="0">
            <a:spAutoFit/>
          </a:bodyPr>
          <a:lstStyle/>
          <a:p>
            <a:r>
              <a:rPr lang="nl-BE" dirty="0"/>
              <a:t>100</a:t>
            </a:r>
          </a:p>
        </p:txBody>
      </p:sp>
      <p:sp>
        <p:nvSpPr>
          <p:cNvPr id="3" name="Boog 2">
            <a:extLst>
              <a:ext uri="{FF2B5EF4-FFF2-40B4-BE49-F238E27FC236}">
                <a16:creationId xmlns:a16="http://schemas.microsoft.com/office/drawing/2014/main" id="{D52F9591-F16A-4FBF-9CD1-CBF4E739D474}"/>
              </a:ext>
            </a:extLst>
          </p:cNvPr>
          <p:cNvSpPr/>
          <p:nvPr/>
        </p:nvSpPr>
        <p:spPr bwMode="auto">
          <a:xfrm rot="18382102">
            <a:off x="3043637" y="2958843"/>
            <a:ext cx="2345257" cy="2559439"/>
          </a:xfrm>
          <a:prstGeom prst="arc">
            <a:avLst/>
          </a:prstGeom>
          <a:noFill/>
          <a:ln w="38100" cap="flat" cmpd="sng" algn="ctr">
            <a:solidFill>
              <a:srgbClr val="00B050"/>
            </a:solidFill>
            <a:prstDash val="solid"/>
            <a:round/>
            <a:headEnd type="triangle" w="lg" len="lg"/>
            <a:tailEnd type="non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2" name="Slide Number Placeholder 1">
            <a:extLst>
              <a:ext uri="{FF2B5EF4-FFF2-40B4-BE49-F238E27FC236}">
                <a16:creationId xmlns:a16="http://schemas.microsoft.com/office/drawing/2014/main" id="{793D3DAC-B9FA-4A05-A1C6-6F485F6A101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66221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5347">
                                            <p:txEl>
                                              <p:pRg st="0" end="0"/>
                                            </p:txEl>
                                          </p:spTgt>
                                        </p:tgtEl>
                                        <p:attrNameLst>
                                          <p:attrName>style.visibility</p:attrName>
                                        </p:attrNameLst>
                                      </p:cBhvr>
                                      <p:to>
                                        <p:strVal val="visible"/>
                                      </p:to>
                                    </p:set>
                                    <p:animEffect transition="in" filter="fade">
                                      <p:cBhvr>
                                        <p:cTn id="14" dur="1000"/>
                                        <p:tgtEl>
                                          <p:spTgt spid="185347">
                                            <p:txEl>
                                              <p:pRg st="0" end="0"/>
                                            </p:txEl>
                                          </p:spTgt>
                                        </p:tgtEl>
                                      </p:cBhvr>
                                    </p:animEffect>
                                    <p:anim calcmode="lin" valueType="num">
                                      <p:cBhvr>
                                        <p:cTn id="15" dur="10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534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5347">
                                            <p:txEl>
                                              <p:pRg st="1" end="1"/>
                                            </p:txEl>
                                          </p:spTgt>
                                        </p:tgtEl>
                                        <p:attrNameLst>
                                          <p:attrName>style.visibility</p:attrName>
                                        </p:attrNameLst>
                                      </p:cBhvr>
                                      <p:to>
                                        <p:strVal val="visible"/>
                                      </p:to>
                                    </p:set>
                                    <p:animEffect transition="in" filter="fade">
                                      <p:cBhvr>
                                        <p:cTn id="19" dur="1000"/>
                                        <p:tgtEl>
                                          <p:spTgt spid="185347">
                                            <p:txEl>
                                              <p:pRg st="1" end="1"/>
                                            </p:txEl>
                                          </p:spTgt>
                                        </p:tgtEl>
                                      </p:cBhvr>
                                    </p:animEffect>
                                    <p:anim calcmode="lin" valueType="num">
                                      <p:cBhvr>
                                        <p:cTn id="20"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85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nl-BE"/>
              <a:t>Inhoud </a:t>
            </a:r>
            <a:endParaRPr lang="en-GB" dirty="0"/>
          </a:p>
        </p:txBody>
      </p:sp>
      <p:sp>
        <p:nvSpPr>
          <p:cNvPr id="19459" name="Rectangle 3"/>
          <p:cNvSpPr>
            <a:spLocks noGrp="1" noChangeArrowheads="1"/>
          </p:cNvSpPr>
          <p:nvPr>
            <p:ph idx="1"/>
          </p:nvPr>
        </p:nvSpPr>
        <p:spPr/>
        <p:txBody>
          <a:bodyPr/>
          <a:lstStyle/>
          <a:p>
            <a:r>
              <a:rPr lang="nl-BE"/>
              <a:t>Het investeringsbeslissingsproces</a:t>
            </a:r>
          </a:p>
          <a:p>
            <a:r>
              <a:rPr lang="nl-BE"/>
              <a:t>Bepaling van de relevante kasstromen</a:t>
            </a:r>
          </a:p>
          <a:p>
            <a:r>
              <a:rPr lang="nl-BE"/>
              <a:t>Methoden van investeringsselectie</a:t>
            </a:r>
          </a:p>
          <a:p>
            <a:r>
              <a:rPr lang="nl-BE"/>
              <a:t>Vergelijking tussen IRR en NPV</a:t>
            </a:r>
          </a:p>
          <a:p>
            <a:r>
              <a:rPr lang="nl-BE"/>
              <a:t>Betekenis van het behalen van een positieve NPV</a:t>
            </a:r>
          </a:p>
          <a:p>
            <a:r>
              <a:rPr lang="nl-BE"/>
              <a:t>De relevante actualisatievoet</a:t>
            </a:r>
          </a:p>
          <a:p>
            <a:r>
              <a:rPr lang="nl-BE"/>
              <a:t>Vervangingsinvesteringen</a:t>
            </a:r>
          </a:p>
        </p:txBody>
      </p:sp>
      <p:sp>
        <p:nvSpPr>
          <p:cNvPr id="2" name="Slide Number Placeholder 1">
            <a:extLst>
              <a:ext uri="{FF2B5EF4-FFF2-40B4-BE49-F238E27FC236}">
                <a16:creationId xmlns:a16="http://schemas.microsoft.com/office/drawing/2014/main" id="{91A126E8-75C8-4FCD-81B9-A6EFCE6FC8A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Contante of huidige waarde</a:t>
            </a:r>
            <a:endParaRPr lang="en-GB" sz="3200" dirty="0"/>
          </a:p>
        </p:txBody>
      </p:sp>
      <p:sp>
        <p:nvSpPr>
          <p:cNvPr id="185347" name="Rectangle 1027"/>
          <p:cNvSpPr>
            <a:spLocks noGrp="1" noChangeArrowheads="1"/>
          </p:cNvSpPr>
          <p:nvPr>
            <p:ph idx="1"/>
          </p:nvPr>
        </p:nvSpPr>
        <p:spPr>
          <a:xfrm>
            <a:off x="2157414" y="4872643"/>
            <a:ext cx="7870825" cy="1093182"/>
          </a:xfrm>
        </p:spPr>
        <p:txBody>
          <a:bodyPr/>
          <a:lstStyle/>
          <a:p>
            <a:pPr marL="0" indent="0">
              <a:buSzTx/>
              <a:buNone/>
              <a:defRPr/>
            </a:pPr>
            <a:r>
              <a:rPr lang="nl-NL" sz="2400" dirty="0"/>
              <a:t>Hij zal dan een bedrag moeten storten gelijk aan:</a:t>
            </a:r>
          </a:p>
          <a:p>
            <a:pPr marL="0" indent="0">
              <a:buSzTx/>
              <a:buNone/>
              <a:defRPr/>
            </a:pPr>
            <a:r>
              <a:rPr lang="nl-NL" sz="2400" dirty="0"/>
              <a:t>100/(1,05)</a:t>
            </a:r>
            <a:r>
              <a:rPr lang="nl-NL" sz="2400" baseline="30000" dirty="0"/>
              <a:t>2 </a:t>
            </a:r>
            <a:r>
              <a:rPr lang="nl-NL" sz="2400" dirty="0"/>
              <a:t>=  € 90,70</a:t>
            </a:r>
            <a:endParaRPr lang="en-GB" sz="2400" dirty="0"/>
          </a:p>
        </p:txBody>
      </p:sp>
      <p:sp>
        <p:nvSpPr>
          <p:cNvPr id="4" name="Tekstvak 3"/>
          <p:cNvSpPr txBox="1"/>
          <p:nvPr/>
        </p:nvSpPr>
        <p:spPr>
          <a:xfrm>
            <a:off x="1991544" y="1700809"/>
            <a:ext cx="7920880" cy="1172629"/>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a:defRPr/>
            </a:pPr>
            <a:r>
              <a:rPr lang="nl-NL" dirty="0">
                <a:solidFill>
                  <a:srgbClr val="003D62"/>
                </a:solidFill>
              </a:rPr>
              <a:t>Een belegger wil 100 EUR van zijn spaarrekening halen over 2 jaar. Als de jaarlijkse rentevoet 5% is, hoeveel moet hij dan nu op zijn spaarrekening storten? </a:t>
            </a:r>
          </a:p>
          <a:p>
            <a:pPr eaLnBrk="1" hangingPunct="1">
              <a:lnSpc>
                <a:spcPct val="90000"/>
              </a:lnSpc>
              <a:buSzTx/>
              <a:buFont typeface="Wingdings" pitchFamily="2" charset="2"/>
              <a:buNone/>
              <a:defRPr/>
            </a:pPr>
            <a:endParaRPr lang="nl-NL" dirty="0">
              <a:solidFill>
                <a:srgbClr val="003D62"/>
              </a:solidFill>
            </a:endParaRPr>
          </a:p>
        </p:txBody>
      </p:sp>
      <p:cxnSp>
        <p:nvCxnSpPr>
          <p:cNvPr id="5" name="Rechte verbindingslijn met pijl 4">
            <a:extLst>
              <a:ext uri="{FF2B5EF4-FFF2-40B4-BE49-F238E27FC236}">
                <a16:creationId xmlns:a16="http://schemas.microsoft.com/office/drawing/2014/main" id="{FEE0316C-FF20-4D2D-8129-0A4AB7EBEA58}"/>
              </a:ext>
            </a:extLst>
          </p:cNvPr>
          <p:cNvCxnSpPr>
            <a:cxnSpLocks/>
          </p:cNvCxnSpPr>
          <p:nvPr/>
        </p:nvCxnSpPr>
        <p:spPr>
          <a:xfrm>
            <a:off x="3220937" y="4091222"/>
            <a:ext cx="439248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A3516D06-B77C-4E83-B0CC-00BC2BC1E344}"/>
              </a:ext>
            </a:extLst>
          </p:cNvPr>
          <p:cNvCxnSpPr/>
          <p:nvPr/>
        </p:nvCxnSpPr>
        <p:spPr>
          <a:xfrm>
            <a:off x="3220937" y="391196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5BB0A28A-213B-4259-ADEF-D40ADE88134F}"/>
              </a:ext>
            </a:extLst>
          </p:cNvPr>
          <p:cNvCxnSpPr/>
          <p:nvPr/>
        </p:nvCxnSpPr>
        <p:spPr>
          <a:xfrm>
            <a:off x="5123188" y="3899320"/>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9B9A5E3F-3280-438F-ADD2-7D95345D6B79}"/>
              </a:ext>
            </a:extLst>
          </p:cNvPr>
          <p:cNvSpPr txBox="1"/>
          <p:nvPr/>
        </p:nvSpPr>
        <p:spPr>
          <a:xfrm>
            <a:off x="3031756" y="4410978"/>
            <a:ext cx="378362" cy="369332"/>
          </a:xfrm>
          <a:prstGeom prst="rect">
            <a:avLst/>
          </a:prstGeom>
          <a:noFill/>
        </p:spPr>
        <p:txBody>
          <a:bodyPr wrap="square" rtlCol="0">
            <a:spAutoFit/>
          </a:bodyPr>
          <a:lstStyle/>
          <a:p>
            <a:r>
              <a:rPr lang="nl-BE" dirty="0"/>
              <a:t>0</a:t>
            </a:r>
          </a:p>
        </p:txBody>
      </p:sp>
      <p:sp>
        <p:nvSpPr>
          <p:cNvPr id="10" name="Tekstvak 9">
            <a:extLst>
              <a:ext uri="{FF2B5EF4-FFF2-40B4-BE49-F238E27FC236}">
                <a16:creationId xmlns:a16="http://schemas.microsoft.com/office/drawing/2014/main" id="{56F15044-DCB5-4667-B6B2-51077D15294F}"/>
              </a:ext>
            </a:extLst>
          </p:cNvPr>
          <p:cNvSpPr txBox="1"/>
          <p:nvPr/>
        </p:nvSpPr>
        <p:spPr>
          <a:xfrm>
            <a:off x="7234508" y="4143963"/>
            <a:ext cx="648072" cy="369332"/>
          </a:xfrm>
          <a:prstGeom prst="rect">
            <a:avLst/>
          </a:prstGeom>
          <a:noFill/>
        </p:spPr>
        <p:txBody>
          <a:bodyPr wrap="square" rtlCol="0">
            <a:spAutoFit/>
          </a:bodyPr>
          <a:lstStyle/>
          <a:p>
            <a:r>
              <a:rPr lang="nl-BE" dirty="0"/>
              <a:t>Tijd</a:t>
            </a:r>
          </a:p>
        </p:txBody>
      </p:sp>
      <p:sp>
        <p:nvSpPr>
          <p:cNvPr id="11" name="Tekstvak 10">
            <a:extLst>
              <a:ext uri="{FF2B5EF4-FFF2-40B4-BE49-F238E27FC236}">
                <a16:creationId xmlns:a16="http://schemas.microsoft.com/office/drawing/2014/main" id="{9D531552-86CB-4F32-ADBA-089D308F22A2}"/>
              </a:ext>
            </a:extLst>
          </p:cNvPr>
          <p:cNvSpPr txBox="1"/>
          <p:nvPr/>
        </p:nvSpPr>
        <p:spPr>
          <a:xfrm>
            <a:off x="4934007" y="4389664"/>
            <a:ext cx="378362" cy="369332"/>
          </a:xfrm>
          <a:prstGeom prst="rect">
            <a:avLst/>
          </a:prstGeom>
          <a:noFill/>
        </p:spPr>
        <p:txBody>
          <a:bodyPr wrap="square" rtlCol="0">
            <a:spAutoFit/>
          </a:bodyPr>
          <a:lstStyle/>
          <a:p>
            <a:r>
              <a:rPr lang="nl-BE" dirty="0"/>
              <a:t>1</a:t>
            </a:r>
          </a:p>
        </p:txBody>
      </p:sp>
      <p:sp>
        <p:nvSpPr>
          <p:cNvPr id="12" name="Tekstvak 11">
            <a:extLst>
              <a:ext uri="{FF2B5EF4-FFF2-40B4-BE49-F238E27FC236}">
                <a16:creationId xmlns:a16="http://schemas.microsoft.com/office/drawing/2014/main" id="{D17F9688-E238-43B9-8DEE-B29D2D877C86}"/>
              </a:ext>
            </a:extLst>
          </p:cNvPr>
          <p:cNvSpPr txBox="1"/>
          <p:nvPr/>
        </p:nvSpPr>
        <p:spPr>
          <a:xfrm>
            <a:off x="6634155" y="3339106"/>
            <a:ext cx="829998" cy="369332"/>
          </a:xfrm>
          <a:prstGeom prst="rect">
            <a:avLst/>
          </a:prstGeom>
          <a:noFill/>
        </p:spPr>
        <p:txBody>
          <a:bodyPr wrap="square" rtlCol="0">
            <a:spAutoFit/>
          </a:bodyPr>
          <a:lstStyle/>
          <a:p>
            <a:r>
              <a:rPr lang="nl-BE" dirty="0"/>
              <a:t>100</a:t>
            </a:r>
          </a:p>
        </p:txBody>
      </p:sp>
      <p:sp>
        <p:nvSpPr>
          <p:cNvPr id="3" name="Boog 2">
            <a:extLst>
              <a:ext uri="{FF2B5EF4-FFF2-40B4-BE49-F238E27FC236}">
                <a16:creationId xmlns:a16="http://schemas.microsoft.com/office/drawing/2014/main" id="{D52F9591-F16A-4FBF-9CD1-CBF4E739D474}"/>
              </a:ext>
            </a:extLst>
          </p:cNvPr>
          <p:cNvSpPr/>
          <p:nvPr/>
        </p:nvSpPr>
        <p:spPr bwMode="auto">
          <a:xfrm rot="18758114">
            <a:off x="2875590" y="2954228"/>
            <a:ext cx="4712633" cy="5253344"/>
          </a:xfrm>
          <a:prstGeom prst="arc">
            <a:avLst/>
          </a:prstGeom>
          <a:noFill/>
          <a:ln w="38100" cap="flat" cmpd="sng" algn="ctr">
            <a:solidFill>
              <a:srgbClr val="00B050"/>
            </a:solidFill>
            <a:prstDash val="solid"/>
            <a:round/>
            <a:headEnd type="triangle" w="lg" len="lg"/>
            <a:tailEnd type="non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14" name="Tekstvak 13">
            <a:extLst>
              <a:ext uri="{FF2B5EF4-FFF2-40B4-BE49-F238E27FC236}">
                <a16:creationId xmlns:a16="http://schemas.microsoft.com/office/drawing/2014/main" id="{77563025-23D2-4043-86A1-864285053B63}"/>
              </a:ext>
            </a:extLst>
          </p:cNvPr>
          <p:cNvSpPr txBox="1"/>
          <p:nvPr/>
        </p:nvSpPr>
        <p:spPr>
          <a:xfrm>
            <a:off x="6719909" y="4368064"/>
            <a:ext cx="334075" cy="369332"/>
          </a:xfrm>
          <a:prstGeom prst="rect">
            <a:avLst/>
          </a:prstGeom>
          <a:noFill/>
        </p:spPr>
        <p:txBody>
          <a:bodyPr wrap="square" rtlCol="0">
            <a:spAutoFit/>
          </a:bodyPr>
          <a:lstStyle/>
          <a:p>
            <a:r>
              <a:rPr lang="nl-BE" dirty="0"/>
              <a:t>2</a:t>
            </a:r>
          </a:p>
        </p:txBody>
      </p:sp>
      <p:cxnSp>
        <p:nvCxnSpPr>
          <p:cNvPr id="15" name="Rechte verbindingslijn 14">
            <a:extLst>
              <a:ext uri="{FF2B5EF4-FFF2-40B4-BE49-F238E27FC236}">
                <a16:creationId xmlns:a16="http://schemas.microsoft.com/office/drawing/2014/main" id="{91CE7139-4253-459C-A6FA-06BE57596156}"/>
              </a:ext>
            </a:extLst>
          </p:cNvPr>
          <p:cNvCxnSpPr/>
          <p:nvPr/>
        </p:nvCxnSpPr>
        <p:spPr>
          <a:xfrm>
            <a:off x="6886945" y="391196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7A541AE-CB80-4F39-82CD-8CA22ED4F5E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3000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5347">
                                            <p:txEl>
                                              <p:pRg st="0" end="0"/>
                                            </p:txEl>
                                          </p:spTgt>
                                        </p:tgtEl>
                                        <p:attrNameLst>
                                          <p:attrName>style.visibility</p:attrName>
                                        </p:attrNameLst>
                                      </p:cBhvr>
                                      <p:to>
                                        <p:strVal val="visible"/>
                                      </p:to>
                                    </p:set>
                                    <p:animEffect transition="in" filter="fade">
                                      <p:cBhvr>
                                        <p:cTn id="14" dur="1000"/>
                                        <p:tgtEl>
                                          <p:spTgt spid="185347">
                                            <p:txEl>
                                              <p:pRg st="0" end="0"/>
                                            </p:txEl>
                                          </p:spTgt>
                                        </p:tgtEl>
                                      </p:cBhvr>
                                    </p:animEffect>
                                    <p:anim calcmode="lin" valueType="num">
                                      <p:cBhvr>
                                        <p:cTn id="15" dur="10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534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5347">
                                            <p:txEl>
                                              <p:pRg st="1" end="1"/>
                                            </p:txEl>
                                          </p:spTgt>
                                        </p:tgtEl>
                                        <p:attrNameLst>
                                          <p:attrName>style.visibility</p:attrName>
                                        </p:attrNameLst>
                                      </p:cBhvr>
                                      <p:to>
                                        <p:strVal val="visible"/>
                                      </p:to>
                                    </p:set>
                                    <p:animEffect transition="in" filter="fade">
                                      <p:cBhvr>
                                        <p:cTn id="19" dur="1000"/>
                                        <p:tgtEl>
                                          <p:spTgt spid="185347">
                                            <p:txEl>
                                              <p:pRg st="1" end="1"/>
                                            </p:txEl>
                                          </p:spTgt>
                                        </p:tgtEl>
                                      </p:cBhvr>
                                    </p:animEffect>
                                    <p:anim calcmode="lin" valueType="num">
                                      <p:cBhvr>
                                        <p:cTn id="20"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8534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6"/>
          <p:cNvSpPr>
            <a:spLocks noGrp="1" noChangeArrowheads="1"/>
          </p:cNvSpPr>
          <p:nvPr>
            <p:ph type="title"/>
          </p:nvPr>
        </p:nvSpPr>
        <p:spPr/>
        <p:txBody>
          <a:bodyPr/>
          <a:lstStyle/>
          <a:p>
            <a:pPr eaLnBrk="1" hangingPunct="1">
              <a:defRPr/>
            </a:pPr>
            <a:r>
              <a:rPr lang="nl-BE" sz="3200" dirty="0"/>
              <a:t>Contante of huidige waarde</a:t>
            </a:r>
            <a:endParaRPr lang="en-GB" sz="3200" dirty="0"/>
          </a:p>
        </p:txBody>
      </p:sp>
      <mc:AlternateContent xmlns:mc="http://schemas.openxmlformats.org/markup-compatibility/2006" xmlns:a14="http://schemas.microsoft.com/office/drawing/2010/main">
        <mc:Choice Requires="a14">
          <p:sp>
            <p:nvSpPr>
              <p:cNvPr id="17416" name="Rectangle 8"/>
              <p:cNvSpPr>
                <a:spLocks noGrp="1" noChangeArrowheads="1"/>
              </p:cNvSpPr>
              <p:nvPr>
                <p:ph idx="1"/>
              </p:nvPr>
            </p:nvSpPr>
            <p:spPr/>
            <p:txBody>
              <a:bodyPr/>
              <a:lstStyle/>
              <a:p>
                <a:pPr marL="0" indent="0">
                  <a:buNone/>
                  <a:defRPr/>
                </a:pPr>
                <a:r>
                  <a:rPr lang="nl-NL" sz="2400" i="1" dirty="0">
                    <a:latin typeface="Cambria Math" panose="02040503050406030204" pitchFamily="18" charset="0"/>
                  </a:rPr>
                  <a:t>Algemeen:</a:t>
                </a:r>
                <a14:m>
                  <m:oMath xmlns:m="http://schemas.openxmlformats.org/officeDocument/2006/math">
                    <m:r>
                      <a:rPr lang="nl-BE" sz="2400" b="1" i="1" smtClean="0">
                        <a:latin typeface="Cambria Math" panose="02040503050406030204" pitchFamily="18" charset="0"/>
                      </a:rPr>
                      <m:t>    </m:t>
                    </m:r>
                  </m:oMath>
                </a14:m>
                <a:endParaRPr lang="nl-BE" sz="2400" b="1" i="1" dirty="0">
                  <a:latin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sSub>
                        <m:sSubPr>
                          <m:ctrlPr>
                            <a:rPr lang="nl-NL" sz="2400" i="1">
                              <a:latin typeface="Cambria Math" panose="02040503050406030204" pitchFamily="18" charset="0"/>
                            </a:rPr>
                          </m:ctrlPr>
                        </m:sSubPr>
                        <m:e>
                          <m:r>
                            <a:rPr lang="nl-BE" sz="2400" i="1">
                              <a:latin typeface="Cambria Math"/>
                            </a:rPr>
                            <m:t> </m:t>
                          </m:r>
                          <m:r>
                            <a:rPr lang="nl-BE" sz="2400" i="1">
                              <a:latin typeface="Cambria Math"/>
                            </a:rPr>
                            <m:t>𝐾</m:t>
                          </m:r>
                        </m:e>
                        <m:sub>
                          <m:r>
                            <a:rPr lang="nl-BE" sz="2400" i="1">
                              <a:latin typeface="Cambria Math"/>
                            </a:rPr>
                            <m:t>𝑁</m:t>
                          </m:r>
                        </m:sub>
                      </m:sSub>
                      <m:r>
                        <a:rPr lang="nl-BE" sz="2400" i="1">
                          <a:latin typeface="Cambria Math"/>
                        </a:rPr>
                        <m:t>=</m:t>
                      </m:r>
                      <m:sSub>
                        <m:sSubPr>
                          <m:ctrlPr>
                            <a:rPr lang="nl-BE" sz="2400" i="1">
                              <a:latin typeface="Cambria Math" panose="02040503050406030204" pitchFamily="18" charset="0"/>
                            </a:rPr>
                          </m:ctrlPr>
                        </m:sSubPr>
                        <m:e>
                          <m:r>
                            <a:rPr lang="nl-BE" sz="2400" i="1">
                              <a:latin typeface="Cambria Math"/>
                            </a:rPr>
                            <m:t>𝐾</m:t>
                          </m:r>
                        </m:e>
                        <m:sub>
                          <m:r>
                            <a:rPr lang="nl-BE" sz="2400" i="1">
                              <a:latin typeface="Cambria Math"/>
                            </a:rPr>
                            <m:t>0</m:t>
                          </m:r>
                        </m:sub>
                      </m:sSub>
                      <m:sSup>
                        <m:sSupPr>
                          <m:ctrlPr>
                            <a:rPr lang="nl-BE" sz="2400" i="1">
                              <a:latin typeface="Cambria Math" panose="02040503050406030204" pitchFamily="18" charset="0"/>
                            </a:rPr>
                          </m:ctrlPr>
                        </m:sSupPr>
                        <m:e>
                          <m:d>
                            <m:dPr>
                              <m:ctrlPr>
                                <a:rPr lang="nl-BE" sz="2400" i="1">
                                  <a:latin typeface="Cambria Math" panose="02040503050406030204" pitchFamily="18" charset="0"/>
                                </a:rPr>
                              </m:ctrlPr>
                            </m:dPr>
                            <m:e>
                              <m:r>
                                <a:rPr lang="nl-BE" sz="2400" i="1">
                                  <a:latin typeface="Cambria Math"/>
                                </a:rPr>
                                <m:t>1+</m:t>
                              </m:r>
                              <m:r>
                                <a:rPr lang="nl-BE" sz="2400" i="1">
                                  <a:latin typeface="Cambria Math"/>
                                </a:rPr>
                                <m:t>𝑖</m:t>
                              </m:r>
                            </m:e>
                          </m:d>
                        </m:e>
                        <m:sup>
                          <m:r>
                            <a:rPr lang="nl-BE" sz="2400" i="1">
                              <a:latin typeface="Cambria Math"/>
                            </a:rPr>
                            <m:t>𝑁</m:t>
                          </m:r>
                        </m:sup>
                      </m:sSup>
                    </m:oMath>
                  </m:oMathPara>
                </a14:m>
                <a:endParaRPr lang="nl-BE" sz="2400" dirty="0"/>
              </a:p>
              <a:p>
                <a:pPr marL="0" indent="0">
                  <a:buNone/>
                  <a:defRPr/>
                </a:pPr>
                <a:endParaRPr lang="nl-BE" sz="2400" b="0" i="1" dirty="0">
                  <a:latin typeface="Cambria Math"/>
                </a:endParaRPr>
              </a:p>
              <a:p>
                <a:pPr marL="0" indent="0">
                  <a:buNone/>
                  <a:defRPr/>
                </a:pPr>
                <a:r>
                  <a:rPr lang="nl-BE" sz="2400" b="0" i="1" dirty="0">
                    <a:latin typeface="Cambria Math"/>
                  </a:rPr>
                  <a:t>Dus is: </a:t>
                </a:r>
              </a:p>
              <a:p>
                <a:pPr marL="0" indent="0">
                  <a:buNone/>
                  <a:defRPr/>
                </a:pPr>
                <a:endParaRPr lang="nl-BE" sz="2400" b="0" i="1" dirty="0">
                  <a:latin typeface="Cambria Math"/>
                </a:endParaRPr>
              </a:p>
              <a:p>
                <a:pPr marL="0" indent="0">
                  <a:buNone/>
                  <a:defRPr/>
                </a:pPr>
                <a:r>
                  <a:rPr lang="nl-BE" sz="2400" b="0" i="1" dirty="0">
                    <a:latin typeface="Cambria Math"/>
                  </a:rPr>
                  <a:t>		</a:t>
                </a:r>
                <a:r>
                  <a:rPr lang="nl-NL" sz="2400" dirty="0"/>
                  <a:t> </a:t>
                </a:r>
                <a14:m>
                  <m:oMath xmlns:m="http://schemas.openxmlformats.org/officeDocument/2006/math">
                    <m:sSub>
                      <m:sSubPr>
                        <m:ctrlPr>
                          <a:rPr lang="nl-NL" sz="2400" i="1">
                            <a:latin typeface="Cambria Math" panose="02040503050406030204" pitchFamily="18" charset="0"/>
                          </a:rPr>
                        </m:ctrlPr>
                      </m:sSubPr>
                      <m:e>
                        <m:r>
                          <a:rPr lang="nl-BE" sz="2400" i="1">
                            <a:latin typeface="Cambria Math"/>
                          </a:rPr>
                          <m:t> </m:t>
                        </m:r>
                        <m:r>
                          <a:rPr lang="nl-BE" sz="2400" i="1">
                            <a:latin typeface="Cambria Math"/>
                          </a:rPr>
                          <m:t>𝐾</m:t>
                        </m:r>
                      </m:e>
                      <m:sub>
                        <m:r>
                          <a:rPr lang="nl-BE" sz="2400" b="0" i="1">
                            <a:latin typeface="Cambria Math"/>
                          </a:rPr>
                          <m:t>0</m:t>
                        </m:r>
                      </m:sub>
                    </m:sSub>
                    <m:r>
                      <a:rPr lang="nl-BE" sz="2400" i="1">
                        <a:latin typeface="Cambria Math"/>
                      </a:rPr>
                      <m:t>=</m:t>
                    </m:r>
                    <m:sSub>
                      <m:sSubPr>
                        <m:ctrlPr>
                          <a:rPr lang="nl-BE" sz="2400" i="1">
                            <a:latin typeface="Cambria Math" panose="02040503050406030204" pitchFamily="18" charset="0"/>
                          </a:rPr>
                        </m:ctrlPr>
                      </m:sSubPr>
                      <m:e>
                        <m:r>
                          <a:rPr lang="nl-BE" sz="2400" i="1">
                            <a:latin typeface="Cambria Math"/>
                          </a:rPr>
                          <m:t>𝐾</m:t>
                        </m:r>
                      </m:e>
                      <m:sub>
                        <m:r>
                          <a:rPr lang="nl-BE" sz="2400" b="0" i="1">
                            <a:latin typeface="Cambria Math"/>
                          </a:rPr>
                          <m:t>𝑁</m:t>
                        </m:r>
                      </m:sub>
                    </m:sSub>
                    <m:f>
                      <m:fPr>
                        <m:ctrlPr>
                          <a:rPr lang="nl-BE" sz="2400" i="1">
                            <a:latin typeface="Cambria Math" panose="02040503050406030204" pitchFamily="18" charset="0"/>
                          </a:rPr>
                        </m:ctrlPr>
                      </m:fPr>
                      <m:num>
                        <m:r>
                          <a:rPr lang="nl-BE" sz="2400" b="0" i="1">
                            <a:latin typeface="Cambria Math"/>
                          </a:rPr>
                          <m:t>1</m:t>
                        </m:r>
                      </m:num>
                      <m:den>
                        <m:sSup>
                          <m:sSupPr>
                            <m:ctrlPr>
                              <a:rPr lang="nl-BE" sz="2400" i="1">
                                <a:latin typeface="Cambria Math" panose="02040503050406030204" pitchFamily="18" charset="0"/>
                              </a:rPr>
                            </m:ctrlPr>
                          </m:sSupPr>
                          <m:e>
                            <m:d>
                              <m:dPr>
                                <m:ctrlPr>
                                  <a:rPr lang="nl-BE" sz="2400" i="1">
                                    <a:latin typeface="Cambria Math" panose="02040503050406030204" pitchFamily="18" charset="0"/>
                                  </a:rPr>
                                </m:ctrlPr>
                              </m:dPr>
                              <m:e>
                                <m:r>
                                  <a:rPr lang="nl-BE" sz="2400" i="1">
                                    <a:latin typeface="Cambria Math"/>
                                  </a:rPr>
                                  <m:t>1+</m:t>
                                </m:r>
                                <m:r>
                                  <a:rPr lang="nl-BE" sz="2400" i="1">
                                    <a:latin typeface="Cambria Math"/>
                                  </a:rPr>
                                  <m:t>𝑖</m:t>
                                </m:r>
                              </m:e>
                            </m:d>
                          </m:e>
                          <m:sup>
                            <m:r>
                              <a:rPr lang="nl-BE" sz="2400" i="1">
                                <a:latin typeface="Cambria Math"/>
                              </a:rPr>
                              <m:t>𝑁</m:t>
                            </m:r>
                          </m:sup>
                        </m:sSup>
                      </m:den>
                    </m:f>
                  </m:oMath>
                </a14:m>
                <a:endParaRPr lang="nl-BE" sz="2400" b="0" i="1" dirty="0">
                  <a:latin typeface="Cambria Math"/>
                </a:endParaRPr>
              </a:p>
              <a:p>
                <a:pPr eaLnBrk="1" hangingPunct="1">
                  <a:lnSpc>
                    <a:spcPct val="90000"/>
                  </a:lnSpc>
                  <a:buSzTx/>
                  <a:buFont typeface="Wingdings" pitchFamily="2" charset="2"/>
                  <a:buNone/>
                  <a:defRPr/>
                </a:pPr>
                <a:endParaRPr lang="nl-NL" sz="2400" dirty="0"/>
              </a:p>
              <a:p>
                <a:pPr eaLnBrk="1" hangingPunct="1">
                  <a:lnSpc>
                    <a:spcPct val="90000"/>
                  </a:lnSpc>
                  <a:buClrTx/>
                  <a:buSzTx/>
                  <a:buFontTx/>
                  <a:buNone/>
                  <a:defRPr/>
                </a:pPr>
                <a:endParaRPr lang="nl-BE" sz="2400" dirty="0"/>
              </a:p>
              <a:p>
                <a:pPr eaLnBrk="1" hangingPunct="1">
                  <a:lnSpc>
                    <a:spcPct val="90000"/>
                  </a:lnSpc>
                  <a:buClrTx/>
                  <a:buSzTx/>
                  <a:buFontTx/>
                  <a:buNone/>
                  <a:defRPr/>
                </a:pPr>
                <a:endParaRPr lang="nl-NL" sz="2000" u="sng" dirty="0"/>
              </a:p>
              <a:p>
                <a:pPr eaLnBrk="1" hangingPunct="1">
                  <a:lnSpc>
                    <a:spcPct val="90000"/>
                  </a:lnSpc>
                  <a:buClrTx/>
                  <a:buSzTx/>
                  <a:buFontTx/>
                  <a:buNone/>
                  <a:defRPr/>
                </a:pPr>
                <a:endParaRPr lang="nl-NL" sz="2000" u="sng" dirty="0"/>
              </a:p>
              <a:p>
                <a:pPr eaLnBrk="1" hangingPunct="1">
                  <a:lnSpc>
                    <a:spcPct val="90000"/>
                  </a:lnSpc>
                  <a:buClrTx/>
                  <a:buSzTx/>
                  <a:buFontTx/>
                  <a:buNone/>
                  <a:defRPr/>
                </a:pPr>
                <a:endParaRPr lang="nl-NL" sz="2000" u="sng" dirty="0"/>
              </a:p>
            </p:txBody>
          </p:sp>
        </mc:Choice>
        <mc:Fallback xmlns="">
          <p:sp>
            <p:nvSpPr>
              <p:cNvPr id="17416" name="Rectangle 8"/>
              <p:cNvSpPr>
                <a:spLocks noGrp="1" noRot="1" noChangeAspect="1" noMove="1" noResize="1" noEditPoints="1" noAdjustHandles="1" noChangeArrowheads="1" noChangeShapeType="1" noTextEdit="1"/>
              </p:cNvSpPr>
              <p:nvPr>
                <p:ph idx="1"/>
              </p:nvPr>
            </p:nvSpPr>
            <p:spPr>
              <a:blipFill>
                <a:blip r:embed="rId2"/>
                <a:stretch>
                  <a:fillRect l="-836" t="-1975"/>
                </a:stretch>
              </a:blipFill>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C6D11054-0750-42DB-A503-1744C141A43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26"/>
          <p:cNvSpPr>
            <a:spLocks noGrp="1" noChangeArrowheads="1"/>
          </p:cNvSpPr>
          <p:nvPr>
            <p:ph type="title"/>
          </p:nvPr>
        </p:nvSpPr>
        <p:spPr/>
        <p:txBody>
          <a:bodyPr/>
          <a:lstStyle/>
          <a:p>
            <a:pPr eaLnBrk="1" hangingPunct="1">
              <a:defRPr/>
            </a:pPr>
            <a:r>
              <a:rPr lang="nl-BE" sz="3200" dirty="0"/>
              <a:t>Contante of huidige waarde</a:t>
            </a:r>
            <a:endParaRPr lang="en-GB" sz="3200" dirty="0"/>
          </a:p>
        </p:txBody>
      </p:sp>
      <p:sp>
        <p:nvSpPr>
          <p:cNvPr id="185347" name="Rectangle 1027"/>
          <p:cNvSpPr>
            <a:spLocks noGrp="1" noChangeArrowheads="1"/>
          </p:cNvSpPr>
          <p:nvPr>
            <p:ph idx="1"/>
          </p:nvPr>
        </p:nvSpPr>
        <p:spPr>
          <a:xfrm>
            <a:off x="2157414" y="4872643"/>
            <a:ext cx="7870825" cy="1093182"/>
          </a:xfrm>
        </p:spPr>
        <p:txBody>
          <a:bodyPr>
            <a:normAutofit fontScale="92500" lnSpcReduction="20000"/>
          </a:bodyPr>
          <a:lstStyle/>
          <a:p>
            <a:pPr marL="0" indent="0">
              <a:buSzTx/>
              <a:buNone/>
              <a:defRPr/>
            </a:pPr>
            <a:r>
              <a:rPr lang="nl-NL" sz="2400" dirty="0"/>
              <a:t>Hij zal dan een bedrag ontvangen gelijk aan:</a:t>
            </a:r>
          </a:p>
          <a:p>
            <a:pPr marL="0" indent="0">
              <a:buSzTx/>
              <a:buNone/>
              <a:defRPr/>
            </a:pPr>
            <a:r>
              <a:rPr lang="nl-NL" sz="2400" dirty="0"/>
              <a:t>100/1,05 + 100/(1,05)</a:t>
            </a:r>
            <a:r>
              <a:rPr lang="nl-NL" sz="2400" baseline="30000" dirty="0"/>
              <a:t>2 </a:t>
            </a:r>
            <a:r>
              <a:rPr lang="nl-NL" sz="2400" dirty="0"/>
              <a:t>=  € 95,24 +€ 90,70</a:t>
            </a:r>
          </a:p>
          <a:p>
            <a:pPr marL="0" indent="0">
              <a:buSzTx/>
              <a:buNone/>
              <a:defRPr/>
            </a:pPr>
            <a:r>
              <a:rPr lang="nl-NL" sz="2400" dirty="0"/>
              <a:t>= € 185,94</a:t>
            </a:r>
            <a:endParaRPr lang="en-GB" sz="2400" dirty="0"/>
          </a:p>
        </p:txBody>
      </p:sp>
      <p:sp>
        <p:nvSpPr>
          <p:cNvPr id="4" name="Tekstvak 3"/>
          <p:cNvSpPr txBox="1"/>
          <p:nvPr/>
        </p:nvSpPr>
        <p:spPr>
          <a:xfrm>
            <a:off x="1991544" y="1700808"/>
            <a:ext cx="7920880" cy="1449628"/>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a:defRPr/>
            </a:pPr>
            <a:r>
              <a:rPr lang="nl-NL" dirty="0">
                <a:solidFill>
                  <a:srgbClr val="003D62"/>
                </a:solidFill>
              </a:rPr>
              <a:t>Een belegger wil 100 EUR van zijn spaarrekening halen volgend jaar en over 2 jaar. Als de jaarlijkse rentevoet 5% is, hoeveel moet hij dan nu op zijn spaarrekening storten? </a:t>
            </a:r>
          </a:p>
          <a:p>
            <a:pPr eaLnBrk="1" hangingPunct="1">
              <a:lnSpc>
                <a:spcPct val="90000"/>
              </a:lnSpc>
              <a:buSzTx/>
              <a:buFont typeface="Wingdings" pitchFamily="2" charset="2"/>
              <a:buNone/>
              <a:defRPr/>
            </a:pPr>
            <a:endParaRPr lang="nl-NL" dirty="0">
              <a:solidFill>
                <a:srgbClr val="003D62"/>
              </a:solidFill>
            </a:endParaRPr>
          </a:p>
        </p:txBody>
      </p:sp>
      <p:cxnSp>
        <p:nvCxnSpPr>
          <p:cNvPr id="5" name="Rechte verbindingslijn met pijl 4">
            <a:extLst>
              <a:ext uri="{FF2B5EF4-FFF2-40B4-BE49-F238E27FC236}">
                <a16:creationId xmlns:a16="http://schemas.microsoft.com/office/drawing/2014/main" id="{FEE0316C-FF20-4D2D-8129-0A4AB7EBEA58}"/>
              </a:ext>
            </a:extLst>
          </p:cNvPr>
          <p:cNvCxnSpPr>
            <a:cxnSpLocks/>
          </p:cNvCxnSpPr>
          <p:nvPr/>
        </p:nvCxnSpPr>
        <p:spPr>
          <a:xfrm>
            <a:off x="3220937" y="4091222"/>
            <a:ext cx="439248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6">
            <a:extLst>
              <a:ext uri="{FF2B5EF4-FFF2-40B4-BE49-F238E27FC236}">
                <a16:creationId xmlns:a16="http://schemas.microsoft.com/office/drawing/2014/main" id="{A3516D06-B77C-4E83-B0CC-00BC2BC1E344}"/>
              </a:ext>
            </a:extLst>
          </p:cNvPr>
          <p:cNvCxnSpPr/>
          <p:nvPr/>
        </p:nvCxnSpPr>
        <p:spPr>
          <a:xfrm>
            <a:off x="3220937" y="391196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5BB0A28A-213B-4259-ADEF-D40ADE88134F}"/>
              </a:ext>
            </a:extLst>
          </p:cNvPr>
          <p:cNvCxnSpPr/>
          <p:nvPr/>
        </p:nvCxnSpPr>
        <p:spPr>
          <a:xfrm>
            <a:off x="5123188" y="3899320"/>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9B9A5E3F-3280-438F-ADD2-7D95345D6B79}"/>
              </a:ext>
            </a:extLst>
          </p:cNvPr>
          <p:cNvSpPr txBox="1"/>
          <p:nvPr/>
        </p:nvSpPr>
        <p:spPr>
          <a:xfrm>
            <a:off x="3031756" y="4410978"/>
            <a:ext cx="378362" cy="369332"/>
          </a:xfrm>
          <a:prstGeom prst="rect">
            <a:avLst/>
          </a:prstGeom>
          <a:noFill/>
        </p:spPr>
        <p:txBody>
          <a:bodyPr wrap="square" rtlCol="0">
            <a:spAutoFit/>
          </a:bodyPr>
          <a:lstStyle/>
          <a:p>
            <a:r>
              <a:rPr lang="nl-BE" dirty="0"/>
              <a:t>0</a:t>
            </a:r>
          </a:p>
        </p:txBody>
      </p:sp>
      <p:sp>
        <p:nvSpPr>
          <p:cNvPr id="10" name="Tekstvak 9">
            <a:extLst>
              <a:ext uri="{FF2B5EF4-FFF2-40B4-BE49-F238E27FC236}">
                <a16:creationId xmlns:a16="http://schemas.microsoft.com/office/drawing/2014/main" id="{56F15044-DCB5-4667-B6B2-51077D15294F}"/>
              </a:ext>
            </a:extLst>
          </p:cNvPr>
          <p:cNvSpPr txBox="1"/>
          <p:nvPr/>
        </p:nvSpPr>
        <p:spPr>
          <a:xfrm>
            <a:off x="7223235" y="4139896"/>
            <a:ext cx="648072" cy="369332"/>
          </a:xfrm>
          <a:prstGeom prst="rect">
            <a:avLst/>
          </a:prstGeom>
          <a:noFill/>
        </p:spPr>
        <p:txBody>
          <a:bodyPr wrap="square" rtlCol="0">
            <a:spAutoFit/>
          </a:bodyPr>
          <a:lstStyle/>
          <a:p>
            <a:r>
              <a:rPr lang="nl-BE" dirty="0"/>
              <a:t>Tijd</a:t>
            </a:r>
          </a:p>
        </p:txBody>
      </p:sp>
      <p:sp>
        <p:nvSpPr>
          <p:cNvPr id="11" name="Tekstvak 10">
            <a:extLst>
              <a:ext uri="{FF2B5EF4-FFF2-40B4-BE49-F238E27FC236}">
                <a16:creationId xmlns:a16="http://schemas.microsoft.com/office/drawing/2014/main" id="{9D531552-86CB-4F32-ADBA-089D308F22A2}"/>
              </a:ext>
            </a:extLst>
          </p:cNvPr>
          <p:cNvSpPr txBox="1"/>
          <p:nvPr/>
        </p:nvSpPr>
        <p:spPr>
          <a:xfrm>
            <a:off x="4934007" y="4389664"/>
            <a:ext cx="378362" cy="369332"/>
          </a:xfrm>
          <a:prstGeom prst="rect">
            <a:avLst/>
          </a:prstGeom>
          <a:noFill/>
        </p:spPr>
        <p:txBody>
          <a:bodyPr wrap="square" rtlCol="0">
            <a:spAutoFit/>
          </a:bodyPr>
          <a:lstStyle/>
          <a:p>
            <a:r>
              <a:rPr lang="nl-BE" dirty="0"/>
              <a:t>1</a:t>
            </a:r>
          </a:p>
        </p:txBody>
      </p:sp>
      <p:sp>
        <p:nvSpPr>
          <p:cNvPr id="12" name="Tekstvak 11">
            <a:extLst>
              <a:ext uri="{FF2B5EF4-FFF2-40B4-BE49-F238E27FC236}">
                <a16:creationId xmlns:a16="http://schemas.microsoft.com/office/drawing/2014/main" id="{D17F9688-E238-43B9-8DEE-B29D2D877C86}"/>
              </a:ext>
            </a:extLst>
          </p:cNvPr>
          <p:cNvSpPr txBox="1"/>
          <p:nvPr/>
        </p:nvSpPr>
        <p:spPr>
          <a:xfrm>
            <a:off x="6694106" y="3372311"/>
            <a:ext cx="719754" cy="369332"/>
          </a:xfrm>
          <a:prstGeom prst="rect">
            <a:avLst/>
          </a:prstGeom>
          <a:noFill/>
        </p:spPr>
        <p:txBody>
          <a:bodyPr wrap="square" rtlCol="0">
            <a:spAutoFit/>
          </a:bodyPr>
          <a:lstStyle/>
          <a:p>
            <a:r>
              <a:rPr lang="nl-BE" dirty="0"/>
              <a:t>100</a:t>
            </a:r>
          </a:p>
        </p:txBody>
      </p:sp>
      <p:sp>
        <p:nvSpPr>
          <p:cNvPr id="3" name="Boog 2">
            <a:extLst>
              <a:ext uri="{FF2B5EF4-FFF2-40B4-BE49-F238E27FC236}">
                <a16:creationId xmlns:a16="http://schemas.microsoft.com/office/drawing/2014/main" id="{D52F9591-F16A-4FBF-9CD1-CBF4E739D474}"/>
              </a:ext>
            </a:extLst>
          </p:cNvPr>
          <p:cNvSpPr/>
          <p:nvPr/>
        </p:nvSpPr>
        <p:spPr bwMode="auto">
          <a:xfrm rot="18758114">
            <a:off x="2875590" y="2954228"/>
            <a:ext cx="4712633" cy="5253344"/>
          </a:xfrm>
          <a:prstGeom prst="arc">
            <a:avLst/>
          </a:prstGeom>
          <a:noFill/>
          <a:ln w="38100" cap="flat" cmpd="sng" algn="ctr">
            <a:solidFill>
              <a:srgbClr val="00B050"/>
            </a:solidFill>
            <a:prstDash val="solid"/>
            <a:round/>
            <a:headEnd type="triangle" w="lg" len="lg"/>
            <a:tailEnd type="non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14" name="Tekstvak 13">
            <a:extLst>
              <a:ext uri="{FF2B5EF4-FFF2-40B4-BE49-F238E27FC236}">
                <a16:creationId xmlns:a16="http://schemas.microsoft.com/office/drawing/2014/main" id="{77563025-23D2-4043-86A1-864285053B63}"/>
              </a:ext>
            </a:extLst>
          </p:cNvPr>
          <p:cNvSpPr txBox="1"/>
          <p:nvPr/>
        </p:nvSpPr>
        <p:spPr>
          <a:xfrm>
            <a:off x="6719909" y="4368064"/>
            <a:ext cx="334075" cy="369332"/>
          </a:xfrm>
          <a:prstGeom prst="rect">
            <a:avLst/>
          </a:prstGeom>
          <a:noFill/>
        </p:spPr>
        <p:txBody>
          <a:bodyPr wrap="square" rtlCol="0">
            <a:spAutoFit/>
          </a:bodyPr>
          <a:lstStyle/>
          <a:p>
            <a:r>
              <a:rPr lang="nl-BE" dirty="0"/>
              <a:t>2</a:t>
            </a:r>
          </a:p>
        </p:txBody>
      </p:sp>
      <p:cxnSp>
        <p:nvCxnSpPr>
          <p:cNvPr id="15" name="Rechte verbindingslijn 14">
            <a:extLst>
              <a:ext uri="{FF2B5EF4-FFF2-40B4-BE49-F238E27FC236}">
                <a16:creationId xmlns:a16="http://schemas.microsoft.com/office/drawing/2014/main" id="{91CE7139-4253-459C-A6FA-06BE57596156}"/>
              </a:ext>
            </a:extLst>
          </p:cNvPr>
          <p:cNvCxnSpPr/>
          <p:nvPr/>
        </p:nvCxnSpPr>
        <p:spPr>
          <a:xfrm>
            <a:off x="6886945" y="391196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3CE8A2A7-0D83-4900-8C56-1EEBFF398863}"/>
              </a:ext>
            </a:extLst>
          </p:cNvPr>
          <p:cNvSpPr txBox="1"/>
          <p:nvPr/>
        </p:nvSpPr>
        <p:spPr>
          <a:xfrm>
            <a:off x="4763311" y="3429000"/>
            <a:ext cx="719754" cy="369332"/>
          </a:xfrm>
          <a:prstGeom prst="rect">
            <a:avLst/>
          </a:prstGeom>
          <a:noFill/>
        </p:spPr>
        <p:txBody>
          <a:bodyPr wrap="square" rtlCol="0">
            <a:spAutoFit/>
          </a:bodyPr>
          <a:lstStyle/>
          <a:p>
            <a:r>
              <a:rPr lang="nl-BE" dirty="0"/>
              <a:t>100</a:t>
            </a:r>
          </a:p>
        </p:txBody>
      </p:sp>
      <p:sp>
        <p:nvSpPr>
          <p:cNvPr id="17" name="Boog 16">
            <a:extLst>
              <a:ext uri="{FF2B5EF4-FFF2-40B4-BE49-F238E27FC236}">
                <a16:creationId xmlns:a16="http://schemas.microsoft.com/office/drawing/2014/main" id="{5F4C9741-258F-424F-BC5F-3632EAED9B45}"/>
              </a:ext>
            </a:extLst>
          </p:cNvPr>
          <p:cNvSpPr/>
          <p:nvPr/>
        </p:nvSpPr>
        <p:spPr bwMode="auto">
          <a:xfrm rot="18382102">
            <a:off x="3249104" y="3088346"/>
            <a:ext cx="2345257" cy="2559439"/>
          </a:xfrm>
          <a:prstGeom prst="arc">
            <a:avLst/>
          </a:prstGeom>
          <a:noFill/>
          <a:ln w="38100" cap="flat" cmpd="sng" algn="ctr">
            <a:solidFill>
              <a:srgbClr val="FF0000"/>
            </a:solidFill>
            <a:prstDash val="solid"/>
            <a:round/>
            <a:headEnd type="triangle" w="lg" len="lg"/>
            <a:tailEnd type="none" w="lg" len="lg"/>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nl-BE" sz="2400" baseline="-25000">
              <a:latin typeface="Times New Roman" pitchFamily="1" charset="0"/>
            </a:endParaRPr>
          </a:p>
        </p:txBody>
      </p:sp>
      <p:sp>
        <p:nvSpPr>
          <p:cNvPr id="2" name="Slide Number Placeholder 1">
            <a:extLst>
              <a:ext uri="{FF2B5EF4-FFF2-40B4-BE49-F238E27FC236}">
                <a16:creationId xmlns:a16="http://schemas.microsoft.com/office/drawing/2014/main" id="{C77EFCAF-90FA-45CE-81E6-E88530B1F4E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5409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5347">
                                            <p:txEl>
                                              <p:pRg st="0" end="0"/>
                                            </p:txEl>
                                          </p:spTgt>
                                        </p:tgtEl>
                                        <p:attrNameLst>
                                          <p:attrName>style.visibility</p:attrName>
                                        </p:attrNameLst>
                                      </p:cBhvr>
                                      <p:to>
                                        <p:strVal val="visible"/>
                                      </p:to>
                                    </p:set>
                                    <p:animEffect transition="in" filter="fade">
                                      <p:cBhvr>
                                        <p:cTn id="21" dur="1000"/>
                                        <p:tgtEl>
                                          <p:spTgt spid="185347">
                                            <p:txEl>
                                              <p:pRg st="0" end="0"/>
                                            </p:txEl>
                                          </p:spTgt>
                                        </p:tgtEl>
                                      </p:cBhvr>
                                    </p:animEffect>
                                    <p:anim calcmode="lin" valueType="num">
                                      <p:cBhvr>
                                        <p:cTn id="22" dur="1000" fill="hold"/>
                                        <p:tgtEl>
                                          <p:spTgt spid="18534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85347">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85347">
                                            <p:txEl>
                                              <p:pRg st="1" end="1"/>
                                            </p:txEl>
                                          </p:spTgt>
                                        </p:tgtEl>
                                        <p:attrNameLst>
                                          <p:attrName>style.visibility</p:attrName>
                                        </p:attrNameLst>
                                      </p:cBhvr>
                                      <p:to>
                                        <p:strVal val="visible"/>
                                      </p:to>
                                    </p:set>
                                    <p:animEffect transition="in" filter="fade">
                                      <p:cBhvr>
                                        <p:cTn id="26" dur="1000"/>
                                        <p:tgtEl>
                                          <p:spTgt spid="185347">
                                            <p:txEl>
                                              <p:pRg st="1" end="1"/>
                                            </p:txEl>
                                          </p:spTgt>
                                        </p:tgtEl>
                                      </p:cBhvr>
                                    </p:animEffect>
                                    <p:anim calcmode="lin" valueType="num">
                                      <p:cBhvr>
                                        <p:cTn id="27" dur="10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85347">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5347">
                                            <p:txEl>
                                              <p:pRg st="2" end="2"/>
                                            </p:txEl>
                                          </p:spTgt>
                                        </p:tgtEl>
                                        <p:attrNameLst>
                                          <p:attrName>style.visibility</p:attrName>
                                        </p:attrNameLst>
                                      </p:cBhvr>
                                      <p:to>
                                        <p:strVal val="visible"/>
                                      </p:to>
                                    </p:set>
                                    <p:animEffect transition="in" filter="fade">
                                      <p:cBhvr>
                                        <p:cTn id="31" dur="1000"/>
                                        <p:tgtEl>
                                          <p:spTgt spid="185347">
                                            <p:txEl>
                                              <p:pRg st="2" end="2"/>
                                            </p:txEl>
                                          </p:spTgt>
                                        </p:tgtEl>
                                      </p:cBhvr>
                                    </p:animEffect>
                                    <p:anim calcmode="lin" valueType="num">
                                      <p:cBhvr>
                                        <p:cTn id="32" dur="1000" fill="hold"/>
                                        <p:tgtEl>
                                          <p:spTgt spid="18534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853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nl-BE" sz="3200" dirty="0" err="1"/>
              <a:t>Perpetuïteit</a:t>
            </a:r>
            <a:r>
              <a:rPr lang="nl-BE" sz="3200" dirty="0"/>
              <a:t> zonder groei</a:t>
            </a:r>
            <a:endParaRPr lang="en-GB" sz="3200" dirty="0"/>
          </a:p>
        </p:txBody>
      </p:sp>
      <mc:AlternateContent xmlns:mc="http://schemas.openxmlformats.org/markup-compatibility/2006" xmlns:a14="http://schemas.microsoft.com/office/drawing/2010/main">
        <mc:Choice Requires="a14">
          <p:sp>
            <p:nvSpPr>
              <p:cNvPr id="109571" name="Rectangle 3"/>
              <p:cNvSpPr>
                <a:spLocks noGrp="1" noChangeArrowheads="1"/>
              </p:cNvSpPr>
              <p:nvPr>
                <p:ph idx="1"/>
              </p:nvPr>
            </p:nvSpPr>
            <p:spPr>
              <a:xfrm>
                <a:off x="2157414" y="1484785"/>
                <a:ext cx="7870825" cy="4481041"/>
              </a:xfrm>
            </p:spPr>
            <p:txBody>
              <a:bodyPr>
                <a:normAutofit lnSpcReduction="10000"/>
              </a:bodyPr>
              <a:lstStyle/>
              <a:p>
                <a:pPr marL="0" indent="0">
                  <a:buNone/>
                  <a:defRPr/>
                </a:pPr>
                <a:r>
                  <a:rPr lang="nl-BE" sz="2400" dirty="0"/>
                  <a:t>Oneindige reeks van een kasstroom (</a:t>
                </a:r>
                <a14:m>
                  <m:oMath xmlns:m="http://schemas.openxmlformats.org/officeDocument/2006/math">
                    <m:r>
                      <a:rPr lang="nl-BE" sz="2400" b="0" i="1">
                        <a:latin typeface="Cambria Math" panose="02040503050406030204" pitchFamily="18" charset="0"/>
                      </a:rPr>
                      <m:t>1</m:t>
                    </m:r>
                    <m:r>
                      <a:rPr lang="nl-BE" sz="2400" b="0" i="1">
                        <a:latin typeface="Cambria Math"/>
                      </a:rPr>
                      <m:t>)</m:t>
                    </m:r>
                  </m:oMath>
                </a14:m>
                <a:r>
                  <a:rPr lang="nl-BE" sz="2400" dirty="0"/>
                  <a:t> die in elke periode gelijk blijven met actualisatievoet i </a:t>
                </a:r>
              </a:p>
              <a:p>
                <a:pPr marL="0" indent="0">
                  <a:buNone/>
                  <a:defRPr/>
                </a:pPr>
                <a:endParaRPr lang="nl-BE" sz="2400" dirty="0"/>
              </a:p>
              <a:p>
                <a:pPr marL="0" indent="0">
                  <a:buNone/>
                  <a:defRPr/>
                </a:pPr>
                <a:endParaRPr lang="nl-BE" sz="2400" dirty="0"/>
              </a:p>
              <a:p>
                <a:pPr marL="0" indent="0">
                  <a:buNone/>
                  <a:defRPr/>
                </a:pPr>
                <a:endParaRPr lang="nl-BE" sz="2400" dirty="0"/>
              </a:p>
              <a:p>
                <a:pPr marL="0" indent="0">
                  <a:buNone/>
                  <a:defRPr/>
                </a:pPr>
                <a:r>
                  <a:rPr lang="nl-BE" sz="2400" dirty="0"/>
                  <a:t>PV(</a:t>
                </a:r>
                <a:r>
                  <a:rPr lang="nl-BE" sz="2400" dirty="0" err="1"/>
                  <a:t>Perpetuïteit</a:t>
                </a:r>
                <a:r>
                  <a:rPr lang="nl-BE" sz="2400" dirty="0"/>
                  <a:t>) </a:t>
                </a:r>
                <a14:m>
                  <m:oMath xmlns:m="http://schemas.openxmlformats.org/officeDocument/2006/math">
                    <m:r>
                      <a:rPr lang="pt-BR" sz="2400" i="1">
                        <a:latin typeface="Cambria Math" panose="02040503050406030204" pitchFamily="18" charset="0"/>
                      </a:rPr>
                      <m:t>=</m:t>
                    </m:r>
                    <m:nary>
                      <m:naryPr>
                        <m:chr m:val="∑"/>
                        <m:ctrlPr>
                          <a:rPr lang="pt-BR" sz="2400" i="1">
                            <a:latin typeface="Cambria Math" panose="02040503050406030204" pitchFamily="18" charset="0"/>
                          </a:rPr>
                        </m:ctrlPr>
                      </m:naryPr>
                      <m:sub>
                        <m:r>
                          <m:rPr>
                            <m:brk m:alnAt="23"/>
                          </m:rPr>
                          <a:rPr lang="nl-BE" sz="2400" b="0" i="1">
                            <a:latin typeface="Cambria Math" panose="02040503050406030204" pitchFamily="18" charset="0"/>
                          </a:rPr>
                          <m:t>𝑡</m:t>
                        </m:r>
                        <m:r>
                          <a:rPr lang="nl-BE" sz="2400" b="0" i="1">
                            <a:latin typeface="Cambria Math" panose="02040503050406030204" pitchFamily="18" charset="0"/>
                          </a:rPr>
                          <m:t>=1</m:t>
                        </m:r>
                      </m:sub>
                      <m:sup>
                        <m:r>
                          <a:rPr lang="pt-BR" sz="2400" i="1">
                            <a:latin typeface="Cambria Math" panose="02040503050406030204" pitchFamily="18" charset="0"/>
                            <a:ea typeface="Cambria Math" panose="02040503050406030204" pitchFamily="18" charset="0"/>
                          </a:rPr>
                          <m:t>∞</m:t>
                        </m:r>
                      </m:sup>
                      <m:e>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b="0" i="1">
                                    <a:latin typeface="Cambria Math" panose="02040503050406030204" pitchFamily="18" charset="0"/>
                                  </a:rPr>
                                </m:ctrlPr>
                              </m:sSupPr>
                              <m:e>
                                <m:r>
                                  <a:rPr lang="nl-BE" sz="2400" b="0" i="1">
                                    <a:latin typeface="Cambria Math" panose="02040503050406030204" pitchFamily="18" charset="0"/>
                                  </a:rPr>
                                  <m:t>(1+</m:t>
                                </m:r>
                                <m:r>
                                  <a:rPr lang="nl-BE" sz="2400" b="0" i="1">
                                    <a:latin typeface="Cambria Math" panose="02040503050406030204" pitchFamily="18" charset="0"/>
                                  </a:rPr>
                                  <m:t>𝑖</m:t>
                                </m:r>
                                <m:r>
                                  <a:rPr lang="nl-BE" sz="2400" b="0" i="1">
                                    <a:latin typeface="Cambria Math" panose="02040503050406030204" pitchFamily="18" charset="0"/>
                                  </a:rPr>
                                  <m:t>)</m:t>
                                </m:r>
                              </m:e>
                              <m:sup>
                                <m:r>
                                  <a:rPr lang="nl-BE" sz="2400" b="0" i="1">
                                    <a:latin typeface="Cambria Math" panose="02040503050406030204" pitchFamily="18" charset="0"/>
                                  </a:rPr>
                                  <m:t>𝑡</m:t>
                                </m:r>
                              </m:sup>
                            </m:sSup>
                          </m:den>
                        </m:f>
                      </m:e>
                    </m:nary>
                  </m:oMath>
                </a14:m>
                <a:endParaRPr lang="nl-BE" sz="2400" i="1" dirty="0">
                  <a:latin typeface="Cambria Math" panose="02040503050406030204" pitchFamily="18" charset="0"/>
                </a:endParaRPr>
              </a:p>
              <a:p>
                <a:pPr marL="0" indent="0">
                  <a:buNone/>
                  <a:defRPr/>
                </a:pPr>
                <a:r>
                  <a:rPr lang="pt-BR" sz="2400" dirty="0"/>
                  <a:t>= </a:t>
                </a:r>
                <a14:m>
                  <m:oMath xmlns:m="http://schemas.openxmlformats.org/officeDocument/2006/math">
                    <m:f>
                      <m:fPr>
                        <m:ctrlPr>
                          <a:rPr lang="pt-BR" sz="2400" i="1">
                            <a:latin typeface="Cambria Math" panose="02040503050406030204" pitchFamily="18" charset="0"/>
                          </a:rPr>
                        </m:ctrlPr>
                      </m:fPr>
                      <m:num>
                        <m:r>
                          <a:rPr lang="nl-BE" sz="2400" b="0" i="1">
                            <a:latin typeface="Cambria Math" panose="02040503050406030204" pitchFamily="18" charset="0"/>
                          </a:rPr>
                          <m:t>1</m:t>
                        </m:r>
                      </m:num>
                      <m:den>
                        <m:r>
                          <a:rPr lang="pt-BR" sz="2400" i="1">
                            <a:latin typeface="Cambria Math" panose="02040503050406030204" pitchFamily="18" charset="0"/>
                          </a:rPr>
                          <m:t>1</m:t>
                        </m:r>
                        <m:r>
                          <a:rPr lang="nl-BE" sz="2400" b="0" i="1">
                            <a:latin typeface="Cambria Math" panose="02040503050406030204" pitchFamily="18" charset="0"/>
                          </a:rPr>
                          <m:t>+</m:t>
                        </m:r>
                        <m:r>
                          <a:rPr lang="nl-BE" sz="2400" b="0" i="1">
                            <a:latin typeface="Cambria Math" panose="02040503050406030204" pitchFamily="18" charset="0"/>
                          </a:rPr>
                          <m:t>𝑖</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b="0" i="1">
                                <a:latin typeface="Cambria Math" panose="02040503050406030204" pitchFamily="18" charset="0"/>
                              </a:rPr>
                            </m:ctrlPr>
                          </m:sSupPr>
                          <m:e>
                            <m:r>
                              <a:rPr lang="nl-BE" sz="2400" b="0" i="1">
                                <a:latin typeface="Cambria Math" panose="02040503050406030204" pitchFamily="18" charset="0"/>
                              </a:rPr>
                              <m:t>(1+</m:t>
                            </m:r>
                            <m:r>
                              <a:rPr lang="nl-BE" sz="2400" b="0" i="1">
                                <a:latin typeface="Cambria Math" panose="02040503050406030204" pitchFamily="18" charset="0"/>
                              </a:rPr>
                              <m:t>𝑖</m:t>
                            </m:r>
                            <m:r>
                              <a:rPr lang="nl-BE" sz="2400" b="0" i="1">
                                <a:latin typeface="Cambria Math" panose="02040503050406030204" pitchFamily="18" charset="0"/>
                              </a:rPr>
                              <m:t>)</m:t>
                            </m:r>
                          </m:e>
                          <m:sup>
                            <m:r>
                              <a:rPr lang="nl-BE" sz="2400" b="0" i="1">
                                <a:latin typeface="Cambria Math" panose="02040503050406030204" pitchFamily="18" charset="0"/>
                              </a:rPr>
                              <m:t>2</m:t>
                            </m:r>
                          </m:sup>
                        </m:sSup>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b="0" i="1">
                                <a:latin typeface="Cambria Math" panose="02040503050406030204" pitchFamily="18" charset="0"/>
                              </a:rPr>
                              <m:t>3</m:t>
                            </m:r>
                          </m:sup>
                        </m:sSup>
                      </m:den>
                    </m:f>
                    <m:r>
                      <a:rPr lang="pt-BR" sz="2400" i="1">
                        <a:latin typeface="Cambria Math" panose="02040503050406030204" pitchFamily="18" charset="0"/>
                      </a:rPr>
                      <m:t>…</m:t>
                    </m:r>
                  </m:oMath>
                </a14:m>
                <a:r>
                  <a:rPr lang="pt-BR" sz="2400" dirty="0"/>
                  <a:t> + </a:t>
                </a:r>
                <a14:m>
                  <m:oMath xmlns:m="http://schemas.openxmlformats.org/officeDocument/2006/math">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i="1">
                                <a:latin typeface="Cambria Math" panose="02040503050406030204" pitchFamily="18" charset="0"/>
                                <a:sym typeface="Symbol" panose="05050102010706020507" pitchFamily="18" charset="2"/>
                              </a:rPr>
                              <m:t></m:t>
                            </m:r>
                          </m:sup>
                        </m:sSup>
                      </m:den>
                    </m:f>
                  </m:oMath>
                </a14:m>
                <a:endParaRPr lang="nl-BE" sz="2400" dirty="0"/>
              </a:p>
              <a:p>
                <a:pPr marL="0" indent="0">
                  <a:buNone/>
                  <a:defRPr/>
                </a:pPr>
                <a14:m>
                  <m:oMath xmlns:m="http://schemas.openxmlformats.org/officeDocument/2006/math">
                    <m:r>
                      <a:rPr lang="pt-BR" sz="2400" i="1">
                        <a:latin typeface="Cambria Math" panose="02040503050406030204" pitchFamily="18" charset="0"/>
                      </a:rPr>
                      <m:t>=</m:t>
                    </m:r>
                    <m:r>
                      <a:rPr lang="nl-BE" sz="2400" b="0" i="1">
                        <a:latin typeface="Cambria Math" panose="02040503050406030204" pitchFamily="18" charset="0"/>
                      </a:rPr>
                      <m:t> </m:t>
                    </m:r>
                    <m:f>
                      <m:fPr>
                        <m:ctrlPr>
                          <a:rPr lang="pt-BR" sz="2400" i="1">
                            <a:latin typeface="Cambria Math" panose="02040503050406030204" pitchFamily="18" charset="0"/>
                          </a:rPr>
                        </m:ctrlPr>
                      </m:fPr>
                      <m:num>
                        <m:r>
                          <a:rPr lang="nl-BE" sz="2400" b="0" i="1">
                            <a:latin typeface="Cambria Math" panose="02040503050406030204" pitchFamily="18" charset="0"/>
                          </a:rPr>
                          <m:t>1</m:t>
                        </m:r>
                      </m:num>
                      <m:den>
                        <m:r>
                          <a:rPr lang="pt-BR" sz="2400" i="1">
                            <a:latin typeface="Cambria Math" panose="02040503050406030204" pitchFamily="18" charset="0"/>
                          </a:rPr>
                          <m:t>1</m:t>
                        </m:r>
                        <m:r>
                          <a:rPr lang="nl-BE" sz="2400" i="1">
                            <a:latin typeface="Cambria Math" panose="02040503050406030204" pitchFamily="18" charset="0"/>
                          </a:rPr>
                          <m:t>+</m:t>
                        </m:r>
                        <m:r>
                          <a:rPr lang="nl-BE" sz="2400" b="0" i="1">
                            <a:latin typeface="Cambria Math" panose="02040503050406030204" pitchFamily="18" charset="0"/>
                          </a:rPr>
                          <m:t>𝑖</m:t>
                        </m:r>
                      </m:den>
                    </m:f>
                    <m:r>
                      <a:rPr lang="nl-BE" sz="2400" b="0" i="1">
                        <a:latin typeface="Cambria Math" panose="02040503050406030204" pitchFamily="18" charset="0"/>
                      </a:rPr>
                      <m:t>∗</m:t>
                    </m:r>
                    <m:r>
                      <a:rPr lang="nl-BE" sz="2400" i="1">
                        <a:latin typeface="Cambria Math" panose="02040503050406030204" pitchFamily="18" charset="0"/>
                        <a:sym typeface="Symbol" panose="05050102010706020507" pitchFamily="18" charset="2"/>
                      </a:rPr>
                      <m:t></m:t>
                    </m:r>
                    <m:r>
                      <a:rPr lang="nl-BE" sz="2400" b="0" i="1">
                        <a:latin typeface="Cambria Math" panose="02040503050406030204" pitchFamily="18" charset="0"/>
                        <a:sym typeface="Symbol" panose="05050102010706020507" pitchFamily="18" charset="2"/>
                      </a:rPr>
                      <m:t>1</m:t>
                    </m:r>
                    <m:r>
                      <a:rPr lang="pt-BR" sz="2400" i="1">
                        <a:latin typeface="Cambria Math" panose="02040503050406030204" pitchFamily="18" charset="0"/>
                      </a:rPr>
                      <m:t>+</m:t>
                    </m:r>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b="0" i="1">
                                <a:latin typeface="Cambria Math" panose="02040503050406030204" pitchFamily="18" charset="0"/>
                              </a:rPr>
                              <m:t>1</m:t>
                            </m:r>
                          </m:sup>
                        </m:sSup>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b="0" i="1">
                                <a:latin typeface="Cambria Math" panose="02040503050406030204" pitchFamily="18" charset="0"/>
                              </a:rPr>
                              <m:t>2</m:t>
                            </m:r>
                          </m:sup>
                        </m:sSup>
                      </m:den>
                    </m:f>
                    <m:r>
                      <a:rPr lang="pt-BR" sz="2400" i="1">
                        <a:latin typeface="Cambria Math" panose="02040503050406030204" pitchFamily="18" charset="0"/>
                      </a:rPr>
                      <m:t>…</m:t>
                    </m:r>
                  </m:oMath>
                </a14:m>
                <a:r>
                  <a:rPr lang="pt-BR" sz="2400" dirty="0"/>
                  <a:t> + </a:t>
                </a:r>
                <a14:m>
                  <m:oMath xmlns:m="http://schemas.openxmlformats.org/officeDocument/2006/math">
                    <m:f>
                      <m:fPr>
                        <m:ctrlPr>
                          <a:rPr lang="pt-BR" sz="2400" i="1">
                            <a:latin typeface="Cambria Math" panose="02040503050406030204" pitchFamily="18" charset="0"/>
                          </a:rPr>
                        </m:ctrlPr>
                      </m:fPr>
                      <m:num>
                        <m:r>
                          <a:rPr lang="nl-BE" sz="2400" b="0" i="1">
                            <a:latin typeface="Cambria Math" panose="02040503050406030204" pitchFamily="18" charset="0"/>
                          </a:rPr>
                          <m:t>1</m:t>
                        </m:r>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i="1">
                                <a:latin typeface="Cambria Math" panose="02040503050406030204" pitchFamily="18" charset="0"/>
                                <a:sym typeface="Symbol" panose="05050102010706020507" pitchFamily="18" charset="2"/>
                              </a:rPr>
                              <m:t></m:t>
                            </m:r>
                            <m:r>
                              <a:rPr lang="nl-BE" sz="2400" b="0" i="1">
                                <a:latin typeface="Cambria Math" panose="02040503050406030204" pitchFamily="18" charset="0"/>
                                <a:sym typeface="Symbol" panose="05050102010706020507" pitchFamily="18" charset="2"/>
                              </a:rPr>
                              <m:t>−1</m:t>
                            </m:r>
                          </m:sup>
                        </m:sSup>
                      </m:den>
                    </m:f>
                  </m:oMath>
                </a14:m>
                <a:r>
                  <a:rPr lang="nl-BE" sz="2400" dirty="0">
                    <a:sym typeface="Symbol" panose="05050102010706020507" pitchFamily="18" charset="2"/>
                  </a:rPr>
                  <a:t></a:t>
                </a:r>
                <a:endParaRPr lang="nl-BE" sz="2400" dirty="0"/>
              </a:p>
              <a:p>
                <a:pPr marL="0" indent="0">
                  <a:buNone/>
                  <a:defRPr/>
                </a:pPr>
                <a:r>
                  <a:rPr lang="nl-BE" sz="2800" dirty="0"/>
                  <a:t>=</a:t>
                </a:r>
                <a14:m>
                  <m:oMath xmlns:m="http://schemas.openxmlformats.org/officeDocument/2006/math">
                    <m:f>
                      <m:fPr>
                        <m:ctrlPr>
                          <a:rPr lang="pt-BR" sz="2800" i="1">
                            <a:latin typeface="Cambria Math" panose="02040503050406030204" pitchFamily="18" charset="0"/>
                          </a:rPr>
                        </m:ctrlPr>
                      </m:fPr>
                      <m:num>
                        <m:r>
                          <a:rPr lang="nl-BE" sz="2800" i="1">
                            <a:latin typeface="Cambria Math" panose="02040503050406030204" pitchFamily="18" charset="0"/>
                          </a:rPr>
                          <m:t>1</m:t>
                        </m:r>
                      </m:num>
                      <m:den>
                        <m:r>
                          <a:rPr lang="pt-BR" sz="2800" i="1">
                            <a:latin typeface="Cambria Math" panose="02040503050406030204" pitchFamily="18" charset="0"/>
                          </a:rPr>
                          <m:t>1</m:t>
                        </m:r>
                        <m:r>
                          <a:rPr lang="nl-BE" sz="2800" i="1">
                            <a:latin typeface="Cambria Math" panose="02040503050406030204" pitchFamily="18" charset="0"/>
                          </a:rPr>
                          <m:t>+</m:t>
                        </m:r>
                        <m:r>
                          <a:rPr lang="nl-BE" sz="2800" b="0" i="1">
                            <a:latin typeface="Cambria Math" panose="02040503050406030204" pitchFamily="18" charset="0"/>
                          </a:rPr>
                          <m:t>𝑖</m:t>
                        </m:r>
                      </m:den>
                    </m:f>
                    <m:r>
                      <a:rPr lang="nl-BE" sz="2800" i="1">
                        <a:latin typeface="Cambria Math" panose="02040503050406030204" pitchFamily="18" charset="0"/>
                        <a:sym typeface="Symbol" panose="05050102010706020507" pitchFamily="18" charset="2"/>
                      </a:rPr>
                      <m:t></m:t>
                    </m:r>
                    <m:r>
                      <a:rPr lang="nl-BE" sz="2800" b="0" i="1">
                        <a:latin typeface="Cambria Math" panose="02040503050406030204" pitchFamily="18" charset="0"/>
                        <a:sym typeface="Symbol" panose="05050102010706020507" pitchFamily="18" charset="2"/>
                      </a:rPr>
                      <m:t>1+</m:t>
                    </m:r>
                    <m:r>
                      <a:rPr lang="nl-BE" sz="2800" b="0" i="1">
                        <a:latin typeface="Cambria Math" panose="02040503050406030204" pitchFamily="18" charset="0"/>
                        <a:sym typeface="Symbol" panose="05050102010706020507" pitchFamily="18" charset="2"/>
                      </a:rPr>
                      <m:t>𝑃𝑉</m:t>
                    </m:r>
                    <m:r>
                      <a:rPr lang="nl-BE" sz="2800" b="0" i="1">
                        <a:latin typeface="Cambria Math" panose="02040503050406030204" pitchFamily="18" charset="0"/>
                        <a:sym typeface="Symbol" panose="05050102010706020507" pitchFamily="18" charset="2"/>
                      </a:rPr>
                      <m:t>(</m:t>
                    </m:r>
                    <m:r>
                      <m:rPr>
                        <m:sty m:val="p"/>
                      </m:rPr>
                      <a:rPr lang="nl-BE" sz="2800" b="0">
                        <a:latin typeface="Cambria Math" panose="02040503050406030204" pitchFamily="18" charset="0"/>
                        <a:sym typeface="Symbol" panose="05050102010706020507" pitchFamily="18" charset="2"/>
                      </a:rPr>
                      <m:t>Perpetu</m:t>
                    </m:r>
                    <m:r>
                      <a:rPr lang="nl-BE" sz="2800" b="0">
                        <a:latin typeface="Cambria Math" panose="02040503050406030204" pitchFamily="18" charset="0"/>
                        <a:sym typeface="Symbol" panose="05050102010706020507" pitchFamily="18" charset="2"/>
                      </a:rPr>
                      <m:t>ï</m:t>
                    </m:r>
                    <m:r>
                      <m:rPr>
                        <m:sty m:val="p"/>
                      </m:rPr>
                      <a:rPr lang="nl-BE" sz="2800" b="0">
                        <a:latin typeface="Cambria Math" panose="02040503050406030204" pitchFamily="18" charset="0"/>
                        <a:sym typeface="Symbol" panose="05050102010706020507" pitchFamily="18" charset="2"/>
                      </a:rPr>
                      <m:t>teit</m:t>
                    </m:r>
                    <m:r>
                      <a:rPr lang="nl-BE" sz="2800" b="0" i="1">
                        <a:latin typeface="Cambria Math" panose="02040503050406030204" pitchFamily="18" charset="0"/>
                        <a:sym typeface="Symbol" panose="05050102010706020507" pitchFamily="18" charset="2"/>
                      </a:rPr>
                      <m:t>)</m:t>
                    </m:r>
                  </m:oMath>
                </a14:m>
                <a:r>
                  <a:rPr lang="nl-BE" sz="2800" dirty="0">
                    <a:sym typeface="Symbol" panose="05050102010706020507" pitchFamily="18" charset="2"/>
                  </a:rPr>
                  <a:t></a:t>
                </a:r>
                <a:endParaRPr lang="nl-BE" sz="2800" dirty="0"/>
              </a:p>
              <a:p>
                <a:pPr marL="0" indent="0">
                  <a:buNone/>
                  <a:defRPr/>
                </a:pPr>
                <a:endParaRPr lang="nl-BE" sz="2800" dirty="0"/>
              </a:p>
              <a:p>
                <a:pPr eaLnBrk="1" hangingPunct="1">
                  <a:defRPr/>
                </a:pPr>
                <a:endParaRPr lang="nl-BE" sz="2800" dirty="0"/>
              </a:p>
              <a:p>
                <a:pPr eaLnBrk="1" hangingPunct="1">
                  <a:buFont typeface="Wingdings" pitchFamily="2" charset="2"/>
                  <a:buNone/>
                  <a:defRPr/>
                </a:pPr>
                <a:endParaRPr lang="nl-BE" sz="1200" dirty="0"/>
              </a:p>
              <a:p>
                <a:pPr eaLnBrk="1" hangingPunct="1">
                  <a:defRPr/>
                </a:pPr>
                <a:endParaRPr lang="nl-BE" sz="1200" dirty="0"/>
              </a:p>
              <a:p>
                <a:pPr eaLnBrk="1" hangingPunct="1">
                  <a:buFont typeface="Wingdings" pitchFamily="2" charset="2"/>
                  <a:buNone/>
                  <a:defRPr/>
                </a:pPr>
                <a:endParaRPr lang="en-GB" sz="2400" dirty="0"/>
              </a:p>
            </p:txBody>
          </p:sp>
        </mc:Choice>
        <mc:Fallback xmlns="">
          <p:sp>
            <p:nvSpPr>
              <p:cNvPr id="109571" name="Rectangle 3"/>
              <p:cNvSpPr>
                <a:spLocks noGrp="1" noRot="1" noChangeAspect="1" noMove="1" noResize="1" noEditPoints="1" noAdjustHandles="1" noChangeArrowheads="1" noChangeShapeType="1" noTextEdit="1"/>
              </p:cNvSpPr>
              <p:nvPr>
                <p:ph idx="1"/>
              </p:nvPr>
            </p:nvSpPr>
            <p:spPr>
              <a:xfrm>
                <a:off x="2157414" y="1484785"/>
                <a:ext cx="7870825" cy="4481041"/>
              </a:xfrm>
              <a:blipFill>
                <a:blip r:embed="rId2"/>
                <a:stretch>
                  <a:fillRect l="-1627" t="-2585"/>
                </a:stretch>
              </a:blipFill>
            </p:spPr>
            <p:txBody>
              <a:bodyPr/>
              <a:lstStyle/>
              <a:p>
                <a:r>
                  <a:rPr lang="nl-BE">
                    <a:noFill/>
                  </a:rPr>
                  <a:t> </a:t>
                </a:r>
              </a:p>
            </p:txBody>
          </p:sp>
        </mc:Fallback>
      </mc:AlternateContent>
      <p:sp>
        <p:nvSpPr>
          <p:cNvPr id="6150" name="Rectangle 9"/>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6151" name="Rectangle 11"/>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cxnSp>
        <p:nvCxnSpPr>
          <p:cNvPr id="10" name="Rechte verbindingslijn met pijl 9">
            <a:extLst>
              <a:ext uri="{FF2B5EF4-FFF2-40B4-BE49-F238E27FC236}">
                <a16:creationId xmlns:a16="http://schemas.microsoft.com/office/drawing/2014/main" id="{086370FD-AE7B-486B-A74B-A888647728D9}"/>
              </a:ext>
            </a:extLst>
          </p:cNvPr>
          <p:cNvCxnSpPr>
            <a:cxnSpLocks/>
          </p:cNvCxnSpPr>
          <p:nvPr/>
        </p:nvCxnSpPr>
        <p:spPr>
          <a:xfrm>
            <a:off x="2413717" y="2924944"/>
            <a:ext cx="7416824"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34050973-01C2-4C02-91DF-DCF1AEB6F366}"/>
              </a:ext>
            </a:extLst>
          </p:cNvPr>
          <p:cNvCxnSpPr/>
          <p:nvPr/>
        </p:nvCxnSpPr>
        <p:spPr>
          <a:xfrm>
            <a:off x="2432534"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560F9EBD-ED9F-4BD0-81FB-AF66AA9F9399}"/>
              </a:ext>
            </a:extLst>
          </p:cNvPr>
          <p:cNvCxnSpPr/>
          <p:nvPr/>
        </p:nvCxnSpPr>
        <p:spPr>
          <a:xfrm>
            <a:off x="3378466"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E44C7A71-E94E-45FB-BDD4-323EEFF96B56}"/>
              </a:ext>
            </a:extLst>
          </p:cNvPr>
          <p:cNvCxnSpPr/>
          <p:nvPr/>
        </p:nvCxnSpPr>
        <p:spPr>
          <a:xfrm>
            <a:off x="4309372"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D4BF509-57C5-4C64-981F-1C7E1579544C}"/>
              </a:ext>
            </a:extLst>
          </p:cNvPr>
          <p:cNvCxnSpPr/>
          <p:nvPr/>
        </p:nvCxnSpPr>
        <p:spPr>
          <a:xfrm>
            <a:off x="5216547"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D07A1211-2ECF-4CAB-8512-1FE8F33A2703}"/>
              </a:ext>
            </a:extLst>
          </p:cNvPr>
          <p:cNvCxnSpPr/>
          <p:nvPr/>
        </p:nvCxnSpPr>
        <p:spPr>
          <a:xfrm>
            <a:off x="8976318"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01D741B8-B359-470D-8D13-5F6337C0D6E7}"/>
              </a:ext>
            </a:extLst>
          </p:cNvPr>
          <p:cNvCxnSpPr/>
          <p:nvPr/>
        </p:nvCxnSpPr>
        <p:spPr>
          <a:xfrm>
            <a:off x="6092825"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kstvak 19">
            <a:extLst>
              <a:ext uri="{FF2B5EF4-FFF2-40B4-BE49-F238E27FC236}">
                <a16:creationId xmlns:a16="http://schemas.microsoft.com/office/drawing/2014/main" id="{E8F8F4A9-B837-4447-91E2-7E7C00042B43}"/>
              </a:ext>
            </a:extLst>
          </p:cNvPr>
          <p:cNvSpPr txBox="1"/>
          <p:nvPr/>
        </p:nvSpPr>
        <p:spPr>
          <a:xfrm>
            <a:off x="5037035" y="2299382"/>
            <a:ext cx="324577" cy="369332"/>
          </a:xfrm>
          <a:prstGeom prst="rect">
            <a:avLst/>
          </a:prstGeom>
          <a:noFill/>
        </p:spPr>
        <p:txBody>
          <a:bodyPr wrap="square" rtlCol="0">
            <a:spAutoFit/>
          </a:bodyPr>
          <a:lstStyle/>
          <a:p>
            <a:r>
              <a:rPr lang="nl-BE" dirty="0"/>
              <a:t>1</a:t>
            </a:r>
          </a:p>
        </p:txBody>
      </p:sp>
      <p:sp>
        <p:nvSpPr>
          <p:cNvPr id="21" name="Tekstvak 20">
            <a:extLst>
              <a:ext uri="{FF2B5EF4-FFF2-40B4-BE49-F238E27FC236}">
                <a16:creationId xmlns:a16="http://schemas.microsoft.com/office/drawing/2014/main" id="{1A66A0E6-7764-4388-A828-3D2036304592}"/>
              </a:ext>
            </a:extLst>
          </p:cNvPr>
          <p:cNvSpPr txBox="1"/>
          <p:nvPr/>
        </p:nvSpPr>
        <p:spPr>
          <a:xfrm>
            <a:off x="3177421" y="2305588"/>
            <a:ext cx="324577" cy="369332"/>
          </a:xfrm>
          <a:prstGeom prst="rect">
            <a:avLst/>
          </a:prstGeom>
          <a:noFill/>
        </p:spPr>
        <p:txBody>
          <a:bodyPr wrap="square" rtlCol="0">
            <a:spAutoFit/>
          </a:bodyPr>
          <a:lstStyle/>
          <a:p>
            <a:r>
              <a:rPr lang="nl-BE" dirty="0"/>
              <a:t>1</a:t>
            </a:r>
          </a:p>
        </p:txBody>
      </p:sp>
      <p:sp>
        <p:nvSpPr>
          <p:cNvPr id="22" name="Tekstvak 21">
            <a:extLst>
              <a:ext uri="{FF2B5EF4-FFF2-40B4-BE49-F238E27FC236}">
                <a16:creationId xmlns:a16="http://schemas.microsoft.com/office/drawing/2014/main" id="{103151E2-288F-4F8F-9C1D-7A4C3D0706D8}"/>
              </a:ext>
            </a:extLst>
          </p:cNvPr>
          <p:cNvSpPr txBox="1"/>
          <p:nvPr/>
        </p:nvSpPr>
        <p:spPr>
          <a:xfrm>
            <a:off x="4151076" y="2299382"/>
            <a:ext cx="279631" cy="369332"/>
          </a:xfrm>
          <a:prstGeom prst="rect">
            <a:avLst/>
          </a:prstGeom>
          <a:noFill/>
        </p:spPr>
        <p:txBody>
          <a:bodyPr wrap="square" rtlCol="0">
            <a:spAutoFit/>
          </a:bodyPr>
          <a:lstStyle/>
          <a:p>
            <a:r>
              <a:rPr lang="nl-BE" dirty="0"/>
              <a:t>1</a:t>
            </a:r>
          </a:p>
        </p:txBody>
      </p:sp>
      <p:sp>
        <p:nvSpPr>
          <p:cNvPr id="23" name="Tekstvak 22">
            <a:extLst>
              <a:ext uri="{FF2B5EF4-FFF2-40B4-BE49-F238E27FC236}">
                <a16:creationId xmlns:a16="http://schemas.microsoft.com/office/drawing/2014/main" id="{03C92B8D-31D7-4BE2-987D-F69075F2C355}"/>
              </a:ext>
            </a:extLst>
          </p:cNvPr>
          <p:cNvSpPr txBox="1"/>
          <p:nvPr/>
        </p:nvSpPr>
        <p:spPr>
          <a:xfrm>
            <a:off x="5913483" y="2284715"/>
            <a:ext cx="324577" cy="369332"/>
          </a:xfrm>
          <a:prstGeom prst="rect">
            <a:avLst/>
          </a:prstGeom>
          <a:noFill/>
        </p:spPr>
        <p:txBody>
          <a:bodyPr wrap="square" rtlCol="0">
            <a:spAutoFit/>
          </a:bodyPr>
          <a:lstStyle/>
          <a:p>
            <a:r>
              <a:rPr lang="nl-BE" dirty="0"/>
              <a:t>1</a:t>
            </a:r>
          </a:p>
        </p:txBody>
      </p:sp>
      <p:sp>
        <p:nvSpPr>
          <p:cNvPr id="24" name="Tekstvak 23">
            <a:extLst>
              <a:ext uri="{FF2B5EF4-FFF2-40B4-BE49-F238E27FC236}">
                <a16:creationId xmlns:a16="http://schemas.microsoft.com/office/drawing/2014/main" id="{4D0BECD2-FC76-4268-B860-D842CB8569DB}"/>
              </a:ext>
            </a:extLst>
          </p:cNvPr>
          <p:cNvSpPr txBox="1"/>
          <p:nvPr/>
        </p:nvSpPr>
        <p:spPr>
          <a:xfrm>
            <a:off x="8793104" y="2292544"/>
            <a:ext cx="324577" cy="369332"/>
          </a:xfrm>
          <a:prstGeom prst="rect">
            <a:avLst/>
          </a:prstGeom>
          <a:noFill/>
        </p:spPr>
        <p:txBody>
          <a:bodyPr wrap="square" rtlCol="0">
            <a:spAutoFit/>
          </a:bodyPr>
          <a:lstStyle/>
          <a:p>
            <a:r>
              <a:rPr lang="nl-BE" dirty="0"/>
              <a:t>1</a:t>
            </a:r>
          </a:p>
        </p:txBody>
      </p:sp>
      <p:sp>
        <p:nvSpPr>
          <p:cNvPr id="25" name="Tekstvak 24">
            <a:extLst>
              <a:ext uri="{FF2B5EF4-FFF2-40B4-BE49-F238E27FC236}">
                <a16:creationId xmlns:a16="http://schemas.microsoft.com/office/drawing/2014/main" id="{12B3F464-30DC-4825-8271-5DCBD33A88E4}"/>
              </a:ext>
            </a:extLst>
          </p:cNvPr>
          <p:cNvSpPr txBox="1"/>
          <p:nvPr/>
        </p:nvSpPr>
        <p:spPr>
          <a:xfrm>
            <a:off x="2280692" y="3156939"/>
            <a:ext cx="324577" cy="369332"/>
          </a:xfrm>
          <a:prstGeom prst="rect">
            <a:avLst/>
          </a:prstGeom>
          <a:noFill/>
        </p:spPr>
        <p:txBody>
          <a:bodyPr wrap="square" rtlCol="0">
            <a:spAutoFit/>
          </a:bodyPr>
          <a:lstStyle/>
          <a:p>
            <a:r>
              <a:rPr lang="nl-BE" dirty="0"/>
              <a:t>0</a:t>
            </a:r>
          </a:p>
        </p:txBody>
      </p:sp>
      <p:sp>
        <p:nvSpPr>
          <p:cNvPr id="26" name="Tekstvak 25">
            <a:extLst>
              <a:ext uri="{FF2B5EF4-FFF2-40B4-BE49-F238E27FC236}">
                <a16:creationId xmlns:a16="http://schemas.microsoft.com/office/drawing/2014/main" id="{038C0DD3-FD26-422C-996E-865BF67E312E}"/>
              </a:ext>
            </a:extLst>
          </p:cNvPr>
          <p:cNvSpPr txBox="1"/>
          <p:nvPr/>
        </p:nvSpPr>
        <p:spPr>
          <a:xfrm>
            <a:off x="3191095" y="3177812"/>
            <a:ext cx="324577" cy="369332"/>
          </a:xfrm>
          <a:prstGeom prst="rect">
            <a:avLst/>
          </a:prstGeom>
          <a:noFill/>
        </p:spPr>
        <p:txBody>
          <a:bodyPr wrap="square" rtlCol="0">
            <a:spAutoFit/>
          </a:bodyPr>
          <a:lstStyle/>
          <a:p>
            <a:r>
              <a:rPr lang="nl-BE" dirty="0"/>
              <a:t>1</a:t>
            </a:r>
          </a:p>
        </p:txBody>
      </p:sp>
      <p:sp>
        <p:nvSpPr>
          <p:cNvPr id="27" name="Tekstvak 26">
            <a:extLst>
              <a:ext uri="{FF2B5EF4-FFF2-40B4-BE49-F238E27FC236}">
                <a16:creationId xmlns:a16="http://schemas.microsoft.com/office/drawing/2014/main" id="{6BC3AB8D-F25A-4183-AC3C-D5CD1FA08256}"/>
              </a:ext>
            </a:extLst>
          </p:cNvPr>
          <p:cNvSpPr txBox="1"/>
          <p:nvPr/>
        </p:nvSpPr>
        <p:spPr>
          <a:xfrm>
            <a:off x="4147084" y="3156939"/>
            <a:ext cx="324577" cy="369332"/>
          </a:xfrm>
          <a:prstGeom prst="rect">
            <a:avLst/>
          </a:prstGeom>
          <a:noFill/>
        </p:spPr>
        <p:txBody>
          <a:bodyPr wrap="square" rtlCol="0">
            <a:spAutoFit/>
          </a:bodyPr>
          <a:lstStyle/>
          <a:p>
            <a:r>
              <a:rPr lang="nl-BE" dirty="0"/>
              <a:t>2</a:t>
            </a:r>
          </a:p>
        </p:txBody>
      </p:sp>
      <p:sp>
        <p:nvSpPr>
          <p:cNvPr id="28" name="Tekstvak 27">
            <a:extLst>
              <a:ext uri="{FF2B5EF4-FFF2-40B4-BE49-F238E27FC236}">
                <a16:creationId xmlns:a16="http://schemas.microsoft.com/office/drawing/2014/main" id="{121505D0-D1E9-4281-9100-7426FB93E890}"/>
              </a:ext>
            </a:extLst>
          </p:cNvPr>
          <p:cNvSpPr txBox="1"/>
          <p:nvPr/>
        </p:nvSpPr>
        <p:spPr>
          <a:xfrm>
            <a:off x="5057487" y="3157235"/>
            <a:ext cx="324577" cy="369332"/>
          </a:xfrm>
          <a:prstGeom prst="rect">
            <a:avLst/>
          </a:prstGeom>
          <a:noFill/>
        </p:spPr>
        <p:txBody>
          <a:bodyPr wrap="square" rtlCol="0">
            <a:spAutoFit/>
          </a:bodyPr>
          <a:lstStyle/>
          <a:p>
            <a:r>
              <a:rPr lang="nl-BE" dirty="0"/>
              <a:t>3</a:t>
            </a:r>
          </a:p>
        </p:txBody>
      </p:sp>
      <p:sp>
        <p:nvSpPr>
          <p:cNvPr id="29" name="Tekstvak 28">
            <a:extLst>
              <a:ext uri="{FF2B5EF4-FFF2-40B4-BE49-F238E27FC236}">
                <a16:creationId xmlns:a16="http://schemas.microsoft.com/office/drawing/2014/main" id="{347FC4F5-B6DD-496F-A65D-4B0BF335C011}"/>
              </a:ext>
            </a:extLst>
          </p:cNvPr>
          <p:cNvSpPr txBox="1"/>
          <p:nvPr/>
        </p:nvSpPr>
        <p:spPr>
          <a:xfrm>
            <a:off x="8793104" y="3100941"/>
            <a:ext cx="324577" cy="369332"/>
          </a:xfrm>
          <a:prstGeom prst="rect">
            <a:avLst/>
          </a:prstGeom>
          <a:noFill/>
        </p:spPr>
        <p:txBody>
          <a:bodyPr wrap="square" rtlCol="0">
            <a:spAutoFit/>
          </a:bodyPr>
          <a:lstStyle/>
          <a:p>
            <a:r>
              <a:rPr lang="nl-BE" dirty="0">
                <a:sym typeface="Symbol" panose="05050102010706020507" pitchFamily="18" charset="2"/>
              </a:rPr>
              <a:t></a:t>
            </a:r>
            <a:endParaRPr lang="nl-BE" dirty="0"/>
          </a:p>
        </p:txBody>
      </p:sp>
      <p:sp>
        <p:nvSpPr>
          <p:cNvPr id="31" name="Tekstvak 30">
            <a:extLst>
              <a:ext uri="{FF2B5EF4-FFF2-40B4-BE49-F238E27FC236}">
                <a16:creationId xmlns:a16="http://schemas.microsoft.com/office/drawing/2014/main" id="{6D7B28AD-9435-416D-BA25-EB4364B985A1}"/>
              </a:ext>
            </a:extLst>
          </p:cNvPr>
          <p:cNvSpPr txBox="1"/>
          <p:nvPr/>
        </p:nvSpPr>
        <p:spPr>
          <a:xfrm>
            <a:off x="5930537" y="3136991"/>
            <a:ext cx="324576" cy="369332"/>
          </a:xfrm>
          <a:prstGeom prst="rect">
            <a:avLst/>
          </a:prstGeom>
          <a:noFill/>
        </p:spPr>
        <p:txBody>
          <a:bodyPr wrap="square" rtlCol="0">
            <a:spAutoFit/>
          </a:bodyPr>
          <a:lstStyle/>
          <a:p>
            <a:r>
              <a:rPr lang="nl-BE" dirty="0"/>
              <a:t>4</a:t>
            </a:r>
          </a:p>
        </p:txBody>
      </p:sp>
      <p:sp>
        <p:nvSpPr>
          <p:cNvPr id="32" name="Tekstvak 31">
            <a:extLst>
              <a:ext uri="{FF2B5EF4-FFF2-40B4-BE49-F238E27FC236}">
                <a16:creationId xmlns:a16="http://schemas.microsoft.com/office/drawing/2014/main" id="{4F3E8CD0-8F3D-4E3E-A617-CB0D4737B0A0}"/>
              </a:ext>
            </a:extLst>
          </p:cNvPr>
          <p:cNvSpPr txBox="1"/>
          <p:nvPr/>
        </p:nvSpPr>
        <p:spPr>
          <a:xfrm>
            <a:off x="7026818" y="3098002"/>
            <a:ext cx="668302" cy="369332"/>
          </a:xfrm>
          <a:prstGeom prst="rect">
            <a:avLst/>
          </a:prstGeom>
          <a:noFill/>
        </p:spPr>
        <p:txBody>
          <a:bodyPr wrap="square" rtlCol="0">
            <a:spAutoFit/>
          </a:bodyPr>
          <a:lstStyle/>
          <a:p>
            <a:r>
              <a:rPr lang="nl-BE" dirty="0"/>
              <a:t>…..</a:t>
            </a:r>
          </a:p>
        </p:txBody>
      </p:sp>
      <p:sp>
        <p:nvSpPr>
          <p:cNvPr id="33" name="Tekstvak 32">
            <a:extLst>
              <a:ext uri="{FF2B5EF4-FFF2-40B4-BE49-F238E27FC236}">
                <a16:creationId xmlns:a16="http://schemas.microsoft.com/office/drawing/2014/main" id="{65A07589-764B-41E4-8C29-20DE118E2060}"/>
              </a:ext>
            </a:extLst>
          </p:cNvPr>
          <p:cNvSpPr txBox="1"/>
          <p:nvPr/>
        </p:nvSpPr>
        <p:spPr>
          <a:xfrm>
            <a:off x="9461310" y="3062081"/>
            <a:ext cx="648072" cy="369332"/>
          </a:xfrm>
          <a:prstGeom prst="rect">
            <a:avLst/>
          </a:prstGeom>
          <a:noFill/>
        </p:spPr>
        <p:txBody>
          <a:bodyPr wrap="square" rtlCol="0">
            <a:spAutoFit/>
          </a:bodyPr>
          <a:lstStyle/>
          <a:p>
            <a:r>
              <a:rPr lang="nl-BE" dirty="0"/>
              <a:t>Tijd</a:t>
            </a:r>
          </a:p>
        </p:txBody>
      </p:sp>
      <p:sp>
        <p:nvSpPr>
          <p:cNvPr id="2" name="Slide Number Placeholder 1">
            <a:extLst>
              <a:ext uri="{FF2B5EF4-FFF2-40B4-BE49-F238E27FC236}">
                <a16:creationId xmlns:a16="http://schemas.microsoft.com/office/drawing/2014/main" id="{B382971A-6B53-4C5B-8807-079D469F75F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571">
                                            <p:txEl>
                                              <p:pRg st="5" end="5"/>
                                            </p:txEl>
                                          </p:spTgt>
                                        </p:tgtEl>
                                        <p:attrNameLst>
                                          <p:attrName>style.visibility</p:attrName>
                                        </p:attrNameLst>
                                      </p:cBhvr>
                                      <p:to>
                                        <p:strVal val="visible"/>
                                      </p:to>
                                    </p:set>
                                    <p:animEffect transition="in" filter="fade">
                                      <p:cBhvr>
                                        <p:cTn id="7" dur="1000"/>
                                        <p:tgtEl>
                                          <p:spTgt spid="109571">
                                            <p:txEl>
                                              <p:pRg st="5" end="5"/>
                                            </p:txEl>
                                          </p:spTgt>
                                        </p:tgtEl>
                                      </p:cBhvr>
                                    </p:animEffect>
                                    <p:anim calcmode="lin" valueType="num">
                                      <p:cBhvr>
                                        <p:cTn id="8" dur="10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095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9571">
                                            <p:txEl>
                                              <p:pRg st="6" end="6"/>
                                            </p:txEl>
                                          </p:spTgt>
                                        </p:tgtEl>
                                        <p:attrNameLst>
                                          <p:attrName>style.visibility</p:attrName>
                                        </p:attrNameLst>
                                      </p:cBhvr>
                                      <p:to>
                                        <p:strVal val="visible"/>
                                      </p:to>
                                    </p:set>
                                    <p:animEffect transition="in" filter="fade">
                                      <p:cBhvr>
                                        <p:cTn id="14" dur="1000"/>
                                        <p:tgtEl>
                                          <p:spTgt spid="109571">
                                            <p:txEl>
                                              <p:pRg st="6" end="6"/>
                                            </p:txEl>
                                          </p:spTgt>
                                        </p:tgtEl>
                                      </p:cBhvr>
                                    </p:animEffect>
                                    <p:anim calcmode="lin" valueType="num">
                                      <p:cBhvr>
                                        <p:cTn id="15" dur="1000" fill="hold"/>
                                        <p:tgtEl>
                                          <p:spTgt spid="10957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095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9571">
                                            <p:txEl>
                                              <p:pRg st="7" end="7"/>
                                            </p:txEl>
                                          </p:spTgt>
                                        </p:tgtEl>
                                        <p:attrNameLst>
                                          <p:attrName>style.visibility</p:attrName>
                                        </p:attrNameLst>
                                      </p:cBhvr>
                                      <p:to>
                                        <p:strVal val="visible"/>
                                      </p:to>
                                    </p:set>
                                    <p:animEffect transition="in" filter="fade">
                                      <p:cBhvr>
                                        <p:cTn id="21" dur="1000"/>
                                        <p:tgtEl>
                                          <p:spTgt spid="109571">
                                            <p:txEl>
                                              <p:pRg st="7" end="7"/>
                                            </p:txEl>
                                          </p:spTgt>
                                        </p:tgtEl>
                                      </p:cBhvr>
                                    </p:animEffect>
                                    <p:anim calcmode="lin" valueType="num">
                                      <p:cBhvr>
                                        <p:cTn id="22" dur="1000" fill="hold"/>
                                        <p:tgtEl>
                                          <p:spTgt spid="109571">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10957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nl-BE" sz="3200" dirty="0" err="1"/>
              <a:t>Perpetuïteit</a:t>
            </a:r>
            <a:endParaRPr lang="en-GB" sz="3200" dirty="0"/>
          </a:p>
        </p:txBody>
      </p:sp>
      <mc:AlternateContent xmlns:mc="http://schemas.openxmlformats.org/markup-compatibility/2006" xmlns:a14="http://schemas.microsoft.com/office/drawing/2010/main">
        <mc:Choice Requires="a14">
          <p:sp>
            <p:nvSpPr>
              <p:cNvPr id="109571" name="Rectangle 3"/>
              <p:cNvSpPr>
                <a:spLocks noGrp="1" noChangeArrowheads="1"/>
              </p:cNvSpPr>
              <p:nvPr>
                <p:ph idx="1"/>
              </p:nvPr>
            </p:nvSpPr>
            <p:spPr>
              <a:xfrm>
                <a:off x="2157414" y="1484785"/>
                <a:ext cx="7870825" cy="4481041"/>
              </a:xfrm>
            </p:spPr>
            <p:txBody>
              <a:bodyPr/>
              <a:lstStyle/>
              <a:p>
                <a:pPr marL="0" indent="0">
                  <a:buNone/>
                  <a:defRPr/>
                </a:pPr>
                <a:r>
                  <a:rPr lang="nl-BE" sz="2400" dirty="0"/>
                  <a:t>PV(</a:t>
                </a:r>
                <a:r>
                  <a:rPr lang="nl-BE" sz="2400" dirty="0" err="1"/>
                  <a:t>Perpetuïteit</a:t>
                </a:r>
                <a:r>
                  <a:rPr lang="nl-BE" sz="2400" dirty="0"/>
                  <a:t>) </a:t>
                </a:r>
                <a:r>
                  <a:rPr lang="nl-BE" sz="2800" dirty="0"/>
                  <a:t>= </a:t>
                </a:r>
                <a14:m>
                  <m:oMath xmlns:m="http://schemas.openxmlformats.org/officeDocument/2006/math">
                    <m:f>
                      <m:fPr>
                        <m:ctrlPr>
                          <a:rPr lang="pt-BR" sz="2800" i="1">
                            <a:latin typeface="Cambria Math" panose="02040503050406030204" pitchFamily="18" charset="0"/>
                          </a:rPr>
                        </m:ctrlPr>
                      </m:fPr>
                      <m:num>
                        <m:r>
                          <a:rPr lang="nl-BE" sz="2800" i="1">
                            <a:latin typeface="Cambria Math" panose="02040503050406030204" pitchFamily="18" charset="0"/>
                          </a:rPr>
                          <m:t>1</m:t>
                        </m:r>
                        <m:r>
                          <a:rPr lang="nl-BE" sz="2800" b="0" i="1">
                            <a:latin typeface="Cambria Math" panose="02040503050406030204" pitchFamily="18" charset="0"/>
                          </a:rPr>
                          <m:t>+</m:t>
                        </m:r>
                        <m:r>
                          <a:rPr lang="nl-BE" sz="2800" b="0" i="1">
                            <a:latin typeface="Cambria Math" panose="02040503050406030204" pitchFamily="18" charset="0"/>
                          </a:rPr>
                          <m:t>𝑃𝑉</m:t>
                        </m:r>
                        <m:r>
                          <a:rPr lang="nl-BE" sz="2800" b="0" i="1">
                            <a:latin typeface="Cambria Math" panose="02040503050406030204" pitchFamily="18" charset="0"/>
                          </a:rPr>
                          <m:t>(</m:t>
                        </m:r>
                        <m:r>
                          <a:rPr lang="nl-BE" sz="2800" b="0" i="1">
                            <a:latin typeface="Cambria Math" panose="02040503050406030204" pitchFamily="18" charset="0"/>
                          </a:rPr>
                          <m:t>𝑃𝑒𝑟𝑝𝑒𝑡𝑢</m:t>
                        </m:r>
                        <m:r>
                          <a:rPr lang="nl-BE" sz="2800" b="0" i="1">
                            <a:latin typeface="Cambria Math" panose="02040503050406030204" pitchFamily="18" charset="0"/>
                          </a:rPr>
                          <m:t>ï</m:t>
                        </m:r>
                        <m:r>
                          <a:rPr lang="nl-BE" sz="2800" b="0" i="1">
                            <a:latin typeface="Cambria Math" panose="02040503050406030204" pitchFamily="18" charset="0"/>
                          </a:rPr>
                          <m:t>𝑡𝑒𝑖𝑡</m:t>
                        </m:r>
                        <m:r>
                          <a:rPr lang="nl-BE" sz="2800" b="0" i="1">
                            <a:latin typeface="Cambria Math" panose="02040503050406030204" pitchFamily="18" charset="0"/>
                          </a:rPr>
                          <m:t>)</m:t>
                        </m:r>
                      </m:num>
                      <m:den>
                        <m:r>
                          <a:rPr lang="pt-BR" sz="2800" i="1">
                            <a:latin typeface="Cambria Math" panose="02040503050406030204" pitchFamily="18" charset="0"/>
                          </a:rPr>
                          <m:t>1</m:t>
                        </m:r>
                        <m:r>
                          <a:rPr lang="nl-BE" sz="2800" i="1">
                            <a:latin typeface="Cambria Math" panose="02040503050406030204" pitchFamily="18" charset="0"/>
                          </a:rPr>
                          <m:t>+</m:t>
                        </m:r>
                        <m:r>
                          <a:rPr lang="nl-BE" sz="2800" b="0" i="1">
                            <a:latin typeface="Cambria Math" panose="02040503050406030204" pitchFamily="18" charset="0"/>
                          </a:rPr>
                          <m:t>𝑖</m:t>
                        </m:r>
                      </m:den>
                    </m:f>
                  </m:oMath>
                </a14:m>
                <a:endParaRPr lang="nl-BE" sz="2800" dirty="0"/>
              </a:p>
              <a:p>
                <a:pPr marL="0" indent="0">
                  <a:buNone/>
                  <a:defRPr/>
                </a:pPr>
                <a:r>
                  <a:rPr lang="nl-BE" sz="2400" dirty="0"/>
                  <a:t>PV(</a:t>
                </a:r>
                <a:r>
                  <a:rPr lang="nl-BE" sz="2400" dirty="0" err="1"/>
                  <a:t>Perpetuïteit</a:t>
                </a:r>
                <a:r>
                  <a:rPr lang="nl-BE" sz="2400" dirty="0"/>
                  <a:t>)*(1+i) = 1+ PV(</a:t>
                </a:r>
                <a:r>
                  <a:rPr lang="nl-BE" sz="2400" dirty="0" err="1"/>
                  <a:t>Perpetuïteit</a:t>
                </a:r>
                <a:r>
                  <a:rPr lang="nl-BE" sz="2400" dirty="0"/>
                  <a:t>) </a:t>
                </a:r>
              </a:p>
              <a:p>
                <a:pPr marL="0" indent="0">
                  <a:buNone/>
                  <a:defRPr/>
                </a:pPr>
                <a:endParaRPr lang="nl-BE" sz="2400" dirty="0"/>
              </a:p>
              <a:p>
                <a:pPr marL="0" indent="0">
                  <a:buNone/>
                  <a:defRPr/>
                </a:pPr>
                <a:r>
                  <a:rPr lang="nl-BE" sz="2000" dirty="0"/>
                  <a:t>PV(</a:t>
                </a:r>
                <a:r>
                  <a:rPr lang="nl-BE" sz="2000" dirty="0" err="1"/>
                  <a:t>Perpetuïteit</a:t>
                </a:r>
                <a:r>
                  <a:rPr lang="nl-BE" sz="2000" dirty="0"/>
                  <a:t>)+i* PV(</a:t>
                </a:r>
                <a:r>
                  <a:rPr lang="nl-BE" sz="2000" dirty="0" err="1"/>
                  <a:t>Perpetuïteit</a:t>
                </a:r>
                <a:r>
                  <a:rPr lang="nl-BE" sz="2000" dirty="0"/>
                  <a:t>) = 1 + PV(</a:t>
                </a:r>
                <a:r>
                  <a:rPr lang="nl-BE" sz="2000" dirty="0" err="1"/>
                  <a:t>Perpetuïteit</a:t>
                </a:r>
                <a:r>
                  <a:rPr lang="nl-BE" sz="2000" dirty="0"/>
                  <a:t>) </a:t>
                </a:r>
              </a:p>
              <a:p>
                <a:pPr marL="0" indent="0">
                  <a:buNone/>
                  <a:defRPr/>
                </a:pPr>
                <a:r>
                  <a:rPr lang="nl-BE" sz="2800" dirty="0"/>
                  <a:t>=&gt; PV(</a:t>
                </a:r>
                <a:r>
                  <a:rPr lang="nl-BE" sz="2800" dirty="0" err="1"/>
                  <a:t>Perpetuïteit</a:t>
                </a:r>
                <a:r>
                  <a:rPr lang="nl-BE" sz="2800" dirty="0"/>
                  <a:t>) =</a:t>
                </a:r>
                <a:r>
                  <a:rPr lang="pt-BR" sz="2800" dirty="0"/>
                  <a:t> </a:t>
                </a:r>
                <a14:m>
                  <m:oMath xmlns:m="http://schemas.openxmlformats.org/officeDocument/2006/math">
                    <m:f>
                      <m:fPr>
                        <m:ctrlPr>
                          <a:rPr lang="pt-BR" i="1">
                            <a:latin typeface="Cambria Math" panose="02040503050406030204" pitchFamily="18" charset="0"/>
                          </a:rPr>
                        </m:ctrlPr>
                      </m:fPr>
                      <m:num>
                        <m:r>
                          <a:rPr lang="nl-BE" i="1">
                            <a:latin typeface="Cambria Math" panose="02040503050406030204" pitchFamily="18" charset="0"/>
                          </a:rPr>
                          <m:t>1</m:t>
                        </m:r>
                      </m:num>
                      <m:den>
                        <m:r>
                          <a:rPr lang="nl-BE" b="0" i="1">
                            <a:latin typeface="Cambria Math" panose="02040503050406030204" pitchFamily="18" charset="0"/>
                          </a:rPr>
                          <m:t>𝑖</m:t>
                        </m:r>
                      </m:den>
                    </m:f>
                  </m:oMath>
                </a14:m>
                <a:endParaRPr lang="nl-BE" dirty="0"/>
              </a:p>
              <a:p>
                <a:pPr eaLnBrk="1" hangingPunct="1">
                  <a:defRPr/>
                </a:pPr>
                <a:endParaRPr lang="nl-BE" sz="2800" dirty="0"/>
              </a:p>
              <a:p>
                <a:pPr eaLnBrk="1" hangingPunct="1">
                  <a:buFont typeface="Wingdings" pitchFamily="2" charset="2"/>
                  <a:buNone/>
                  <a:defRPr/>
                </a:pPr>
                <a:endParaRPr lang="nl-BE" sz="1200" dirty="0"/>
              </a:p>
              <a:p>
                <a:pPr eaLnBrk="1" hangingPunct="1">
                  <a:defRPr/>
                </a:pPr>
                <a:endParaRPr lang="nl-BE" sz="1200" dirty="0"/>
              </a:p>
              <a:p>
                <a:pPr eaLnBrk="1" hangingPunct="1">
                  <a:buFont typeface="Wingdings" pitchFamily="2" charset="2"/>
                  <a:buNone/>
                  <a:defRPr/>
                </a:pPr>
                <a:endParaRPr lang="en-GB" sz="2400" dirty="0"/>
              </a:p>
            </p:txBody>
          </p:sp>
        </mc:Choice>
        <mc:Fallback xmlns="">
          <p:sp>
            <p:nvSpPr>
              <p:cNvPr id="109571" name="Rectangle 3"/>
              <p:cNvSpPr>
                <a:spLocks noGrp="1" noRot="1" noChangeAspect="1" noMove="1" noResize="1" noEditPoints="1" noAdjustHandles="1" noChangeArrowheads="1" noChangeShapeType="1" noTextEdit="1"/>
              </p:cNvSpPr>
              <p:nvPr>
                <p:ph idx="1"/>
              </p:nvPr>
            </p:nvSpPr>
            <p:spPr>
              <a:xfrm>
                <a:off x="2157414" y="1484785"/>
                <a:ext cx="7870825" cy="4481041"/>
              </a:xfrm>
              <a:blipFill>
                <a:blip r:embed="rId2"/>
                <a:stretch>
                  <a:fillRect l="-1627"/>
                </a:stretch>
              </a:blipFill>
            </p:spPr>
            <p:txBody>
              <a:bodyPr/>
              <a:lstStyle/>
              <a:p>
                <a:r>
                  <a:rPr lang="nl-BE">
                    <a:noFill/>
                  </a:rPr>
                  <a:t> </a:t>
                </a:r>
              </a:p>
            </p:txBody>
          </p:sp>
        </mc:Fallback>
      </mc:AlternateContent>
      <p:sp>
        <p:nvSpPr>
          <p:cNvPr id="6150" name="Rectangle 9"/>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6151" name="Rectangle 11"/>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2" name="Slide Number Placeholder 1">
            <a:extLst>
              <a:ext uri="{FF2B5EF4-FFF2-40B4-BE49-F238E27FC236}">
                <a16:creationId xmlns:a16="http://schemas.microsoft.com/office/drawing/2014/main" id="{9A519F49-AFC9-47B6-9C8A-3928666776C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74569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fade">
                                      <p:cBhvr>
                                        <p:cTn id="7" dur="1000"/>
                                        <p:tgtEl>
                                          <p:spTgt spid="109571">
                                            <p:txEl>
                                              <p:pRg st="0" end="0"/>
                                            </p:txEl>
                                          </p:spTgt>
                                        </p:tgtEl>
                                      </p:cBhvr>
                                    </p:animEffect>
                                    <p:anim calcmode="lin" valueType="num">
                                      <p:cBhvr>
                                        <p:cTn id="8" dur="10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95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9571">
                                            <p:txEl>
                                              <p:pRg st="1" end="1"/>
                                            </p:txEl>
                                          </p:spTgt>
                                        </p:tgtEl>
                                        <p:attrNameLst>
                                          <p:attrName>style.visibility</p:attrName>
                                        </p:attrNameLst>
                                      </p:cBhvr>
                                      <p:to>
                                        <p:strVal val="visible"/>
                                      </p:to>
                                    </p:set>
                                    <p:animEffect transition="in" filter="fade">
                                      <p:cBhvr>
                                        <p:cTn id="14" dur="1000"/>
                                        <p:tgtEl>
                                          <p:spTgt spid="109571">
                                            <p:txEl>
                                              <p:pRg st="1" end="1"/>
                                            </p:txEl>
                                          </p:spTgt>
                                        </p:tgtEl>
                                      </p:cBhvr>
                                    </p:animEffect>
                                    <p:anim calcmode="lin" valueType="num">
                                      <p:cBhvr>
                                        <p:cTn id="15" dur="10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95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9571">
                                            <p:txEl>
                                              <p:pRg st="3" end="3"/>
                                            </p:txEl>
                                          </p:spTgt>
                                        </p:tgtEl>
                                        <p:attrNameLst>
                                          <p:attrName>style.visibility</p:attrName>
                                        </p:attrNameLst>
                                      </p:cBhvr>
                                      <p:to>
                                        <p:strVal val="visible"/>
                                      </p:to>
                                    </p:set>
                                    <p:animEffect transition="in" filter="fade">
                                      <p:cBhvr>
                                        <p:cTn id="21" dur="1000"/>
                                        <p:tgtEl>
                                          <p:spTgt spid="109571">
                                            <p:txEl>
                                              <p:pRg st="3" end="3"/>
                                            </p:txEl>
                                          </p:spTgt>
                                        </p:tgtEl>
                                      </p:cBhvr>
                                    </p:animEffect>
                                    <p:anim calcmode="lin" valueType="num">
                                      <p:cBhvr>
                                        <p:cTn id="22" dur="10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95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9571">
                                            <p:txEl>
                                              <p:pRg st="4" end="4"/>
                                            </p:txEl>
                                          </p:spTgt>
                                        </p:tgtEl>
                                        <p:attrNameLst>
                                          <p:attrName>style.visibility</p:attrName>
                                        </p:attrNameLst>
                                      </p:cBhvr>
                                      <p:to>
                                        <p:strVal val="visible"/>
                                      </p:to>
                                    </p:set>
                                    <p:animEffect transition="in" filter="fade">
                                      <p:cBhvr>
                                        <p:cTn id="28" dur="1000"/>
                                        <p:tgtEl>
                                          <p:spTgt spid="109571">
                                            <p:txEl>
                                              <p:pRg st="4" end="4"/>
                                            </p:txEl>
                                          </p:spTgt>
                                        </p:tgtEl>
                                      </p:cBhvr>
                                    </p:animEffect>
                                    <p:anim calcmode="lin" valueType="num">
                                      <p:cBhvr>
                                        <p:cTn id="29" dur="10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957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nl-BE" sz="3200" dirty="0" err="1"/>
              <a:t>Perpetuïteit</a:t>
            </a:r>
            <a:endParaRPr lang="en-GB" sz="3200" dirty="0"/>
          </a:p>
        </p:txBody>
      </p:sp>
      <mc:AlternateContent xmlns:mc="http://schemas.openxmlformats.org/markup-compatibility/2006" xmlns:a14="http://schemas.microsoft.com/office/drawing/2010/main">
        <mc:Choice Requires="a14">
          <p:sp>
            <p:nvSpPr>
              <p:cNvPr id="109571" name="Rectangle 3"/>
              <p:cNvSpPr>
                <a:spLocks noGrp="1" noChangeArrowheads="1"/>
              </p:cNvSpPr>
              <p:nvPr>
                <p:ph idx="1"/>
              </p:nvPr>
            </p:nvSpPr>
            <p:spPr/>
            <p:txBody>
              <a:bodyPr/>
              <a:lstStyle/>
              <a:p>
                <a:pPr marL="0" indent="0">
                  <a:buNone/>
                  <a:defRPr/>
                </a:pPr>
                <a:r>
                  <a:rPr lang="nl-BE" sz="2400" dirty="0"/>
                  <a:t>Oneindige reeks van kasstromen (</a:t>
                </a:r>
                <a14:m>
                  <m:oMath xmlns:m="http://schemas.openxmlformats.org/officeDocument/2006/math">
                    <m:r>
                      <a:rPr lang="nl-BE" sz="2400" b="0" i="1">
                        <a:latin typeface="Cambria Math"/>
                      </a:rPr>
                      <m:t>𝐶</m:t>
                    </m:r>
                    <m:r>
                      <a:rPr lang="nl-BE" sz="2400" b="0" i="1">
                        <a:latin typeface="Cambria Math"/>
                      </a:rPr>
                      <m:t>)</m:t>
                    </m:r>
                  </m:oMath>
                </a14:m>
                <a:r>
                  <a:rPr lang="nl-BE" sz="2400" dirty="0"/>
                  <a:t> die in elke periode gelijk blijven. </a:t>
                </a:r>
              </a:p>
              <a:p>
                <a:pPr marL="0" indent="0">
                  <a:buNone/>
                  <a:defRPr/>
                </a:pPr>
                <a:endParaRPr lang="nl-BE" sz="2800" dirty="0"/>
              </a:p>
              <a:p>
                <a:pPr eaLnBrk="1" hangingPunct="1">
                  <a:defRPr/>
                </a:pPr>
                <a:endParaRPr lang="nl-BE" sz="2800" dirty="0"/>
              </a:p>
              <a:p>
                <a:pPr eaLnBrk="1" hangingPunct="1">
                  <a:buFont typeface="Wingdings" pitchFamily="2" charset="2"/>
                  <a:buNone/>
                  <a:defRPr/>
                </a:pPr>
                <a:endParaRPr lang="nl-BE" sz="1200" dirty="0"/>
              </a:p>
              <a:p>
                <a:pPr eaLnBrk="1" hangingPunct="1">
                  <a:defRPr/>
                </a:pPr>
                <a:endParaRPr lang="nl-BE" sz="1200" dirty="0"/>
              </a:p>
              <a:p>
                <a:pPr eaLnBrk="1" hangingPunct="1">
                  <a:buFont typeface="Wingdings" pitchFamily="2" charset="2"/>
                  <a:buNone/>
                  <a:defRPr/>
                </a:pPr>
                <a:endParaRPr lang="en-GB" sz="2400" dirty="0"/>
              </a:p>
            </p:txBody>
          </p:sp>
        </mc:Choice>
        <mc:Fallback xmlns="">
          <p:sp>
            <p:nvSpPr>
              <p:cNvPr id="109571" name="Rectangle 3"/>
              <p:cNvSpPr>
                <a:spLocks noGrp="1" noRot="1" noChangeAspect="1" noMove="1" noResize="1" noEditPoints="1" noAdjustHandles="1" noChangeArrowheads="1" noChangeShapeType="1" noTextEdit="1"/>
              </p:cNvSpPr>
              <p:nvPr>
                <p:ph idx="1"/>
              </p:nvPr>
            </p:nvSpPr>
            <p:spPr>
              <a:blipFill rotWithShape="1">
                <a:blip r:embed="rId2"/>
                <a:stretch>
                  <a:fillRect l="-2401" t="-2247"/>
                </a:stretch>
              </a:blipFill>
            </p:spPr>
            <p:txBody>
              <a:bodyPr/>
              <a:lstStyle/>
              <a:p>
                <a:r>
                  <a:rPr lang="nl-BE">
                    <a:noFill/>
                  </a:rPr>
                  <a:t> </a:t>
                </a:r>
              </a:p>
            </p:txBody>
          </p:sp>
        </mc:Fallback>
      </mc:AlternateContent>
      <p:sp>
        <p:nvSpPr>
          <p:cNvPr id="6150" name="Rectangle 9"/>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6151" name="Rectangle 11"/>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8" name="Tekstvak 7"/>
          <p:cNvSpPr txBox="1"/>
          <p:nvPr/>
        </p:nvSpPr>
        <p:spPr>
          <a:xfrm>
            <a:off x="2207568" y="3977770"/>
            <a:ext cx="7920880" cy="1200329"/>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eaLnBrk="1" hangingPunct="1">
              <a:buFont typeface="Wingdings" pitchFamily="2" charset="2"/>
              <a:buNone/>
              <a:defRPr/>
            </a:pPr>
            <a:r>
              <a:rPr lang="nl-NL" dirty="0">
                <a:solidFill>
                  <a:srgbClr val="003D62"/>
                </a:solidFill>
              </a:rPr>
              <a:t>Een project dat een jaarlijkse perpetuele kasstroom oplevert van 150.000 EUR levert bij een minimaal vereiste opbrengstvoet i van 12% een contante waarde voor dit project op van 150.000 / 0,12 of  1.250.000 EUR.</a:t>
            </a:r>
          </a:p>
        </p:txBody>
      </p:sp>
      <mc:AlternateContent xmlns:mc="http://schemas.openxmlformats.org/markup-compatibility/2006" xmlns:a14="http://schemas.microsoft.com/office/drawing/2010/main">
        <mc:Choice Requires="a14">
          <p:sp>
            <p:nvSpPr>
              <p:cNvPr id="9" name="Tekstvak 8"/>
              <p:cNvSpPr txBox="1"/>
              <p:nvPr/>
            </p:nvSpPr>
            <p:spPr>
              <a:xfrm>
                <a:off x="2618904" y="2564905"/>
                <a:ext cx="7056784" cy="786241"/>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sz="2400" i="1">
                          <a:solidFill>
                            <a:srgbClr val="003D62"/>
                          </a:solidFill>
                          <a:latin typeface="Cambria Math"/>
                        </a:rPr>
                        <m:t>𝐶𝑜𝑛𝑡𝑎𝑛𝑡𝑒</m:t>
                      </m:r>
                      <m:r>
                        <a:rPr lang="nl-BE" sz="2400" i="1">
                          <a:solidFill>
                            <a:srgbClr val="003D62"/>
                          </a:solidFill>
                          <a:latin typeface="Cambria Math"/>
                        </a:rPr>
                        <m:t> </m:t>
                      </m:r>
                      <m:r>
                        <a:rPr lang="nl-BE" sz="2400" i="1">
                          <a:solidFill>
                            <a:srgbClr val="003D62"/>
                          </a:solidFill>
                          <a:latin typeface="Cambria Math"/>
                        </a:rPr>
                        <m:t>𝑤𝑎𝑎𝑟𝑑𝑒</m:t>
                      </m:r>
                      <m:r>
                        <a:rPr lang="nl-BE" sz="2400" i="1">
                          <a:solidFill>
                            <a:srgbClr val="003D62"/>
                          </a:solidFill>
                          <a:latin typeface="Cambria Math"/>
                        </a:rPr>
                        <m:t>= </m:t>
                      </m:r>
                      <m:f>
                        <m:fPr>
                          <m:ctrlPr>
                            <a:rPr lang="nl-BE" sz="2400" i="1">
                              <a:solidFill>
                                <a:srgbClr val="003D62"/>
                              </a:solidFill>
                              <a:latin typeface="Cambria Math" panose="02040503050406030204" pitchFamily="18" charset="0"/>
                            </a:rPr>
                          </m:ctrlPr>
                        </m:fPr>
                        <m:num>
                          <m:r>
                            <a:rPr lang="nl-BE" sz="2400" i="1">
                              <a:solidFill>
                                <a:srgbClr val="003D62"/>
                              </a:solidFill>
                              <a:latin typeface="Cambria Math"/>
                            </a:rPr>
                            <m:t>𝐶</m:t>
                          </m:r>
                        </m:num>
                        <m:den>
                          <m:r>
                            <a:rPr lang="nl-BE" sz="2400" i="1">
                              <a:solidFill>
                                <a:srgbClr val="003D62"/>
                              </a:solidFill>
                              <a:latin typeface="Cambria Math" panose="02040503050406030204" pitchFamily="18" charset="0"/>
                            </a:rPr>
                            <m:t>𝑖</m:t>
                          </m:r>
                        </m:den>
                      </m:f>
                    </m:oMath>
                  </m:oMathPara>
                </a14:m>
                <a:endParaRPr lang="nl-NL" sz="2800" dirty="0">
                  <a:solidFill>
                    <a:srgbClr val="003D62"/>
                  </a:solidFill>
                </a:endParaRPr>
              </a:p>
            </p:txBody>
          </p:sp>
        </mc:Choice>
        <mc:Fallback xmlns="">
          <p:sp>
            <p:nvSpPr>
              <p:cNvPr id="9" name="Tekstvak 8"/>
              <p:cNvSpPr txBox="1">
                <a:spLocks noRot="1" noChangeAspect="1" noMove="1" noResize="1" noEditPoints="1" noAdjustHandles="1" noChangeArrowheads="1" noChangeShapeType="1" noTextEdit="1"/>
              </p:cNvSpPr>
              <p:nvPr/>
            </p:nvSpPr>
            <p:spPr>
              <a:xfrm>
                <a:off x="2618904" y="2564905"/>
                <a:ext cx="7056784" cy="786241"/>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0CDB0B00-796C-4112-B21C-3A01C9776EA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7165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nl-BE" sz="3200" dirty="0" err="1"/>
              <a:t>Perpetuïteit</a:t>
            </a:r>
            <a:r>
              <a:rPr lang="nl-BE" sz="3200" dirty="0"/>
              <a:t> met constante groei g</a:t>
            </a:r>
            <a:endParaRPr lang="en-GB" sz="3200" dirty="0"/>
          </a:p>
        </p:txBody>
      </p:sp>
      <mc:AlternateContent xmlns:mc="http://schemas.openxmlformats.org/markup-compatibility/2006" xmlns:a14="http://schemas.microsoft.com/office/drawing/2010/main">
        <mc:Choice Requires="a14">
          <p:sp>
            <p:nvSpPr>
              <p:cNvPr id="109571" name="Rectangle 3"/>
              <p:cNvSpPr>
                <a:spLocks noGrp="1" noChangeArrowheads="1"/>
              </p:cNvSpPr>
              <p:nvPr>
                <p:ph idx="1"/>
              </p:nvPr>
            </p:nvSpPr>
            <p:spPr>
              <a:xfrm>
                <a:off x="2157414" y="1484785"/>
                <a:ext cx="7971035" cy="4481041"/>
              </a:xfrm>
            </p:spPr>
            <p:txBody>
              <a:bodyPr/>
              <a:lstStyle/>
              <a:p>
                <a:pPr marL="0" indent="0">
                  <a:buNone/>
                  <a:defRPr/>
                </a:pPr>
                <a:r>
                  <a:rPr lang="nl-BE" sz="2400" dirty="0"/>
                  <a:t>Oneindige reeks van een kasstroom (</a:t>
                </a:r>
                <a14:m>
                  <m:oMath xmlns:m="http://schemas.openxmlformats.org/officeDocument/2006/math">
                    <m:r>
                      <a:rPr lang="nl-BE" sz="2400" b="0" i="1">
                        <a:latin typeface="Cambria Math" panose="02040503050406030204" pitchFamily="18" charset="0"/>
                      </a:rPr>
                      <m:t>1</m:t>
                    </m:r>
                    <m:r>
                      <a:rPr lang="nl-BE" sz="2400" b="0" i="1">
                        <a:latin typeface="Cambria Math"/>
                      </a:rPr>
                      <m:t>)</m:t>
                    </m:r>
                  </m:oMath>
                </a14:m>
                <a:r>
                  <a:rPr lang="nl-BE" sz="2400" dirty="0"/>
                  <a:t> die in elke periode gelijk blijven met actualisatievoet i </a:t>
                </a:r>
              </a:p>
              <a:p>
                <a:pPr marL="0" indent="0">
                  <a:buNone/>
                  <a:defRPr/>
                </a:pPr>
                <a:endParaRPr lang="nl-BE" sz="2400" dirty="0"/>
              </a:p>
              <a:p>
                <a:pPr marL="0" indent="0">
                  <a:buNone/>
                  <a:defRPr/>
                </a:pPr>
                <a:endParaRPr lang="nl-BE" sz="2400" dirty="0"/>
              </a:p>
              <a:p>
                <a:pPr marL="0" indent="0">
                  <a:buNone/>
                  <a:defRPr/>
                </a:pPr>
                <a:endParaRPr lang="nl-BE" sz="2400" dirty="0"/>
              </a:p>
              <a:p>
                <a:pPr marL="0" indent="0">
                  <a:buNone/>
                  <a:defRPr/>
                </a:pPr>
                <a:r>
                  <a:rPr lang="nl-BE" sz="2400" dirty="0"/>
                  <a:t>PV(</a:t>
                </a:r>
                <a:r>
                  <a:rPr lang="nl-BE" sz="2400" dirty="0" err="1"/>
                  <a:t>Perpetuïteit</a:t>
                </a:r>
                <a:r>
                  <a:rPr lang="nl-BE" sz="2400" dirty="0"/>
                  <a:t>)</a:t>
                </a:r>
                <a14:m>
                  <m:oMath xmlns:m="http://schemas.openxmlformats.org/officeDocument/2006/math">
                    <m:r>
                      <a:rPr lang="nl-BE" sz="2400" b="0">
                        <a:latin typeface="Cambria Math" panose="02040503050406030204" pitchFamily="18" charset="0"/>
                      </a:rPr>
                      <m:t> </m:t>
                    </m:r>
                    <m:r>
                      <a:rPr lang="pt-BR" sz="2400" i="1">
                        <a:latin typeface="Cambria Math" panose="02040503050406030204" pitchFamily="18" charset="0"/>
                      </a:rPr>
                      <m:t>=</m:t>
                    </m:r>
                    <m:f>
                      <m:fPr>
                        <m:ctrlPr>
                          <a:rPr lang="pt-BR" sz="2400" i="1">
                            <a:latin typeface="Cambria Math" panose="02040503050406030204" pitchFamily="18" charset="0"/>
                          </a:rPr>
                        </m:ctrlPr>
                      </m:fPr>
                      <m:num>
                        <m:r>
                          <a:rPr lang="nl-BE" sz="2400" i="1">
                            <a:latin typeface="Cambria Math" panose="02040503050406030204" pitchFamily="18" charset="0"/>
                          </a:rPr>
                          <m:t>1</m:t>
                        </m:r>
                      </m:num>
                      <m:den>
                        <m:r>
                          <a:rPr lang="pt-BR" sz="2400" i="1">
                            <a:latin typeface="Cambria Math" panose="02040503050406030204" pitchFamily="18" charset="0"/>
                          </a:rPr>
                          <m:t>1</m:t>
                        </m:r>
                        <m:r>
                          <a:rPr lang="nl-BE" sz="2400" i="1">
                            <a:latin typeface="Cambria Math" panose="02040503050406030204" pitchFamily="18" charset="0"/>
                          </a:rPr>
                          <m:t>+</m:t>
                        </m:r>
                        <m:r>
                          <a:rPr lang="nl-BE" sz="2400" b="0" i="1">
                            <a:latin typeface="Cambria Math" panose="02040503050406030204" pitchFamily="18" charset="0"/>
                          </a:rPr>
                          <m:t>𝑖</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nl-BE" sz="2400" i="1">
                            <a:latin typeface="Cambria Math" panose="02040503050406030204" pitchFamily="18" charset="0"/>
                          </a:rPr>
                          <m:t>1+</m:t>
                        </m:r>
                        <m:r>
                          <a:rPr lang="nl-BE" sz="2400" i="1">
                            <a:latin typeface="Cambria Math" panose="02040503050406030204" pitchFamily="18" charset="0"/>
                          </a:rPr>
                          <m:t>𝑔</m:t>
                        </m:r>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i="1">
                                <a:latin typeface="Cambria Math" panose="02040503050406030204" pitchFamily="18" charset="0"/>
                              </a:rPr>
                              <m:t>2</m:t>
                            </m:r>
                          </m:sup>
                        </m:sSup>
                      </m:den>
                    </m:f>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i="1">
                                <a:latin typeface="Cambria Math" panose="02040503050406030204" pitchFamily="18" charset="0"/>
                              </a:rPr>
                              <m:t>𝑔</m:t>
                            </m:r>
                            <m:r>
                              <a:rPr lang="nl-BE" sz="2400" i="1">
                                <a:latin typeface="Cambria Math" panose="02040503050406030204" pitchFamily="18" charset="0"/>
                              </a:rPr>
                              <m:t>)</m:t>
                            </m:r>
                          </m:e>
                          <m:sup>
                            <m:r>
                              <a:rPr lang="nl-BE" sz="2400" i="1">
                                <a:latin typeface="Cambria Math" panose="02040503050406030204" pitchFamily="18" charset="0"/>
                              </a:rPr>
                              <m:t>2</m:t>
                            </m:r>
                          </m:sup>
                        </m:sSup>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i="1">
                                <a:latin typeface="Cambria Math" panose="02040503050406030204" pitchFamily="18" charset="0"/>
                              </a:rPr>
                              <m:t>3</m:t>
                            </m:r>
                          </m:sup>
                        </m:sSup>
                      </m:den>
                    </m:f>
                    <m:r>
                      <a:rPr lang="pt-BR" sz="2400" i="1">
                        <a:latin typeface="Cambria Math" panose="02040503050406030204" pitchFamily="18" charset="0"/>
                      </a:rPr>
                      <m:t>…</m:t>
                    </m:r>
                    <m:r>
                      <m:rPr>
                        <m:nor/>
                      </m:rPr>
                      <a:rPr lang="pt-BR" sz="2400" dirty="0"/>
                      <m:t>+ </m:t>
                    </m:r>
                    <m:f>
                      <m:fPr>
                        <m:ctrlPr>
                          <a:rPr lang="pt-BR" sz="2400" i="1">
                            <a:latin typeface="Cambria Math" panose="02040503050406030204" pitchFamily="18" charset="0"/>
                          </a:rPr>
                        </m:ctrlPr>
                      </m:fPr>
                      <m:num>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𝑔</m:t>
                            </m:r>
                            <m:r>
                              <a:rPr lang="nl-BE" sz="2400" i="1">
                                <a:latin typeface="Cambria Math" panose="02040503050406030204" pitchFamily="18" charset="0"/>
                              </a:rPr>
                              <m:t>)</m:t>
                            </m:r>
                          </m:e>
                          <m:sup>
                            <m:r>
                              <a:rPr lang="nl-BE" sz="2400" i="1">
                                <a:latin typeface="Cambria Math" panose="02040503050406030204" pitchFamily="18" charset="0"/>
                                <a:sym typeface="Symbol" panose="05050102010706020507" pitchFamily="18" charset="2"/>
                              </a:rPr>
                              <m:t>−1</m:t>
                            </m:r>
                          </m:sup>
                        </m:sSup>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i="1">
                                <a:latin typeface="Cambria Math" panose="02040503050406030204" pitchFamily="18" charset="0"/>
                                <a:sym typeface="Symbol" panose="05050102010706020507" pitchFamily="18" charset="2"/>
                              </a:rPr>
                              <m:t></m:t>
                            </m:r>
                          </m:sup>
                        </m:sSup>
                      </m:den>
                    </m:f>
                  </m:oMath>
                </a14:m>
                <a:endParaRPr lang="nl-BE" sz="2400" i="1" dirty="0">
                  <a:latin typeface="Cambria Math" panose="02040503050406030204" pitchFamily="18" charset="0"/>
                </a:endParaRPr>
              </a:p>
              <a:p>
                <a:pPr marL="0" indent="0">
                  <a:buNone/>
                  <a:defRPr/>
                </a:pPr>
                <a:r>
                  <a:rPr lang="pt-BR" sz="2400" dirty="0"/>
                  <a:t>=</a:t>
                </a:r>
                <a14:m>
                  <m:oMath xmlns:m="http://schemas.openxmlformats.org/officeDocument/2006/math">
                    <m:nary>
                      <m:naryPr>
                        <m:chr m:val="∑"/>
                        <m:ctrlPr>
                          <a:rPr lang="pt-BR" sz="2400" i="1">
                            <a:latin typeface="Cambria Math" panose="02040503050406030204" pitchFamily="18" charset="0"/>
                          </a:rPr>
                        </m:ctrlPr>
                      </m:naryPr>
                      <m:sub>
                        <m:r>
                          <m:rPr>
                            <m:brk m:alnAt="23"/>
                          </m:rPr>
                          <a:rPr lang="nl-BE" sz="2400" i="1">
                            <a:latin typeface="Cambria Math" panose="02040503050406030204" pitchFamily="18" charset="0"/>
                          </a:rPr>
                          <m:t>𝑡</m:t>
                        </m:r>
                        <m:r>
                          <a:rPr lang="nl-BE" sz="2400" i="1">
                            <a:latin typeface="Cambria Math" panose="02040503050406030204" pitchFamily="18" charset="0"/>
                          </a:rPr>
                          <m:t>=1</m:t>
                        </m:r>
                      </m:sub>
                      <m:sup>
                        <m:r>
                          <a:rPr lang="pt-BR" sz="2400" i="1">
                            <a:latin typeface="Cambria Math" panose="02040503050406030204" pitchFamily="18" charset="0"/>
                            <a:ea typeface="Cambria Math" panose="02040503050406030204" pitchFamily="18" charset="0"/>
                          </a:rPr>
                          <m:t>∞</m:t>
                        </m:r>
                      </m:sup>
                      <m:e>
                        <m:f>
                          <m:fPr>
                            <m:ctrlPr>
                              <a:rPr lang="pt-BR" sz="2400" i="1">
                                <a:latin typeface="Cambria Math" panose="02040503050406030204" pitchFamily="18" charset="0"/>
                              </a:rPr>
                            </m:ctrlPr>
                          </m:fPr>
                          <m:num>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i="1">
                                    <a:latin typeface="Cambria Math" panose="02040503050406030204" pitchFamily="18" charset="0"/>
                                  </a:rPr>
                                  <m:t>𝑔</m:t>
                                </m:r>
                                <m:r>
                                  <a:rPr lang="nl-BE" sz="2400" i="1">
                                    <a:latin typeface="Cambria Math" panose="02040503050406030204" pitchFamily="18" charset="0"/>
                                  </a:rPr>
                                  <m:t>)</m:t>
                                </m:r>
                              </m:e>
                              <m:sup>
                                <m:r>
                                  <a:rPr lang="nl-BE" sz="2400" b="0" i="1">
                                    <a:latin typeface="Cambria Math" panose="02040503050406030204" pitchFamily="18" charset="0"/>
                                  </a:rPr>
                                  <m:t>𝑡</m:t>
                                </m:r>
                                <m:r>
                                  <a:rPr lang="nl-BE" sz="2400" b="0" i="1">
                                    <a:latin typeface="Cambria Math" panose="02040503050406030204" pitchFamily="18" charset="0"/>
                                  </a:rPr>
                                  <m:t>−1</m:t>
                                </m:r>
                              </m:sup>
                            </m:sSup>
                          </m:num>
                          <m:den>
                            <m:sSup>
                              <m:sSupPr>
                                <m:ctrlPr>
                                  <a:rPr lang="nl-BE" sz="2400" i="1">
                                    <a:latin typeface="Cambria Math" panose="02040503050406030204" pitchFamily="18" charset="0"/>
                                  </a:rPr>
                                </m:ctrlPr>
                              </m:sSupPr>
                              <m:e>
                                <m:r>
                                  <a:rPr lang="nl-BE" sz="2400" i="1">
                                    <a:latin typeface="Cambria Math" panose="02040503050406030204" pitchFamily="18" charset="0"/>
                                  </a:rPr>
                                  <m:t>(1+</m:t>
                                </m:r>
                                <m:r>
                                  <a:rPr lang="nl-BE" sz="2400" b="0" i="1">
                                    <a:latin typeface="Cambria Math" panose="02040503050406030204" pitchFamily="18" charset="0"/>
                                  </a:rPr>
                                  <m:t>𝑖</m:t>
                                </m:r>
                                <m:r>
                                  <a:rPr lang="nl-BE" sz="2400" i="1">
                                    <a:latin typeface="Cambria Math" panose="02040503050406030204" pitchFamily="18" charset="0"/>
                                  </a:rPr>
                                  <m:t>)</m:t>
                                </m:r>
                              </m:e>
                              <m:sup>
                                <m:r>
                                  <a:rPr lang="nl-BE" sz="2400" b="0" i="1">
                                    <a:latin typeface="Cambria Math" panose="02040503050406030204" pitchFamily="18" charset="0"/>
                                  </a:rPr>
                                  <m:t>𝑡</m:t>
                                </m:r>
                              </m:sup>
                            </m:sSup>
                          </m:den>
                        </m:f>
                      </m:e>
                    </m:nary>
                  </m:oMath>
                </a14:m>
                <a:endParaRPr lang="nl-BE" sz="2400" dirty="0"/>
              </a:p>
              <a:p>
                <a:pPr marL="0" indent="0">
                  <a:buNone/>
                  <a:defRPr/>
                </a:pPr>
                <a:r>
                  <a:rPr lang="nl-BE" sz="2800" dirty="0"/>
                  <a:t>=</a:t>
                </a:r>
                <a:r>
                  <a:rPr lang="pt-BR" sz="2800" dirty="0"/>
                  <a:t> </a:t>
                </a:r>
                <a14:m>
                  <m:oMath xmlns:m="http://schemas.openxmlformats.org/officeDocument/2006/math">
                    <m:f>
                      <m:fPr>
                        <m:ctrlPr>
                          <a:rPr lang="pt-BR" sz="2800" i="1">
                            <a:latin typeface="Cambria Math" panose="02040503050406030204" pitchFamily="18" charset="0"/>
                          </a:rPr>
                        </m:ctrlPr>
                      </m:fPr>
                      <m:num>
                        <m:r>
                          <a:rPr lang="nl-BE" sz="2800" b="0" i="1">
                            <a:latin typeface="Cambria Math" panose="02040503050406030204" pitchFamily="18" charset="0"/>
                          </a:rPr>
                          <m:t>1</m:t>
                        </m:r>
                      </m:num>
                      <m:den>
                        <m:r>
                          <a:rPr lang="nl-BE" sz="2800" b="0" i="1">
                            <a:latin typeface="Cambria Math" panose="02040503050406030204" pitchFamily="18" charset="0"/>
                          </a:rPr>
                          <m:t>𝑖</m:t>
                        </m:r>
                        <m:r>
                          <a:rPr lang="nl-BE" sz="2800" b="0" i="1">
                            <a:latin typeface="Cambria Math" panose="02040503050406030204" pitchFamily="18" charset="0"/>
                          </a:rPr>
                          <m:t>−</m:t>
                        </m:r>
                        <m:r>
                          <a:rPr lang="nl-BE" sz="2800" b="0" i="1">
                            <a:latin typeface="Cambria Math" panose="02040503050406030204" pitchFamily="18" charset="0"/>
                          </a:rPr>
                          <m:t>𝑔</m:t>
                        </m:r>
                      </m:den>
                    </m:f>
                  </m:oMath>
                </a14:m>
                <a:endParaRPr lang="nl-BE" sz="2800" dirty="0"/>
              </a:p>
              <a:p>
                <a:pPr eaLnBrk="1" hangingPunct="1">
                  <a:defRPr/>
                </a:pPr>
                <a:endParaRPr lang="nl-BE" sz="2800" dirty="0"/>
              </a:p>
              <a:p>
                <a:pPr eaLnBrk="1" hangingPunct="1">
                  <a:buFont typeface="Wingdings" pitchFamily="2" charset="2"/>
                  <a:buNone/>
                  <a:defRPr/>
                </a:pPr>
                <a:endParaRPr lang="nl-BE" sz="1200" dirty="0"/>
              </a:p>
              <a:p>
                <a:pPr eaLnBrk="1" hangingPunct="1">
                  <a:defRPr/>
                </a:pPr>
                <a:endParaRPr lang="nl-BE" sz="1200" dirty="0"/>
              </a:p>
              <a:p>
                <a:pPr eaLnBrk="1" hangingPunct="1">
                  <a:buFont typeface="Wingdings" pitchFamily="2" charset="2"/>
                  <a:buNone/>
                  <a:defRPr/>
                </a:pPr>
                <a:endParaRPr lang="en-GB" sz="2400" dirty="0"/>
              </a:p>
            </p:txBody>
          </p:sp>
        </mc:Choice>
        <mc:Fallback xmlns="">
          <p:sp>
            <p:nvSpPr>
              <p:cNvPr id="109571" name="Rectangle 3"/>
              <p:cNvSpPr>
                <a:spLocks noGrp="1" noRot="1" noChangeAspect="1" noMove="1" noResize="1" noEditPoints="1" noAdjustHandles="1" noChangeArrowheads="1" noChangeShapeType="1" noTextEdit="1"/>
              </p:cNvSpPr>
              <p:nvPr>
                <p:ph idx="1"/>
              </p:nvPr>
            </p:nvSpPr>
            <p:spPr>
              <a:xfrm>
                <a:off x="2157414" y="1484785"/>
                <a:ext cx="7971035" cy="4481041"/>
              </a:xfrm>
              <a:blipFill>
                <a:blip r:embed="rId2"/>
                <a:stretch>
                  <a:fillRect l="-1607" t="-1905"/>
                </a:stretch>
              </a:blipFill>
            </p:spPr>
            <p:txBody>
              <a:bodyPr/>
              <a:lstStyle/>
              <a:p>
                <a:r>
                  <a:rPr lang="nl-BE">
                    <a:noFill/>
                  </a:rPr>
                  <a:t> </a:t>
                </a:r>
              </a:p>
            </p:txBody>
          </p:sp>
        </mc:Fallback>
      </mc:AlternateContent>
      <p:sp>
        <p:nvSpPr>
          <p:cNvPr id="6150" name="Rectangle 9"/>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6151" name="Rectangle 11"/>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cxnSp>
        <p:nvCxnSpPr>
          <p:cNvPr id="10" name="Rechte verbindingslijn met pijl 9">
            <a:extLst>
              <a:ext uri="{FF2B5EF4-FFF2-40B4-BE49-F238E27FC236}">
                <a16:creationId xmlns:a16="http://schemas.microsoft.com/office/drawing/2014/main" id="{086370FD-AE7B-486B-A74B-A888647728D9}"/>
              </a:ext>
            </a:extLst>
          </p:cNvPr>
          <p:cNvCxnSpPr>
            <a:cxnSpLocks/>
          </p:cNvCxnSpPr>
          <p:nvPr/>
        </p:nvCxnSpPr>
        <p:spPr>
          <a:xfrm>
            <a:off x="2413717" y="2924944"/>
            <a:ext cx="7416824"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34050973-01C2-4C02-91DF-DCF1AEB6F366}"/>
              </a:ext>
            </a:extLst>
          </p:cNvPr>
          <p:cNvCxnSpPr/>
          <p:nvPr/>
        </p:nvCxnSpPr>
        <p:spPr>
          <a:xfrm>
            <a:off x="2432534"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560F9EBD-ED9F-4BD0-81FB-AF66AA9F9399}"/>
              </a:ext>
            </a:extLst>
          </p:cNvPr>
          <p:cNvCxnSpPr/>
          <p:nvPr/>
        </p:nvCxnSpPr>
        <p:spPr>
          <a:xfrm>
            <a:off x="3378466"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E44C7A71-E94E-45FB-BDD4-323EEFF96B56}"/>
              </a:ext>
            </a:extLst>
          </p:cNvPr>
          <p:cNvCxnSpPr/>
          <p:nvPr/>
        </p:nvCxnSpPr>
        <p:spPr>
          <a:xfrm>
            <a:off x="4309372"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D4BF509-57C5-4C64-981F-1C7E1579544C}"/>
              </a:ext>
            </a:extLst>
          </p:cNvPr>
          <p:cNvCxnSpPr/>
          <p:nvPr/>
        </p:nvCxnSpPr>
        <p:spPr>
          <a:xfrm>
            <a:off x="5216547"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D07A1211-2ECF-4CAB-8512-1FE8F33A2703}"/>
              </a:ext>
            </a:extLst>
          </p:cNvPr>
          <p:cNvCxnSpPr/>
          <p:nvPr/>
        </p:nvCxnSpPr>
        <p:spPr>
          <a:xfrm>
            <a:off x="8976318"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01D741B8-B359-470D-8D13-5F6337C0D6E7}"/>
              </a:ext>
            </a:extLst>
          </p:cNvPr>
          <p:cNvCxnSpPr/>
          <p:nvPr/>
        </p:nvCxnSpPr>
        <p:spPr>
          <a:xfrm>
            <a:off x="6092825" y="2705698"/>
            <a:ext cx="0" cy="4320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kstvak 19">
            <a:extLst>
              <a:ext uri="{FF2B5EF4-FFF2-40B4-BE49-F238E27FC236}">
                <a16:creationId xmlns:a16="http://schemas.microsoft.com/office/drawing/2014/main" id="{E8F8F4A9-B837-4447-91E2-7E7C00042B43}"/>
              </a:ext>
            </a:extLst>
          </p:cNvPr>
          <p:cNvSpPr txBox="1"/>
          <p:nvPr/>
        </p:nvSpPr>
        <p:spPr>
          <a:xfrm>
            <a:off x="4909573" y="2304202"/>
            <a:ext cx="1055790" cy="369332"/>
          </a:xfrm>
          <a:prstGeom prst="rect">
            <a:avLst/>
          </a:prstGeom>
          <a:noFill/>
        </p:spPr>
        <p:txBody>
          <a:bodyPr wrap="square" rtlCol="0">
            <a:spAutoFit/>
          </a:bodyPr>
          <a:lstStyle/>
          <a:p>
            <a:r>
              <a:rPr lang="nl-BE" dirty="0"/>
              <a:t>(1+g)</a:t>
            </a:r>
            <a:r>
              <a:rPr lang="nl-BE" baseline="30000" dirty="0"/>
              <a:t>2</a:t>
            </a:r>
          </a:p>
        </p:txBody>
      </p:sp>
      <p:sp>
        <p:nvSpPr>
          <p:cNvPr id="21" name="Tekstvak 20">
            <a:extLst>
              <a:ext uri="{FF2B5EF4-FFF2-40B4-BE49-F238E27FC236}">
                <a16:creationId xmlns:a16="http://schemas.microsoft.com/office/drawing/2014/main" id="{1A66A0E6-7764-4388-A828-3D2036304592}"/>
              </a:ext>
            </a:extLst>
          </p:cNvPr>
          <p:cNvSpPr txBox="1"/>
          <p:nvPr/>
        </p:nvSpPr>
        <p:spPr>
          <a:xfrm>
            <a:off x="3177421" y="2305588"/>
            <a:ext cx="324577" cy="369332"/>
          </a:xfrm>
          <a:prstGeom prst="rect">
            <a:avLst/>
          </a:prstGeom>
          <a:noFill/>
        </p:spPr>
        <p:txBody>
          <a:bodyPr wrap="square" rtlCol="0">
            <a:spAutoFit/>
          </a:bodyPr>
          <a:lstStyle/>
          <a:p>
            <a:r>
              <a:rPr lang="nl-BE" dirty="0"/>
              <a:t>1</a:t>
            </a:r>
          </a:p>
        </p:txBody>
      </p:sp>
      <p:sp>
        <p:nvSpPr>
          <p:cNvPr id="22" name="Tekstvak 21">
            <a:extLst>
              <a:ext uri="{FF2B5EF4-FFF2-40B4-BE49-F238E27FC236}">
                <a16:creationId xmlns:a16="http://schemas.microsoft.com/office/drawing/2014/main" id="{103151E2-288F-4F8F-9C1D-7A4C3D0706D8}"/>
              </a:ext>
            </a:extLst>
          </p:cNvPr>
          <p:cNvSpPr txBox="1"/>
          <p:nvPr/>
        </p:nvSpPr>
        <p:spPr>
          <a:xfrm>
            <a:off x="4041085" y="2284715"/>
            <a:ext cx="632119" cy="369332"/>
          </a:xfrm>
          <a:prstGeom prst="rect">
            <a:avLst/>
          </a:prstGeom>
          <a:noFill/>
        </p:spPr>
        <p:txBody>
          <a:bodyPr wrap="square" rtlCol="0">
            <a:spAutoFit/>
          </a:bodyPr>
          <a:lstStyle/>
          <a:p>
            <a:r>
              <a:rPr lang="nl-BE" dirty="0"/>
              <a:t>1+g</a:t>
            </a:r>
          </a:p>
        </p:txBody>
      </p:sp>
      <p:sp>
        <p:nvSpPr>
          <p:cNvPr id="23" name="Tekstvak 22">
            <a:extLst>
              <a:ext uri="{FF2B5EF4-FFF2-40B4-BE49-F238E27FC236}">
                <a16:creationId xmlns:a16="http://schemas.microsoft.com/office/drawing/2014/main" id="{03C92B8D-31D7-4BE2-987D-F69075F2C355}"/>
              </a:ext>
            </a:extLst>
          </p:cNvPr>
          <p:cNvSpPr txBox="1"/>
          <p:nvPr/>
        </p:nvSpPr>
        <p:spPr>
          <a:xfrm>
            <a:off x="5913482" y="2284715"/>
            <a:ext cx="915638" cy="369332"/>
          </a:xfrm>
          <a:prstGeom prst="rect">
            <a:avLst/>
          </a:prstGeom>
          <a:noFill/>
        </p:spPr>
        <p:txBody>
          <a:bodyPr wrap="square" rtlCol="0">
            <a:spAutoFit/>
          </a:bodyPr>
          <a:lstStyle/>
          <a:p>
            <a:r>
              <a:rPr lang="nl-BE" dirty="0"/>
              <a:t>(1+g)</a:t>
            </a:r>
            <a:r>
              <a:rPr lang="nl-BE" baseline="30000" dirty="0"/>
              <a:t>3</a:t>
            </a:r>
          </a:p>
        </p:txBody>
      </p:sp>
      <p:sp>
        <p:nvSpPr>
          <p:cNvPr id="24" name="Tekstvak 23">
            <a:extLst>
              <a:ext uri="{FF2B5EF4-FFF2-40B4-BE49-F238E27FC236}">
                <a16:creationId xmlns:a16="http://schemas.microsoft.com/office/drawing/2014/main" id="{4D0BECD2-FC76-4268-B860-D842CB8569DB}"/>
              </a:ext>
            </a:extLst>
          </p:cNvPr>
          <p:cNvSpPr txBox="1"/>
          <p:nvPr/>
        </p:nvSpPr>
        <p:spPr>
          <a:xfrm>
            <a:off x="8793104" y="2292544"/>
            <a:ext cx="945383" cy="369332"/>
          </a:xfrm>
          <a:prstGeom prst="rect">
            <a:avLst/>
          </a:prstGeom>
          <a:noFill/>
        </p:spPr>
        <p:txBody>
          <a:bodyPr wrap="square" rtlCol="0">
            <a:spAutoFit/>
          </a:bodyPr>
          <a:lstStyle/>
          <a:p>
            <a:r>
              <a:rPr lang="nl-BE" dirty="0"/>
              <a:t>(1+g)</a:t>
            </a:r>
            <a:r>
              <a:rPr lang="nl-BE" baseline="30000" dirty="0">
                <a:sym typeface="Symbol" panose="05050102010706020507" pitchFamily="18" charset="2"/>
              </a:rPr>
              <a:t></a:t>
            </a:r>
            <a:endParaRPr lang="nl-BE" baseline="30000" dirty="0"/>
          </a:p>
        </p:txBody>
      </p:sp>
      <p:sp>
        <p:nvSpPr>
          <p:cNvPr id="25" name="Tekstvak 24">
            <a:extLst>
              <a:ext uri="{FF2B5EF4-FFF2-40B4-BE49-F238E27FC236}">
                <a16:creationId xmlns:a16="http://schemas.microsoft.com/office/drawing/2014/main" id="{12B3F464-30DC-4825-8271-5DCBD33A88E4}"/>
              </a:ext>
            </a:extLst>
          </p:cNvPr>
          <p:cNvSpPr txBox="1"/>
          <p:nvPr/>
        </p:nvSpPr>
        <p:spPr>
          <a:xfrm>
            <a:off x="2280692" y="3156939"/>
            <a:ext cx="324577" cy="369332"/>
          </a:xfrm>
          <a:prstGeom prst="rect">
            <a:avLst/>
          </a:prstGeom>
          <a:noFill/>
        </p:spPr>
        <p:txBody>
          <a:bodyPr wrap="square" rtlCol="0">
            <a:spAutoFit/>
          </a:bodyPr>
          <a:lstStyle/>
          <a:p>
            <a:r>
              <a:rPr lang="nl-BE" dirty="0"/>
              <a:t>0</a:t>
            </a:r>
          </a:p>
        </p:txBody>
      </p:sp>
      <p:sp>
        <p:nvSpPr>
          <p:cNvPr id="26" name="Tekstvak 25">
            <a:extLst>
              <a:ext uri="{FF2B5EF4-FFF2-40B4-BE49-F238E27FC236}">
                <a16:creationId xmlns:a16="http://schemas.microsoft.com/office/drawing/2014/main" id="{038C0DD3-FD26-422C-996E-865BF67E312E}"/>
              </a:ext>
            </a:extLst>
          </p:cNvPr>
          <p:cNvSpPr txBox="1"/>
          <p:nvPr/>
        </p:nvSpPr>
        <p:spPr>
          <a:xfrm>
            <a:off x="3191095" y="3177812"/>
            <a:ext cx="324577" cy="369332"/>
          </a:xfrm>
          <a:prstGeom prst="rect">
            <a:avLst/>
          </a:prstGeom>
          <a:noFill/>
        </p:spPr>
        <p:txBody>
          <a:bodyPr wrap="square" rtlCol="0">
            <a:spAutoFit/>
          </a:bodyPr>
          <a:lstStyle/>
          <a:p>
            <a:r>
              <a:rPr lang="nl-BE" dirty="0"/>
              <a:t>1</a:t>
            </a:r>
          </a:p>
        </p:txBody>
      </p:sp>
      <p:sp>
        <p:nvSpPr>
          <p:cNvPr id="27" name="Tekstvak 26">
            <a:extLst>
              <a:ext uri="{FF2B5EF4-FFF2-40B4-BE49-F238E27FC236}">
                <a16:creationId xmlns:a16="http://schemas.microsoft.com/office/drawing/2014/main" id="{6BC3AB8D-F25A-4183-AC3C-D5CD1FA08256}"/>
              </a:ext>
            </a:extLst>
          </p:cNvPr>
          <p:cNvSpPr txBox="1"/>
          <p:nvPr/>
        </p:nvSpPr>
        <p:spPr>
          <a:xfrm>
            <a:off x="4147084" y="3156939"/>
            <a:ext cx="324577" cy="369332"/>
          </a:xfrm>
          <a:prstGeom prst="rect">
            <a:avLst/>
          </a:prstGeom>
          <a:noFill/>
        </p:spPr>
        <p:txBody>
          <a:bodyPr wrap="square" rtlCol="0">
            <a:spAutoFit/>
          </a:bodyPr>
          <a:lstStyle/>
          <a:p>
            <a:r>
              <a:rPr lang="nl-BE" dirty="0"/>
              <a:t>2</a:t>
            </a:r>
          </a:p>
        </p:txBody>
      </p:sp>
      <p:sp>
        <p:nvSpPr>
          <p:cNvPr id="28" name="Tekstvak 27">
            <a:extLst>
              <a:ext uri="{FF2B5EF4-FFF2-40B4-BE49-F238E27FC236}">
                <a16:creationId xmlns:a16="http://schemas.microsoft.com/office/drawing/2014/main" id="{121505D0-D1E9-4281-9100-7426FB93E890}"/>
              </a:ext>
            </a:extLst>
          </p:cNvPr>
          <p:cNvSpPr txBox="1"/>
          <p:nvPr/>
        </p:nvSpPr>
        <p:spPr>
          <a:xfrm>
            <a:off x="5057487" y="3157235"/>
            <a:ext cx="324577" cy="369332"/>
          </a:xfrm>
          <a:prstGeom prst="rect">
            <a:avLst/>
          </a:prstGeom>
          <a:noFill/>
        </p:spPr>
        <p:txBody>
          <a:bodyPr wrap="square" rtlCol="0">
            <a:spAutoFit/>
          </a:bodyPr>
          <a:lstStyle/>
          <a:p>
            <a:r>
              <a:rPr lang="nl-BE" dirty="0"/>
              <a:t>3</a:t>
            </a:r>
          </a:p>
        </p:txBody>
      </p:sp>
      <p:sp>
        <p:nvSpPr>
          <p:cNvPr id="29" name="Tekstvak 28">
            <a:extLst>
              <a:ext uri="{FF2B5EF4-FFF2-40B4-BE49-F238E27FC236}">
                <a16:creationId xmlns:a16="http://schemas.microsoft.com/office/drawing/2014/main" id="{347FC4F5-B6DD-496F-A65D-4B0BF335C011}"/>
              </a:ext>
            </a:extLst>
          </p:cNvPr>
          <p:cNvSpPr txBox="1"/>
          <p:nvPr/>
        </p:nvSpPr>
        <p:spPr>
          <a:xfrm>
            <a:off x="8793104" y="3100941"/>
            <a:ext cx="324577" cy="369332"/>
          </a:xfrm>
          <a:prstGeom prst="rect">
            <a:avLst/>
          </a:prstGeom>
          <a:noFill/>
        </p:spPr>
        <p:txBody>
          <a:bodyPr wrap="square" rtlCol="0">
            <a:spAutoFit/>
          </a:bodyPr>
          <a:lstStyle/>
          <a:p>
            <a:r>
              <a:rPr lang="nl-BE" dirty="0">
                <a:sym typeface="Symbol" panose="05050102010706020507" pitchFamily="18" charset="2"/>
              </a:rPr>
              <a:t></a:t>
            </a:r>
            <a:endParaRPr lang="nl-BE" dirty="0"/>
          </a:p>
        </p:txBody>
      </p:sp>
      <p:sp>
        <p:nvSpPr>
          <p:cNvPr id="31" name="Tekstvak 30">
            <a:extLst>
              <a:ext uri="{FF2B5EF4-FFF2-40B4-BE49-F238E27FC236}">
                <a16:creationId xmlns:a16="http://schemas.microsoft.com/office/drawing/2014/main" id="{6D7B28AD-9435-416D-BA25-EB4364B985A1}"/>
              </a:ext>
            </a:extLst>
          </p:cNvPr>
          <p:cNvSpPr txBox="1"/>
          <p:nvPr/>
        </p:nvSpPr>
        <p:spPr>
          <a:xfrm>
            <a:off x="5930537" y="3136991"/>
            <a:ext cx="324576" cy="369332"/>
          </a:xfrm>
          <a:prstGeom prst="rect">
            <a:avLst/>
          </a:prstGeom>
          <a:noFill/>
        </p:spPr>
        <p:txBody>
          <a:bodyPr wrap="square" rtlCol="0">
            <a:spAutoFit/>
          </a:bodyPr>
          <a:lstStyle/>
          <a:p>
            <a:r>
              <a:rPr lang="nl-BE" dirty="0"/>
              <a:t>4</a:t>
            </a:r>
          </a:p>
        </p:txBody>
      </p:sp>
      <p:sp>
        <p:nvSpPr>
          <p:cNvPr id="32" name="Tekstvak 31">
            <a:extLst>
              <a:ext uri="{FF2B5EF4-FFF2-40B4-BE49-F238E27FC236}">
                <a16:creationId xmlns:a16="http://schemas.microsoft.com/office/drawing/2014/main" id="{4F3E8CD0-8F3D-4E3E-A617-CB0D4737B0A0}"/>
              </a:ext>
            </a:extLst>
          </p:cNvPr>
          <p:cNvSpPr txBox="1"/>
          <p:nvPr/>
        </p:nvSpPr>
        <p:spPr>
          <a:xfrm>
            <a:off x="7026818" y="3098002"/>
            <a:ext cx="668302" cy="369332"/>
          </a:xfrm>
          <a:prstGeom prst="rect">
            <a:avLst/>
          </a:prstGeom>
          <a:noFill/>
        </p:spPr>
        <p:txBody>
          <a:bodyPr wrap="square" rtlCol="0">
            <a:spAutoFit/>
          </a:bodyPr>
          <a:lstStyle/>
          <a:p>
            <a:r>
              <a:rPr lang="nl-BE" dirty="0"/>
              <a:t>…..</a:t>
            </a:r>
          </a:p>
        </p:txBody>
      </p:sp>
      <p:sp>
        <p:nvSpPr>
          <p:cNvPr id="30" name="Tekstvak 29">
            <a:extLst>
              <a:ext uri="{FF2B5EF4-FFF2-40B4-BE49-F238E27FC236}">
                <a16:creationId xmlns:a16="http://schemas.microsoft.com/office/drawing/2014/main" id="{913B637A-F07F-4C8A-9AA3-B345476078D9}"/>
              </a:ext>
            </a:extLst>
          </p:cNvPr>
          <p:cNvSpPr txBox="1"/>
          <p:nvPr/>
        </p:nvSpPr>
        <p:spPr>
          <a:xfrm>
            <a:off x="9555239" y="3028890"/>
            <a:ext cx="648072" cy="369332"/>
          </a:xfrm>
          <a:prstGeom prst="rect">
            <a:avLst/>
          </a:prstGeom>
          <a:noFill/>
        </p:spPr>
        <p:txBody>
          <a:bodyPr wrap="square" rtlCol="0">
            <a:spAutoFit/>
          </a:bodyPr>
          <a:lstStyle/>
          <a:p>
            <a:r>
              <a:rPr lang="nl-BE" dirty="0"/>
              <a:t>Tijd</a:t>
            </a:r>
          </a:p>
        </p:txBody>
      </p:sp>
      <p:sp>
        <p:nvSpPr>
          <p:cNvPr id="2" name="Slide Number Placeholder 1">
            <a:extLst>
              <a:ext uri="{FF2B5EF4-FFF2-40B4-BE49-F238E27FC236}">
                <a16:creationId xmlns:a16="http://schemas.microsoft.com/office/drawing/2014/main" id="{6CA131D9-CB19-4F87-A2F1-9DCF106673E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86110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1029"/>
          <p:cNvSpPr>
            <a:spLocks noGrp="1" noChangeArrowheads="1"/>
          </p:cNvSpPr>
          <p:nvPr>
            <p:ph type="title"/>
          </p:nvPr>
        </p:nvSpPr>
        <p:spPr/>
        <p:txBody>
          <a:bodyPr/>
          <a:lstStyle/>
          <a:p>
            <a:pPr eaLnBrk="1" hangingPunct="1">
              <a:defRPr/>
            </a:pPr>
            <a:r>
              <a:rPr lang="nl-BE" sz="3200"/>
              <a:t>Perpetuïteit</a:t>
            </a:r>
            <a:br>
              <a:rPr lang="nl-BE" sz="3200"/>
            </a:br>
            <a:endParaRPr lang="en-GB" sz="3200"/>
          </a:p>
        </p:txBody>
      </p:sp>
      <mc:AlternateContent xmlns:mc="http://schemas.openxmlformats.org/markup-compatibility/2006" xmlns:a14="http://schemas.microsoft.com/office/drawing/2010/main">
        <mc:Choice Requires="a14">
          <p:sp>
            <p:nvSpPr>
              <p:cNvPr id="112643" name="Rectangle 1027"/>
              <p:cNvSpPr>
                <a:spLocks noGrp="1" noChangeArrowheads="1"/>
              </p:cNvSpPr>
              <p:nvPr>
                <p:ph idx="1"/>
              </p:nvPr>
            </p:nvSpPr>
            <p:spPr/>
            <p:txBody>
              <a:bodyPr/>
              <a:lstStyle/>
              <a:p>
                <a:pPr marL="0" indent="0">
                  <a:lnSpc>
                    <a:spcPct val="80000"/>
                  </a:lnSpc>
                  <a:buNone/>
                  <a:defRPr/>
                </a:pPr>
                <a:r>
                  <a:rPr lang="nl-NL" sz="2400" dirty="0"/>
                  <a:t>Indien de kasstromen elke periode toenemen met een constant percentage </a:t>
                </a:r>
                <a14:m>
                  <m:oMath xmlns:m="http://schemas.openxmlformats.org/officeDocument/2006/math">
                    <m:r>
                      <a:rPr lang="nl-BE" sz="2400" b="0" i="1">
                        <a:latin typeface="Cambria Math"/>
                      </a:rPr>
                      <m:t>𝑔</m:t>
                    </m:r>
                  </m:oMath>
                </a14:m>
                <a:r>
                  <a:rPr lang="nl-NL" sz="2400" dirty="0"/>
                  <a:t> dan is de contante waarde van de </a:t>
                </a:r>
                <a:r>
                  <a:rPr lang="nl-NL" sz="2400" dirty="0" err="1"/>
                  <a:t>perpetuïteit</a:t>
                </a:r>
                <a:r>
                  <a:rPr lang="nl-NL" sz="2400" dirty="0"/>
                  <a:t> gelijk aan  </a:t>
                </a:r>
                <a:endParaRPr lang="nl-NL" sz="2400" i="1" dirty="0">
                  <a:latin typeface="Cambria Math"/>
                </a:endParaRPr>
              </a:p>
              <a:p>
                <a:pPr marL="0" indent="0">
                  <a:spcBef>
                    <a:spcPts val="0"/>
                  </a:spcBef>
                  <a:buNone/>
                  <a:defRPr/>
                </a:pPr>
                <a:endParaRPr lang="nl-NL" sz="2400" dirty="0"/>
              </a:p>
              <a:p>
                <a:pPr eaLnBrk="1" hangingPunct="1">
                  <a:lnSpc>
                    <a:spcPct val="80000"/>
                  </a:lnSpc>
                  <a:defRPr/>
                </a:pPr>
                <a:endParaRPr lang="nl-NL" sz="2400" dirty="0"/>
              </a:p>
              <a:p>
                <a:pPr marL="0" indent="0">
                  <a:lnSpc>
                    <a:spcPct val="80000"/>
                  </a:lnSpc>
                  <a:buNone/>
                  <a:defRPr/>
                </a:pPr>
                <a:endParaRPr lang="nl-NL" sz="2400" dirty="0"/>
              </a:p>
              <a:p>
                <a:pPr marL="0" indent="0">
                  <a:lnSpc>
                    <a:spcPct val="80000"/>
                  </a:lnSpc>
                  <a:buNone/>
                  <a:defRPr/>
                </a:pPr>
                <a:r>
                  <a:rPr lang="nl-NL" sz="2400" dirty="0"/>
                  <a:t>	</a:t>
                </a:r>
                <a:r>
                  <a:rPr lang="nl-NL" sz="1800" dirty="0"/>
                  <a:t>Met</a:t>
                </a:r>
                <a14:m>
                  <m:oMath xmlns:m="http://schemas.openxmlformats.org/officeDocument/2006/math">
                    <m:r>
                      <a:rPr lang="nl-BE" sz="1800" b="0">
                        <a:latin typeface="Cambria Math"/>
                      </a:rPr>
                      <m:t> </m:t>
                    </m:r>
                    <m:sSub>
                      <m:sSubPr>
                        <m:ctrlPr>
                          <a:rPr lang="nl-NL" sz="1800" i="1">
                            <a:latin typeface="Cambria Math" panose="02040503050406030204" pitchFamily="18" charset="0"/>
                          </a:rPr>
                        </m:ctrlPr>
                      </m:sSubPr>
                      <m:e>
                        <m:r>
                          <a:rPr lang="nl-BE" sz="1800" i="1">
                            <a:latin typeface="Cambria Math"/>
                          </a:rPr>
                          <m:t>𝐶</m:t>
                        </m:r>
                      </m:e>
                      <m:sub>
                        <m:r>
                          <a:rPr lang="nl-BE" sz="1800" i="1">
                            <a:latin typeface="Cambria Math"/>
                          </a:rPr>
                          <m:t>1</m:t>
                        </m:r>
                      </m:sub>
                    </m:sSub>
                    <m:r>
                      <a:rPr lang="nl-BE" sz="1800" b="0" i="1">
                        <a:latin typeface="Cambria Math"/>
                      </a:rPr>
                      <m:t>,</m:t>
                    </m:r>
                  </m:oMath>
                </a14:m>
                <a:r>
                  <a:rPr lang="nl-NL" sz="1800" dirty="0"/>
                  <a:t> de kasstroom op het einde van de eerste periode </a:t>
                </a:r>
              </a:p>
              <a:p>
                <a:pPr eaLnBrk="1" hangingPunct="1">
                  <a:lnSpc>
                    <a:spcPct val="80000"/>
                  </a:lnSpc>
                  <a:buFont typeface="Wingdings" pitchFamily="2" charset="2"/>
                  <a:buNone/>
                  <a:defRPr/>
                </a:pPr>
                <a:endParaRPr lang="nl-NL" sz="2400" dirty="0"/>
              </a:p>
              <a:p>
                <a:pPr marL="0" indent="0">
                  <a:lnSpc>
                    <a:spcPct val="80000"/>
                  </a:lnSpc>
                  <a:buNone/>
                  <a:defRPr/>
                </a:pPr>
                <a:endParaRPr lang="nl-NL" sz="2800" dirty="0"/>
              </a:p>
              <a:p>
                <a:pPr eaLnBrk="1" hangingPunct="1">
                  <a:lnSpc>
                    <a:spcPct val="80000"/>
                  </a:lnSpc>
                  <a:defRPr/>
                </a:pPr>
                <a:endParaRPr lang="en-GB" sz="2400" dirty="0"/>
              </a:p>
            </p:txBody>
          </p:sp>
        </mc:Choice>
        <mc:Fallback xmlns="">
          <p:sp>
            <p:nvSpPr>
              <p:cNvPr id="112643" name="Rectangle 1027"/>
              <p:cNvSpPr>
                <a:spLocks noGrp="1" noRot="1" noChangeAspect="1" noMove="1" noResize="1" noEditPoints="1" noAdjustHandles="1" noChangeArrowheads="1" noChangeShapeType="1" noTextEdit="1"/>
              </p:cNvSpPr>
              <p:nvPr>
                <p:ph idx="1"/>
              </p:nvPr>
            </p:nvSpPr>
            <p:spPr>
              <a:blipFill rotWithShape="1">
                <a:blip r:embed="rId2"/>
                <a:stretch>
                  <a:fillRect l="-2401" t="-3792" r="-1317"/>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6" name="Tekstvak 5"/>
              <p:cNvSpPr txBox="1"/>
              <p:nvPr/>
            </p:nvSpPr>
            <p:spPr>
              <a:xfrm>
                <a:off x="2618904" y="2650006"/>
                <a:ext cx="7056784" cy="851002"/>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nl-NL" sz="2400" i="1">
                              <a:solidFill>
                                <a:srgbClr val="003D62"/>
                              </a:solidFill>
                              <a:latin typeface="Cambria Math" panose="02040503050406030204" pitchFamily="18" charset="0"/>
                            </a:rPr>
                          </m:ctrlPr>
                        </m:fPr>
                        <m:num>
                          <m:sSub>
                            <m:sSubPr>
                              <m:ctrlPr>
                                <a:rPr lang="nl-NL" sz="2400" i="1">
                                  <a:solidFill>
                                    <a:srgbClr val="003D62"/>
                                  </a:solidFill>
                                  <a:latin typeface="Cambria Math" panose="02040503050406030204" pitchFamily="18" charset="0"/>
                                </a:rPr>
                              </m:ctrlPr>
                            </m:sSubPr>
                            <m:e>
                              <m:r>
                                <a:rPr lang="nl-BE" sz="2400" i="1">
                                  <a:solidFill>
                                    <a:srgbClr val="003D62"/>
                                  </a:solidFill>
                                  <a:latin typeface="Cambria Math"/>
                                </a:rPr>
                                <m:t>𝐶</m:t>
                              </m:r>
                            </m:e>
                            <m:sub>
                              <m:r>
                                <a:rPr lang="nl-BE" sz="2400" i="1">
                                  <a:solidFill>
                                    <a:srgbClr val="003D62"/>
                                  </a:solidFill>
                                  <a:latin typeface="Cambria Math"/>
                                </a:rPr>
                                <m:t>1</m:t>
                              </m:r>
                            </m:sub>
                          </m:sSub>
                        </m:num>
                        <m:den>
                          <m:r>
                            <a:rPr lang="nl-BE" sz="2400" i="1">
                              <a:solidFill>
                                <a:srgbClr val="003D62"/>
                              </a:solidFill>
                              <a:latin typeface="Cambria Math" panose="02040503050406030204" pitchFamily="18" charset="0"/>
                            </a:rPr>
                            <m:t>𝑖</m:t>
                          </m:r>
                          <m:r>
                            <a:rPr lang="nl-BE" sz="2400" i="1">
                              <a:solidFill>
                                <a:srgbClr val="003D62"/>
                              </a:solidFill>
                              <a:latin typeface="Cambria Math"/>
                            </a:rPr>
                            <m:t>−</m:t>
                          </m:r>
                          <m:r>
                            <a:rPr lang="nl-BE" sz="2400" i="1">
                              <a:solidFill>
                                <a:srgbClr val="003D62"/>
                              </a:solidFill>
                              <a:latin typeface="Cambria Math"/>
                            </a:rPr>
                            <m:t>𝑔</m:t>
                          </m:r>
                        </m:den>
                      </m:f>
                    </m:oMath>
                  </m:oMathPara>
                </a14:m>
                <a:endParaRPr lang="nl-BE" sz="2400" dirty="0">
                  <a:solidFill>
                    <a:srgbClr val="003D62"/>
                  </a:solidFill>
                </a:endParaRPr>
              </a:p>
            </p:txBody>
          </p:sp>
        </mc:Choice>
        <mc:Fallback xmlns="">
          <p:sp>
            <p:nvSpPr>
              <p:cNvPr id="6" name="Tekstvak 5"/>
              <p:cNvSpPr txBox="1">
                <a:spLocks noRot="1" noChangeAspect="1" noMove="1" noResize="1" noEditPoints="1" noAdjustHandles="1" noChangeArrowheads="1" noChangeShapeType="1" noTextEdit="1"/>
              </p:cNvSpPr>
              <p:nvPr/>
            </p:nvSpPr>
            <p:spPr>
              <a:xfrm>
                <a:off x="2618904" y="2650006"/>
                <a:ext cx="7056784" cy="851002"/>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7" name="Tekstvak 6"/>
          <p:cNvSpPr txBox="1"/>
          <p:nvPr/>
        </p:nvSpPr>
        <p:spPr>
          <a:xfrm>
            <a:off x="2135560" y="4246057"/>
            <a:ext cx="7920880" cy="1261243"/>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endParaRPr lang="nl-BE" i="1" dirty="0">
              <a:solidFill>
                <a:srgbClr val="003D62"/>
              </a:solidFill>
            </a:endParaRPr>
          </a:p>
          <a:p>
            <a:pPr eaLnBrk="1" hangingPunct="1">
              <a:lnSpc>
                <a:spcPct val="80000"/>
              </a:lnSpc>
              <a:defRPr/>
            </a:pPr>
            <a:r>
              <a:rPr lang="nl-NL" dirty="0">
                <a:solidFill>
                  <a:srgbClr val="003D62"/>
                </a:solidFill>
              </a:rPr>
              <a:t>Een project heeft een jaarlijkse perpetuele kasstroom die zal aangroeien met 3 % per jaar. De eerste kasstroom bedraagt 150.000 EUR. </a:t>
            </a:r>
          </a:p>
          <a:p>
            <a:pPr>
              <a:lnSpc>
                <a:spcPct val="80000"/>
              </a:lnSpc>
              <a:defRPr/>
            </a:pPr>
            <a:r>
              <a:rPr lang="nl-NL" dirty="0">
                <a:solidFill>
                  <a:srgbClr val="003D62"/>
                </a:solidFill>
              </a:rPr>
              <a:t>De contante waarde van het project is gelijk aan: </a:t>
            </a:r>
          </a:p>
          <a:p>
            <a:pPr>
              <a:lnSpc>
                <a:spcPct val="80000"/>
              </a:lnSpc>
              <a:defRPr/>
            </a:pPr>
            <a:r>
              <a:rPr lang="nl-NL" dirty="0">
                <a:solidFill>
                  <a:srgbClr val="003D62"/>
                </a:solidFill>
              </a:rPr>
              <a:t>150.000 / (0,12 - 0,03) of 1.666.667 EUR.</a:t>
            </a:r>
            <a:endParaRPr lang="nl-NL" sz="2400" dirty="0">
              <a:solidFill>
                <a:srgbClr val="003D62"/>
              </a:solidFill>
            </a:endParaRPr>
          </a:p>
        </p:txBody>
      </p:sp>
      <p:sp>
        <p:nvSpPr>
          <p:cNvPr id="2" name="Slide Number Placeholder 1">
            <a:extLst>
              <a:ext uri="{FF2B5EF4-FFF2-40B4-BE49-F238E27FC236}">
                <a16:creationId xmlns:a16="http://schemas.microsoft.com/office/drawing/2014/main" id="{DDCAA355-61DE-48E8-BE30-BEAA1E1F1DA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nl-BE" sz="3600" dirty="0"/>
              <a:t>Annuïteit</a:t>
            </a:r>
            <a:endParaRPr lang="en-GB" sz="3200" dirty="0"/>
          </a:p>
        </p:txBody>
      </p:sp>
      <mc:AlternateContent xmlns:mc="http://schemas.openxmlformats.org/markup-compatibility/2006" xmlns:a14="http://schemas.microsoft.com/office/drawing/2010/main">
        <mc:Choice Requires="a14">
          <p:sp>
            <p:nvSpPr>
              <p:cNvPr id="115715" name="Rectangle 3"/>
              <p:cNvSpPr>
                <a:spLocks noGrp="1" noChangeArrowheads="1"/>
              </p:cNvSpPr>
              <p:nvPr>
                <p:ph idx="1"/>
              </p:nvPr>
            </p:nvSpPr>
            <p:spPr>
              <a:xfrm>
                <a:off x="2157414" y="1628800"/>
                <a:ext cx="7870825" cy="4608512"/>
              </a:xfrm>
            </p:spPr>
            <p:txBody>
              <a:bodyPr/>
              <a:lstStyle/>
              <a:p>
                <a:pPr marL="0" indent="0">
                  <a:buNone/>
                  <a:defRPr/>
                </a:pPr>
                <a:r>
                  <a:rPr lang="nl-BE" sz="2400" u="sng" dirty="0"/>
                  <a:t>Postnumerando annuïteit</a:t>
                </a:r>
              </a:p>
              <a:p>
                <a:pPr marL="0" indent="0">
                  <a:buNone/>
                  <a:defRPr/>
                </a:pPr>
                <a:r>
                  <a:rPr lang="nl-BE" sz="2000" dirty="0"/>
                  <a:t>Een gelijkblijvende postnumerando annuïteit is een eindige reeks van kasstromen (</a:t>
                </a:r>
                <a14:m>
                  <m:oMath xmlns:m="http://schemas.openxmlformats.org/officeDocument/2006/math">
                    <m:r>
                      <a:rPr lang="nl-BE" sz="2000" b="0" i="1">
                        <a:latin typeface="Cambria Math"/>
                      </a:rPr>
                      <m:t>𝐶</m:t>
                    </m:r>
                  </m:oMath>
                </a14:m>
                <a:r>
                  <a:rPr lang="nl-BE" sz="2000" dirty="0"/>
                  <a:t>) die in elke periode gelijk blijven en telkens op het einde van het jaar worden betaald. De contante waarde is gelijk aan:</a:t>
                </a:r>
              </a:p>
              <a:p>
                <a:pPr eaLnBrk="1" hangingPunct="1">
                  <a:buFont typeface="Wingdings" pitchFamily="2" charset="2"/>
                  <a:buNone/>
                  <a:defRPr/>
                </a:pPr>
                <a14:m>
                  <m:oMathPara xmlns:m="http://schemas.openxmlformats.org/officeDocument/2006/math">
                    <m:oMathParaPr>
                      <m:jc m:val="centerGroup"/>
                    </m:oMathParaPr>
                    <m:oMath xmlns:m="http://schemas.openxmlformats.org/officeDocument/2006/math">
                      <m:r>
                        <a:rPr lang="nl-BE" sz="1800" b="0" i="1">
                          <a:latin typeface="Cambria Math"/>
                        </a:rPr>
                        <m:t>𝑃𝑉</m:t>
                      </m:r>
                      <m:d>
                        <m:dPr>
                          <m:ctrlPr>
                            <a:rPr lang="nl-BE" sz="1800" b="0" i="1">
                              <a:latin typeface="Cambria Math" panose="02040503050406030204" pitchFamily="18" charset="0"/>
                            </a:rPr>
                          </m:ctrlPr>
                        </m:dPr>
                        <m:e>
                          <m:sSub>
                            <m:sSubPr>
                              <m:ctrlPr>
                                <a:rPr lang="nl-BE" sz="1800" b="0" i="1">
                                  <a:latin typeface="Cambria Math" panose="02040503050406030204" pitchFamily="18" charset="0"/>
                                </a:rPr>
                              </m:ctrlPr>
                            </m:sSubPr>
                            <m:e>
                              <m:r>
                                <a:rPr lang="nl-BE" sz="1800" b="0" i="1">
                                  <a:latin typeface="Cambria Math"/>
                                </a:rPr>
                                <m:t>𝑎𝑛𝑛𝑢</m:t>
                              </m:r>
                              <m:r>
                                <a:rPr lang="nl-BE" sz="1800" b="0" i="1">
                                  <a:latin typeface="Cambria Math"/>
                                </a:rPr>
                                <m:t>ï</m:t>
                              </m:r>
                              <m:r>
                                <a:rPr lang="nl-BE" sz="1800" b="0" i="1">
                                  <a:latin typeface="Cambria Math"/>
                                </a:rPr>
                                <m:t>𝑡𝑒𝑖𝑡</m:t>
                              </m:r>
                            </m:e>
                            <m:sub>
                              <m:r>
                                <a:rPr lang="nl-BE" sz="1800" b="0" i="1">
                                  <a:latin typeface="Cambria Math"/>
                                </a:rPr>
                                <m:t>𝑝𝑜𝑠𝑡</m:t>
                              </m:r>
                            </m:sub>
                          </m:sSub>
                        </m:e>
                      </m:d>
                      <m:r>
                        <a:rPr lang="nl-BE" sz="1800" b="0" i="1">
                          <a:latin typeface="Cambria Math"/>
                        </a:rPr>
                        <m:t>=</m:t>
                      </m:r>
                      <m:f>
                        <m:fPr>
                          <m:ctrlPr>
                            <a:rPr lang="nl-BE" sz="1800" b="0" i="1">
                              <a:latin typeface="Cambria Math" panose="02040503050406030204" pitchFamily="18" charset="0"/>
                            </a:rPr>
                          </m:ctrlPr>
                        </m:fPr>
                        <m:num>
                          <m:r>
                            <a:rPr lang="nl-BE" sz="1800" b="0" i="1">
                              <a:latin typeface="Cambria Math"/>
                            </a:rPr>
                            <m:t>𝐶</m:t>
                          </m:r>
                        </m:num>
                        <m:den>
                          <m:r>
                            <a:rPr lang="nl-BE" sz="1800" b="0" i="1">
                              <a:latin typeface="Cambria Math"/>
                            </a:rPr>
                            <m:t>1+</m:t>
                          </m:r>
                          <m:r>
                            <a:rPr lang="nl-BE" sz="1800" b="0" i="1">
                              <a:latin typeface="Cambria Math"/>
                            </a:rPr>
                            <m:t>𝑖</m:t>
                          </m:r>
                        </m:den>
                      </m:f>
                      <m:r>
                        <a:rPr lang="nl-BE" sz="1800" b="0" i="1">
                          <a:latin typeface="Cambria Math"/>
                        </a:rPr>
                        <m:t>+</m:t>
                      </m:r>
                      <m:f>
                        <m:fPr>
                          <m:ctrlPr>
                            <a:rPr lang="nl-BE" sz="1800" b="0" i="1">
                              <a:latin typeface="Cambria Math" panose="02040503050406030204" pitchFamily="18" charset="0"/>
                            </a:rPr>
                          </m:ctrlPr>
                        </m:fPr>
                        <m:num>
                          <m:r>
                            <a:rPr lang="nl-BE" sz="1800" b="0" i="1">
                              <a:latin typeface="Cambria Math"/>
                            </a:rPr>
                            <m:t>𝐶</m:t>
                          </m:r>
                        </m:num>
                        <m:den>
                          <m:sSup>
                            <m:sSupPr>
                              <m:ctrlPr>
                                <a:rPr lang="nl-BE" sz="1800" b="0" i="1">
                                  <a:latin typeface="Cambria Math" panose="02040503050406030204" pitchFamily="18" charset="0"/>
                                </a:rPr>
                              </m:ctrlPr>
                            </m:sSupPr>
                            <m:e>
                              <m:r>
                                <a:rPr lang="nl-BE" sz="1800" b="0" i="1">
                                  <a:latin typeface="Cambria Math"/>
                                </a:rPr>
                                <m:t>(1+</m:t>
                              </m:r>
                              <m:r>
                                <a:rPr lang="nl-BE" sz="1800" b="0" i="1">
                                  <a:latin typeface="Cambria Math"/>
                                </a:rPr>
                                <m:t>𝑖</m:t>
                              </m:r>
                              <m:r>
                                <a:rPr lang="nl-BE" sz="1800" b="0" i="1">
                                  <a:latin typeface="Cambria Math"/>
                                </a:rPr>
                                <m:t>)</m:t>
                              </m:r>
                            </m:e>
                            <m:sup>
                              <m:r>
                                <a:rPr lang="nl-BE" sz="1800" b="0" i="1">
                                  <a:latin typeface="Cambria Math"/>
                                </a:rPr>
                                <m:t>2</m:t>
                              </m:r>
                            </m:sup>
                          </m:sSup>
                        </m:den>
                      </m:f>
                      <m:r>
                        <a:rPr lang="nl-BE" sz="1800" b="0" i="1">
                          <a:latin typeface="Cambria Math"/>
                        </a:rPr>
                        <m:t>+…+</m:t>
                      </m:r>
                      <m:f>
                        <m:fPr>
                          <m:ctrlPr>
                            <a:rPr lang="nl-BE" sz="1800" b="0" i="1">
                              <a:latin typeface="Cambria Math" panose="02040503050406030204" pitchFamily="18" charset="0"/>
                            </a:rPr>
                          </m:ctrlPr>
                        </m:fPr>
                        <m:num>
                          <m:r>
                            <a:rPr lang="nl-BE" sz="1800" b="0" i="1">
                              <a:latin typeface="Cambria Math"/>
                            </a:rPr>
                            <m:t>𝐶</m:t>
                          </m:r>
                        </m:num>
                        <m:den>
                          <m:sSup>
                            <m:sSupPr>
                              <m:ctrlPr>
                                <a:rPr lang="nl-BE" sz="1800" b="0" i="1">
                                  <a:latin typeface="Cambria Math" panose="02040503050406030204" pitchFamily="18" charset="0"/>
                                </a:rPr>
                              </m:ctrlPr>
                            </m:sSupPr>
                            <m:e>
                              <m:r>
                                <a:rPr lang="nl-BE" sz="1800" b="0" i="1">
                                  <a:latin typeface="Cambria Math"/>
                                </a:rPr>
                                <m:t>(1+</m:t>
                              </m:r>
                              <m:r>
                                <a:rPr lang="nl-BE" sz="1800" b="0" i="1">
                                  <a:latin typeface="Cambria Math"/>
                                </a:rPr>
                                <m:t>𝑖</m:t>
                              </m:r>
                              <m:r>
                                <a:rPr lang="nl-BE" sz="1800" b="0" i="1">
                                  <a:latin typeface="Cambria Math"/>
                                </a:rPr>
                                <m:t>)</m:t>
                              </m:r>
                            </m:e>
                            <m:sup>
                              <m:r>
                                <a:rPr lang="nl-BE" sz="1800" b="0" i="1">
                                  <a:latin typeface="Cambria Math"/>
                                </a:rPr>
                                <m:t>𝑁</m:t>
                              </m:r>
                            </m:sup>
                          </m:sSup>
                        </m:den>
                      </m:f>
                    </m:oMath>
                  </m:oMathPara>
                </a14:m>
                <a:endParaRPr lang="en-GB" sz="1800" dirty="0"/>
              </a:p>
              <a:p>
                <a:pPr>
                  <a:buNone/>
                  <a:defRPr/>
                </a:pPr>
                <a14:m>
                  <m:oMathPara xmlns:m="http://schemas.openxmlformats.org/officeDocument/2006/math">
                    <m:oMathParaPr>
                      <m:jc m:val="centerGroup"/>
                    </m:oMathParaPr>
                    <m:oMath xmlns:m="http://schemas.openxmlformats.org/officeDocument/2006/math">
                      <m:r>
                        <a:rPr lang="nl-BE" sz="1800" i="1">
                          <a:latin typeface="Cambria Math"/>
                        </a:rPr>
                        <m:t>𝑃𝑉</m:t>
                      </m:r>
                      <m:d>
                        <m:dPr>
                          <m:ctrlPr>
                            <a:rPr lang="nl-BE" sz="1800" i="1">
                              <a:latin typeface="Cambria Math" panose="02040503050406030204" pitchFamily="18" charset="0"/>
                            </a:rPr>
                          </m:ctrlPr>
                        </m:dPr>
                        <m:e>
                          <m:sSub>
                            <m:sSubPr>
                              <m:ctrlPr>
                                <a:rPr lang="nl-BE" sz="1800" i="1">
                                  <a:latin typeface="Cambria Math" panose="02040503050406030204" pitchFamily="18" charset="0"/>
                                </a:rPr>
                              </m:ctrlPr>
                            </m:sSubPr>
                            <m:e>
                              <m:r>
                                <a:rPr lang="nl-BE" sz="1800" i="1">
                                  <a:latin typeface="Cambria Math"/>
                                </a:rPr>
                                <m:t>𝑎𝑛𝑛𝑢</m:t>
                              </m:r>
                              <m:r>
                                <a:rPr lang="nl-BE" sz="1800" i="1">
                                  <a:latin typeface="Cambria Math"/>
                                </a:rPr>
                                <m:t>ï</m:t>
                              </m:r>
                              <m:r>
                                <a:rPr lang="nl-BE" sz="1800" i="1">
                                  <a:latin typeface="Cambria Math"/>
                                </a:rPr>
                                <m:t>𝑡𝑒𝑖𝑡</m:t>
                              </m:r>
                            </m:e>
                            <m:sub>
                              <m:r>
                                <a:rPr lang="nl-BE" sz="1800" i="1">
                                  <a:latin typeface="Cambria Math"/>
                                </a:rPr>
                                <m:t>𝑝𝑜𝑠𝑡</m:t>
                              </m:r>
                            </m:sub>
                          </m:sSub>
                        </m:e>
                      </m:d>
                      <m:r>
                        <a:rPr lang="nl-BE" sz="1800" i="1">
                          <a:latin typeface="Cambria Math"/>
                        </a:rPr>
                        <m:t>=</m:t>
                      </m:r>
                      <m:r>
                        <a:rPr lang="nl-BE" sz="1800" b="0" i="1">
                          <a:latin typeface="Cambria Math"/>
                        </a:rPr>
                        <m:t>𝐶</m:t>
                      </m:r>
                      <m:d>
                        <m:dPr>
                          <m:begChr m:val="["/>
                          <m:endChr m:val="]"/>
                          <m:ctrlPr>
                            <a:rPr lang="nl-BE" sz="1800" b="0" i="1">
                              <a:latin typeface="Cambria Math" panose="02040503050406030204" pitchFamily="18" charset="0"/>
                            </a:rPr>
                          </m:ctrlPr>
                        </m:dPr>
                        <m:e>
                          <m:f>
                            <m:fPr>
                              <m:ctrlPr>
                                <a:rPr lang="nl-BE" sz="1800" i="1">
                                  <a:latin typeface="Cambria Math" panose="02040503050406030204" pitchFamily="18" charset="0"/>
                                </a:rPr>
                              </m:ctrlPr>
                            </m:fPr>
                            <m:num>
                              <m:r>
                                <a:rPr lang="nl-BE" sz="1800" b="0" i="1">
                                  <a:latin typeface="Cambria Math"/>
                                </a:rPr>
                                <m:t>1</m:t>
                              </m:r>
                            </m:num>
                            <m:den>
                              <m:r>
                                <a:rPr lang="nl-BE" sz="1800" i="1">
                                  <a:latin typeface="Cambria Math"/>
                                </a:rPr>
                                <m:t>1+</m:t>
                              </m:r>
                              <m:r>
                                <a:rPr lang="nl-BE" sz="1800" i="1">
                                  <a:latin typeface="Cambria Math"/>
                                </a:rPr>
                                <m:t>𝑖</m:t>
                              </m:r>
                            </m:den>
                          </m:f>
                          <m:r>
                            <a:rPr lang="nl-BE" sz="1800" i="1">
                              <a:latin typeface="Cambria Math"/>
                            </a:rPr>
                            <m:t>+</m:t>
                          </m:r>
                          <m:f>
                            <m:fPr>
                              <m:ctrlPr>
                                <a:rPr lang="nl-BE" sz="1800" i="1">
                                  <a:latin typeface="Cambria Math" panose="02040503050406030204" pitchFamily="18" charset="0"/>
                                </a:rPr>
                              </m:ctrlPr>
                            </m:fPr>
                            <m:num>
                              <m:r>
                                <a:rPr lang="nl-BE" sz="1800" b="0" i="1">
                                  <a:latin typeface="Cambria Math"/>
                                </a:rPr>
                                <m:t>1</m:t>
                              </m:r>
                            </m:num>
                            <m:den>
                              <m:sSup>
                                <m:sSupPr>
                                  <m:ctrlPr>
                                    <a:rPr lang="nl-BE" sz="1800" i="1">
                                      <a:latin typeface="Cambria Math" panose="02040503050406030204" pitchFamily="18" charset="0"/>
                                    </a:rPr>
                                  </m:ctrlPr>
                                </m:sSupPr>
                                <m:e>
                                  <m:r>
                                    <a:rPr lang="nl-BE" sz="1800" i="1">
                                      <a:latin typeface="Cambria Math"/>
                                    </a:rPr>
                                    <m:t>(1+</m:t>
                                  </m:r>
                                  <m:r>
                                    <a:rPr lang="nl-BE" sz="1800" i="1">
                                      <a:latin typeface="Cambria Math"/>
                                    </a:rPr>
                                    <m:t>𝑖</m:t>
                                  </m:r>
                                  <m:r>
                                    <a:rPr lang="nl-BE" sz="1800" i="1">
                                      <a:latin typeface="Cambria Math"/>
                                    </a:rPr>
                                    <m:t>)</m:t>
                                  </m:r>
                                </m:e>
                                <m:sup>
                                  <m:r>
                                    <a:rPr lang="nl-BE" sz="1800" i="1">
                                      <a:latin typeface="Cambria Math"/>
                                    </a:rPr>
                                    <m:t>2</m:t>
                                  </m:r>
                                </m:sup>
                              </m:sSup>
                            </m:den>
                          </m:f>
                          <m:r>
                            <a:rPr lang="nl-BE" sz="1800" i="1">
                              <a:latin typeface="Cambria Math"/>
                            </a:rPr>
                            <m:t>+…+</m:t>
                          </m:r>
                          <m:f>
                            <m:fPr>
                              <m:ctrlPr>
                                <a:rPr lang="nl-BE" sz="1800" i="1">
                                  <a:latin typeface="Cambria Math" panose="02040503050406030204" pitchFamily="18" charset="0"/>
                                </a:rPr>
                              </m:ctrlPr>
                            </m:fPr>
                            <m:num>
                              <m:r>
                                <a:rPr lang="nl-BE" sz="1800" b="0" i="1">
                                  <a:latin typeface="Cambria Math"/>
                                </a:rPr>
                                <m:t>1</m:t>
                              </m:r>
                            </m:num>
                            <m:den>
                              <m:sSup>
                                <m:sSupPr>
                                  <m:ctrlPr>
                                    <a:rPr lang="nl-BE" sz="1800" i="1">
                                      <a:latin typeface="Cambria Math" panose="02040503050406030204" pitchFamily="18" charset="0"/>
                                    </a:rPr>
                                  </m:ctrlPr>
                                </m:sSupPr>
                                <m:e>
                                  <m:r>
                                    <a:rPr lang="nl-BE" sz="1800" i="1">
                                      <a:latin typeface="Cambria Math"/>
                                    </a:rPr>
                                    <m:t>(1+</m:t>
                                  </m:r>
                                  <m:r>
                                    <a:rPr lang="nl-BE" sz="1800" i="1">
                                      <a:latin typeface="Cambria Math"/>
                                    </a:rPr>
                                    <m:t>𝑖</m:t>
                                  </m:r>
                                  <m:r>
                                    <a:rPr lang="nl-BE" sz="1800" i="1">
                                      <a:latin typeface="Cambria Math"/>
                                    </a:rPr>
                                    <m:t>)</m:t>
                                  </m:r>
                                </m:e>
                                <m:sup>
                                  <m:r>
                                    <a:rPr lang="nl-BE" sz="1800" i="1">
                                      <a:latin typeface="Cambria Math"/>
                                    </a:rPr>
                                    <m:t>𝑁</m:t>
                                  </m:r>
                                </m:sup>
                              </m:sSup>
                            </m:den>
                          </m:f>
                        </m:e>
                      </m:d>
                    </m:oMath>
                  </m:oMathPara>
                </a14:m>
                <a:endParaRPr lang="en-GB" sz="1800" dirty="0"/>
              </a:p>
              <a:p>
                <a:pPr>
                  <a:buNone/>
                  <a:defRPr/>
                </a:pPr>
                <a:endParaRPr lang="en-GB" sz="1800" dirty="0"/>
              </a:p>
              <a:p>
                <a:pPr>
                  <a:buNone/>
                  <a:defRPr/>
                </a:pPr>
                <a:endParaRPr lang="nl-BE" sz="1800" dirty="0"/>
              </a:p>
              <a:p>
                <a:pPr>
                  <a:buNone/>
                  <a:defRPr/>
                </a:pPr>
                <a:endParaRPr lang="en-GB" sz="2400" dirty="0"/>
              </a:p>
              <a:p>
                <a:pPr eaLnBrk="1" hangingPunct="1">
                  <a:buFont typeface="Wingdings" pitchFamily="2" charset="2"/>
                  <a:buNone/>
                  <a:defRPr/>
                </a:pPr>
                <a:endParaRPr lang="en-GB" sz="2400" dirty="0"/>
              </a:p>
            </p:txBody>
          </p:sp>
        </mc:Choice>
        <mc:Fallback xmlns="">
          <p:sp>
            <p:nvSpPr>
              <p:cNvPr id="115715" name="Rectangle 3"/>
              <p:cNvSpPr>
                <a:spLocks noGrp="1" noRot="1" noChangeAspect="1" noMove="1" noResize="1" noEditPoints="1" noAdjustHandles="1" noChangeArrowheads="1" noChangeShapeType="1" noTextEdit="1"/>
              </p:cNvSpPr>
              <p:nvPr>
                <p:ph idx="1"/>
              </p:nvPr>
            </p:nvSpPr>
            <p:spPr>
              <a:xfrm>
                <a:off x="2157414" y="1628800"/>
                <a:ext cx="7870825" cy="4608512"/>
              </a:xfrm>
              <a:blipFill>
                <a:blip r:embed="rId2"/>
                <a:stretch>
                  <a:fillRect l="-1239" t="-1852"/>
                </a:stretch>
              </a:blipFill>
            </p:spPr>
            <p:txBody>
              <a:bodyPr/>
              <a:lstStyle/>
              <a:p>
                <a:r>
                  <a:rPr lang="nl-BE">
                    <a:noFill/>
                  </a:rPr>
                  <a:t> </a:t>
                </a:r>
              </a:p>
            </p:txBody>
          </p:sp>
        </mc:Fallback>
      </mc:AlternateContent>
      <p:sp>
        <p:nvSpPr>
          <p:cNvPr id="12295" name="Rectangle 8"/>
          <p:cNvSpPr>
            <a:spLocks noChangeArrowheads="1"/>
          </p:cNvSpPr>
          <p:nvPr/>
        </p:nvSpPr>
        <p:spPr bwMode="auto">
          <a:xfrm>
            <a:off x="6003635" y="1572697"/>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12296" name="Rectangle 12"/>
          <p:cNvSpPr>
            <a:spLocks noChangeArrowheads="1"/>
          </p:cNvSpPr>
          <p:nvPr/>
        </p:nvSpPr>
        <p:spPr bwMode="auto">
          <a:xfrm>
            <a:off x="6543385" y="4900097"/>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2" name="Slide Number Placeholder 1">
            <a:extLst>
              <a:ext uri="{FF2B5EF4-FFF2-40B4-BE49-F238E27FC236}">
                <a16:creationId xmlns:a16="http://schemas.microsoft.com/office/drawing/2014/main" id="{333FA079-C427-4787-8FD9-578DE67E14F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nl-BE" sz="3200"/>
              <a:t>Postnumerando annuïteit</a:t>
            </a:r>
            <a:endParaRPr lang="en-GB" sz="3200"/>
          </a:p>
        </p:txBody>
      </p:sp>
      <mc:AlternateContent xmlns:mc="http://schemas.openxmlformats.org/markup-compatibility/2006" xmlns:a14="http://schemas.microsoft.com/office/drawing/2010/main">
        <mc:Choice Requires="a14">
          <p:sp>
            <p:nvSpPr>
              <p:cNvPr id="119811" name="Rectangle 3"/>
              <p:cNvSpPr>
                <a:spLocks noGrp="1" noChangeArrowheads="1"/>
              </p:cNvSpPr>
              <p:nvPr>
                <p:ph idx="1"/>
              </p:nvPr>
            </p:nvSpPr>
            <p:spPr/>
            <p:txBody>
              <a:bodyPr/>
              <a:lstStyle/>
              <a:p>
                <a:pPr marL="0" indent="0">
                  <a:buNone/>
                  <a:defRPr/>
                </a:pPr>
                <a:r>
                  <a:rPr lang="nl-BE" sz="2000" dirty="0"/>
                  <a:t>We kunnen we de contante waarde van een annuïteit als volgt weergeven:</a:t>
                </a:r>
              </a:p>
              <a:p>
                <a:pPr marL="0" indent="0">
                  <a:lnSpc>
                    <a:spcPct val="120000"/>
                  </a:lnSpc>
                  <a:buNone/>
                  <a:defRPr/>
                </a:pPr>
                <a14:m>
                  <m:oMathPara xmlns:m="http://schemas.openxmlformats.org/officeDocument/2006/math">
                    <m:oMathParaPr>
                      <m:jc m:val="centerGroup"/>
                    </m:oMathParaPr>
                    <m:oMath xmlns:m="http://schemas.openxmlformats.org/officeDocument/2006/math">
                      <m:r>
                        <a:rPr lang="nl-BE" sz="2000" i="1">
                          <a:latin typeface="Cambria Math"/>
                        </a:rPr>
                        <m:t>𝑃𝑉</m:t>
                      </m:r>
                      <m:d>
                        <m:dPr>
                          <m:ctrlPr>
                            <a:rPr lang="nl-BE" sz="2000" i="1">
                              <a:latin typeface="Cambria Math" panose="02040503050406030204" pitchFamily="18" charset="0"/>
                            </a:rPr>
                          </m:ctrlPr>
                        </m:dPr>
                        <m:e>
                          <m:r>
                            <a:rPr lang="nl-BE" sz="2000" i="1">
                              <a:latin typeface="Cambria Math"/>
                            </a:rPr>
                            <m:t>𝑎𝑛𝑛𝑢</m:t>
                          </m:r>
                          <m:r>
                            <a:rPr lang="nl-BE" sz="2000" i="1">
                              <a:latin typeface="Cambria Math"/>
                            </a:rPr>
                            <m:t>ï</m:t>
                          </m:r>
                          <m:r>
                            <a:rPr lang="nl-BE" sz="2000" i="1">
                              <a:latin typeface="Cambria Math"/>
                            </a:rPr>
                            <m:t>𝑡𝑒𝑖𝑡</m:t>
                          </m:r>
                        </m:e>
                      </m:d>
                      <m:r>
                        <a:rPr lang="nl-BE" sz="2000" i="1">
                          <a:latin typeface="Cambria Math"/>
                        </a:rPr>
                        <m:t>=</m:t>
                      </m:r>
                      <m:r>
                        <a:rPr lang="nl-BE" sz="2000" i="1">
                          <a:latin typeface="Cambria Math"/>
                        </a:rPr>
                        <m:t>𝐶</m:t>
                      </m:r>
                      <m:d>
                        <m:dPr>
                          <m:begChr m:val="["/>
                          <m:endChr m:val="]"/>
                          <m:ctrlPr>
                            <a:rPr lang="nl-BE" sz="2000" i="1">
                              <a:latin typeface="Cambria Math" panose="02040503050406030204" pitchFamily="18" charset="0"/>
                            </a:rPr>
                          </m:ctrlPr>
                        </m:dPr>
                        <m:e>
                          <m:f>
                            <m:fPr>
                              <m:ctrlPr>
                                <a:rPr lang="nl-BE" sz="2000" i="1">
                                  <a:latin typeface="Cambria Math" panose="02040503050406030204" pitchFamily="18" charset="0"/>
                                  <a:ea typeface="Cambria Math"/>
                                </a:rPr>
                              </m:ctrlPr>
                            </m:fPr>
                            <m:num>
                              <m:r>
                                <a:rPr lang="nl-BE" sz="2000" i="1">
                                  <a:latin typeface="Cambria Math"/>
                                  <a:ea typeface="Cambria Math"/>
                                </a:rPr>
                                <m:t>1</m:t>
                              </m:r>
                              <m:r>
                                <a:rPr lang="nl-BE" sz="2000" b="0" i="1">
                                  <a:latin typeface="Cambria Math" panose="02040503050406030204" pitchFamily="18" charset="0"/>
                                  <a:ea typeface="Cambria Math"/>
                                </a:rPr>
                                <m:t>−</m:t>
                              </m:r>
                              <m:sSup>
                                <m:sSupPr>
                                  <m:ctrlPr>
                                    <a:rPr lang="nl-BE" sz="2000" i="1">
                                      <a:latin typeface="Cambria Math" panose="02040503050406030204" pitchFamily="18" charset="0"/>
                                      <a:ea typeface="Cambria Math"/>
                                    </a:rPr>
                                  </m:ctrlPr>
                                </m:sSupPr>
                                <m:e>
                                  <m:r>
                                    <a:rPr lang="nl-BE" sz="2000" i="1">
                                      <a:latin typeface="Cambria Math"/>
                                      <a:ea typeface="Cambria Math"/>
                                    </a:rPr>
                                    <m:t>(1+</m:t>
                                  </m:r>
                                  <m:r>
                                    <a:rPr lang="nl-BE" sz="2000" i="1">
                                      <a:latin typeface="Cambria Math"/>
                                      <a:ea typeface="Cambria Math"/>
                                    </a:rPr>
                                    <m:t>𝑖</m:t>
                                  </m:r>
                                  <m:r>
                                    <a:rPr lang="nl-BE" sz="2000" i="1">
                                      <a:latin typeface="Cambria Math"/>
                                      <a:ea typeface="Cambria Math"/>
                                    </a:rPr>
                                    <m:t>)</m:t>
                                  </m:r>
                                </m:e>
                                <m:sup>
                                  <m:r>
                                    <a:rPr lang="nl-BE" sz="2000" b="0" i="1">
                                      <a:latin typeface="Cambria Math" panose="02040503050406030204" pitchFamily="18" charset="0"/>
                                      <a:ea typeface="Cambria Math"/>
                                    </a:rPr>
                                    <m:t>−</m:t>
                                  </m:r>
                                  <m:r>
                                    <a:rPr lang="nl-BE" sz="2000" i="1">
                                      <a:latin typeface="Cambria Math"/>
                                      <a:ea typeface="Cambria Math"/>
                                    </a:rPr>
                                    <m:t>𝑁</m:t>
                                  </m:r>
                                </m:sup>
                              </m:sSup>
                            </m:num>
                            <m:den>
                              <m:r>
                                <a:rPr lang="nl-BE" sz="2000" b="0" i="1">
                                  <a:latin typeface="Cambria Math" panose="02040503050406030204" pitchFamily="18" charset="0"/>
                                  <a:ea typeface="Cambria Math"/>
                                </a:rPr>
                                <m:t>𝑖</m:t>
                              </m:r>
                            </m:den>
                          </m:f>
                        </m:e>
                      </m:d>
                    </m:oMath>
                  </m:oMathPara>
                </a14:m>
                <a:endParaRPr lang="nl-BE" sz="2000" i="1" dirty="0">
                  <a:latin typeface="Cambria Math"/>
                </a:endParaRPr>
              </a:p>
              <a:p>
                <a:pPr marL="0" indent="0">
                  <a:buNone/>
                  <a:defRPr/>
                </a:pPr>
                <a:endParaRPr lang="nl-BE" sz="2000" dirty="0"/>
              </a:p>
              <a:p>
                <a:pPr marL="0" indent="0">
                  <a:buNone/>
                  <a:defRPr/>
                </a:pPr>
                <a:endParaRPr lang="nl-BE" sz="2000" dirty="0"/>
              </a:p>
              <a:p>
                <a:pPr marL="0" indent="0">
                  <a:buNone/>
                  <a:defRPr/>
                </a:pPr>
                <a:endParaRPr lang="nl-BE" sz="2000" dirty="0"/>
              </a:p>
              <a:p>
                <a:pPr marL="0" indent="0">
                  <a:buNone/>
                  <a:defRPr/>
                </a:pPr>
                <a:endParaRPr lang="nl-BE" sz="2000" dirty="0"/>
              </a:p>
              <a:p>
                <a:pPr eaLnBrk="1" hangingPunct="1">
                  <a:defRPr/>
                </a:pPr>
                <a:endParaRPr lang="en-GB" sz="2400" dirty="0"/>
              </a:p>
            </p:txBody>
          </p:sp>
        </mc:Choice>
        <mc:Fallback xmlns="">
          <p:sp>
            <p:nvSpPr>
              <p:cNvPr id="119811" name="Rectangle 3"/>
              <p:cNvSpPr>
                <a:spLocks noGrp="1" noRot="1" noChangeAspect="1" noMove="1" noResize="1" noEditPoints="1" noAdjustHandles="1" noChangeArrowheads="1" noChangeShapeType="1" noTextEdit="1"/>
              </p:cNvSpPr>
              <p:nvPr>
                <p:ph idx="1"/>
              </p:nvPr>
            </p:nvSpPr>
            <p:spPr>
              <a:blipFill>
                <a:blip r:embed="rId2"/>
                <a:stretch>
                  <a:fillRect l="-557" t="-1551"/>
                </a:stretch>
              </a:blipFill>
            </p:spPr>
            <p:txBody>
              <a:bodyPr/>
              <a:lstStyle/>
              <a:p>
                <a:r>
                  <a:rPr lang="nl-BE">
                    <a:noFill/>
                  </a:rPr>
                  <a:t> </a:t>
                </a:r>
              </a:p>
            </p:txBody>
          </p:sp>
        </mc:Fallback>
      </mc:AlternateContent>
      <p:sp>
        <p:nvSpPr>
          <p:cNvPr id="14345" name="Rectangle 7"/>
          <p:cNvSpPr>
            <a:spLocks noChangeArrowheads="1"/>
          </p:cNvSpPr>
          <p:nvPr/>
        </p:nvSpPr>
        <p:spPr bwMode="auto">
          <a:xfrm>
            <a:off x="6003635" y="2136259"/>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2" name="Slide Number Placeholder 1">
            <a:extLst>
              <a:ext uri="{FF2B5EF4-FFF2-40B4-BE49-F238E27FC236}">
                <a16:creationId xmlns:a16="http://schemas.microsoft.com/office/drawing/2014/main" id="{2BA6886E-AEC4-479C-A3F6-5712419A020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pPr eaLnBrk="1" hangingPunct="1">
              <a:defRPr/>
            </a:pPr>
            <a:r>
              <a:rPr lang="nl-BE" sz="3600" dirty="0"/>
              <a:t>Het investeringsbeslissings-proces</a:t>
            </a:r>
            <a:endParaRPr lang="en-GB" sz="3600" dirty="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nl-BE" sz="3200"/>
              <a:t>Postnumerando annuïteit</a:t>
            </a:r>
            <a:br>
              <a:rPr lang="nl-BE" sz="3200"/>
            </a:br>
            <a:endParaRPr lang="en-GB" sz="3200"/>
          </a:p>
        </p:txBody>
      </p:sp>
      <p:sp>
        <p:nvSpPr>
          <p:cNvPr id="116739" name="Rectangle 3"/>
          <p:cNvSpPr>
            <a:spLocks noGrp="1" noChangeArrowheads="1"/>
          </p:cNvSpPr>
          <p:nvPr>
            <p:ph idx="1"/>
          </p:nvPr>
        </p:nvSpPr>
        <p:spPr/>
        <p:txBody>
          <a:bodyPr/>
          <a:lstStyle/>
          <a:p>
            <a:pPr eaLnBrk="1" hangingPunct="1">
              <a:buFont typeface="Wingdings" pitchFamily="2" charset="2"/>
              <a:buNone/>
              <a:defRPr/>
            </a:pPr>
            <a:endParaRPr lang="nl-NL" sz="800" dirty="0"/>
          </a:p>
          <a:p>
            <a:pPr eaLnBrk="1" hangingPunct="1">
              <a:buFont typeface="Wingdings" pitchFamily="2" charset="2"/>
              <a:buNone/>
              <a:defRPr/>
            </a:pPr>
            <a:r>
              <a:rPr lang="nl-NL" dirty="0"/>
              <a:t>	</a:t>
            </a:r>
            <a:endParaRPr lang="en-GB" dirty="0"/>
          </a:p>
        </p:txBody>
      </p:sp>
      <p:sp>
        <p:nvSpPr>
          <p:cNvPr id="30724" name="Rectangle 5"/>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30725" name="Rectangle 6"/>
          <p:cNvSpPr>
            <a:spLocks noChangeArrowheads="1"/>
          </p:cNvSpPr>
          <p:nvPr/>
        </p:nvSpPr>
        <p:spPr bwMode="auto">
          <a:xfrm>
            <a:off x="6003635" y="682109"/>
            <a:ext cx="184731" cy="369332"/>
          </a:xfrm>
          <a:prstGeom prst="rect">
            <a:avLst/>
          </a:prstGeom>
          <a:noFill/>
          <a:ln w="9525" algn="ctr">
            <a:noFill/>
            <a:miter lim="800000"/>
            <a:headEnd/>
            <a:tailEnd/>
          </a:ln>
        </p:spPr>
        <p:txBody>
          <a:bodyPr wrap="none" anchor="ctr">
            <a:spAutoFit/>
          </a:bodyPr>
          <a:lstStyle/>
          <a:p>
            <a:pPr algn="ctr"/>
            <a:endParaRPr lang="en-US"/>
          </a:p>
        </p:txBody>
      </p:sp>
      <mc:AlternateContent xmlns:mc="http://schemas.openxmlformats.org/markup-compatibility/2006" xmlns:a14="http://schemas.microsoft.com/office/drawing/2010/main">
        <mc:Choice Requires="a14">
          <p:sp>
            <p:nvSpPr>
              <p:cNvPr id="6" name="Tekstvak 5"/>
              <p:cNvSpPr txBox="1"/>
              <p:nvPr/>
            </p:nvSpPr>
            <p:spPr>
              <a:xfrm>
                <a:off x="2135560" y="1844825"/>
                <a:ext cx="7920880" cy="2741135"/>
              </a:xfrm>
              <a:prstGeom prst="rect">
                <a:avLst/>
              </a:prstGeom>
              <a:noFill/>
              <a:ln>
                <a:solidFill>
                  <a:srgbClr val="00B050"/>
                </a:solidFill>
                <a:prstDash val="dash"/>
              </a:ln>
            </p:spPr>
            <p:txBody>
              <a:bodyPr wrap="square" rtlCol="0">
                <a:spAutoFit/>
              </a:bodyPr>
              <a:lstStyle/>
              <a:p>
                <a:r>
                  <a:rPr lang="nl-BE" i="1" dirty="0">
                    <a:solidFill>
                      <a:srgbClr val="003D62"/>
                    </a:solidFill>
                  </a:rPr>
                  <a:t>Vb</a:t>
                </a:r>
              </a:p>
              <a:p>
                <a:pPr eaLnBrk="1" hangingPunct="1">
                  <a:buFont typeface="Wingdings" pitchFamily="2" charset="2"/>
                  <a:buNone/>
                  <a:defRPr/>
                </a:pPr>
                <a:r>
                  <a:rPr lang="nl-NL" dirty="0">
                    <a:solidFill>
                      <a:srgbClr val="003D62"/>
                    </a:solidFill>
                  </a:rPr>
                  <a:t>Een onderneming wil de contante waarde van een project berekenen dat gedurende 8 jaar een jaarlijkse kasstroom oplevert van 250.000 EUR. Gegeven een actualisatiefactor van 11% geeft dit: </a:t>
                </a: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r>
                  <a:rPr lang="nl-NL" dirty="0">
                    <a:solidFill>
                      <a:srgbClr val="003D62"/>
                    </a:solidFill>
                  </a:rPr>
                  <a:t>PV</a:t>
                </a:r>
                <a14:m>
                  <m:oMath xmlns:m="http://schemas.openxmlformats.org/officeDocument/2006/math">
                    <m:r>
                      <a:rPr lang="nl-BE">
                        <a:latin typeface="Cambria Math" panose="02040503050406030204" pitchFamily="18" charset="0"/>
                      </a:rPr>
                      <m:t>= </m:t>
                    </m:r>
                    <m:nary>
                      <m:naryPr>
                        <m:chr m:val="∑"/>
                        <m:ctrlPr>
                          <a:rPr lang="pt-BR" i="1">
                            <a:latin typeface="Cambria Math" panose="02040503050406030204" pitchFamily="18" charset="0"/>
                          </a:rPr>
                        </m:ctrlPr>
                      </m:naryPr>
                      <m:sub>
                        <m:r>
                          <m:rPr>
                            <m:brk m:alnAt="23"/>
                          </m:rPr>
                          <a:rPr lang="nl-BE" i="1">
                            <a:latin typeface="Cambria Math" panose="02040503050406030204" pitchFamily="18" charset="0"/>
                          </a:rPr>
                          <m:t>𝑡</m:t>
                        </m:r>
                        <m:r>
                          <a:rPr lang="nl-BE" i="1">
                            <a:latin typeface="Cambria Math" panose="02040503050406030204" pitchFamily="18" charset="0"/>
                          </a:rPr>
                          <m:t>=1</m:t>
                        </m:r>
                      </m:sub>
                      <m:sup>
                        <m:r>
                          <a:rPr lang="nl-BE" i="1">
                            <a:latin typeface="Cambria Math" panose="02040503050406030204" pitchFamily="18" charset="0"/>
                            <a:ea typeface="Cambria Math" panose="02040503050406030204" pitchFamily="18" charset="0"/>
                          </a:rPr>
                          <m:t>8</m:t>
                        </m:r>
                      </m:sup>
                      <m:e>
                        <m:f>
                          <m:fPr>
                            <m:ctrlPr>
                              <a:rPr lang="pt-BR" i="1">
                                <a:latin typeface="Cambria Math" panose="02040503050406030204" pitchFamily="18" charset="0"/>
                              </a:rPr>
                            </m:ctrlPr>
                          </m:fPr>
                          <m:num>
                            <m:r>
                              <a:rPr lang="nl-BE" i="1">
                                <a:latin typeface="Cambria Math" panose="02040503050406030204" pitchFamily="18" charset="0"/>
                              </a:rPr>
                              <m:t>250.000</m:t>
                            </m:r>
                          </m:num>
                          <m:den>
                            <m:sSup>
                              <m:sSupPr>
                                <m:ctrlPr>
                                  <a:rPr lang="nl-BE" i="1">
                                    <a:latin typeface="Cambria Math" panose="02040503050406030204" pitchFamily="18" charset="0"/>
                                  </a:rPr>
                                </m:ctrlPr>
                              </m:sSupPr>
                              <m:e>
                                <m:r>
                                  <a:rPr lang="nl-BE" i="1">
                                    <a:latin typeface="Cambria Math" panose="02040503050406030204" pitchFamily="18" charset="0"/>
                                  </a:rPr>
                                  <m:t>(1,11)</m:t>
                                </m:r>
                              </m:e>
                              <m:sup>
                                <m:r>
                                  <a:rPr lang="nl-BE" i="1">
                                    <a:latin typeface="Cambria Math" panose="02040503050406030204" pitchFamily="18" charset="0"/>
                                  </a:rPr>
                                  <m:t>𝑡</m:t>
                                </m:r>
                              </m:sup>
                            </m:sSup>
                          </m:den>
                        </m:f>
                      </m:e>
                    </m:nary>
                  </m:oMath>
                </a14:m>
                <a:r>
                  <a:rPr lang="nl-NL" dirty="0">
                    <a:solidFill>
                      <a:srgbClr val="003D62"/>
                    </a:solidFill>
                  </a:rPr>
                  <a:t> = 250.000 * </a:t>
                </a:r>
                <a14:m>
                  <m:oMath xmlns:m="http://schemas.openxmlformats.org/officeDocument/2006/math">
                    <m:nary>
                      <m:naryPr>
                        <m:chr m:val="∑"/>
                        <m:ctrlPr>
                          <a:rPr lang="pt-BR" i="1">
                            <a:latin typeface="Cambria Math" panose="02040503050406030204" pitchFamily="18" charset="0"/>
                          </a:rPr>
                        </m:ctrlPr>
                      </m:naryPr>
                      <m:sub>
                        <m:r>
                          <m:rPr>
                            <m:brk m:alnAt="23"/>
                          </m:rPr>
                          <a:rPr lang="nl-BE" i="1">
                            <a:latin typeface="Cambria Math" panose="02040503050406030204" pitchFamily="18" charset="0"/>
                          </a:rPr>
                          <m:t>𝑡</m:t>
                        </m:r>
                        <m:r>
                          <a:rPr lang="nl-BE" i="1">
                            <a:latin typeface="Cambria Math" panose="02040503050406030204" pitchFamily="18" charset="0"/>
                          </a:rPr>
                          <m:t>=1</m:t>
                        </m:r>
                      </m:sub>
                      <m:sup>
                        <m:r>
                          <a:rPr lang="nl-BE" i="1">
                            <a:latin typeface="Cambria Math" panose="02040503050406030204" pitchFamily="18" charset="0"/>
                            <a:ea typeface="Cambria Math" panose="02040503050406030204" pitchFamily="18" charset="0"/>
                          </a:rPr>
                          <m:t>8</m:t>
                        </m:r>
                      </m:sup>
                      <m:e>
                        <m:f>
                          <m:fPr>
                            <m:ctrlPr>
                              <a:rPr lang="pt-BR" i="1">
                                <a:latin typeface="Cambria Math" panose="02040503050406030204" pitchFamily="18" charset="0"/>
                              </a:rPr>
                            </m:ctrlPr>
                          </m:fPr>
                          <m:num>
                            <m:r>
                              <a:rPr lang="nl-BE" i="1">
                                <a:latin typeface="Cambria Math" panose="02040503050406030204" pitchFamily="18" charset="0"/>
                              </a:rPr>
                              <m:t>1</m:t>
                            </m:r>
                          </m:num>
                          <m:den>
                            <m:sSup>
                              <m:sSupPr>
                                <m:ctrlPr>
                                  <a:rPr lang="nl-BE" i="1">
                                    <a:latin typeface="Cambria Math" panose="02040503050406030204" pitchFamily="18" charset="0"/>
                                  </a:rPr>
                                </m:ctrlPr>
                              </m:sSupPr>
                              <m:e>
                                <m:r>
                                  <a:rPr lang="nl-BE" i="1">
                                    <a:latin typeface="Cambria Math" panose="02040503050406030204" pitchFamily="18" charset="0"/>
                                  </a:rPr>
                                  <m:t>(1,11)</m:t>
                                </m:r>
                              </m:e>
                              <m:sup>
                                <m:r>
                                  <a:rPr lang="nl-BE" i="1">
                                    <a:latin typeface="Cambria Math" panose="02040503050406030204" pitchFamily="18" charset="0"/>
                                  </a:rPr>
                                  <m:t>𝑡</m:t>
                                </m:r>
                              </m:sup>
                            </m:sSup>
                          </m:den>
                        </m:f>
                      </m:e>
                    </m:nary>
                  </m:oMath>
                </a14:m>
                <a:r>
                  <a:rPr lang="nl-NL" dirty="0">
                    <a:solidFill>
                      <a:srgbClr val="003D62"/>
                    </a:solidFill>
                  </a:rPr>
                  <a:t> </a:t>
                </a: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r>
                  <a:rPr lang="nl-NL" dirty="0">
                    <a:solidFill>
                      <a:srgbClr val="003D62"/>
                    </a:solidFill>
                  </a:rPr>
                  <a:t>= 250.000 EUR x 5,146 = 1.286.500 EUR</a:t>
                </a:r>
              </a:p>
            </p:txBody>
          </p:sp>
        </mc:Choice>
        <mc:Fallback xmlns="">
          <p:sp>
            <p:nvSpPr>
              <p:cNvPr id="6" name="Tekstvak 5"/>
              <p:cNvSpPr txBox="1">
                <a:spLocks noRot="1" noChangeAspect="1" noMove="1" noResize="1" noEditPoints="1" noAdjustHandles="1" noChangeArrowheads="1" noChangeShapeType="1" noTextEdit="1"/>
              </p:cNvSpPr>
              <p:nvPr/>
            </p:nvSpPr>
            <p:spPr>
              <a:xfrm>
                <a:off x="2135560" y="1844825"/>
                <a:ext cx="7920880" cy="2741135"/>
              </a:xfrm>
              <a:prstGeom prst="rect">
                <a:avLst/>
              </a:prstGeom>
              <a:blipFill>
                <a:blip r:embed="rId2"/>
                <a:stretch>
                  <a:fillRect l="-538" t="-1109" b="-2439"/>
                </a:stretch>
              </a:blipFill>
              <a:ln>
                <a:solidFill>
                  <a:srgbClr val="00B050"/>
                </a:solidFill>
                <a:prstDash val="dash"/>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5BFA6310-54E2-4364-8662-786200F4DA2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nl-BE" sz="3200"/>
              <a:t>Postnumerando annuïteit</a:t>
            </a:r>
            <a:br>
              <a:rPr lang="nl-BE" sz="3200"/>
            </a:br>
            <a:endParaRPr lang="en-GB" sz="3200"/>
          </a:p>
        </p:txBody>
      </p:sp>
      <p:sp>
        <p:nvSpPr>
          <p:cNvPr id="116739" name="Rectangle 3"/>
          <p:cNvSpPr>
            <a:spLocks noGrp="1" noChangeArrowheads="1"/>
          </p:cNvSpPr>
          <p:nvPr>
            <p:ph idx="1"/>
          </p:nvPr>
        </p:nvSpPr>
        <p:spPr/>
        <p:txBody>
          <a:bodyPr/>
          <a:lstStyle/>
          <a:p>
            <a:pPr eaLnBrk="1" hangingPunct="1">
              <a:buFont typeface="Wingdings" pitchFamily="2" charset="2"/>
              <a:buNone/>
              <a:defRPr/>
            </a:pPr>
            <a:endParaRPr lang="nl-NL" sz="800" dirty="0"/>
          </a:p>
          <a:p>
            <a:pPr eaLnBrk="1" hangingPunct="1">
              <a:buFont typeface="Wingdings" pitchFamily="2" charset="2"/>
              <a:buNone/>
              <a:defRPr/>
            </a:pPr>
            <a:r>
              <a:rPr lang="nl-NL" dirty="0"/>
              <a:t>	</a:t>
            </a:r>
            <a:endParaRPr lang="en-GB" dirty="0"/>
          </a:p>
        </p:txBody>
      </p:sp>
      <p:sp>
        <p:nvSpPr>
          <p:cNvPr id="30724" name="Rectangle 5"/>
          <p:cNvSpPr>
            <a:spLocks noChangeArrowheads="1"/>
          </p:cNvSpPr>
          <p:nvPr/>
        </p:nvSpPr>
        <p:spPr bwMode="auto">
          <a:xfrm>
            <a:off x="6003635" y="-184666"/>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30725" name="Rectangle 6"/>
          <p:cNvSpPr>
            <a:spLocks noChangeArrowheads="1"/>
          </p:cNvSpPr>
          <p:nvPr/>
        </p:nvSpPr>
        <p:spPr bwMode="auto">
          <a:xfrm>
            <a:off x="6003635" y="682109"/>
            <a:ext cx="184731" cy="369332"/>
          </a:xfrm>
          <a:prstGeom prst="rect">
            <a:avLst/>
          </a:prstGeom>
          <a:noFill/>
          <a:ln w="9525" algn="ctr">
            <a:noFill/>
            <a:miter lim="800000"/>
            <a:headEnd/>
            <a:tailEnd/>
          </a:ln>
        </p:spPr>
        <p:txBody>
          <a:bodyPr wrap="none" anchor="ctr">
            <a:spAutoFit/>
          </a:bodyPr>
          <a:lstStyle/>
          <a:p>
            <a:pPr algn="ctr"/>
            <a:endParaRPr lang="en-US"/>
          </a:p>
        </p:txBody>
      </p:sp>
      <p:sp>
        <p:nvSpPr>
          <p:cNvPr id="6" name="Tekstvak 5"/>
          <p:cNvSpPr txBox="1"/>
          <p:nvPr/>
        </p:nvSpPr>
        <p:spPr>
          <a:xfrm>
            <a:off x="2129720" y="1653608"/>
            <a:ext cx="7920880" cy="1754326"/>
          </a:xfrm>
          <a:prstGeom prst="rect">
            <a:avLst/>
          </a:prstGeom>
          <a:noFill/>
          <a:ln>
            <a:solidFill>
              <a:srgbClr val="00B050"/>
            </a:solidFill>
            <a:prstDash val="dash"/>
          </a:ln>
        </p:spPr>
        <p:txBody>
          <a:bodyPr wrap="square" rtlCol="0">
            <a:spAutoFit/>
          </a:bodyPr>
          <a:lstStyle/>
          <a:p>
            <a:r>
              <a:rPr lang="nl-BE" i="1" dirty="0">
                <a:solidFill>
                  <a:srgbClr val="003D62"/>
                </a:solidFill>
              </a:rPr>
              <a:t>Vb</a:t>
            </a:r>
          </a:p>
          <a:p>
            <a:pPr eaLnBrk="1" hangingPunct="1">
              <a:buFont typeface="Wingdings" pitchFamily="2" charset="2"/>
              <a:buNone/>
              <a:defRPr/>
            </a:pPr>
            <a:r>
              <a:rPr lang="nl-NL" dirty="0">
                <a:solidFill>
                  <a:srgbClr val="003D62"/>
                </a:solidFill>
              </a:rPr>
              <a:t>Een onderneming wil de contante waarde van een project berekenen dat gedurende 8 jaar een jaarlijkse kasstroom oplevert van 250.000 EUR. Gegeven een actualisatiefactor van 11% geeft dit: </a:t>
            </a:r>
          </a:p>
          <a:p>
            <a:pPr eaLnBrk="1" hangingPunct="1">
              <a:buFont typeface="Wingdings" pitchFamily="2" charset="2"/>
              <a:buNone/>
              <a:defRPr/>
            </a:pPr>
            <a:endParaRPr lang="nl-NL" dirty="0">
              <a:solidFill>
                <a:srgbClr val="003D62"/>
              </a:solidFill>
            </a:endParaRPr>
          </a:p>
          <a:p>
            <a:pPr eaLnBrk="1" hangingPunct="1">
              <a:buFont typeface="Wingdings" pitchFamily="2" charset="2"/>
              <a:buNone/>
              <a:defRPr/>
            </a:pPr>
            <a:r>
              <a:rPr lang="nl-NL" dirty="0">
                <a:solidFill>
                  <a:srgbClr val="003D62"/>
                </a:solidFill>
              </a:rPr>
              <a:t>Met de grafische rekenmachine (Apps, Finance, TVM </a:t>
            </a:r>
            <a:r>
              <a:rPr lang="nl-NL" dirty="0" err="1">
                <a:solidFill>
                  <a:srgbClr val="003D62"/>
                </a:solidFill>
              </a:rPr>
              <a:t>Solver</a:t>
            </a:r>
            <a:r>
              <a:rPr lang="nl-NL" dirty="0">
                <a:solidFill>
                  <a:srgbClr val="003D62"/>
                </a:solidFill>
              </a:rPr>
              <a:t>)</a:t>
            </a:r>
          </a:p>
        </p:txBody>
      </p:sp>
      <p:pic>
        <p:nvPicPr>
          <p:cNvPr id="3" name="Afbeelding 2" descr="Afbeelding met schermafbeelding&#10;&#10;Automatisch gegenereerde beschrijving">
            <a:extLst>
              <a:ext uri="{FF2B5EF4-FFF2-40B4-BE49-F238E27FC236}">
                <a16:creationId xmlns:a16="http://schemas.microsoft.com/office/drawing/2014/main" id="{C111A44B-83EA-44A6-B6CE-176757F73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3831496"/>
            <a:ext cx="3168352" cy="2389249"/>
          </a:xfrm>
          <a:prstGeom prst="rect">
            <a:avLst/>
          </a:prstGeom>
        </p:spPr>
      </p:pic>
      <p:pic>
        <p:nvPicPr>
          <p:cNvPr id="5" name="Afbeelding 4" descr="Afbeelding met schermafbeelding&#10;&#10;Automatisch gegenereerde beschrijving">
            <a:extLst>
              <a:ext uri="{FF2B5EF4-FFF2-40B4-BE49-F238E27FC236}">
                <a16:creationId xmlns:a16="http://schemas.microsoft.com/office/drawing/2014/main" id="{3552BA07-1CFD-4AB0-BCBB-9632E53B3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720" y="3834166"/>
            <a:ext cx="3186782" cy="2403147"/>
          </a:xfrm>
          <a:prstGeom prst="rect">
            <a:avLst/>
          </a:prstGeom>
        </p:spPr>
      </p:pic>
      <p:sp>
        <p:nvSpPr>
          <p:cNvPr id="2" name="Slide Number Placeholder 1">
            <a:extLst>
              <a:ext uri="{FF2B5EF4-FFF2-40B4-BE49-F238E27FC236}">
                <a16:creationId xmlns:a16="http://schemas.microsoft.com/office/drawing/2014/main" id="{D500265D-EAF2-4D83-9D73-683D6D57CB2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72163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nl-BE" dirty="0"/>
              <a:t>Net Present Value methode (NPV)</a:t>
            </a:r>
            <a:endParaRPr lang="en-GB" dirty="0"/>
          </a:p>
        </p:txBody>
      </p:sp>
      <mc:AlternateContent xmlns:mc="http://schemas.openxmlformats.org/markup-compatibility/2006" xmlns:a14="http://schemas.microsoft.com/office/drawing/2010/main">
        <mc:Choice Requires="a14">
          <p:sp>
            <p:nvSpPr>
              <p:cNvPr id="2052" name="Rectangle 3"/>
              <p:cNvSpPr>
                <a:spLocks noGrp="1" noChangeArrowheads="1"/>
              </p:cNvSpPr>
              <p:nvPr>
                <p:ph idx="1"/>
              </p:nvPr>
            </p:nvSpPr>
            <p:spPr/>
            <p:txBody>
              <a:bodyPr/>
              <a:lstStyle/>
              <a:p>
                <a:pPr marL="0" indent="0">
                  <a:buNone/>
                </a:pPr>
                <a:r>
                  <a:rPr lang="nl-BE" dirty="0"/>
                  <a:t>De NPV van een project komt overeen met de contante waarde (present </a:t>
                </a:r>
                <a:r>
                  <a:rPr lang="nl-BE" dirty="0" err="1"/>
                  <a:t>value</a:t>
                </a:r>
                <a:r>
                  <a:rPr lang="nl-BE" dirty="0"/>
                  <a:t>) van de kasinkomsten van het project min de contante waarde van de kasuitgaven</a:t>
                </a:r>
              </a:p>
              <a:p>
                <a:endParaRPr lang="nl-BE" dirty="0"/>
              </a:p>
              <a:p>
                <a:endParaRPr lang="nl-BE" dirty="0"/>
              </a:p>
              <a:p>
                <a:pPr marL="800100" lvl="2" indent="0">
                  <a:buNone/>
                </a:pPr>
                <a:r>
                  <a:rPr lang="nl-BE" sz="1600" dirty="0"/>
                  <a:t>Met</a:t>
                </a:r>
              </a:p>
              <a:p>
                <a:pPr lvl="2"/>
                <a14:m>
                  <m:oMath xmlns:m="http://schemas.openxmlformats.org/officeDocument/2006/math">
                    <m:sSub>
                      <m:sSubPr>
                        <m:ctrlPr>
                          <a:rPr lang="nl-BE" sz="1600" i="1" dirty="0">
                            <a:latin typeface="Cambria Math" panose="02040503050406030204" pitchFamily="18" charset="0"/>
                          </a:rPr>
                        </m:ctrlPr>
                      </m:sSubPr>
                      <m:e>
                        <m:r>
                          <a:rPr lang="nl-BE" sz="1600" i="1" dirty="0">
                            <a:latin typeface="Cambria Math"/>
                          </a:rPr>
                          <m:t>𝑉𝐾𝑆</m:t>
                        </m:r>
                      </m:e>
                      <m:sub>
                        <m:r>
                          <a:rPr lang="nl-BE" sz="1600" i="1" dirty="0">
                            <a:latin typeface="Cambria Math"/>
                          </a:rPr>
                          <m:t>𝑡</m:t>
                        </m:r>
                      </m:sub>
                    </m:sSub>
                  </m:oMath>
                </a14:m>
                <a:r>
                  <a:rPr lang="nl-BE" sz="1600" dirty="0"/>
                  <a:t>, de vrije kasstroom na belastingen</a:t>
                </a:r>
              </a:p>
              <a:p>
                <a:pPr lvl="2"/>
                <a14:m>
                  <m:oMath xmlns:m="http://schemas.openxmlformats.org/officeDocument/2006/math">
                    <m:r>
                      <a:rPr lang="nl-BE" sz="1600" i="1" dirty="0">
                        <a:latin typeface="Cambria Math"/>
                      </a:rPr>
                      <m:t>𝑘</m:t>
                    </m:r>
                  </m:oMath>
                </a14:m>
                <a:r>
                  <a:rPr lang="nl-BE" sz="1600" dirty="0"/>
                  <a:t>, de actualisatievoet</a:t>
                </a:r>
              </a:p>
              <a:p>
                <a:pPr lvl="2"/>
                <a14:m>
                  <m:oMath xmlns:m="http://schemas.openxmlformats.org/officeDocument/2006/math">
                    <m:sSub>
                      <m:sSubPr>
                        <m:ctrlPr>
                          <a:rPr lang="nl-BE" sz="1600" i="1" dirty="0">
                            <a:latin typeface="Cambria Math" panose="02040503050406030204" pitchFamily="18" charset="0"/>
                          </a:rPr>
                        </m:ctrlPr>
                      </m:sSubPr>
                      <m:e>
                        <m:r>
                          <a:rPr lang="nl-BE" sz="1600" i="1" dirty="0">
                            <a:latin typeface="Cambria Math"/>
                          </a:rPr>
                          <m:t>𝐼</m:t>
                        </m:r>
                      </m:e>
                      <m:sub>
                        <m:r>
                          <a:rPr lang="nl-BE" sz="1600" i="1" dirty="0">
                            <a:latin typeface="Cambria Math"/>
                          </a:rPr>
                          <m:t>0</m:t>
                        </m:r>
                      </m:sub>
                    </m:sSub>
                  </m:oMath>
                </a14:m>
                <a:r>
                  <a:rPr lang="nl-BE" sz="1600" dirty="0"/>
                  <a:t>, het initiële investeringsbedrag bij aanvang van het project</a:t>
                </a:r>
              </a:p>
              <a:p>
                <a:pPr lvl="2"/>
                <a14:m>
                  <m:oMath xmlns:m="http://schemas.openxmlformats.org/officeDocument/2006/math">
                    <m:r>
                      <a:rPr lang="nl-NL" sz="1600" i="1" dirty="0">
                        <a:latin typeface="Cambria Math"/>
                      </a:rPr>
                      <m:t>𝑁</m:t>
                    </m:r>
                  </m:oMath>
                </a14:m>
                <a:r>
                  <a:rPr lang="nl-NL" sz="1600" dirty="0"/>
                  <a:t>, de economische levensduur van het project</a:t>
                </a:r>
              </a:p>
              <a:p>
                <a:pPr lvl="2"/>
                <a14:m>
                  <m:oMath xmlns:m="http://schemas.openxmlformats.org/officeDocument/2006/math">
                    <m:r>
                      <a:rPr lang="nl-NL" sz="1600" i="1" dirty="0">
                        <a:latin typeface="Cambria Math"/>
                      </a:rPr>
                      <m:t>𝑡</m:t>
                    </m:r>
                  </m:oMath>
                </a14:m>
                <a:r>
                  <a:rPr lang="nl-NL" sz="1600" dirty="0"/>
                  <a:t>, de tijdsindex voor de perioden</a:t>
                </a:r>
                <a:endParaRPr lang="en-GB" sz="1600" dirty="0"/>
              </a:p>
            </p:txBody>
          </p:sp>
        </mc:Choice>
        <mc:Fallback xmlns="">
          <p:sp>
            <p:nvSpPr>
              <p:cNvPr id="2052" name="Rectangle 3"/>
              <p:cNvSpPr>
                <a:spLocks noGrp="1" noRot="1" noChangeAspect="1" noMove="1" noResize="1" noEditPoints="1" noAdjustHandles="1" noChangeArrowheads="1" noChangeShapeType="1" noTextEdit="1"/>
              </p:cNvSpPr>
              <p:nvPr>
                <p:ph idx="1"/>
              </p:nvPr>
            </p:nvSpPr>
            <p:spPr>
              <a:blipFill>
                <a:blip r:embed="rId3"/>
                <a:stretch>
                  <a:fillRect l="-1394" t="-2962" r="-1115"/>
                </a:stretch>
              </a:blipFill>
            </p:spPr>
            <p:txBody>
              <a:bodyPr/>
              <a:lstStyle/>
              <a:p>
                <a:r>
                  <a:rPr lang="nl-BE">
                    <a:noFill/>
                  </a:rPr>
                  <a:t> </a:t>
                </a:r>
              </a:p>
            </p:txBody>
          </p:sp>
        </mc:Fallback>
      </mc:AlternateContent>
      <p:sp>
        <p:nvSpPr>
          <p:cNvPr id="2053" name="Rectangle 5"/>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8" name="Tekstvak 7"/>
              <p:cNvSpPr txBox="1"/>
              <p:nvPr/>
            </p:nvSpPr>
            <p:spPr>
              <a:xfrm>
                <a:off x="2689913" y="3429000"/>
                <a:ext cx="6804756" cy="871201"/>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b="0" i="1" smtClean="0">
                          <a:solidFill>
                            <a:srgbClr val="003D62"/>
                          </a:solidFill>
                          <a:latin typeface="Cambria Math"/>
                        </a:rPr>
                        <m:t>𝑁𝑃𝑉</m:t>
                      </m:r>
                      <m:r>
                        <a:rPr lang="nl-BE" b="0" i="1" smtClean="0">
                          <a:solidFill>
                            <a:srgbClr val="003D62"/>
                          </a:solidFill>
                          <a:latin typeface="Cambria Math"/>
                        </a:rPr>
                        <m:t>=</m:t>
                      </m:r>
                      <m:nary>
                        <m:naryPr>
                          <m:chr m:val="∑"/>
                          <m:ctrlPr>
                            <a:rPr lang="nl-BE" b="0" i="1" smtClean="0">
                              <a:solidFill>
                                <a:srgbClr val="003D62"/>
                              </a:solidFill>
                              <a:latin typeface="Cambria Math" panose="02040503050406030204" pitchFamily="18" charset="0"/>
                            </a:rPr>
                          </m:ctrlPr>
                        </m:naryPr>
                        <m:sub>
                          <m:r>
                            <m:rPr>
                              <m:brk m:alnAt="23"/>
                            </m:rPr>
                            <a:rPr lang="nl-BE" b="0" i="1" smtClean="0">
                              <a:solidFill>
                                <a:srgbClr val="003D62"/>
                              </a:solidFill>
                              <a:latin typeface="Cambria Math"/>
                            </a:rPr>
                            <m:t>𝑡</m:t>
                          </m:r>
                          <m:r>
                            <a:rPr lang="nl-BE" b="0" i="1" smtClean="0">
                              <a:solidFill>
                                <a:srgbClr val="003D62"/>
                              </a:solidFill>
                              <a:latin typeface="Cambria Math"/>
                            </a:rPr>
                            <m:t>=1</m:t>
                          </m:r>
                        </m:sub>
                        <m:sup>
                          <m:r>
                            <a:rPr lang="nl-BE" b="0" i="1" smtClean="0">
                              <a:solidFill>
                                <a:srgbClr val="003D62"/>
                              </a:solidFill>
                              <a:latin typeface="Cambria Math"/>
                            </a:rPr>
                            <m:t>𝑁</m:t>
                          </m:r>
                        </m:sup>
                        <m:e>
                          <m:f>
                            <m:fPr>
                              <m:ctrlPr>
                                <a:rPr lang="nl-BE" b="0" i="1" smtClean="0">
                                  <a:solidFill>
                                    <a:srgbClr val="003D62"/>
                                  </a:solidFill>
                                  <a:latin typeface="Cambria Math" panose="02040503050406030204" pitchFamily="18" charset="0"/>
                                </a:rPr>
                              </m:ctrlPr>
                            </m:fPr>
                            <m:num>
                              <m:sSub>
                                <m:sSubPr>
                                  <m:ctrlPr>
                                    <a:rPr lang="nl-BE" b="0" i="1" smtClean="0">
                                      <a:solidFill>
                                        <a:srgbClr val="003D62"/>
                                      </a:solidFill>
                                      <a:latin typeface="Cambria Math" panose="02040503050406030204" pitchFamily="18" charset="0"/>
                                    </a:rPr>
                                  </m:ctrlPr>
                                </m:sSubPr>
                                <m:e>
                                  <m:r>
                                    <a:rPr lang="nl-BE" b="0" i="1" smtClean="0">
                                      <a:solidFill>
                                        <a:srgbClr val="003D62"/>
                                      </a:solidFill>
                                      <a:latin typeface="Cambria Math"/>
                                    </a:rPr>
                                    <m:t>𝑉𝐾𝑆</m:t>
                                  </m:r>
                                </m:e>
                                <m:sub>
                                  <m:r>
                                    <a:rPr lang="nl-BE" b="0" i="1" smtClean="0">
                                      <a:solidFill>
                                        <a:srgbClr val="003D62"/>
                                      </a:solidFill>
                                      <a:latin typeface="Cambria Math"/>
                                    </a:rPr>
                                    <m:t>𝑡</m:t>
                                  </m:r>
                                </m:sub>
                              </m:sSub>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m:t>
                                      </m:r>
                                      <m:r>
                                        <a:rPr lang="nl-BE" b="0" i="1" smtClean="0">
                                          <a:solidFill>
                                            <a:srgbClr val="003D62"/>
                                          </a:solidFill>
                                          <a:latin typeface="Cambria Math"/>
                                        </a:rPr>
                                        <m:t>𝑘</m:t>
                                      </m:r>
                                    </m:e>
                                  </m:d>
                                </m:e>
                                <m:sup>
                                  <m:r>
                                    <a:rPr lang="nl-BE" b="0" i="1" smtClean="0">
                                      <a:solidFill>
                                        <a:srgbClr val="003D62"/>
                                      </a:solidFill>
                                      <a:latin typeface="Cambria Math"/>
                                    </a:rPr>
                                    <m:t>𝑡</m:t>
                                  </m:r>
                                </m:sup>
                              </m:sSup>
                            </m:den>
                          </m:f>
                        </m:e>
                      </m:nary>
                      <m:r>
                        <a:rPr lang="nl-BE" b="0" i="1" smtClean="0">
                          <a:solidFill>
                            <a:srgbClr val="003D62"/>
                          </a:solidFill>
                          <a:latin typeface="Cambria Math"/>
                        </a:rPr>
                        <m:t>−</m:t>
                      </m:r>
                      <m:sSub>
                        <m:sSubPr>
                          <m:ctrlPr>
                            <a:rPr lang="nl-BE" b="0" i="1" smtClean="0">
                              <a:solidFill>
                                <a:srgbClr val="003D62"/>
                              </a:solidFill>
                              <a:latin typeface="Cambria Math" panose="02040503050406030204" pitchFamily="18" charset="0"/>
                            </a:rPr>
                          </m:ctrlPr>
                        </m:sSubPr>
                        <m:e>
                          <m:r>
                            <a:rPr lang="nl-BE" b="0" i="1" smtClean="0">
                              <a:solidFill>
                                <a:srgbClr val="003D62"/>
                              </a:solidFill>
                              <a:latin typeface="Cambria Math"/>
                            </a:rPr>
                            <m:t>𝐼</m:t>
                          </m:r>
                        </m:e>
                        <m:sub>
                          <m:r>
                            <a:rPr lang="nl-BE" b="0" i="1" smtClean="0">
                              <a:solidFill>
                                <a:srgbClr val="003D62"/>
                              </a:solidFill>
                              <a:latin typeface="Cambria Math"/>
                            </a:rPr>
                            <m:t>0</m:t>
                          </m:r>
                        </m:sub>
                      </m:sSub>
                    </m:oMath>
                  </m:oMathPara>
                </a14:m>
                <a:endParaRPr lang="en-GB" dirty="0">
                  <a:solidFill>
                    <a:srgbClr val="003D62"/>
                  </a:solidFill>
                  <a:latin typeface="Arial" charset="0"/>
                  <a:cs typeface="Arial" charset="0"/>
                </a:endParaRPr>
              </a:p>
            </p:txBody>
          </p:sp>
        </mc:Choice>
        <mc:Fallback xmlns="">
          <p:sp>
            <p:nvSpPr>
              <p:cNvPr id="8" name="Tekstvak 7"/>
              <p:cNvSpPr txBox="1">
                <a:spLocks noRot="1" noChangeAspect="1" noMove="1" noResize="1" noEditPoints="1" noAdjustHandles="1" noChangeArrowheads="1" noChangeShapeType="1" noTextEdit="1"/>
              </p:cNvSpPr>
              <p:nvPr/>
            </p:nvSpPr>
            <p:spPr>
              <a:xfrm>
                <a:off x="2689913" y="3429000"/>
                <a:ext cx="6804756" cy="871201"/>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E0F07541-F5AC-4075-B599-CDB4CEF3CE8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nl-BE"/>
              <a:t>Net Present Value methode</a:t>
            </a:r>
            <a:endParaRPr lang="en-GB"/>
          </a:p>
        </p:txBody>
      </p:sp>
      <p:sp>
        <p:nvSpPr>
          <p:cNvPr id="48131" name="Rectangle 3"/>
          <p:cNvSpPr>
            <a:spLocks noGrp="1" noChangeArrowheads="1"/>
          </p:cNvSpPr>
          <p:nvPr>
            <p:ph idx="1"/>
          </p:nvPr>
        </p:nvSpPr>
        <p:spPr>
          <a:noFill/>
        </p:spPr>
        <p:txBody>
          <a:bodyPr/>
          <a:lstStyle/>
          <a:p>
            <a:pPr marL="0" indent="0">
              <a:buNone/>
            </a:pPr>
            <a:r>
              <a:rPr lang="nl-BE" sz="2400" dirty="0"/>
              <a:t>Zo bekomt men de volgende beslissingsregel voor economische onafhankelijke projecten:</a:t>
            </a:r>
          </a:p>
          <a:p>
            <a:pPr marL="0" indent="0">
              <a:buNone/>
            </a:pPr>
            <a:endParaRPr lang="nl-BE" sz="2400" dirty="0"/>
          </a:p>
          <a:p>
            <a:pPr marL="0" indent="0" algn="just">
              <a:spcBef>
                <a:spcPct val="0"/>
              </a:spcBef>
              <a:buNone/>
              <a:tabLst>
                <a:tab pos="-914400" algn="r"/>
                <a:tab pos="-457200" algn="r"/>
                <a:tab pos="457200" algn="r"/>
                <a:tab pos="914400" algn="r"/>
                <a:tab pos="1371600" algn="r"/>
              </a:tabLst>
            </a:pPr>
            <a:r>
              <a:rPr lang="nl-NL" sz="2400" dirty="0">
                <a:latin typeface="Arial" charset="0"/>
                <a:cs typeface="Times New Roman" pitchFamily="18" charset="0"/>
              </a:rPr>
              <a:t>NPV &gt; 0  		</a:t>
            </a:r>
            <a:r>
              <a:rPr lang="nl-NL" sz="2400" dirty="0">
                <a:latin typeface="Arial" charset="0"/>
                <a:cs typeface="Times New Roman" pitchFamily="18" charset="0"/>
                <a:sym typeface="Wingdings" pitchFamily="2" charset="2"/>
              </a:rPr>
              <a:t>       het project wordt aanvaard</a:t>
            </a:r>
            <a:endParaRPr lang="en-GB" sz="2400" dirty="0">
              <a:latin typeface="Arial" charset="0"/>
              <a:sym typeface="Wingdings" pitchFamily="2" charset="2"/>
            </a:endParaRPr>
          </a:p>
          <a:p>
            <a:pPr marL="0" indent="0" algn="just" eaLnBrk="0" hangingPunct="0">
              <a:spcBef>
                <a:spcPct val="0"/>
              </a:spcBef>
              <a:buNone/>
              <a:tabLst>
                <a:tab pos="-914400" algn="r"/>
                <a:tab pos="-457200" algn="r"/>
                <a:tab pos="457200" algn="r"/>
                <a:tab pos="914400" algn="r"/>
                <a:tab pos="1371600" algn="r"/>
              </a:tabLst>
            </a:pPr>
            <a:r>
              <a:rPr lang="nl-NL" sz="2400" dirty="0">
                <a:latin typeface="Arial" charset="0"/>
                <a:cs typeface="Times New Roman" pitchFamily="18" charset="0"/>
                <a:sym typeface="Wingdings" pitchFamily="2" charset="2"/>
              </a:rPr>
              <a:t>NPV &lt; 0 		</a:t>
            </a:r>
            <a:r>
              <a:rPr lang="nl-NL" sz="2400" dirty="0">
                <a:latin typeface="Arial" charset="0"/>
                <a:cs typeface="Times New Roman" pitchFamily="18" charset="0"/>
              </a:rPr>
              <a:t>	</a:t>
            </a:r>
            <a:r>
              <a:rPr lang="nl-NL" sz="2400" dirty="0">
                <a:latin typeface="Arial" charset="0"/>
                <a:cs typeface="Times New Roman" pitchFamily="18" charset="0"/>
                <a:sym typeface="Wingdings" pitchFamily="2" charset="2"/>
              </a:rPr>
              <a:t>het project wordt verworpen</a:t>
            </a:r>
            <a:endParaRPr lang="en-GB" sz="2400" dirty="0">
              <a:latin typeface="Arial" charset="0"/>
              <a:sym typeface="Wingdings" pitchFamily="2" charset="2"/>
            </a:endParaRPr>
          </a:p>
          <a:p>
            <a:pPr marL="0" indent="0" algn="just" eaLnBrk="0" hangingPunct="0">
              <a:spcBef>
                <a:spcPct val="0"/>
              </a:spcBef>
              <a:buNone/>
              <a:tabLst>
                <a:tab pos="-914400" algn="r"/>
                <a:tab pos="-457200" algn="r"/>
                <a:tab pos="457200" algn="r"/>
                <a:tab pos="914400" algn="r"/>
                <a:tab pos="1371600" algn="r"/>
              </a:tabLst>
            </a:pPr>
            <a:r>
              <a:rPr lang="nl-NL" sz="2400" dirty="0">
                <a:latin typeface="Arial" charset="0"/>
                <a:cs typeface="Times New Roman" pitchFamily="18" charset="0"/>
                <a:sym typeface="Wingdings" pitchFamily="2" charset="2"/>
              </a:rPr>
              <a:t>NPV = 0	   	</a:t>
            </a:r>
            <a:r>
              <a:rPr lang="nl-NL" sz="2400" dirty="0">
                <a:latin typeface="Arial" charset="0"/>
                <a:cs typeface="Times New Roman" pitchFamily="18" charset="0"/>
              </a:rPr>
              <a:t>	</a:t>
            </a:r>
            <a:r>
              <a:rPr lang="nl-NL" sz="2400" dirty="0">
                <a:latin typeface="Arial" charset="0"/>
                <a:cs typeface="Times New Roman" pitchFamily="18" charset="0"/>
                <a:sym typeface="Wingdings" pitchFamily="2" charset="2"/>
              </a:rPr>
              <a:t>men is indifferent</a:t>
            </a:r>
          </a:p>
          <a:p>
            <a:pPr marL="0" indent="0" algn="just" eaLnBrk="0" hangingPunct="0">
              <a:spcBef>
                <a:spcPct val="0"/>
              </a:spcBef>
              <a:buNone/>
              <a:tabLst>
                <a:tab pos="-914400" algn="r"/>
                <a:tab pos="-457200" algn="r"/>
                <a:tab pos="457200" algn="r"/>
                <a:tab pos="914400" algn="r"/>
                <a:tab pos="1371600" algn="r"/>
              </a:tabLst>
            </a:pPr>
            <a:endParaRPr lang="nl-NL" sz="2400" dirty="0">
              <a:latin typeface="Arial" charset="0"/>
              <a:cs typeface="Times New Roman" pitchFamily="18" charset="0"/>
              <a:sym typeface="Wingdings" pitchFamily="2" charset="2"/>
            </a:endParaRPr>
          </a:p>
          <a:p>
            <a:pPr marL="0" indent="0" algn="just" eaLnBrk="0" hangingPunct="0">
              <a:spcBef>
                <a:spcPct val="0"/>
              </a:spcBef>
              <a:buNone/>
              <a:tabLst>
                <a:tab pos="-914400" algn="r"/>
                <a:tab pos="-457200" algn="r"/>
                <a:tab pos="457200" algn="r"/>
                <a:tab pos="914400" algn="r"/>
                <a:tab pos="1371600" algn="r"/>
              </a:tabLst>
            </a:pPr>
            <a:r>
              <a:rPr lang="nl-NL" sz="2400" dirty="0">
                <a:latin typeface="Arial" charset="0"/>
                <a:cs typeface="Times New Roman" pitchFamily="18" charset="0"/>
                <a:sym typeface="Wingdings" pitchFamily="2" charset="2"/>
              </a:rPr>
              <a:t>Bij het rangschikken van projecten op basis van NPV, kiest men de projecten met de hoogte NPV eerst.</a:t>
            </a:r>
          </a:p>
        </p:txBody>
      </p:sp>
      <p:sp>
        <p:nvSpPr>
          <p:cNvPr id="2" name="Slide Number Placeholder 1">
            <a:extLst>
              <a:ext uri="{FF2B5EF4-FFF2-40B4-BE49-F238E27FC236}">
                <a16:creationId xmlns:a16="http://schemas.microsoft.com/office/drawing/2014/main" id="{6C55788C-BE05-471C-8656-40CC0B883C7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Net Present Value methode</a:t>
            </a:r>
            <a:endParaRPr lang="en-GB" dirty="0"/>
          </a:p>
        </p:txBody>
      </p:sp>
      <mc:AlternateContent xmlns:mc="http://schemas.openxmlformats.org/markup-compatibility/2006" xmlns:a14="http://schemas.microsoft.com/office/drawing/2010/main">
        <mc:Choice Requires="a14">
          <p:sp>
            <p:nvSpPr>
              <p:cNvPr id="7" name="Tekstvak 6"/>
              <p:cNvSpPr txBox="1"/>
              <p:nvPr/>
            </p:nvSpPr>
            <p:spPr>
              <a:xfrm>
                <a:off x="2135560" y="1700809"/>
                <a:ext cx="7920880" cy="3139321"/>
              </a:xfrm>
              <a:prstGeom prst="rect">
                <a:avLst/>
              </a:prstGeom>
              <a:noFill/>
              <a:ln>
                <a:solidFill>
                  <a:srgbClr val="00B050"/>
                </a:solidFill>
                <a:prstDash val="dash"/>
              </a:ln>
            </p:spPr>
            <p:txBody>
              <a:bodyPr wrap="square" rtlCol="0">
                <a:spAutoFit/>
              </a:bodyPr>
              <a:lstStyle/>
              <a:p>
                <a:r>
                  <a:rPr lang="nl-BE" i="1" dirty="0">
                    <a:solidFill>
                      <a:srgbClr val="003D62"/>
                    </a:solidFill>
                  </a:rPr>
                  <a:t>Vb (9.4)</a:t>
                </a:r>
              </a:p>
              <a:p>
                <a:pPr eaLnBrk="0" hangingPunct="0">
                  <a:tabLst>
                    <a:tab pos="-914400" algn="r"/>
                    <a:tab pos="-457200" algn="r"/>
                  </a:tabLst>
                </a:pPr>
                <a:r>
                  <a:rPr lang="nl-NL" dirty="0">
                    <a:solidFill>
                      <a:srgbClr val="003D62"/>
                    </a:solidFill>
                    <a:cs typeface="Times New Roman" pitchFamily="18" charset="0"/>
                  </a:rPr>
                  <a:t>Toegepast op de onderneming </a:t>
                </a:r>
                <a:r>
                  <a:rPr lang="nl-NL" dirty="0" err="1">
                    <a:solidFill>
                      <a:srgbClr val="003D62"/>
                    </a:solidFill>
                    <a:cs typeface="Times New Roman" pitchFamily="18" charset="0"/>
                  </a:rPr>
                  <a:t>Prodigy</a:t>
                </a:r>
                <a:r>
                  <a:rPr lang="nl-NL" dirty="0">
                    <a:solidFill>
                      <a:srgbClr val="003D62"/>
                    </a:solidFill>
                    <a:cs typeface="Times New Roman" pitchFamily="18" charset="0"/>
                  </a:rPr>
                  <a:t> bekomen we als NPV voor het investeringsproject:</a:t>
                </a:r>
                <a:endParaRPr lang="en-GB"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pPr/>
                <a14:m>
                  <m:oMathPara xmlns:m="http://schemas.openxmlformats.org/officeDocument/2006/math">
                    <m:oMathParaPr>
                      <m:jc m:val="centerGroup"/>
                    </m:oMathParaPr>
                    <m:oMath xmlns:m="http://schemas.openxmlformats.org/officeDocument/2006/math">
                      <m:r>
                        <a:rPr lang="nl-BE" i="1">
                          <a:solidFill>
                            <a:srgbClr val="003D62"/>
                          </a:solidFill>
                          <a:latin typeface="Cambria Math"/>
                        </a:rPr>
                        <m:t>𝑁𝑃𝑉</m:t>
                      </m:r>
                      <m:r>
                        <a:rPr lang="nl-BE" i="1">
                          <a:solidFill>
                            <a:srgbClr val="003D62"/>
                          </a:solidFill>
                          <a:latin typeface="Cambria Math"/>
                        </a:rPr>
                        <m:t>=2,045+3,271+5,703−9=2,019 </m:t>
                      </m:r>
                      <m:r>
                        <a:rPr lang="nl-BE" i="1">
                          <a:solidFill>
                            <a:srgbClr val="003D62"/>
                          </a:solidFill>
                          <a:latin typeface="Cambria Math"/>
                        </a:rPr>
                        <m:t>𝑚𝑖𝑙𝑗𝑜𝑒𝑛</m:t>
                      </m:r>
                      <m:r>
                        <a:rPr lang="nl-BE" i="1">
                          <a:solidFill>
                            <a:srgbClr val="003D62"/>
                          </a:solidFill>
                          <a:latin typeface="Cambria Math"/>
                        </a:rPr>
                        <m:t> </m:t>
                      </m:r>
                      <m:r>
                        <a:rPr lang="nl-BE" i="1">
                          <a:solidFill>
                            <a:srgbClr val="003D62"/>
                          </a:solidFill>
                          <a:latin typeface="Cambria Math"/>
                        </a:rPr>
                        <m:t>𝐸𝑈𝑅</m:t>
                      </m:r>
                    </m:oMath>
                  </m:oMathPara>
                </a14:m>
                <a:endParaRPr lang="nl-BE" dirty="0">
                  <a:solidFill>
                    <a:srgbClr val="003D62"/>
                  </a:solidFill>
                </a:endParaRPr>
              </a:p>
              <a:p>
                <a:endParaRPr lang="nl-BE" i="1" dirty="0">
                  <a:solidFill>
                    <a:srgbClr val="003D62"/>
                  </a:solidFill>
                </a:endParaRPr>
              </a:p>
              <a:p>
                <a:r>
                  <a:rPr lang="nl-NL" dirty="0">
                    <a:solidFill>
                      <a:srgbClr val="003D62"/>
                    </a:solidFill>
                    <a:cs typeface="Times New Roman" pitchFamily="18" charset="0"/>
                  </a:rPr>
                  <a:t>Het project heeft een positieve NPV en is derhalve economisch verantwoord.</a:t>
                </a:r>
                <a:endParaRPr lang="nl-NL" dirty="0">
                  <a:solidFill>
                    <a:srgbClr val="003D62"/>
                  </a:solidFill>
                </a:endParaRPr>
              </a:p>
            </p:txBody>
          </p:sp>
        </mc:Choice>
        <mc:Fallback xmlns="">
          <p:sp>
            <p:nvSpPr>
              <p:cNvPr id="7" name="Tekstvak 6"/>
              <p:cNvSpPr txBox="1">
                <a:spLocks noRot="1" noChangeAspect="1" noMove="1" noResize="1" noEditPoints="1" noAdjustHandles="1" noChangeArrowheads="1" noChangeShapeType="1" noTextEdit="1"/>
              </p:cNvSpPr>
              <p:nvPr/>
            </p:nvSpPr>
            <p:spPr>
              <a:xfrm>
                <a:off x="2135560" y="1700809"/>
                <a:ext cx="7920880" cy="3139321"/>
              </a:xfrm>
              <a:prstGeom prst="rect">
                <a:avLst/>
              </a:prstGeom>
              <a:blipFill>
                <a:blip r:embed="rId3"/>
                <a:stretch>
                  <a:fillRect l="-538" t="-774"/>
                </a:stretch>
              </a:blipFill>
              <a:ln>
                <a:solidFill>
                  <a:srgbClr val="00B050"/>
                </a:solidFill>
                <a:prstDash val="dash"/>
              </a:ln>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1" name="Tekstvak 10"/>
              <p:cNvSpPr txBox="1"/>
              <p:nvPr/>
            </p:nvSpPr>
            <p:spPr>
              <a:xfrm>
                <a:off x="3575721" y="2636913"/>
                <a:ext cx="3864391" cy="6519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solidFill>
                            <a:srgbClr val="003D62"/>
                          </a:solidFill>
                          <a:latin typeface="Cambria Math"/>
                        </a:rPr>
                        <m:t>𝑁𝑃𝑉</m:t>
                      </m:r>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2,27</m:t>
                          </m:r>
                        </m:num>
                        <m:den>
                          <m:r>
                            <a:rPr lang="nl-BE" b="0" i="1" smtClean="0">
                              <a:solidFill>
                                <a:srgbClr val="003D62"/>
                              </a:solidFill>
                              <a:latin typeface="Cambria Math"/>
                            </a:rPr>
                            <m:t>1,11</m:t>
                          </m:r>
                        </m:den>
                      </m:f>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4,03</m:t>
                          </m:r>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1,11</m:t>
                                  </m:r>
                                </m:e>
                              </m:d>
                            </m:e>
                            <m:sup>
                              <m:r>
                                <a:rPr lang="nl-BE" b="0" i="1" smtClean="0">
                                  <a:solidFill>
                                    <a:srgbClr val="003D62"/>
                                  </a:solidFill>
                                  <a:latin typeface="Cambria Math"/>
                                </a:rPr>
                                <m:t>2</m:t>
                              </m:r>
                            </m:sup>
                          </m:sSup>
                        </m:den>
                      </m:f>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7,8</m:t>
                          </m:r>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1,11</m:t>
                                  </m:r>
                                </m:e>
                              </m:d>
                            </m:e>
                            <m:sup>
                              <m:r>
                                <a:rPr lang="nl-BE" b="0" i="1" smtClean="0">
                                  <a:solidFill>
                                    <a:srgbClr val="003D62"/>
                                  </a:solidFill>
                                  <a:latin typeface="Cambria Math"/>
                                </a:rPr>
                                <m:t>3</m:t>
                              </m:r>
                            </m:sup>
                          </m:sSup>
                        </m:den>
                      </m:f>
                      <m:r>
                        <a:rPr lang="nl-BE" b="0" i="1" smtClean="0">
                          <a:solidFill>
                            <a:srgbClr val="003D62"/>
                          </a:solidFill>
                          <a:latin typeface="Cambria Math"/>
                        </a:rPr>
                        <m:t>−9</m:t>
                      </m:r>
                    </m:oMath>
                  </m:oMathPara>
                </a14:m>
                <a:endParaRPr lang="nl-BE" dirty="0">
                  <a:solidFill>
                    <a:srgbClr val="003D62"/>
                  </a:solidFill>
                </a:endParaRPr>
              </a:p>
            </p:txBody>
          </p:sp>
        </mc:Choice>
        <mc:Fallback xmlns="">
          <p:sp>
            <p:nvSpPr>
              <p:cNvPr id="11" name="Tekstvak 10"/>
              <p:cNvSpPr txBox="1">
                <a:spLocks noRot="1" noChangeAspect="1" noMove="1" noResize="1" noEditPoints="1" noAdjustHandles="1" noChangeArrowheads="1" noChangeShapeType="1" noTextEdit="1"/>
              </p:cNvSpPr>
              <p:nvPr/>
            </p:nvSpPr>
            <p:spPr>
              <a:xfrm>
                <a:off x="3575721" y="2636913"/>
                <a:ext cx="3864391" cy="651973"/>
              </a:xfrm>
              <a:prstGeom prst="rect">
                <a:avLst/>
              </a:prstGeom>
              <a:blipFill>
                <a:blip r:embed="rId4"/>
                <a:stretch>
                  <a:fillRect/>
                </a:stretch>
              </a:blipFill>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09629F9C-21B6-4D3A-B148-C38BBA2F91D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0476732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nl-BE" dirty="0"/>
              <a:t>Net Present Value methode</a:t>
            </a:r>
            <a:endParaRPr lang="en-GB" dirty="0"/>
          </a:p>
        </p:txBody>
      </p:sp>
      <p:sp>
        <p:nvSpPr>
          <p:cNvPr id="55299" name="Rectangle 3"/>
          <p:cNvSpPr>
            <a:spLocks noGrp="1" noChangeArrowheads="1"/>
          </p:cNvSpPr>
          <p:nvPr>
            <p:ph idx="1"/>
          </p:nvPr>
        </p:nvSpPr>
        <p:spPr/>
        <p:txBody>
          <a:bodyPr/>
          <a:lstStyle/>
          <a:p>
            <a:pPr marL="0" indent="0">
              <a:buNone/>
              <a:defRPr/>
            </a:pPr>
            <a:r>
              <a:rPr lang="nl-BE" sz="2400" dirty="0"/>
              <a:t>Voordelen van de NPV-methode</a:t>
            </a:r>
          </a:p>
          <a:p>
            <a:pPr>
              <a:defRPr/>
            </a:pPr>
            <a:r>
              <a:rPr lang="nl-BE" sz="2400" dirty="0"/>
              <a:t>Er wordt rekening gehouden met de tijdswaarde van het geld</a:t>
            </a:r>
          </a:p>
          <a:p>
            <a:pPr>
              <a:defRPr/>
            </a:pPr>
            <a:r>
              <a:rPr lang="nl-BE" sz="2400" dirty="0"/>
              <a:t>Deze methode dwingt tot nadenken over de hele levensduur van het project</a:t>
            </a:r>
          </a:p>
          <a:p>
            <a:pPr>
              <a:defRPr/>
            </a:pPr>
            <a:r>
              <a:rPr lang="nl-BE" sz="2400" dirty="0"/>
              <a:t>Deze methode houdt rekening met kasstromen</a:t>
            </a:r>
          </a:p>
          <a:p>
            <a:pPr>
              <a:defRPr/>
            </a:pPr>
            <a:r>
              <a:rPr lang="nl-BE" sz="2400" dirty="0"/>
              <a:t>De NPV geeft een maatstaf voor het onmiddellijke voordeel dat de onderneming zal behalen indien het project wordt uitgevoerd</a:t>
            </a:r>
          </a:p>
          <a:p>
            <a:pPr>
              <a:defRPr/>
            </a:pPr>
            <a:r>
              <a:rPr lang="nl-BE" sz="2400" dirty="0"/>
              <a:t>Deze methode incorporeert de juiste opportuniteitskost van het geld (de kapitaalkost)</a:t>
            </a:r>
          </a:p>
          <a:p>
            <a:pPr lvl="1" eaLnBrk="1" hangingPunct="1">
              <a:defRPr/>
            </a:pPr>
            <a:endParaRPr lang="en-GB" sz="2400" dirty="0"/>
          </a:p>
        </p:txBody>
      </p:sp>
      <p:sp>
        <p:nvSpPr>
          <p:cNvPr id="2" name="Slide Number Placeholder 1">
            <a:extLst>
              <a:ext uri="{FF2B5EF4-FFF2-40B4-BE49-F238E27FC236}">
                <a16:creationId xmlns:a16="http://schemas.microsoft.com/office/drawing/2014/main" id="{3BBA11B6-9B58-4DB9-BE98-B3BF14FFE0E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fade">
                                      <p:cBhvr>
                                        <p:cTn id="7" dur="1000"/>
                                        <p:tgtEl>
                                          <p:spTgt spid="55299">
                                            <p:txEl>
                                              <p:pRg st="2" end="2"/>
                                            </p:txEl>
                                          </p:spTgt>
                                        </p:tgtEl>
                                      </p:cBhvr>
                                    </p:animEffect>
                                    <p:anim calcmode="lin" valueType="num">
                                      <p:cBhvr>
                                        <p:cTn id="8" dur="10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52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299">
                                            <p:txEl>
                                              <p:pRg st="3" end="3"/>
                                            </p:txEl>
                                          </p:spTgt>
                                        </p:tgtEl>
                                        <p:attrNameLst>
                                          <p:attrName>style.visibility</p:attrName>
                                        </p:attrNameLst>
                                      </p:cBhvr>
                                      <p:to>
                                        <p:strVal val="visible"/>
                                      </p:to>
                                    </p:set>
                                    <p:animEffect transition="in" filter="fade">
                                      <p:cBhvr>
                                        <p:cTn id="14" dur="1000"/>
                                        <p:tgtEl>
                                          <p:spTgt spid="55299">
                                            <p:txEl>
                                              <p:pRg st="3" end="3"/>
                                            </p:txEl>
                                          </p:spTgt>
                                        </p:tgtEl>
                                      </p:cBhvr>
                                    </p:animEffect>
                                    <p:anim calcmode="lin" valueType="num">
                                      <p:cBhvr>
                                        <p:cTn id="15" dur="10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52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Effect transition="in" filter="fade">
                                      <p:cBhvr>
                                        <p:cTn id="21" dur="1000"/>
                                        <p:tgtEl>
                                          <p:spTgt spid="55299">
                                            <p:txEl>
                                              <p:pRg st="4" end="4"/>
                                            </p:txEl>
                                          </p:spTgt>
                                        </p:tgtEl>
                                      </p:cBhvr>
                                    </p:animEffect>
                                    <p:anim calcmode="lin" valueType="num">
                                      <p:cBhvr>
                                        <p:cTn id="22" dur="10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52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299">
                                            <p:txEl>
                                              <p:pRg st="5" end="5"/>
                                            </p:txEl>
                                          </p:spTgt>
                                        </p:tgtEl>
                                        <p:attrNameLst>
                                          <p:attrName>style.visibility</p:attrName>
                                        </p:attrNameLst>
                                      </p:cBhvr>
                                      <p:to>
                                        <p:strVal val="visible"/>
                                      </p:to>
                                    </p:set>
                                    <p:animEffect transition="in" filter="fade">
                                      <p:cBhvr>
                                        <p:cTn id="28" dur="1000"/>
                                        <p:tgtEl>
                                          <p:spTgt spid="55299">
                                            <p:txEl>
                                              <p:pRg st="5" end="5"/>
                                            </p:txEl>
                                          </p:spTgt>
                                        </p:tgtEl>
                                      </p:cBhvr>
                                    </p:animEffect>
                                    <p:anim calcmode="lin" valueType="num">
                                      <p:cBhvr>
                                        <p:cTn id="29" dur="10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529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br>
              <a:rPr lang="nl-BE"/>
            </a:br>
            <a:endParaRPr lang="en-GB"/>
          </a:p>
        </p:txBody>
      </p:sp>
      <p:sp>
        <p:nvSpPr>
          <p:cNvPr id="4100" name="Rectangle 4"/>
          <p:cNvSpPr>
            <a:spLocks noGrp="1" noChangeArrowheads="1"/>
          </p:cNvSpPr>
          <p:nvPr>
            <p:ph idx="1"/>
          </p:nvPr>
        </p:nvSpPr>
        <p:spPr>
          <a:xfrm>
            <a:off x="2157414" y="1340769"/>
            <a:ext cx="7870825" cy="4337025"/>
          </a:xfrm>
        </p:spPr>
        <p:txBody>
          <a:bodyPr/>
          <a:lstStyle/>
          <a:p>
            <a:pPr marL="0" indent="0">
              <a:buNone/>
            </a:pPr>
            <a:r>
              <a:rPr lang="nl-NL" sz="1800" dirty="0"/>
              <a:t>Het is interessant voor een project een zogenaamd NPV‑profiel te berekenen. Dit NPV‑profiel geeft de relatie weer tussen de NPV van het project in functie van verschillende actualisatievoeten. Op basis hiervan kan men dan een range specifiëren van </a:t>
            </a:r>
            <a:r>
              <a:rPr lang="nl-NL" sz="1800" dirty="0" err="1"/>
              <a:t>rendements-percentages</a:t>
            </a:r>
            <a:r>
              <a:rPr lang="nl-NL" sz="1800" dirty="0"/>
              <a:t> waarbij het project economisch aanvaardbaar is.</a:t>
            </a:r>
          </a:p>
          <a:p>
            <a:endParaRPr lang="nl-NL" sz="1800" dirty="0"/>
          </a:p>
        </p:txBody>
      </p:sp>
      <p:sp>
        <p:nvSpPr>
          <p:cNvPr id="4101" name="Rectangle 7"/>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en-US"/>
          </a:p>
        </p:txBody>
      </p:sp>
      <p:sp>
        <p:nvSpPr>
          <p:cNvPr id="9" name="Rectangle 2"/>
          <p:cNvSpPr txBox="1">
            <a:spLocks noChangeArrowheads="1"/>
          </p:cNvSpPr>
          <p:nvPr/>
        </p:nvSpPr>
        <p:spPr bwMode="auto">
          <a:xfrm>
            <a:off x="2135561" y="633760"/>
            <a:ext cx="787082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rtl="0" eaLnBrk="1" fontAlgn="base" hangingPunct="1">
              <a:spcBef>
                <a:spcPct val="0"/>
              </a:spcBef>
              <a:spcAft>
                <a:spcPct val="0"/>
              </a:spcAft>
              <a:defRPr sz="3500">
                <a:solidFill>
                  <a:srgbClr val="003D62"/>
                </a:solidFill>
                <a:latin typeface="+mj-lt"/>
                <a:ea typeface="+mj-ea"/>
                <a:cs typeface="+mj-cs"/>
              </a:defRPr>
            </a:lvl1pPr>
            <a:lvl2pPr algn="r" rtl="0" eaLnBrk="1" fontAlgn="base" hangingPunct="1">
              <a:spcBef>
                <a:spcPct val="0"/>
              </a:spcBef>
              <a:spcAft>
                <a:spcPct val="0"/>
              </a:spcAft>
              <a:defRPr sz="3500">
                <a:solidFill>
                  <a:srgbClr val="003D62"/>
                </a:solidFill>
                <a:latin typeface="Verdana" pitchFamily="1" charset="0"/>
              </a:defRPr>
            </a:lvl2pPr>
            <a:lvl3pPr algn="r" rtl="0" eaLnBrk="1" fontAlgn="base" hangingPunct="1">
              <a:spcBef>
                <a:spcPct val="0"/>
              </a:spcBef>
              <a:spcAft>
                <a:spcPct val="0"/>
              </a:spcAft>
              <a:defRPr sz="3500">
                <a:solidFill>
                  <a:srgbClr val="003D62"/>
                </a:solidFill>
                <a:latin typeface="Verdana" pitchFamily="1" charset="0"/>
              </a:defRPr>
            </a:lvl3pPr>
            <a:lvl4pPr algn="r" rtl="0" eaLnBrk="1" fontAlgn="base" hangingPunct="1">
              <a:spcBef>
                <a:spcPct val="0"/>
              </a:spcBef>
              <a:spcAft>
                <a:spcPct val="0"/>
              </a:spcAft>
              <a:defRPr sz="3500">
                <a:solidFill>
                  <a:srgbClr val="003D62"/>
                </a:solidFill>
                <a:latin typeface="Verdana" pitchFamily="1" charset="0"/>
              </a:defRPr>
            </a:lvl4pPr>
            <a:lvl5pPr algn="r" rtl="0" eaLnBrk="1" fontAlgn="base" hangingPunct="1">
              <a:spcBef>
                <a:spcPct val="0"/>
              </a:spcBef>
              <a:spcAft>
                <a:spcPct val="0"/>
              </a:spcAft>
              <a:defRPr sz="3500">
                <a:solidFill>
                  <a:srgbClr val="003D62"/>
                </a:solidFill>
                <a:latin typeface="Verdana" pitchFamily="1" charset="0"/>
              </a:defRPr>
            </a:lvl5pPr>
            <a:lvl6pPr marL="457200" algn="r" rtl="0" eaLnBrk="1" fontAlgn="base" hangingPunct="1">
              <a:spcBef>
                <a:spcPct val="0"/>
              </a:spcBef>
              <a:spcAft>
                <a:spcPct val="0"/>
              </a:spcAft>
              <a:defRPr sz="3500">
                <a:solidFill>
                  <a:srgbClr val="003D62"/>
                </a:solidFill>
                <a:latin typeface="Verdana" pitchFamily="1" charset="0"/>
              </a:defRPr>
            </a:lvl6pPr>
            <a:lvl7pPr marL="914400" algn="r" rtl="0" eaLnBrk="1" fontAlgn="base" hangingPunct="1">
              <a:spcBef>
                <a:spcPct val="0"/>
              </a:spcBef>
              <a:spcAft>
                <a:spcPct val="0"/>
              </a:spcAft>
              <a:defRPr sz="3500">
                <a:solidFill>
                  <a:srgbClr val="003D62"/>
                </a:solidFill>
                <a:latin typeface="Verdana" pitchFamily="1" charset="0"/>
              </a:defRPr>
            </a:lvl7pPr>
            <a:lvl8pPr marL="1371600" algn="r" rtl="0" eaLnBrk="1" fontAlgn="base" hangingPunct="1">
              <a:spcBef>
                <a:spcPct val="0"/>
              </a:spcBef>
              <a:spcAft>
                <a:spcPct val="0"/>
              </a:spcAft>
              <a:defRPr sz="3500">
                <a:solidFill>
                  <a:srgbClr val="003D62"/>
                </a:solidFill>
                <a:latin typeface="Verdana" pitchFamily="1" charset="0"/>
              </a:defRPr>
            </a:lvl8pPr>
            <a:lvl9pPr marL="1828800" algn="r" rtl="0" eaLnBrk="1" fontAlgn="base" hangingPunct="1">
              <a:spcBef>
                <a:spcPct val="0"/>
              </a:spcBef>
              <a:spcAft>
                <a:spcPct val="0"/>
              </a:spcAft>
              <a:defRPr sz="3500">
                <a:solidFill>
                  <a:srgbClr val="003D62"/>
                </a:solidFill>
                <a:latin typeface="Verdana" pitchFamily="1" charset="0"/>
              </a:defRPr>
            </a:lvl9pPr>
          </a:lstStyle>
          <a:p>
            <a:pPr>
              <a:defRPr/>
            </a:pPr>
            <a:r>
              <a:rPr lang="nl-BE" dirty="0"/>
              <a:t>Net Present Value methode</a:t>
            </a:r>
            <a:endParaRPr lang="en-GB" dirty="0"/>
          </a:p>
        </p:txBody>
      </p:sp>
      <p:sp>
        <p:nvSpPr>
          <p:cNvPr id="10" name="Tekstvak 9"/>
          <p:cNvSpPr txBox="1"/>
          <p:nvPr/>
        </p:nvSpPr>
        <p:spPr>
          <a:xfrm>
            <a:off x="2102971" y="2780928"/>
            <a:ext cx="7920880" cy="3416320"/>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a:t>
            </a:r>
            <a:r>
              <a:rPr lang="nl-NL" sz="1700" i="1" dirty="0">
                <a:solidFill>
                  <a:srgbClr val="003D62"/>
                </a:solidFill>
              </a:rPr>
              <a:t>NPV profiel van het </a:t>
            </a:r>
            <a:br>
              <a:rPr lang="nl-NL" sz="1700" i="1" dirty="0">
                <a:solidFill>
                  <a:srgbClr val="003D62"/>
                </a:solidFill>
              </a:rPr>
            </a:br>
            <a:r>
              <a:rPr lang="nl-NL" sz="1700" i="1" dirty="0">
                <a:solidFill>
                  <a:srgbClr val="003D62"/>
                </a:solidFill>
              </a:rPr>
              <a:t>project van de onderneming </a:t>
            </a:r>
            <a:br>
              <a:rPr lang="nl-NL" sz="1700" i="1" dirty="0">
                <a:solidFill>
                  <a:srgbClr val="003D62"/>
                </a:solidFill>
              </a:rPr>
            </a:br>
            <a:r>
              <a:rPr lang="nl-NL" sz="1700" i="1" dirty="0" err="1">
                <a:solidFill>
                  <a:srgbClr val="003D62"/>
                </a:solidFill>
              </a:rPr>
              <a:t>Prodigy</a:t>
            </a:r>
            <a:r>
              <a:rPr lang="nl-NL" sz="1700" i="1" dirty="0">
                <a:solidFill>
                  <a:srgbClr val="003D62"/>
                </a:solidFill>
              </a:rPr>
              <a:t> (x 100.000 EUR)</a:t>
            </a:r>
            <a:r>
              <a:rPr lang="en-GB" sz="1700" i="1" dirty="0">
                <a:solidFill>
                  <a:srgbClr val="003D62"/>
                </a:solidFill>
              </a:rPr>
              <a:t> </a:t>
            </a:r>
            <a:endParaRPr lang="nl-NL" sz="1700"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endParaRPr>
          </a:p>
        </p:txBody>
      </p:sp>
      <p:pic>
        <p:nvPicPr>
          <p:cNvPr id="4107"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l="3698" t="5077" r="4058" b="5270"/>
          <a:stretch/>
        </p:blipFill>
        <p:spPr bwMode="auto">
          <a:xfrm>
            <a:off x="4899598" y="2806824"/>
            <a:ext cx="5119204" cy="339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683EEE74-6EAA-4272-9F13-F412327447B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a:t>Net Present Value methode</a:t>
            </a:r>
            <a:endParaRPr lang="nl-BE" dirty="0"/>
          </a:p>
        </p:txBody>
      </p:sp>
      <p:sp>
        <p:nvSpPr>
          <p:cNvPr id="5124" name="Rectangle 9"/>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en-US"/>
          </a:p>
        </p:txBody>
      </p:sp>
      <p:sp>
        <p:nvSpPr>
          <p:cNvPr id="8" name="Tijdelijke aanduiding voor inhoud 7"/>
          <p:cNvSpPr>
            <a:spLocks noGrp="1"/>
          </p:cNvSpPr>
          <p:nvPr>
            <p:ph idx="1"/>
          </p:nvPr>
        </p:nvSpPr>
        <p:spPr>
          <a:xfrm>
            <a:off x="2157414" y="1340769"/>
            <a:ext cx="7870825" cy="4337025"/>
          </a:xfrm>
        </p:spPr>
        <p:txBody>
          <a:bodyPr/>
          <a:lstStyle/>
          <a:p>
            <a:pPr marL="0" indent="0">
              <a:buNone/>
            </a:pPr>
            <a:r>
              <a:rPr lang="nl-NL" sz="1700" dirty="0"/>
              <a:t>Een andere figuur die nuttige informatie verschaft bij de besluitvorming inzake investeringen is een cumulatief geactualiseerd cashflowprofiel. Hieruit kan men de evolutie van de cumulatieve kasstromen over de levensduur van het project afleiden. Deze figuur laat ook toe na te gaan hoe snel de investeringsuitgaven terugverdiend zijn.</a:t>
            </a:r>
            <a:endParaRPr lang="nl-BE" sz="1700" dirty="0"/>
          </a:p>
        </p:txBody>
      </p:sp>
      <p:sp>
        <p:nvSpPr>
          <p:cNvPr id="14" name="Tekstvak 13"/>
          <p:cNvSpPr txBox="1"/>
          <p:nvPr/>
        </p:nvSpPr>
        <p:spPr>
          <a:xfrm>
            <a:off x="2102971" y="2636912"/>
            <a:ext cx="7920880" cy="3600986"/>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a:t>
            </a:r>
            <a:r>
              <a:rPr lang="nl-BE" sz="1700" i="1" dirty="0">
                <a:solidFill>
                  <a:srgbClr val="003D62"/>
                </a:solidFill>
              </a:rPr>
              <a:t>Cumulatief </a:t>
            </a:r>
            <a:br>
              <a:rPr lang="nl-BE" sz="1700" i="1" dirty="0">
                <a:solidFill>
                  <a:srgbClr val="003D62"/>
                </a:solidFill>
              </a:rPr>
            </a:br>
            <a:r>
              <a:rPr lang="nl-BE" sz="1700" i="1" dirty="0">
                <a:solidFill>
                  <a:srgbClr val="003D62"/>
                </a:solidFill>
              </a:rPr>
              <a:t>cashflowprofiel</a:t>
            </a:r>
            <a:br>
              <a:rPr lang="nl-BE" sz="1700" i="1" dirty="0">
                <a:solidFill>
                  <a:srgbClr val="003D62"/>
                </a:solidFill>
              </a:rPr>
            </a:br>
            <a:r>
              <a:rPr lang="nl-BE" sz="1700" i="1" dirty="0">
                <a:solidFill>
                  <a:srgbClr val="003D62"/>
                </a:solidFill>
              </a:rPr>
              <a:t>van het project </a:t>
            </a:r>
            <a:br>
              <a:rPr lang="nl-BE" sz="1700" i="1" dirty="0">
                <a:solidFill>
                  <a:srgbClr val="003D62"/>
                </a:solidFill>
              </a:rPr>
            </a:br>
            <a:r>
              <a:rPr lang="nl-BE" sz="1700" i="1" dirty="0">
                <a:solidFill>
                  <a:srgbClr val="003D62"/>
                </a:solidFill>
              </a:rPr>
              <a:t>van de onderneming</a:t>
            </a:r>
            <a:br>
              <a:rPr lang="nl-BE" sz="1700" i="1" dirty="0">
                <a:solidFill>
                  <a:srgbClr val="003D62"/>
                </a:solidFill>
              </a:rPr>
            </a:br>
            <a:r>
              <a:rPr lang="nl-BE" sz="1700" i="1" dirty="0" err="1">
                <a:solidFill>
                  <a:srgbClr val="003D62"/>
                </a:solidFill>
              </a:rPr>
              <a:t>Prodigy</a:t>
            </a:r>
            <a:r>
              <a:rPr lang="nl-BE" sz="1700" i="1" dirty="0">
                <a:solidFill>
                  <a:srgbClr val="003D62"/>
                </a:solidFill>
              </a:rPr>
              <a:t> (in EUR)</a:t>
            </a:r>
            <a:endParaRPr lang="en-GB" sz="1700" i="1" dirty="0">
              <a:solidFill>
                <a:srgbClr val="003D62"/>
              </a:solidFill>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cs typeface="Times New Roman" pitchFamily="18" charset="0"/>
            </a:endParaRPr>
          </a:p>
          <a:p>
            <a:endParaRPr lang="nl-NL" dirty="0">
              <a:solidFill>
                <a:srgbClr val="003D62"/>
              </a:solidFill>
            </a:endParaRPr>
          </a:p>
          <a:p>
            <a:endParaRPr lang="nl-NL" sz="1600" dirty="0">
              <a:solidFill>
                <a:srgbClr val="003D62"/>
              </a:solidFill>
            </a:endParaRPr>
          </a:p>
        </p:txBody>
      </p:sp>
      <p:pic>
        <p:nvPicPr>
          <p:cNvPr id="5132"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3138" t="5714" b="7548"/>
          <a:stretch/>
        </p:blipFill>
        <p:spPr bwMode="auto">
          <a:xfrm>
            <a:off x="4223793" y="2708921"/>
            <a:ext cx="5820245" cy="348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5924676-F967-4063-BAC5-29D8C4777D6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nl-BE"/>
              <a:t>Het interne rendement</a:t>
            </a:r>
            <a:endParaRPr lang="en-GB"/>
          </a:p>
        </p:txBody>
      </p:sp>
      <mc:AlternateContent xmlns:mc="http://schemas.openxmlformats.org/markup-compatibility/2006" xmlns:a14="http://schemas.microsoft.com/office/drawing/2010/main">
        <mc:Choice Requires="a14">
          <p:sp>
            <p:nvSpPr>
              <p:cNvPr id="6148" name="Rectangle 3"/>
              <p:cNvSpPr>
                <a:spLocks noGrp="1" noChangeArrowheads="1"/>
              </p:cNvSpPr>
              <p:nvPr>
                <p:ph idx="1"/>
              </p:nvPr>
            </p:nvSpPr>
            <p:spPr/>
            <p:txBody>
              <a:bodyPr/>
              <a:lstStyle/>
              <a:p>
                <a:pPr eaLnBrk="1" hangingPunct="1">
                  <a:lnSpc>
                    <a:spcPct val="80000"/>
                  </a:lnSpc>
                  <a:buFont typeface="Wingdings" pitchFamily="2" charset="2"/>
                  <a:buNone/>
                </a:pPr>
                <a:r>
                  <a:rPr lang="nl-BE" sz="2400" dirty="0"/>
                  <a:t>Het interne rendement (IRR) komt overeen met de actualisatievoet waarbij de NPV van een project gelijk is aan 0. </a:t>
                </a:r>
              </a:p>
              <a:p>
                <a:pPr eaLnBrk="1" hangingPunct="1">
                  <a:lnSpc>
                    <a:spcPct val="80000"/>
                  </a:lnSpc>
                  <a:buFont typeface="Wingdings" pitchFamily="2" charset="2"/>
                  <a:buNone/>
                </a:pPr>
                <a:endParaRPr lang="nl-BE" sz="2400" dirty="0"/>
              </a:p>
              <a:p>
                <a:pPr eaLnBrk="1" hangingPunct="1">
                  <a:lnSpc>
                    <a:spcPct val="80000"/>
                  </a:lnSpc>
                  <a:buFont typeface="Wingdings" pitchFamily="2" charset="2"/>
                  <a:buNone/>
                </a:pPr>
                <a:endParaRPr lang="nl-BE" sz="2400" dirty="0"/>
              </a:p>
              <a:p>
                <a:pPr eaLnBrk="1" hangingPunct="1">
                  <a:lnSpc>
                    <a:spcPct val="80000"/>
                  </a:lnSpc>
                  <a:buFont typeface="Wingdings" pitchFamily="2" charset="2"/>
                  <a:buNone/>
                </a:pPr>
                <a:endParaRPr lang="nl-BE" sz="2400" dirty="0"/>
              </a:p>
              <a:p>
                <a:pPr marL="800100" lvl="2" indent="0">
                  <a:buNone/>
                </a:pPr>
                <a:r>
                  <a:rPr lang="nl-BE" sz="1600" dirty="0"/>
                  <a:t>Met</a:t>
                </a:r>
              </a:p>
              <a:p>
                <a:pPr lvl="2"/>
                <a14:m>
                  <m:oMath xmlns:m="http://schemas.openxmlformats.org/officeDocument/2006/math">
                    <m:sSub>
                      <m:sSubPr>
                        <m:ctrlPr>
                          <a:rPr lang="nl-BE" sz="1600" i="1" dirty="0">
                            <a:latin typeface="Cambria Math" panose="02040503050406030204" pitchFamily="18" charset="0"/>
                          </a:rPr>
                        </m:ctrlPr>
                      </m:sSubPr>
                      <m:e>
                        <m:r>
                          <a:rPr lang="nl-BE" sz="1600" i="1" dirty="0">
                            <a:latin typeface="Cambria Math"/>
                          </a:rPr>
                          <m:t>𝑉𝐾𝑆</m:t>
                        </m:r>
                      </m:e>
                      <m:sub>
                        <m:r>
                          <a:rPr lang="nl-BE" sz="1600" i="1" dirty="0">
                            <a:latin typeface="Cambria Math"/>
                          </a:rPr>
                          <m:t>𝑡</m:t>
                        </m:r>
                      </m:sub>
                    </m:sSub>
                  </m:oMath>
                </a14:m>
                <a:r>
                  <a:rPr lang="nl-BE" sz="1600" dirty="0"/>
                  <a:t>, de vrije kasstroom na belastingen</a:t>
                </a:r>
              </a:p>
              <a:p>
                <a:pPr lvl="2"/>
                <a14:m>
                  <m:oMath xmlns:m="http://schemas.openxmlformats.org/officeDocument/2006/math">
                    <m:r>
                      <a:rPr lang="nl-BE" sz="1600" i="1" dirty="0">
                        <a:latin typeface="Cambria Math" panose="02040503050406030204" pitchFamily="18" charset="0"/>
                      </a:rPr>
                      <m:t>𝐼𝑅𝑅</m:t>
                    </m:r>
                  </m:oMath>
                </a14:m>
                <a:r>
                  <a:rPr lang="nl-BE" sz="1600" dirty="0"/>
                  <a:t>, het interne rendement</a:t>
                </a:r>
              </a:p>
              <a:p>
                <a:pPr lvl="2"/>
                <a14:m>
                  <m:oMath xmlns:m="http://schemas.openxmlformats.org/officeDocument/2006/math">
                    <m:sSub>
                      <m:sSubPr>
                        <m:ctrlPr>
                          <a:rPr lang="nl-BE" sz="1600" i="1" dirty="0">
                            <a:latin typeface="Cambria Math" panose="02040503050406030204" pitchFamily="18" charset="0"/>
                          </a:rPr>
                        </m:ctrlPr>
                      </m:sSubPr>
                      <m:e>
                        <m:r>
                          <a:rPr lang="nl-BE" sz="1600" i="1" dirty="0">
                            <a:latin typeface="Cambria Math"/>
                          </a:rPr>
                          <m:t>𝐼</m:t>
                        </m:r>
                      </m:e>
                      <m:sub>
                        <m:r>
                          <a:rPr lang="nl-BE" sz="1600" i="1" dirty="0">
                            <a:latin typeface="Cambria Math"/>
                          </a:rPr>
                          <m:t>0</m:t>
                        </m:r>
                      </m:sub>
                    </m:sSub>
                  </m:oMath>
                </a14:m>
                <a:r>
                  <a:rPr lang="nl-BE" sz="1600" dirty="0"/>
                  <a:t>, het initiële investeringsbedrag bij aanvang van het project</a:t>
                </a:r>
              </a:p>
              <a:p>
                <a:pPr lvl="2"/>
                <a14:m>
                  <m:oMath xmlns:m="http://schemas.openxmlformats.org/officeDocument/2006/math">
                    <m:r>
                      <a:rPr lang="nl-NL" sz="1600" i="1" dirty="0">
                        <a:latin typeface="Cambria Math"/>
                      </a:rPr>
                      <m:t>𝑁</m:t>
                    </m:r>
                  </m:oMath>
                </a14:m>
                <a:r>
                  <a:rPr lang="nl-NL" sz="1600" dirty="0"/>
                  <a:t>, de economische levensduur van het project</a:t>
                </a:r>
              </a:p>
              <a:p>
                <a:pPr lvl="2"/>
                <a14:m>
                  <m:oMath xmlns:m="http://schemas.openxmlformats.org/officeDocument/2006/math">
                    <m:r>
                      <a:rPr lang="nl-NL" sz="1600" i="1" dirty="0">
                        <a:latin typeface="Cambria Math"/>
                      </a:rPr>
                      <m:t>𝑡</m:t>
                    </m:r>
                  </m:oMath>
                </a14:m>
                <a:r>
                  <a:rPr lang="nl-NL" sz="1600" dirty="0"/>
                  <a:t>, de tijdsindex voor de perioden</a:t>
                </a:r>
                <a:endParaRPr lang="en-GB" sz="1600" dirty="0"/>
              </a:p>
            </p:txBody>
          </p:sp>
        </mc:Choice>
        <mc:Fallback xmlns="">
          <p:sp>
            <p:nvSpPr>
              <p:cNvPr id="6148" name="Rectangle 3"/>
              <p:cNvSpPr>
                <a:spLocks noGrp="1" noRot="1" noChangeAspect="1" noMove="1" noResize="1" noEditPoints="1" noAdjustHandles="1" noChangeArrowheads="1" noChangeShapeType="1" noTextEdit="1"/>
              </p:cNvSpPr>
              <p:nvPr>
                <p:ph idx="1"/>
              </p:nvPr>
            </p:nvSpPr>
            <p:spPr>
              <a:blipFill>
                <a:blip r:embed="rId3"/>
                <a:stretch>
                  <a:fillRect l="-836" t="-2680"/>
                </a:stretch>
              </a:blipFill>
            </p:spPr>
            <p:txBody>
              <a:bodyPr/>
              <a:lstStyle/>
              <a:p>
                <a:r>
                  <a:rPr lang="nl-BE">
                    <a:noFill/>
                  </a:rPr>
                  <a:t> </a:t>
                </a:r>
              </a:p>
            </p:txBody>
          </p:sp>
        </mc:Fallback>
      </mc:AlternateContent>
      <p:sp>
        <p:nvSpPr>
          <p:cNvPr id="6149" name="Rectangle 5"/>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6" name="Tekstvak 5"/>
              <p:cNvSpPr txBox="1"/>
              <p:nvPr/>
            </p:nvSpPr>
            <p:spPr>
              <a:xfrm>
                <a:off x="2693622" y="2564905"/>
                <a:ext cx="6804756" cy="871201"/>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b="0" i="1" smtClean="0">
                          <a:solidFill>
                            <a:srgbClr val="003D62"/>
                          </a:solidFill>
                          <a:latin typeface="Cambria Math"/>
                        </a:rPr>
                        <m:t>𝑁𝑃𝑉</m:t>
                      </m:r>
                      <m:r>
                        <a:rPr lang="nl-BE" b="0" i="1" smtClean="0">
                          <a:solidFill>
                            <a:srgbClr val="003D62"/>
                          </a:solidFill>
                          <a:latin typeface="Cambria Math"/>
                        </a:rPr>
                        <m:t>=</m:t>
                      </m:r>
                      <m:nary>
                        <m:naryPr>
                          <m:chr m:val="∑"/>
                          <m:ctrlPr>
                            <a:rPr lang="nl-BE" b="0" i="1" smtClean="0">
                              <a:solidFill>
                                <a:srgbClr val="003D62"/>
                              </a:solidFill>
                              <a:latin typeface="Cambria Math" panose="02040503050406030204" pitchFamily="18" charset="0"/>
                            </a:rPr>
                          </m:ctrlPr>
                        </m:naryPr>
                        <m:sub>
                          <m:r>
                            <m:rPr>
                              <m:brk m:alnAt="23"/>
                            </m:rPr>
                            <a:rPr lang="nl-BE" b="0" i="1" smtClean="0">
                              <a:solidFill>
                                <a:srgbClr val="003D62"/>
                              </a:solidFill>
                              <a:latin typeface="Cambria Math"/>
                            </a:rPr>
                            <m:t>𝑡</m:t>
                          </m:r>
                          <m:r>
                            <a:rPr lang="nl-BE" b="0" i="1" smtClean="0">
                              <a:solidFill>
                                <a:srgbClr val="003D62"/>
                              </a:solidFill>
                              <a:latin typeface="Cambria Math"/>
                            </a:rPr>
                            <m:t>=1</m:t>
                          </m:r>
                        </m:sub>
                        <m:sup>
                          <m:r>
                            <a:rPr lang="nl-BE" b="0" i="1" smtClean="0">
                              <a:solidFill>
                                <a:srgbClr val="003D62"/>
                              </a:solidFill>
                              <a:latin typeface="Cambria Math"/>
                            </a:rPr>
                            <m:t>𝑁</m:t>
                          </m:r>
                        </m:sup>
                        <m:e>
                          <m:f>
                            <m:fPr>
                              <m:ctrlPr>
                                <a:rPr lang="nl-BE" b="0" i="1" smtClean="0">
                                  <a:solidFill>
                                    <a:srgbClr val="003D62"/>
                                  </a:solidFill>
                                  <a:latin typeface="Cambria Math" panose="02040503050406030204" pitchFamily="18" charset="0"/>
                                </a:rPr>
                              </m:ctrlPr>
                            </m:fPr>
                            <m:num>
                              <m:sSub>
                                <m:sSubPr>
                                  <m:ctrlPr>
                                    <a:rPr lang="nl-BE" b="0" i="1" smtClean="0">
                                      <a:solidFill>
                                        <a:srgbClr val="003D62"/>
                                      </a:solidFill>
                                      <a:latin typeface="Cambria Math" panose="02040503050406030204" pitchFamily="18" charset="0"/>
                                    </a:rPr>
                                  </m:ctrlPr>
                                </m:sSubPr>
                                <m:e>
                                  <m:r>
                                    <a:rPr lang="nl-BE" b="0" i="1" smtClean="0">
                                      <a:solidFill>
                                        <a:srgbClr val="003D62"/>
                                      </a:solidFill>
                                      <a:latin typeface="Cambria Math"/>
                                    </a:rPr>
                                    <m:t>𝑉𝐾𝑆</m:t>
                                  </m:r>
                                </m:e>
                                <m:sub>
                                  <m:r>
                                    <a:rPr lang="nl-BE" b="0" i="1" smtClean="0">
                                      <a:solidFill>
                                        <a:srgbClr val="003D62"/>
                                      </a:solidFill>
                                      <a:latin typeface="Cambria Math"/>
                                    </a:rPr>
                                    <m:t>𝑡</m:t>
                                  </m:r>
                                </m:sub>
                              </m:sSub>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m:t>
                                      </m:r>
                                      <m:r>
                                        <a:rPr lang="nl-BE" b="0" i="1" smtClean="0">
                                          <a:solidFill>
                                            <a:srgbClr val="003D62"/>
                                          </a:solidFill>
                                          <a:latin typeface="Cambria Math"/>
                                        </a:rPr>
                                        <m:t>𝐼𝑅𝑅</m:t>
                                      </m:r>
                                    </m:e>
                                  </m:d>
                                </m:e>
                                <m:sup>
                                  <m:r>
                                    <a:rPr lang="nl-BE" b="0" i="1" smtClean="0">
                                      <a:solidFill>
                                        <a:srgbClr val="003D62"/>
                                      </a:solidFill>
                                      <a:latin typeface="Cambria Math"/>
                                    </a:rPr>
                                    <m:t>𝑡</m:t>
                                  </m:r>
                                </m:sup>
                              </m:sSup>
                            </m:den>
                          </m:f>
                        </m:e>
                      </m:nary>
                      <m:r>
                        <a:rPr lang="nl-BE" b="0" i="1" smtClean="0">
                          <a:solidFill>
                            <a:srgbClr val="003D62"/>
                          </a:solidFill>
                          <a:latin typeface="Cambria Math"/>
                        </a:rPr>
                        <m:t>−</m:t>
                      </m:r>
                      <m:sSub>
                        <m:sSubPr>
                          <m:ctrlPr>
                            <a:rPr lang="nl-BE" b="0" i="1" smtClean="0">
                              <a:solidFill>
                                <a:srgbClr val="003D62"/>
                              </a:solidFill>
                              <a:latin typeface="Cambria Math" panose="02040503050406030204" pitchFamily="18" charset="0"/>
                            </a:rPr>
                          </m:ctrlPr>
                        </m:sSubPr>
                        <m:e>
                          <m:r>
                            <a:rPr lang="nl-BE" b="0" i="1" smtClean="0">
                              <a:solidFill>
                                <a:srgbClr val="003D62"/>
                              </a:solidFill>
                              <a:latin typeface="Cambria Math"/>
                            </a:rPr>
                            <m:t>𝐼</m:t>
                          </m:r>
                        </m:e>
                        <m:sub>
                          <m:r>
                            <a:rPr lang="nl-BE" b="0" i="1" smtClean="0">
                              <a:solidFill>
                                <a:srgbClr val="003D62"/>
                              </a:solidFill>
                              <a:latin typeface="Cambria Math"/>
                            </a:rPr>
                            <m:t>0</m:t>
                          </m:r>
                        </m:sub>
                      </m:sSub>
                      <m:r>
                        <a:rPr lang="nl-BE" b="0" i="1" smtClean="0">
                          <a:solidFill>
                            <a:srgbClr val="003D62"/>
                          </a:solidFill>
                          <a:latin typeface="Cambria Math"/>
                        </a:rPr>
                        <m:t>=0</m:t>
                      </m:r>
                    </m:oMath>
                  </m:oMathPara>
                </a14:m>
                <a:endParaRPr lang="en-GB" dirty="0">
                  <a:solidFill>
                    <a:srgbClr val="003D62"/>
                  </a:solidFill>
                  <a:latin typeface="Arial" charset="0"/>
                  <a:cs typeface="Arial" charset="0"/>
                </a:endParaRPr>
              </a:p>
            </p:txBody>
          </p:sp>
        </mc:Choice>
        <mc:Fallback xmlns="">
          <p:sp>
            <p:nvSpPr>
              <p:cNvPr id="6" name="Tekstvak 5"/>
              <p:cNvSpPr txBox="1">
                <a:spLocks noRot="1" noChangeAspect="1" noMove="1" noResize="1" noEditPoints="1" noAdjustHandles="1" noChangeArrowheads="1" noChangeShapeType="1" noTextEdit="1"/>
              </p:cNvSpPr>
              <p:nvPr/>
            </p:nvSpPr>
            <p:spPr>
              <a:xfrm>
                <a:off x="2693622" y="2564905"/>
                <a:ext cx="6804756" cy="871201"/>
              </a:xfrm>
              <a:prstGeom prst="rect">
                <a:avLst/>
              </a:prstGeom>
              <a:blipFill>
                <a:blip r:embed="rId4"/>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FDC325EC-37F8-4EC1-94B4-8283DACB543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nl-BE"/>
              <a:t>Het interne rendement</a:t>
            </a:r>
            <a:endParaRPr lang="en-GB"/>
          </a:p>
        </p:txBody>
      </p:sp>
      <p:sp>
        <p:nvSpPr>
          <p:cNvPr id="50180" name="Rectangle 14"/>
          <p:cNvSpPr>
            <a:spLocks noGrp="1" noChangeArrowheads="1"/>
          </p:cNvSpPr>
          <p:nvPr>
            <p:ph idx="1"/>
          </p:nvPr>
        </p:nvSpPr>
        <p:spPr/>
        <p:txBody>
          <a:bodyPr/>
          <a:lstStyle/>
          <a:p>
            <a:pPr marL="0" indent="0">
              <a:buNone/>
            </a:pPr>
            <a:r>
              <a:rPr lang="nl-NL" sz="2000" dirty="0"/>
              <a:t>IRR vergelijken met het door de ondernemingsleiding gehanteerde vereiste rendement (k). Aldus bekomen we volgende </a:t>
            </a:r>
            <a:r>
              <a:rPr lang="nl-NL" sz="2000" i="1" dirty="0"/>
              <a:t>beslissingsregel</a:t>
            </a:r>
            <a:r>
              <a:rPr lang="nl-NL" sz="2000" dirty="0"/>
              <a:t> voor economisch onafhankelijke projecten:</a:t>
            </a:r>
          </a:p>
          <a:p>
            <a:pPr marL="0" indent="0">
              <a:buNone/>
            </a:pPr>
            <a:endParaRPr lang="en-GB" sz="2000" dirty="0"/>
          </a:p>
          <a:p>
            <a:pPr>
              <a:buFont typeface="Wingdings" pitchFamily="2" charset="2"/>
              <a:buNone/>
            </a:pPr>
            <a:r>
              <a:rPr lang="nl-NL" sz="2000" dirty="0"/>
              <a:t>IRR &gt; k	</a:t>
            </a:r>
            <a:r>
              <a:rPr lang="nl-NL" sz="2000" dirty="0">
                <a:sym typeface="Wingdings" pitchFamily="2" charset="2"/>
              </a:rPr>
              <a:t></a:t>
            </a:r>
            <a:r>
              <a:rPr lang="nl-NL" sz="2000" dirty="0"/>
              <a:t>	het project wordt aanvaard</a:t>
            </a:r>
          </a:p>
          <a:p>
            <a:pPr>
              <a:buFont typeface="Wingdings" pitchFamily="2" charset="2"/>
              <a:buNone/>
            </a:pPr>
            <a:r>
              <a:rPr lang="nl-NL" sz="2000" dirty="0"/>
              <a:t>IRR &lt; k	</a:t>
            </a:r>
            <a:r>
              <a:rPr lang="nl-NL" sz="2000" dirty="0">
                <a:sym typeface="Wingdings" pitchFamily="2" charset="2"/>
              </a:rPr>
              <a:t></a:t>
            </a:r>
            <a:r>
              <a:rPr lang="nl-NL" sz="2000" dirty="0"/>
              <a:t>	het project wordt verworpen</a:t>
            </a:r>
          </a:p>
          <a:p>
            <a:pPr>
              <a:buFont typeface="Wingdings" pitchFamily="2" charset="2"/>
              <a:buNone/>
            </a:pPr>
            <a:r>
              <a:rPr lang="nl-NL" sz="2000" dirty="0"/>
              <a:t>IRR = k	</a:t>
            </a:r>
            <a:r>
              <a:rPr lang="nl-NL" sz="2000" dirty="0">
                <a:sym typeface="Wingdings" pitchFamily="2" charset="2"/>
              </a:rPr>
              <a:t></a:t>
            </a:r>
            <a:r>
              <a:rPr lang="nl-NL" sz="2000" dirty="0"/>
              <a:t>	men is indifferent</a:t>
            </a:r>
          </a:p>
          <a:p>
            <a:pPr eaLnBrk="1" hangingPunct="1">
              <a:buFont typeface="Wingdings" pitchFamily="2" charset="2"/>
              <a:buNone/>
            </a:pPr>
            <a:endParaRPr lang="nl-NL" sz="2000" dirty="0"/>
          </a:p>
        </p:txBody>
      </p:sp>
      <p:sp>
        <p:nvSpPr>
          <p:cNvPr id="2" name="Slide Number Placeholder 1">
            <a:extLst>
              <a:ext uri="{FF2B5EF4-FFF2-40B4-BE49-F238E27FC236}">
                <a16:creationId xmlns:a16="http://schemas.microsoft.com/office/drawing/2014/main" id="{DDD07041-E1E2-4409-ACA6-58F9A4F6A23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nl-BE" dirty="0"/>
              <a:t>Investeringsbeslissingsproces </a:t>
            </a:r>
            <a:endParaRPr lang="en-GB" dirty="0"/>
          </a:p>
        </p:txBody>
      </p:sp>
      <p:sp>
        <p:nvSpPr>
          <p:cNvPr id="3" name="Tijdelijke aanduiding voor inhoud 2"/>
          <p:cNvSpPr>
            <a:spLocks noGrp="1"/>
          </p:cNvSpPr>
          <p:nvPr>
            <p:ph idx="1"/>
          </p:nvPr>
        </p:nvSpPr>
        <p:spPr/>
        <p:txBody>
          <a:bodyPr/>
          <a:lstStyle/>
          <a:p>
            <a:endParaRPr lang="nl-BE"/>
          </a:p>
        </p:txBody>
      </p:sp>
      <p:sp>
        <p:nvSpPr>
          <p:cNvPr id="1028" name="Rectangle 6"/>
          <p:cNvSpPr>
            <a:spLocks noChangeArrowheads="1"/>
          </p:cNvSpPr>
          <p:nvPr/>
        </p:nvSpPr>
        <p:spPr bwMode="auto">
          <a:xfrm>
            <a:off x="1524000" y="-184666"/>
            <a:ext cx="184731" cy="369332"/>
          </a:xfrm>
          <a:prstGeom prst="rect">
            <a:avLst/>
          </a:prstGeom>
          <a:noFill/>
          <a:ln w="9525">
            <a:noFill/>
            <a:miter lim="800000"/>
            <a:headEnd/>
            <a:tailEnd/>
          </a:ln>
        </p:spPr>
        <p:txBody>
          <a:bodyPr wrap="none" anchor="ctr">
            <a:spAutoFit/>
          </a:bodyPr>
          <a:lstStyle/>
          <a:p>
            <a:endParaRPr lang="en-US"/>
          </a:p>
        </p:txBody>
      </p:sp>
      <p:graphicFrame>
        <p:nvGraphicFramePr>
          <p:cNvPr id="1026" name="Object 5"/>
          <p:cNvGraphicFramePr>
            <a:graphicFrameLocks noChangeAspect="1"/>
          </p:cNvGraphicFramePr>
          <p:nvPr>
            <p:extLst/>
          </p:nvPr>
        </p:nvGraphicFramePr>
        <p:xfrm>
          <a:off x="2451100" y="1196753"/>
          <a:ext cx="7289800" cy="4968552"/>
        </p:xfrm>
        <a:graphic>
          <a:graphicData uri="http://schemas.openxmlformats.org/presentationml/2006/ole">
            <mc:AlternateContent xmlns:mc="http://schemas.openxmlformats.org/markup-compatibility/2006">
              <mc:Choice xmlns:v="urn:schemas-microsoft-com:vml" Requires="v">
                <p:oleObj spid="_x0000_s18438" name="Presentation" r:id="rId4" imgW="4562475" imgH="3419475" progId="PowerPoint.Show.8">
                  <p:embed/>
                </p:oleObj>
              </mc:Choice>
              <mc:Fallback>
                <p:oleObj name="Presentation" r:id="rId4" imgW="4562475" imgH="3419475" progId="PowerPoint.Show.8">
                  <p:embed/>
                  <p:pic>
                    <p:nvPicPr>
                      <p:cNvPr id="102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100" y="1196753"/>
                        <a:ext cx="7289800" cy="4968552"/>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AE45ADA0-DA2A-4698-9FA6-DBAB6DD8826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nl-BE"/>
              <a:t>Het interne rendement</a:t>
            </a:r>
            <a:endParaRPr lang="en-GB"/>
          </a:p>
        </p:txBody>
      </p:sp>
      <p:sp>
        <p:nvSpPr>
          <p:cNvPr id="50180" name="Rectangle 14"/>
          <p:cNvSpPr>
            <a:spLocks noGrp="1" noChangeArrowheads="1"/>
          </p:cNvSpPr>
          <p:nvPr>
            <p:ph idx="1"/>
          </p:nvPr>
        </p:nvSpPr>
        <p:spPr/>
        <p:txBody>
          <a:bodyPr/>
          <a:lstStyle/>
          <a:p>
            <a:pPr marL="0" indent="0">
              <a:buNone/>
            </a:pPr>
            <a:r>
              <a:rPr lang="nl-NL" sz="2000" dirty="0"/>
              <a:t>Het interne rendement wordt bekomen door het toepassen van een “trial </a:t>
            </a:r>
            <a:r>
              <a:rPr lang="nl-NL" sz="2000" dirty="0" err="1"/>
              <a:t>and</a:t>
            </a:r>
            <a:r>
              <a:rPr lang="nl-NL" sz="2000" dirty="0"/>
              <a:t> error” procedure. </a:t>
            </a:r>
          </a:p>
          <a:p>
            <a:pPr marL="0" indent="0">
              <a:buNone/>
            </a:pPr>
            <a:endParaRPr lang="nl-NL" sz="2000" dirty="0"/>
          </a:p>
          <a:p>
            <a:pPr marL="0" indent="0">
              <a:buNone/>
            </a:pPr>
            <a:r>
              <a:rPr lang="nl-NL" sz="2000" dirty="0"/>
              <a:t>Men start met een bepaalde actualisatie-voet en men berekent de NPV van het project:</a:t>
            </a:r>
          </a:p>
          <a:p>
            <a:r>
              <a:rPr lang="nl-NL" sz="2000" dirty="0"/>
              <a:t>Indien de berekende NPV positief is, kiest men een hogere actualisatievoet. </a:t>
            </a:r>
          </a:p>
          <a:p>
            <a:r>
              <a:rPr lang="nl-NL" sz="2000" dirty="0"/>
              <a:t>Indien de berekende NPV negatief is, kiest men een lagere actualisatievoet. </a:t>
            </a:r>
          </a:p>
          <a:p>
            <a:endParaRPr lang="nl-NL" sz="2000" dirty="0"/>
          </a:p>
          <a:p>
            <a:pPr marL="0" indent="0">
              <a:buNone/>
            </a:pPr>
            <a:r>
              <a:rPr lang="nl-NL" sz="2000" dirty="0"/>
              <a:t>Men herhaalt deze procedure totdat de berekende NPV gelijk is aan nul of voldoende dicht bij nul is genaderd.</a:t>
            </a:r>
            <a:endParaRPr lang="en-GB" sz="2000" dirty="0"/>
          </a:p>
        </p:txBody>
      </p:sp>
      <p:sp>
        <p:nvSpPr>
          <p:cNvPr id="2" name="Slide Number Placeholder 1">
            <a:extLst>
              <a:ext uri="{FF2B5EF4-FFF2-40B4-BE49-F238E27FC236}">
                <a16:creationId xmlns:a16="http://schemas.microsoft.com/office/drawing/2014/main" id="{9A302757-A30F-44BD-964D-3E78258DDF5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36136317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 Het interne rendement</a:t>
            </a:r>
            <a:endParaRPr lang="en-GB" dirty="0"/>
          </a:p>
        </p:txBody>
      </p:sp>
      <p:sp>
        <p:nvSpPr>
          <p:cNvPr id="7" name="Tekstvak 6"/>
          <p:cNvSpPr txBox="1"/>
          <p:nvPr/>
        </p:nvSpPr>
        <p:spPr>
          <a:xfrm>
            <a:off x="2135560" y="1700809"/>
            <a:ext cx="7920880" cy="4247317"/>
          </a:xfrm>
          <a:prstGeom prst="rect">
            <a:avLst/>
          </a:prstGeom>
          <a:noFill/>
          <a:ln>
            <a:solidFill>
              <a:srgbClr val="00B050"/>
            </a:solidFill>
            <a:prstDash val="dash"/>
          </a:ln>
        </p:spPr>
        <p:txBody>
          <a:bodyPr wrap="square" rtlCol="0">
            <a:spAutoFit/>
          </a:bodyPr>
          <a:lstStyle/>
          <a:p>
            <a:r>
              <a:rPr lang="nl-BE" i="1" dirty="0">
                <a:solidFill>
                  <a:srgbClr val="003D62"/>
                </a:solidFill>
              </a:rPr>
              <a:t>Vb (9.5)</a:t>
            </a:r>
          </a:p>
          <a:p>
            <a:pPr eaLnBrk="0" hangingPunct="0">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cs typeface="Times New Roman" pitchFamily="18" charset="0"/>
              </a:rPr>
              <a:t>Wij illustreren deze “trial </a:t>
            </a:r>
            <a:r>
              <a:rPr lang="nl-NL" dirty="0" err="1">
                <a:solidFill>
                  <a:srgbClr val="003D62"/>
                </a:solidFill>
                <a:cs typeface="Times New Roman" pitchFamily="18" charset="0"/>
              </a:rPr>
              <a:t>and</a:t>
            </a:r>
            <a:r>
              <a:rPr lang="nl-NL" dirty="0">
                <a:solidFill>
                  <a:srgbClr val="003D62"/>
                </a:solidFill>
                <a:cs typeface="Times New Roman" pitchFamily="18" charset="0"/>
              </a:rPr>
              <a:t> error” procedure aan de hand van het project van </a:t>
            </a:r>
            <a:r>
              <a:rPr lang="nl-NL" dirty="0" err="1">
                <a:solidFill>
                  <a:srgbClr val="003D62"/>
                </a:solidFill>
                <a:cs typeface="Times New Roman" pitchFamily="18" charset="0"/>
              </a:rPr>
              <a:t>Prodigy</a:t>
            </a:r>
            <a:r>
              <a:rPr lang="nl-NL" dirty="0">
                <a:solidFill>
                  <a:srgbClr val="003D62"/>
                </a:solidFill>
                <a:cs typeface="Times New Roman" pitchFamily="18" charset="0"/>
              </a:rPr>
              <a:t>. We stellen de actualisatievoet gelijk aan 20% en bekomen:</a:t>
            </a:r>
          </a:p>
          <a:p>
            <a:endParaRPr lang="nl-BE" i="1" dirty="0">
              <a:solidFill>
                <a:srgbClr val="003D62"/>
              </a:solidFill>
            </a:endParaRPr>
          </a:p>
          <a:p>
            <a:endParaRPr lang="nl-BE" i="1" dirty="0">
              <a:solidFill>
                <a:srgbClr val="003D62"/>
              </a:solidFill>
            </a:endParaRPr>
          </a:p>
          <a:p>
            <a:endParaRPr lang="nl-BE" i="1" dirty="0">
              <a:solidFill>
                <a:srgbClr val="003D62"/>
              </a:solidFill>
            </a:endParaRP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cs typeface="Times New Roman" pitchFamily="18" charset="0"/>
              </a:rPr>
              <a:t>De berekende NPV is positief. Het interne rendement zal dus hoger zijn dan 20%. We kiezen een nieuwe waarde als actualisatievoet </a:t>
            </a: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cs typeface="Times New Roman" pitchFamily="18" charset="0"/>
              </a:rPr>
              <a:t>(bijvoorbeeld 22%). De NPV voor 22% is:</a:t>
            </a: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dirty="0">
              <a:solidFill>
                <a:srgbClr val="003D62"/>
              </a:solidFill>
              <a:cs typeface="Times New Roman" pitchFamily="18" charset="0"/>
            </a:endParaRP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dirty="0">
              <a:solidFill>
                <a:srgbClr val="003D62"/>
              </a:solidFill>
              <a:cs typeface="Times New Roman" pitchFamily="18" charset="0"/>
            </a:endParaRP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dirty="0">
              <a:solidFill>
                <a:srgbClr val="003D62"/>
              </a:solidFill>
              <a:cs typeface="Times New Roman" pitchFamily="18" charset="0"/>
            </a:endParaRP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cs typeface="Times New Roman" pitchFamily="18" charset="0"/>
              </a:rPr>
              <a:t>Het interne rendement ligt bijgevolg tussen 20% en 22%. Het interne ren­dement kan benaderd worden door toepassing van lineaire interpolatie tussen reeds twee berekende actualisatievoeten.</a:t>
            </a:r>
            <a:endParaRPr lang="en-GB" dirty="0">
              <a:solidFill>
                <a:srgbClr val="003D62"/>
              </a:solidFill>
            </a:endParaRPr>
          </a:p>
        </p:txBody>
      </p:sp>
      <mc:AlternateContent xmlns:mc="http://schemas.openxmlformats.org/markup-compatibility/2006" xmlns:a14="http://schemas.microsoft.com/office/drawing/2010/main">
        <mc:Choice Requires="a14">
          <p:sp>
            <p:nvSpPr>
              <p:cNvPr id="11" name="Tekstvak 10"/>
              <p:cNvSpPr txBox="1"/>
              <p:nvPr/>
            </p:nvSpPr>
            <p:spPr>
              <a:xfrm>
                <a:off x="3053981" y="2636913"/>
                <a:ext cx="6084038" cy="6519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solidFill>
                            <a:srgbClr val="003D62"/>
                          </a:solidFill>
                          <a:latin typeface="Cambria Math"/>
                        </a:rPr>
                        <m:t>𝑁𝑃𝑉</m:t>
                      </m:r>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2,27</m:t>
                          </m:r>
                        </m:num>
                        <m:den>
                          <m:r>
                            <a:rPr lang="nl-BE" b="0" i="1" smtClean="0">
                              <a:solidFill>
                                <a:srgbClr val="003D62"/>
                              </a:solidFill>
                              <a:latin typeface="Cambria Math"/>
                            </a:rPr>
                            <m:t>1,20</m:t>
                          </m:r>
                        </m:den>
                      </m:f>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4,03</m:t>
                          </m:r>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1,20</m:t>
                                  </m:r>
                                </m:e>
                              </m:d>
                            </m:e>
                            <m:sup>
                              <m:r>
                                <a:rPr lang="nl-BE" b="0" i="1" smtClean="0">
                                  <a:solidFill>
                                    <a:srgbClr val="003D62"/>
                                  </a:solidFill>
                                  <a:latin typeface="Cambria Math"/>
                                </a:rPr>
                                <m:t>2</m:t>
                              </m:r>
                            </m:sup>
                          </m:sSup>
                        </m:den>
                      </m:f>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7,8</m:t>
                          </m:r>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1,20</m:t>
                                  </m:r>
                                </m:e>
                              </m:d>
                            </m:e>
                            <m:sup>
                              <m:r>
                                <a:rPr lang="nl-BE" b="0" i="1" smtClean="0">
                                  <a:solidFill>
                                    <a:srgbClr val="003D62"/>
                                  </a:solidFill>
                                  <a:latin typeface="Cambria Math"/>
                                </a:rPr>
                                <m:t>3</m:t>
                              </m:r>
                            </m:sup>
                          </m:sSup>
                        </m:den>
                      </m:f>
                      <m:r>
                        <a:rPr lang="nl-BE" b="0" i="1" smtClean="0">
                          <a:solidFill>
                            <a:srgbClr val="003D62"/>
                          </a:solidFill>
                          <a:latin typeface="Cambria Math"/>
                        </a:rPr>
                        <m:t>−9=0,204 </m:t>
                      </m:r>
                      <m:r>
                        <a:rPr lang="nl-BE" b="0" i="1" smtClean="0">
                          <a:solidFill>
                            <a:srgbClr val="003D62"/>
                          </a:solidFill>
                          <a:latin typeface="Cambria Math"/>
                        </a:rPr>
                        <m:t>𝑚𝑖𝑙𝑗𝑜𝑒𝑛</m:t>
                      </m:r>
                      <m:r>
                        <a:rPr lang="nl-BE" b="0" i="1" smtClean="0">
                          <a:solidFill>
                            <a:srgbClr val="003D62"/>
                          </a:solidFill>
                          <a:latin typeface="Cambria Math"/>
                        </a:rPr>
                        <m:t> </m:t>
                      </m:r>
                      <m:r>
                        <a:rPr lang="nl-BE" b="0" i="1" smtClean="0">
                          <a:solidFill>
                            <a:srgbClr val="003D62"/>
                          </a:solidFill>
                          <a:latin typeface="Cambria Math"/>
                        </a:rPr>
                        <m:t>𝐸𝑈𝑅</m:t>
                      </m:r>
                    </m:oMath>
                  </m:oMathPara>
                </a14:m>
                <a:endParaRPr lang="nl-BE" dirty="0">
                  <a:solidFill>
                    <a:srgbClr val="003D62"/>
                  </a:solidFill>
                </a:endParaRPr>
              </a:p>
            </p:txBody>
          </p:sp>
        </mc:Choice>
        <mc:Fallback xmlns="">
          <p:sp>
            <p:nvSpPr>
              <p:cNvPr id="11" name="Tekstvak 10"/>
              <p:cNvSpPr txBox="1">
                <a:spLocks noRot="1" noChangeAspect="1" noMove="1" noResize="1" noEditPoints="1" noAdjustHandles="1" noChangeArrowheads="1" noChangeShapeType="1" noTextEdit="1"/>
              </p:cNvSpPr>
              <p:nvPr/>
            </p:nvSpPr>
            <p:spPr>
              <a:xfrm>
                <a:off x="3053981" y="2636913"/>
                <a:ext cx="6084038" cy="651973"/>
              </a:xfrm>
              <a:prstGeom prst="rect">
                <a:avLst/>
              </a:prstGeom>
              <a:blipFill>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8" name="Tekstvak 7"/>
              <p:cNvSpPr txBox="1"/>
              <p:nvPr/>
            </p:nvSpPr>
            <p:spPr>
              <a:xfrm>
                <a:off x="3053981" y="4289196"/>
                <a:ext cx="6257162" cy="6519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nl-BE" b="0" i="1" smtClean="0">
                          <a:solidFill>
                            <a:srgbClr val="003D62"/>
                          </a:solidFill>
                          <a:latin typeface="Cambria Math"/>
                        </a:rPr>
                        <m:t>𝑁𝑃𝑉</m:t>
                      </m:r>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2,27</m:t>
                          </m:r>
                        </m:num>
                        <m:den>
                          <m:r>
                            <a:rPr lang="nl-BE" b="0" i="1" smtClean="0">
                              <a:solidFill>
                                <a:srgbClr val="003D62"/>
                              </a:solidFill>
                              <a:latin typeface="Cambria Math"/>
                            </a:rPr>
                            <m:t>1,22</m:t>
                          </m:r>
                        </m:den>
                      </m:f>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4,03</m:t>
                          </m:r>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1,22</m:t>
                                  </m:r>
                                </m:e>
                              </m:d>
                            </m:e>
                            <m:sup>
                              <m:r>
                                <a:rPr lang="nl-BE" b="0" i="1" smtClean="0">
                                  <a:solidFill>
                                    <a:srgbClr val="003D62"/>
                                  </a:solidFill>
                                  <a:latin typeface="Cambria Math"/>
                                </a:rPr>
                                <m:t>2</m:t>
                              </m:r>
                            </m:sup>
                          </m:sSup>
                        </m:den>
                      </m:f>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7,8</m:t>
                          </m:r>
                        </m:num>
                        <m:den>
                          <m:sSup>
                            <m:sSupPr>
                              <m:ctrlPr>
                                <a:rPr lang="nl-BE" b="0" i="1" smtClean="0">
                                  <a:solidFill>
                                    <a:srgbClr val="003D62"/>
                                  </a:solidFill>
                                  <a:latin typeface="Cambria Math" panose="02040503050406030204" pitchFamily="18" charset="0"/>
                                </a:rPr>
                              </m:ctrlPr>
                            </m:sSupPr>
                            <m:e>
                              <m:d>
                                <m:dPr>
                                  <m:ctrlPr>
                                    <a:rPr lang="nl-BE" b="0" i="1" smtClean="0">
                                      <a:solidFill>
                                        <a:srgbClr val="003D62"/>
                                      </a:solidFill>
                                      <a:latin typeface="Cambria Math" panose="02040503050406030204" pitchFamily="18" charset="0"/>
                                    </a:rPr>
                                  </m:ctrlPr>
                                </m:dPr>
                                <m:e>
                                  <m:r>
                                    <a:rPr lang="nl-BE" b="0" i="1" smtClean="0">
                                      <a:solidFill>
                                        <a:srgbClr val="003D62"/>
                                      </a:solidFill>
                                      <a:latin typeface="Cambria Math"/>
                                    </a:rPr>
                                    <m:t>1,22</m:t>
                                  </m:r>
                                </m:e>
                              </m:d>
                            </m:e>
                            <m:sup>
                              <m:r>
                                <a:rPr lang="nl-BE" b="0" i="1" smtClean="0">
                                  <a:solidFill>
                                    <a:srgbClr val="003D62"/>
                                  </a:solidFill>
                                  <a:latin typeface="Cambria Math"/>
                                </a:rPr>
                                <m:t>3</m:t>
                              </m:r>
                            </m:sup>
                          </m:sSup>
                        </m:den>
                      </m:f>
                      <m:r>
                        <a:rPr lang="nl-BE" b="0" i="1" smtClean="0">
                          <a:solidFill>
                            <a:srgbClr val="003D62"/>
                          </a:solidFill>
                          <a:latin typeface="Cambria Math"/>
                        </a:rPr>
                        <m:t>−9=−0,136 </m:t>
                      </m:r>
                      <m:r>
                        <a:rPr lang="nl-BE" b="0" i="1" smtClean="0">
                          <a:solidFill>
                            <a:srgbClr val="003D62"/>
                          </a:solidFill>
                          <a:latin typeface="Cambria Math"/>
                        </a:rPr>
                        <m:t>𝑚𝑖𝑙𝑗𝑜𝑒𝑛</m:t>
                      </m:r>
                      <m:r>
                        <a:rPr lang="nl-BE" b="0" i="1" smtClean="0">
                          <a:solidFill>
                            <a:srgbClr val="003D62"/>
                          </a:solidFill>
                          <a:latin typeface="Cambria Math"/>
                        </a:rPr>
                        <m:t> </m:t>
                      </m:r>
                      <m:r>
                        <a:rPr lang="nl-BE" b="0" i="1" smtClean="0">
                          <a:solidFill>
                            <a:srgbClr val="003D62"/>
                          </a:solidFill>
                          <a:latin typeface="Cambria Math"/>
                        </a:rPr>
                        <m:t>𝐸𝑈𝑅</m:t>
                      </m:r>
                    </m:oMath>
                  </m:oMathPara>
                </a14:m>
                <a:endParaRPr lang="nl-BE" dirty="0">
                  <a:solidFill>
                    <a:srgbClr val="003D62"/>
                  </a:solidFill>
                </a:endParaRPr>
              </a:p>
            </p:txBody>
          </p:sp>
        </mc:Choice>
        <mc:Fallback xmlns="">
          <p:sp>
            <p:nvSpPr>
              <p:cNvPr id="8" name="Tekstvak 7"/>
              <p:cNvSpPr txBox="1">
                <a:spLocks noRot="1" noChangeAspect="1" noMove="1" noResize="1" noEditPoints="1" noAdjustHandles="1" noChangeArrowheads="1" noChangeShapeType="1" noTextEdit="1"/>
              </p:cNvSpPr>
              <p:nvPr/>
            </p:nvSpPr>
            <p:spPr>
              <a:xfrm>
                <a:off x="3053981" y="4289196"/>
                <a:ext cx="6257162" cy="651973"/>
              </a:xfrm>
              <a:prstGeom prst="rect">
                <a:avLst/>
              </a:prstGeom>
              <a:blipFill>
                <a:blip r:embed="rId4"/>
                <a:stretch>
                  <a:fillRect/>
                </a:stretch>
              </a:blipFill>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C618CB1A-1ACF-4841-AA0B-76866F5C48C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282173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938954" y="474664"/>
            <a:ext cx="6271846" cy="506065"/>
          </a:xfrm>
        </p:spPr>
        <p:txBody>
          <a:bodyPr/>
          <a:lstStyle/>
          <a:p>
            <a:r>
              <a:rPr lang="nl-BE" altLang="nl-BE" dirty="0">
                <a:latin typeface="Cambria" panose="02040503050406030204" pitchFamily="18" charset="0"/>
                <a:cs typeface="Cambria" panose="02040503050406030204" pitchFamily="18" charset="0"/>
              </a:rPr>
              <a:t> Het interne rendement</a:t>
            </a:r>
            <a:endParaRPr lang="en-GB" altLang="nl-BE" dirty="0">
              <a:latin typeface="Cambria" panose="02040503050406030204" pitchFamily="18" charset="0"/>
              <a:cs typeface="Cambria" panose="02040503050406030204" pitchFamily="18" charset="0"/>
            </a:endParaRPr>
          </a:p>
        </p:txBody>
      </p:sp>
      <p:sp>
        <p:nvSpPr>
          <p:cNvPr id="117763" name="Tekstvak 6"/>
          <p:cNvSpPr txBox="1">
            <a:spLocks noChangeArrowheads="1"/>
          </p:cNvSpPr>
          <p:nvPr/>
        </p:nvSpPr>
        <p:spPr bwMode="auto">
          <a:xfrm>
            <a:off x="1910864" y="1230923"/>
            <a:ext cx="8229600" cy="4801314"/>
          </a:xfrm>
          <a:prstGeom prst="rect">
            <a:avLst/>
          </a:prstGeom>
          <a:noFill/>
          <a:ln w="9525">
            <a:solidFill>
              <a:srgbClr val="00B05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nl-BE" altLang="nl-BE" i="1" dirty="0">
                <a:solidFill>
                  <a:srgbClr val="003D62"/>
                </a:solidFill>
              </a:rPr>
              <a:t>Indien IRR =  20% :  NPV =  + 0,204</a:t>
            </a:r>
          </a:p>
          <a:p>
            <a:r>
              <a:rPr lang="nl-BE" altLang="nl-BE" i="1" dirty="0">
                <a:solidFill>
                  <a:srgbClr val="003D62"/>
                </a:solidFill>
              </a:rPr>
              <a:t>Indien IRR= 22% :  NPV = - 0,136</a:t>
            </a:r>
          </a:p>
          <a:p>
            <a:endParaRPr lang="nl-NL" altLang="nl-BE" dirty="0">
              <a:solidFill>
                <a:srgbClr val="003D62"/>
              </a:solidFill>
              <a:cs typeface="Times New Roman" panose="02020603050405020304" pitchFamily="18" charset="0"/>
            </a:endParaRPr>
          </a:p>
          <a:p>
            <a:r>
              <a:rPr lang="nl-NL" altLang="nl-BE" dirty="0">
                <a:solidFill>
                  <a:srgbClr val="003D62"/>
                </a:solidFill>
                <a:cs typeface="Times New Roman" panose="02020603050405020304" pitchFamily="18" charset="0"/>
              </a:rPr>
              <a:t>Wij zoeken dat % waarbij NPV = 0. </a:t>
            </a:r>
          </a:p>
          <a:p>
            <a:r>
              <a:rPr lang="nl-NL" altLang="nl-BE" dirty="0">
                <a:solidFill>
                  <a:srgbClr val="003D62"/>
                </a:solidFill>
                <a:cs typeface="Times New Roman" panose="02020603050405020304" pitchFamily="18" charset="0"/>
              </a:rPr>
              <a:t>Het interne rendement ligt bijgevolg tussen 20% en 22%. </a:t>
            </a:r>
          </a:p>
          <a:p>
            <a:r>
              <a:rPr lang="nl-NL" altLang="nl-BE" dirty="0">
                <a:solidFill>
                  <a:srgbClr val="003D62"/>
                </a:solidFill>
                <a:cs typeface="Times New Roman" panose="02020603050405020304" pitchFamily="18" charset="0"/>
              </a:rPr>
              <a:t>Het interne ren­dement kan benaderd worden door toepassing van lineaire interpolatie tussen reeds twee berekende actualisatievoeten.</a:t>
            </a:r>
          </a:p>
          <a:p>
            <a:endParaRPr lang="nl-NL" altLang="nl-BE" dirty="0">
              <a:solidFill>
                <a:srgbClr val="003D62"/>
              </a:solidFill>
              <a:cs typeface="Times New Roman" panose="02020603050405020304" pitchFamily="18" charset="0"/>
            </a:endParaRPr>
          </a:p>
          <a:p>
            <a:r>
              <a:rPr lang="nl-NL" altLang="nl-BE" dirty="0">
                <a:solidFill>
                  <a:srgbClr val="003D62"/>
                </a:solidFill>
                <a:cs typeface="Times New Roman" panose="02020603050405020304" pitchFamily="18" charset="0"/>
              </a:rPr>
              <a:t>	0,204	           0		-0,136</a:t>
            </a:r>
          </a:p>
          <a:p>
            <a:r>
              <a:rPr lang="nl-NL" altLang="nl-BE" dirty="0">
                <a:solidFill>
                  <a:srgbClr val="003D62"/>
                </a:solidFill>
                <a:cs typeface="Times New Roman" panose="02020603050405020304" pitchFamily="18" charset="0"/>
              </a:rPr>
              <a:t>	|--------------------|----------------------|</a:t>
            </a:r>
          </a:p>
          <a:p>
            <a:r>
              <a:rPr lang="nl-NL" altLang="nl-BE" dirty="0">
                <a:solidFill>
                  <a:srgbClr val="003D62"/>
                </a:solidFill>
                <a:cs typeface="Times New Roman" panose="02020603050405020304" pitchFamily="18" charset="0"/>
              </a:rPr>
              <a:t>	20%	           ?		22%</a:t>
            </a:r>
          </a:p>
          <a:p>
            <a:endParaRPr lang="nl-NL" altLang="nl-BE" dirty="0">
              <a:solidFill>
                <a:srgbClr val="003D62"/>
              </a:solidFill>
              <a:cs typeface="Times New Roman" panose="02020603050405020304" pitchFamily="18" charset="0"/>
            </a:endParaRPr>
          </a:p>
          <a:p>
            <a:r>
              <a:rPr lang="nl-NL" altLang="nl-BE" dirty="0">
                <a:solidFill>
                  <a:srgbClr val="003D62"/>
                </a:solidFill>
                <a:cs typeface="Times New Roman" panose="02020603050405020304" pitchFamily="18" charset="0"/>
              </a:rPr>
              <a:t>		(0,204 – 0)</a:t>
            </a:r>
          </a:p>
          <a:p>
            <a:r>
              <a:rPr lang="nl-NL" altLang="nl-BE" dirty="0">
                <a:solidFill>
                  <a:srgbClr val="003D62"/>
                </a:solidFill>
                <a:cs typeface="Times New Roman" panose="02020603050405020304" pitchFamily="18" charset="0"/>
              </a:rPr>
              <a:t>       IRR =  20% +   -----------------------  x (22% - 20%)  =  20% + 60% x 2% = 21,2%</a:t>
            </a:r>
          </a:p>
          <a:p>
            <a:r>
              <a:rPr lang="nl-NL" altLang="nl-BE" dirty="0">
                <a:solidFill>
                  <a:srgbClr val="003D62"/>
                </a:solidFill>
                <a:cs typeface="Times New Roman" panose="02020603050405020304" pitchFamily="18" charset="0"/>
              </a:rPr>
              <a:t>	              (0,204  - (- 0,136))</a:t>
            </a:r>
          </a:p>
          <a:p>
            <a:endParaRPr lang="en-GB" altLang="nl-BE" dirty="0">
              <a:solidFill>
                <a:srgbClr val="003D62"/>
              </a:solidFill>
            </a:endParaRPr>
          </a:p>
          <a:p>
            <a:r>
              <a:rPr lang="en-GB" altLang="nl-BE" dirty="0">
                <a:solidFill>
                  <a:srgbClr val="003D62"/>
                </a:solidFill>
              </a:rPr>
              <a:t>IRR = 21,20% (</a:t>
            </a:r>
            <a:r>
              <a:rPr lang="en-GB" altLang="nl-BE" dirty="0" err="1">
                <a:solidFill>
                  <a:srgbClr val="003D62"/>
                </a:solidFill>
              </a:rPr>
              <a:t>afgerond</a:t>
            </a:r>
            <a:r>
              <a:rPr lang="en-GB" altLang="nl-BE" dirty="0">
                <a:solidFill>
                  <a:srgbClr val="003D62"/>
                </a:solidFill>
              </a:rPr>
              <a:t>)</a:t>
            </a:r>
          </a:p>
        </p:txBody>
      </p:sp>
      <p:sp>
        <p:nvSpPr>
          <p:cNvPr id="2" name="Slide Number Placeholder 1">
            <a:extLst>
              <a:ext uri="{FF2B5EF4-FFF2-40B4-BE49-F238E27FC236}">
                <a16:creationId xmlns:a16="http://schemas.microsoft.com/office/drawing/2014/main" id="{B9B42C7B-21CF-48FC-98C2-CC0B65A56854}"/>
              </a:ext>
            </a:extLst>
          </p:cNvPr>
          <p:cNvSpPr>
            <a:spLocks noGrp="1"/>
          </p:cNvSpPr>
          <p:nvPr>
            <p:ph type="sldNum" sz="quarter" idx="12"/>
          </p:nvPr>
        </p:nvSpPr>
        <p:spPr/>
        <p:txBody>
          <a:bodyPr/>
          <a:lstStyle/>
          <a:p>
            <a:fld id="{98E12EA2-E7FF-C44E-996C-15C424173CE7}" type="slidenum">
              <a:rPr lang="nl-NL" smtClean="0"/>
              <a:pPr/>
              <a:t>72</a:t>
            </a:fld>
            <a:endParaRPr lang="nl-NL"/>
          </a:p>
        </p:txBody>
      </p:sp>
    </p:spTree>
    <p:extLst>
      <p:ext uri="{BB962C8B-B14F-4D97-AF65-F5344CB8AC3E}">
        <p14:creationId xmlns:p14="http://schemas.microsoft.com/office/powerpoint/2010/main" val="417363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938954" y="474664"/>
            <a:ext cx="6271846" cy="506065"/>
          </a:xfrm>
        </p:spPr>
        <p:txBody>
          <a:bodyPr/>
          <a:lstStyle/>
          <a:p>
            <a:r>
              <a:rPr lang="nl-BE" altLang="nl-BE" dirty="0">
                <a:latin typeface="Cambria" panose="02040503050406030204" pitchFamily="18" charset="0"/>
                <a:cs typeface="Cambria" panose="02040503050406030204" pitchFamily="18" charset="0"/>
              </a:rPr>
              <a:t> Het interne rendement</a:t>
            </a:r>
            <a:endParaRPr lang="en-GB" altLang="nl-BE" dirty="0">
              <a:latin typeface="Cambria" panose="02040503050406030204" pitchFamily="18" charset="0"/>
              <a:cs typeface="Cambria" panose="02040503050406030204" pitchFamily="18" charset="0"/>
            </a:endParaRPr>
          </a:p>
        </p:txBody>
      </p:sp>
      <p:sp>
        <p:nvSpPr>
          <p:cNvPr id="117763" name="Tekstvak 6"/>
          <p:cNvSpPr txBox="1">
            <a:spLocks noChangeArrowheads="1"/>
          </p:cNvSpPr>
          <p:nvPr/>
        </p:nvSpPr>
        <p:spPr bwMode="auto">
          <a:xfrm>
            <a:off x="1910864" y="1230924"/>
            <a:ext cx="8229600" cy="461665"/>
          </a:xfrm>
          <a:prstGeom prst="rect">
            <a:avLst/>
          </a:prstGeom>
          <a:noFill/>
          <a:ln w="9525">
            <a:solidFill>
              <a:srgbClr val="00B05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nl-BE" altLang="nl-BE" sz="2400" i="1" dirty="0">
                <a:solidFill>
                  <a:srgbClr val="003D62"/>
                </a:solidFill>
              </a:rPr>
              <a:t>Met de rekenmachine:</a:t>
            </a:r>
            <a:endParaRPr lang="en-GB" altLang="nl-BE" sz="2400" dirty="0">
              <a:solidFill>
                <a:srgbClr val="003D62"/>
              </a:solidFill>
            </a:endParaRPr>
          </a:p>
        </p:txBody>
      </p:sp>
      <p:pic>
        <p:nvPicPr>
          <p:cNvPr id="3" name="Afbeelding 2" descr="Afbeelding met schermafbeelding&#10;&#10;Automatisch gegenereerde beschrijving">
            <a:extLst>
              <a:ext uri="{FF2B5EF4-FFF2-40B4-BE49-F238E27FC236}">
                <a16:creationId xmlns:a16="http://schemas.microsoft.com/office/drawing/2014/main" id="{EDEC9BF4-BE48-4FD1-8BC5-541BFEBA3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673" y="2276873"/>
            <a:ext cx="4076891" cy="3074377"/>
          </a:xfrm>
          <a:prstGeom prst="rect">
            <a:avLst/>
          </a:prstGeom>
        </p:spPr>
      </p:pic>
      <p:sp>
        <p:nvSpPr>
          <p:cNvPr id="2" name="Slide Number Placeholder 1">
            <a:extLst>
              <a:ext uri="{FF2B5EF4-FFF2-40B4-BE49-F238E27FC236}">
                <a16:creationId xmlns:a16="http://schemas.microsoft.com/office/drawing/2014/main" id="{E00BD748-9EFD-4B65-81E5-D0605D2F0DB3}"/>
              </a:ext>
            </a:extLst>
          </p:cNvPr>
          <p:cNvSpPr>
            <a:spLocks noGrp="1"/>
          </p:cNvSpPr>
          <p:nvPr>
            <p:ph type="sldNum" sz="quarter" idx="12"/>
          </p:nvPr>
        </p:nvSpPr>
        <p:spPr/>
        <p:txBody>
          <a:bodyPr/>
          <a:lstStyle/>
          <a:p>
            <a:fld id="{98E12EA2-E7FF-C44E-996C-15C424173CE7}" type="slidenum">
              <a:rPr lang="nl-NL" smtClean="0"/>
              <a:pPr/>
              <a:t>73</a:t>
            </a:fld>
            <a:endParaRPr lang="nl-NL"/>
          </a:p>
        </p:txBody>
      </p:sp>
    </p:spTree>
    <p:extLst>
      <p:ext uri="{BB962C8B-B14F-4D97-AF65-F5344CB8AC3E}">
        <p14:creationId xmlns:p14="http://schemas.microsoft.com/office/powerpoint/2010/main" val="229618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pPr eaLnBrk="1" hangingPunct="1">
              <a:defRPr/>
            </a:pPr>
            <a:r>
              <a:rPr lang="nl-BE" sz="4800" dirty="0"/>
              <a:t>Vergelijking tussen IRR en NPV</a:t>
            </a:r>
            <a:endParaRPr lang="en-GB" sz="4800" dirty="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nl-BE"/>
              <a:t>Vergelijking tussen IRR en NPV </a:t>
            </a:r>
            <a:endParaRPr lang="en-GB"/>
          </a:p>
        </p:txBody>
      </p:sp>
      <p:sp>
        <p:nvSpPr>
          <p:cNvPr id="78851" name="Rectangle 3"/>
          <p:cNvSpPr>
            <a:spLocks noGrp="1" noChangeArrowheads="1"/>
          </p:cNvSpPr>
          <p:nvPr>
            <p:ph idx="1"/>
          </p:nvPr>
        </p:nvSpPr>
        <p:spPr/>
        <p:txBody>
          <a:bodyPr/>
          <a:lstStyle/>
          <a:p>
            <a:pPr marL="0" indent="0">
              <a:lnSpc>
                <a:spcPct val="120000"/>
              </a:lnSpc>
              <a:buNone/>
              <a:defRPr/>
            </a:pPr>
            <a:r>
              <a:rPr lang="nl-NL" sz="2200" dirty="0"/>
              <a:t>In geval van economisch onafhankelijke projecten kunnen beide methoden toegepast worden. Zij leiden tot consistente beslissingen, want telkens als het berekende interne rendement groter is dan het vereiste rendement zal immers ook de NPV positief zijn. </a:t>
            </a:r>
          </a:p>
          <a:p>
            <a:pPr marL="0" indent="0">
              <a:lnSpc>
                <a:spcPct val="120000"/>
              </a:lnSpc>
              <a:buNone/>
              <a:defRPr/>
            </a:pPr>
            <a:r>
              <a:rPr lang="nl-NL" sz="2200" dirty="0"/>
              <a:t>Toch is er een verschil. Beide methoden geven een verschillende rangschikking van de beschikbare projecten.</a:t>
            </a:r>
          </a:p>
        </p:txBody>
      </p:sp>
      <p:sp>
        <p:nvSpPr>
          <p:cNvPr id="2" name="Slide Number Placeholder 1">
            <a:extLst>
              <a:ext uri="{FF2B5EF4-FFF2-40B4-BE49-F238E27FC236}">
                <a16:creationId xmlns:a16="http://schemas.microsoft.com/office/drawing/2014/main" id="{6D1EF162-97A9-4341-AE2B-DBF4DAB9875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nl-BE"/>
              <a:t>Vergelijking tussen IRR en NPV </a:t>
            </a:r>
            <a:endParaRPr lang="en-GB"/>
          </a:p>
        </p:txBody>
      </p:sp>
      <p:sp>
        <p:nvSpPr>
          <p:cNvPr id="78851" name="Rectangle 3"/>
          <p:cNvSpPr>
            <a:spLocks noGrp="1" noChangeArrowheads="1"/>
          </p:cNvSpPr>
          <p:nvPr>
            <p:ph idx="1"/>
          </p:nvPr>
        </p:nvSpPr>
        <p:spPr/>
        <p:txBody>
          <a:bodyPr/>
          <a:lstStyle/>
          <a:p>
            <a:pPr eaLnBrk="1" hangingPunct="1">
              <a:lnSpc>
                <a:spcPct val="90000"/>
              </a:lnSpc>
              <a:defRPr/>
            </a:pPr>
            <a:r>
              <a:rPr lang="nl-NL" sz="2200" dirty="0"/>
              <a:t>Een rangschikking van de projecten is nodig indien</a:t>
            </a:r>
          </a:p>
          <a:p>
            <a:pPr lvl="1" eaLnBrk="1" hangingPunct="1">
              <a:lnSpc>
                <a:spcPct val="90000"/>
              </a:lnSpc>
              <a:defRPr/>
            </a:pPr>
            <a:r>
              <a:rPr lang="nl-BE" sz="2000" dirty="0"/>
              <a:t>Niet alle winstgevende investeringen aanvaard kunnen worden</a:t>
            </a:r>
          </a:p>
          <a:p>
            <a:pPr lvl="1" eaLnBrk="1" hangingPunct="1">
              <a:lnSpc>
                <a:spcPct val="90000"/>
              </a:lnSpc>
              <a:defRPr/>
            </a:pPr>
            <a:r>
              <a:rPr lang="nl-BE" sz="2000" dirty="0"/>
              <a:t>Er moet gekozen worden tussen 2 elkaar uitsluitende projecten</a:t>
            </a:r>
            <a:endParaRPr lang="nl-NL" sz="2000" dirty="0"/>
          </a:p>
          <a:p>
            <a:pPr eaLnBrk="1" hangingPunct="1">
              <a:lnSpc>
                <a:spcPct val="90000"/>
              </a:lnSpc>
              <a:defRPr/>
            </a:pPr>
            <a:endParaRPr lang="nl-NL" sz="1200" dirty="0"/>
          </a:p>
          <a:p>
            <a:pPr eaLnBrk="1" hangingPunct="1">
              <a:lnSpc>
                <a:spcPct val="90000"/>
              </a:lnSpc>
              <a:defRPr/>
            </a:pPr>
            <a:r>
              <a:rPr lang="nl-NL" sz="2200" dirty="0"/>
              <a:t>Beide methoden geven een verschillende rangschikking omwille van</a:t>
            </a:r>
          </a:p>
          <a:p>
            <a:pPr lvl="1" eaLnBrk="1" hangingPunct="1">
              <a:lnSpc>
                <a:spcPct val="90000"/>
              </a:lnSpc>
              <a:defRPr/>
            </a:pPr>
            <a:r>
              <a:rPr lang="nl-NL" sz="2000" dirty="0"/>
              <a:t>Het schaalprobleem</a:t>
            </a:r>
          </a:p>
          <a:p>
            <a:pPr lvl="1" eaLnBrk="1" hangingPunct="1">
              <a:lnSpc>
                <a:spcPct val="90000"/>
              </a:lnSpc>
              <a:defRPr/>
            </a:pPr>
            <a:r>
              <a:rPr lang="nl-NL" sz="2000" dirty="0"/>
              <a:t>Het tijdspatroon van de kasstromen </a:t>
            </a:r>
          </a:p>
          <a:p>
            <a:pPr lvl="1" eaLnBrk="1" hangingPunct="1">
              <a:lnSpc>
                <a:spcPct val="90000"/>
              </a:lnSpc>
              <a:defRPr/>
            </a:pPr>
            <a:r>
              <a:rPr lang="nl-NL" sz="2000" dirty="0"/>
              <a:t>Meervoudige interne rendementen</a:t>
            </a:r>
          </a:p>
          <a:p>
            <a:pPr lvl="1" eaLnBrk="1" hangingPunct="1">
              <a:lnSpc>
                <a:spcPct val="90000"/>
              </a:lnSpc>
              <a:defRPr/>
            </a:pPr>
            <a:endParaRPr lang="nl-BE" sz="2000" dirty="0"/>
          </a:p>
          <a:p>
            <a:pPr lvl="1" eaLnBrk="1" hangingPunct="1">
              <a:lnSpc>
                <a:spcPct val="90000"/>
              </a:lnSpc>
              <a:buFont typeface="Wingdings" pitchFamily="2" charset="2"/>
              <a:buNone/>
              <a:defRPr/>
            </a:pPr>
            <a:endParaRPr lang="en-GB" sz="2000" dirty="0"/>
          </a:p>
        </p:txBody>
      </p:sp>
      <p:sp>
        <p:nvSpPr>
          <p:cNvPr id="2" name="Slide Number Placeholder 1">
            <a:extLst>
              <a:ext uri="{FF2B5EF4-FFF2-40B4-BE49-F238E27FC236}">
                <a16:creationId xmlns:a16="http://schemas.microsoft.com/office/drawing/2014/main" id="{580F52E3-3A46-4A57-8EDE-04D885DE8C4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17873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nl-BE"/>
              <a:t>Vergelijking tussen IRR en NPV</a:t>
            </a:r>
            <a:endParaRPr lang="en-GB"/>
          </a:p>
        </p:txBody>
      </p:sp>
      <p:sp>
        <p:nvSpPr>
          <p:cNvPr id="58371" name="Rectangle 3"/>
          <p:cNvSpPr>
            <a:spLocks noGrp="1" noChangeArrowheads="1"/>
          </p:cNvSpPr>
          <p:nvPr>
            <p:ph idx="1"/>
          </p:nvPr>
        </p:nvSpPr>
        <p:spPr/>
        <p:txBody>
          <a:bodyPr/>
          <a:lstStyle/>
          <a:p>
            <a:pPr eaLnBrk="1" hangingPunct="1">
              <a:lnSpc>
                <a:spcPct val="90000"/>
              </a:lnSpc>
              <a:buFont typeface="Wingdings" pitchFamily="2" charset="2"/>
              <a:buAutoNum type="arabicPeriod"/>
            </a:pPr>
            <a:r>
              <a:rPr lang="nl-NL" sz="2400" u="sng" dirty="0"/>
              <a:t>Het schaalprobleem</a:t>
            </a:r>
          </a:p>
          <a:p>
            <a:pPr eaLnBrk="1" hangingPunct="1">
              <a:lnSpc>
                <a:spcPct val="90000"/>
              </a:lnSpc>
            </a:pPr>
            <a:endParaRPr lang="nl-NL" sz="900" dirty="0"/>
          </a:p>
          <a:p>
            <a:pPr eaLnBrk="1" hangingPunct="1">
              <a:lnSpc>
                <a:spcPct val="90000"/>
              </a:lnSpc>
            </a:pPr>
            <a:r>
              <a:rPr lang="nl-NL" sz="2000" dirty="0"/>
              <a:t>Het schaalprobleem heeft te maken met het feit dat twee investeringsprojecten een verschillende grootte van investeringsuitgave hebben. Vermits de IRR een relatieve maatstaf voor de winstgevendheid is, wordt de grootte in het berekeningsproces geëlimineerd. De NPV is een absolute rentabiliteitsmaatstaf.</a:t>
            </a:r>
            <a:r>
              <a:rPr lang="en-GB" sz="2000" dirty="0"/>
              <a:t> </a:t>
            </a:r>
          </a:p>
          <a:p>
            <a:pPr eaLnBrk="1" hangingPunct="1">
              <a:lnSpc>
                <a:spcPct val="90000"/>
              </a:lnSpc>
            </a:pPr>
            <a:endParaRPr lang="en-GB" sz="2000" dirty="0"/>
          </a:p>
        </p:txBody>
      </p:sp>
      <p:graphicFrame>
        <p:nvGraphicFramePr>
          <p:cNvPr id="4" name="Tabel 2">
            <a:extLst>
              <a:ext uri="{FF2B5EF4-FFF2-40B4-BE49-F238E27FC236}">
                <a16:creationId xmlns:a16="http://schemas.microsoft.com/office/drawing/2014/main" id="{55F3586B-2F30-41DD-9833-EAF7D68D0F78}"/>
              </a:ext>
            </a:extLst>
          </p:cNvPr>
          <p:cNvGraphicFramePr>
            <a:graphicFrameLocks noGrp="1"/>
          </p:cNvGraphicFramePr>
          <p:nvPr>
            <p:extLst/>
          </p:nvPr>
        </p:nvGraphicFramePr>
        <p:xfrm>
          <a:off x="2434114" y="4134960"/>
          <a:ext cx="7594122" cy="1381760"/>
        </p:xfrm>
        <a:graphic>
          <a:graphicData uri="http://schemas.openxmlformats.org/drawingml/2006/table">
            <a:tbl>
              <a:tblPr firstRow="1" bandRow="1">
                <a:tableStyleId>{5C22544A-7EE6-4342-B048-85BDC9FD1C3A}</a:tableStyleId>
              </a:tblPr>
              <a:tblGrid>
                <a:gridCol w="1265687">
                  <a:extLst>
                    <a:ext uri="{9D8B030D-6E8A-4147-A177-3AD203B41FA5}">
                      <a16:colId xmlns:a16="http://schemas.microsoft.com/office/drawing/2014/main" val="3766868831"/>
                    </a:ext>
                  </a:extLst>
                </a:gridCol>
                <a:gridCol w="1265687">
                  <a:extLst>
                    <a:ext uri="{9D8B030D-6E8A-4147-A177-3AD203B41FA5}">
                      <a16:colId xmlns:a16="http://schemas.microsoft.com/office/drawing/2014/main" val="2383857525"/>
                    </a:ext>
                  </a:extLst>
                </a:gridCol>
                <a:gridCol w="1265687">
                  <a:extLst>
                    <a:ext uri="{9D8B030D-6E8A-4147-A177-3AD203B41FA5}">
                      <a16:colId xmlns:a16="http://schemas.microsoft.com/office/drawing/2014/main" val="2537922543"/>
                    </a:ext>
                  </a:extLst>
                </a:gridCol>
                <a:gridCol w="1265687">
                  <a:extLst>
                    <a:ext uri="{9D8B030D-6E8A-4147-A177-3AD203B41FA5}">
                      <a16:colId xmlns:a16="http://schemas.microsoft.com/office/drawing/2014/main" val="17702794"/>
                    </a:ext>
                  </a:extLst>
                </a:gridCol>
                <a:gridCol w="1265687">
                  <a:extLst>
                    <a:ext uri="{9D8B030D-6E8A-4147-A177-3AD203B41FA5}">
                      <a16:colId xmlns:a16="http://schemas.microsoft.com/office/drawing/2014/main" val="152399024"/>
                    </a:ext>
                  </a:extLst>
                </a:gridCol>
                <a:gridCol w="1265687">
                  <a:extLst>
                    <a:ext uri="{9D8B030D-6E8A-4147-A177-3AD203B41FA5}">
                      <a16:colId xmlns:a16="http://schemas.microsoft.com/office/drawing/2014/main" val="3034564939"/>
                    </a:ext>
                  </a:extLst>
                </a:gridCol>
              </a:tblGrid>
              <a:tr h="370840">
                <a:tc>
                  <a:txBody>
                    <a:bodyPr/>
                    <a:lstStyle/>
                    <a:p>
                      <a:r>
                        <a:rPr lang="nl-BE" dirty="0"/>
                        <a:t>Jaar</a:t>
                      </a:r>
                    </a:p>
                  </a:txBody>
                  <a:tcPr/>
                </a:tc>
                <a:tc>
                  <a:txBody>
                    <a:bodyPr/>
                    <a:lstStyle/>
                    <a:p>
                      <a:pPr algn="ctr"/>
                      <a:r>
                        <a:rPr lang="nl-BE" dirty="0"/>
                        <a:t>0</a:t>
                      </a:r>
                    </a:p>
                  </a:txBody>
                  <a:tcPr/>
                </a:tc>
                <a:tc>
                  <a:txBody>
                    <a:bodyPr/>
                    <a:lstStyle/>
                    <a:p>
                      <a:pPr algn="ctr"/>
                      <a:r>
                        <a:rPr lang="nl-BE" dirty="0"/>
                        <a:t>1</a:t>
                      </a:r>
                    </a:p>
                  </a:txBody>
                  <a:tcPr/>
                </a:tc>
                <a:tc>
                  <a:txBody>
                    <a:bodyPr/>
                    <a:lstStyle/>
                    <a:p>
                      <a:pPr algn="ctr"/>
                      <a:endParaRPr lang="nl-BE" dirty="0"/>
                    </a:p>
                  </a:txBody>
                  <a:tcPr/>
                </a:tc>
                <a:tc>
                  <a:txBody>
                    <a:bodyPr/>
                    <a:lstStyle/>
                    <a:p>
                      <a:pPr algn="ctr"/>
                      <a:r>
                        <a:rPr lang="nl-BE" dirty="0"/>
                        <a:t>IRR</a:t>
                      </a:r>
                    </a:p>
                  </a:txBody>
                  <a:tcPr/>
                </a:tc>
                <a:tc>
                  <a:txBody>
                    <a:bodyPr/>
                    <a:lstStyle/>
                    <a:p>
                      <a:pPr algn="ctr"/>
                      <a:r>
                        <a:rPr lang="nl-BE" dirty="0"/>
                        <a:t>NPV (@10%)</a:t>
                      </a:r>
                    </a:p>
                  </a:txBody>
                  <a:tcPr/>
                </a:tc>
                <a:extLst>
                  <a:ext uri="{0D108BD9-81ED-4DB2-BD59-A6C34878D82A}">
                    <a16:rowId xmlns:a16="http://schemas.microsoft.com/office/drawing/2014/main" val="2746724169"/>
                  </a:ext>
                </a:extLst>
              </a:tr>
              <a:tr h="370840">
                <a:tc>
                  <a:txBody>
                    <a:bodyPr/>
                    <a:lstStyle/>
                    <a:p>
                      <a:r>
                        <a:rPr lang="nl-BE" dirty="0"/>
                        <a:t>Project A</a:t>
                      </a:r>
                    </a:p>
                  </a:txBody>
                  <a:tcPr/>
                </a:tc>
                <a:tc>
                  <a:txBody>
                    <a:bodyPr/>
                    <a:lstStyle/>
                    <a:p>
                      <a:pPr algn="ctr"/>
                      <a:r>
                        <a:rPr lang="nl-BE" dirty="0"/>
                        <a:t>-10000</a:t>
                      </a:r>
                    </a:p>
                  </a:txBody>
                  <a:tcPr/>
                </a:tc>
                <a:tc>
                  <a:txBody>
                    <a:bodyPr/>
                    <a:lstStyle/>
                    <a:p>
                      <a:pPr algn="ctr"/>
                      <a:r>
                        <a:rPr lang="nl-BE" dirty="0"/>
                        <a:t>13000</a:t>
                      </a:r>
                    </a:p>
                  </a:txBody>
                  <a:tcPr/>
                </a:tc>
                <a:tc>
                  <a:txBody>
                    <a:bodyPr/>
                    <a:lstStyle/>
                    <a:p>
                      <a:pPr algn="ctr"/>
                      <a:endParaRPr lang="nl-BE" dirty="0"/>
                    </a:p>
                  </a:txBody>
                  <a:tcPr/>
                </a:tc>
                <a:tc>
                  <a:txBody>
                    <a:bodyPr/>
                    <a:lstStyle/>
                    <a:p>
                      <a:pPr algn="ctr"/>
                      <a:r>
                        <a:rPr lang="nl-BE" dirty="0"/>
                        <a:t>30%</a:t>
                      </a:r>
                    </a:p>
                  </a:txBody>
                  <a:tcPr/>
                </a:tc>
                <a:tc>
                  <a:txBody>
                    <a:bodyPr/>
                    <a:lstStyle/>
                    <a:p>
                      <a:pPr algn="ctr"/>
                      <a:r>
                        <a:rPr lang="nl-BE" dirty="0"/>
                        <a:t>1818,18</a:t>
                      </a:r>
                    </a:p>
                  </a:txBody>
                  <a:tcPr/>
                </a:tc>
                <a:extLst>
                  <a:ext uri="{0D108BD9-81ED-4DB2-BD59-A6C34878D82A}">
                    <a16:rowId xmlns:a16="http://schemas.microsoft.com/office/drawing/2014/main" val="4169561059"/>
                  </a:ext>
                </a:extLst>
              </a:tr>
              <a:tr h="370840">
                <a:tc>
                  <a:txBody>
                    <a:bodyPr/>
                    <a:lstStyle/>
                    <a:p>
                      <a:r>
                        <a:rPr lang="nl-BE" dirty="0"/>
                        <a:t>Project B</a:t>
                      </a:r>
                    </a:p>
                  </a:txBody>
                  <a:tcPr/>
                </a:tc>
                <a:tc>
                  <a:txBody>
                    <a:bodyPr/>
                    <a:lstStyle/>
                    <a:p>
                      <a:pPr algn="ctr"/>
                      <a:r>
                        <a:rPr lang="nl-BE" dirty="0"/>
                        <a:t>-1000</a:t>
                      </a:r>
                    </a:p>
                  </a:txBody>
                  <a:tcPr/>
                </a:tc>
                <a:tc>
                  <a:txBody>
                    <a:bodyPr/>
                    <a:lstStyle/>
                    <a:p>
                      <a:pPr algn="ctr"/>
                      <a:r>
                        <a:rPr lang="nl-BE" dirty="0"/>
                        <a:t>1500</a:t>
                      </a:r>
                    </a:p>
                  </a:txBody>
                  <a:tcPr/>
                </a:tc>
                <a:tc>
                  <a:txBody>
                    <a:bodyPr/>
                    <a:lstStyle/>
                    <a:p>
                      <a:pPr algn="ctr"/>
                      <a:endParaRPr lang="nl-BE" dirty="0"/>
                    </a:p>
                  </a:txBody>
                  <a:tcPr/>
                </a:tc>
                <a:tc>
                  <a:txBody>
                    <a:bodyPr/>
                    <a:lstStyle/>
                    <a:p>
                      <a:pPr algn="ctr"/>
                      <a:r>
                        <a:rPr lang="nl-BE" dirty="0"/>
                        <a:t>50%</a:t>
                      </a:r>
                    </a:p>
                  </a:txBody>
                  <a:tcPr/>
                </a:tc>
                <a:tc>
                  <a:txBody>
                    <a:bodyPr/>
                    <a:lstStyle/>
                    <a:p>
                      <a:pPr algn="ctr"/>
                      <a:r>
                        <a:rPr lang="nl-BE" dirty="0"/>
                        <a:t>363,63</a:t>
                      </a:r>
                    </a:p>
                  </a:txBody>
                  <a:tcPr/>
                </a:tc>
                <a:extLst>
                  <a:ext uri="{0D108BD9-81ED-4DB2-BD59-A6C34878D82A}">
                    <a16:rowId xmlns:a16="http://schemas.microsoft.com/office/drawing/2014/main" val="2007743450"/>
                  </a:ext>
                </a:extLst>
              </a:tr>
            </a:tbl>
          </a:graphicData>
        </a:graphic>
      </p:graphicFrame>
      <p:sp>
        <p:nvSpPr>
          <p:cNvPr id="2" name="Slide Number Placeholder 1">
            <a:extLst>
              <a:ext uri="{FF2B5EF4-FFF2-40B4-BE49-F238E27FC236}">
                <a16:creationId xmlns:a16="http://schemas.microsoft.com/office/drawing/2014/main" id="{6C3AF12F-1E5B-46CA-981F-E87A76B1E68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nl-BE"/>
              <a:t>Vergelijking tussen IRR en NPV</a:t>
            </a:r>
            <a:endParaRPr lang="en-GB"/>
          </a:p>
        </p:txBody>
      </p:sp>
      <p:sp>
        <p:nvSpPr>
          <p:cNvPr id="59395" name="Rectangle 3"/>
          <p:cNvSpPr>
            <a:spLocks noGrp="1" noChangeArrowheads="1"/>
          </p:cNvSpPr>
          <p:nvPr>
            <p:ph idx="1"/>
          </p:nvPr>
        </p:nvSpPr>
        <p:spPr/>
        <p:txBody>
          <a:bodyPr/>
          <a:lstStyle/>
          <a:p>
            <a:pPr eaLnBrk="1" hangingPunct="1">
              <a:buFont typeface="Wingdings" pitchFamily="2" charset="2"/>
              <a:buAutoNum type="arabicPeriod" startAt="2"/>
            </a:pPr>
            <a:r>
              <a:rPr lang="nl-BE" sz="2400" u="sng" dirty="0"/>
              <a:t>Het tijdspatroon van kasstromen</a:t>
            </a:r>
          </a:p>
          <a:p>
            <a:pPr eaLnBrk="1" hangingPunct="1"/>
            <a:r>
              <a:rPr lang="nl-NL" sz="2000" dirty="0"/>
              <a:t>Het tijdspatroon van projecten verschilt normaal altijd. Normaal zullen beide beslissingsregels (IRR en NPV) tot consistente beslissingen leiden. Enkel in extreme verschillen in het tijdspatroon kunnen er verschillen optreden naarmate de gehanteerde beslissingsregel.</a:t>
            </a:r>
          </a:p>
          <a:p>
            <a:pPr eaLnBrk="1" hangingPunct="1"/>
            <a:endParaRPr lang="nl-NL" sz="2200" dirty="0"/>
          </a:p>
          <a:p>
            <a:pPr eaLnBrk="1" hangingPunct="1"/>
            <a:endParaRPr lang="nl-NL" sz="2200" dirty="0"/>
          </a:p>
          <a:p>
            <a:pPr marL="0" indent="0">
              <a:buNone/>
            </a:pPr>
            <a:endParaRPr lang="nl-NL" sz="2200" dirty="0"/>
          </a:p>
          <a:p>
            <a:pPr eaLnBrk="1" hangingPunct="1">
              <a:buFont typeface="Wingdings" pitchFamily="2" charset="2"/>
              <a:buNone/>
            </a:pPr>
            <a:r>
              <a:rPr lang="nl-BE" sz="2200" dirty="0"/>
              <a:t>	</a:t>
            </a:r>
            <a:endParaRPr lang="en-GB" sz="2200" dirty="0"/>
          </a:p>
        </p:txBody>
      </p:sp>
      <p:sp>
        <p:nvSpPr>
          <p:cNvPr id="5" name="Tekstvak 4"/>
          <p:cNvSpPr txBox="1"/>
          <p:nvPr/>
        </p:nvSpPr>
        <p:spPr>
          <a:xfrm>
            <a:off x="2279576" y="3712964"/>
            <a:ext cx="7920880" cy="2308324"/>
          </a:xfrm>
          <a:prstGeom prst="rect">
            <a:avLst/>
          </a:prstGeom>
          <a:noFill/>
          <a:ln>
            <a:solidFill>
              <a:srgbClr val="00B050"/>
            </a:solidFill>
            <a:prstDash val="dash"/>
          </a:ln>
        </p:spPr>
        <p:txBody>
          <a:bodyPr wrap="square" rtlCol="0">
            <a:spAutoFit/>
          </a:bodyPr>
          <a:lstStyle/>
          <a:p>
            <a:r>
              <a:rPr lang="nl-BE" i="1" dirty="0">
                <a:solidFill>
                  <a:srgbClr val="003D62"/>
                </a:solidFill>
              </a:rPr>
              <a:t>Vb (9.8)</a:t>
            </a:r>
          </a:p>
          <a:p>
            <a:endParaRPr lang="nl-BE" i="1" dirty="0">
              <a:solidFill>
                <a:srgbClr val="003D62"/>
              </a:solidFill>
            </a:endParaRPr>
          </a:p>
          <a:p>
            <a:endParaRPr lang="nl-BE" i="1" dirty="0">
              <a:solidFill>
                <a:srgbClr val="003D62"/>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nl-BE" dirty="0"/>
          </a:p>
          <a:p>
            <a:pPr>
              <a:tabLst>
                <a:tab pos="539750" algn="ctr"/>
                <a:tab pos="2070100" algn="r"/>
                <a:tab pos="3690938" algn="r"/>
                <a:tab pos="5130800" algn="r"/>
              </a:tabLst>
            </a:pPr>
            <a:r>
              <a:rPr lang="nl-BE" dirty="0">
                <a:solidFill>
                  <a:srgbClr val="003D62"/>
                </a:solidFill>
              </a:rPr>
              <a:t>In het voorbeeld wordt aangegeven dat project B na 1 jaar wordt terugverdiend en project A na twee jaar.</a:t>
            </a:r>
            <a:endParaRPr lang="en-GB" dirty="0">
              <a:solidFill>
                <a:srgbClr val="003D62"/>
              </a:solidFill>
            </a:endParaRPr>
          </a:p>
        </p:txBody>
      </p:sp>
      <p:graphicFrame>
        <p:nvGraphicFramePr>
          <p:cNvPr id="6" name="Tabel 5"/>
          <p:cNvGraphicFramePr>
            <a:graphicFrameLocks noGrp="1"/>
          </p:cNvGraphicFramePr>
          <p:nvPr>
            <p:extLst/>
          </p:nvPr>
        </p:nvGraphicFramePr>
        <p:xfrm>
          <a:off x="2387587" y="4073004"/>
          <a:ext cx="7668855" cy="1219200"/>
        </p:xfrm>
        <a:graphic>
          <a:graphicData uri="http://schemas.openxmlformats.org/drawingml/2006/table">
            <a:tbl>
              <a:tblPr firstRow="1" bandRow="1">
                <a:tableStyleId>{9DCAF9ED-07DC-4A11-8D7F-57B35C25682E}</a:tableStyleId>
              </a:tblPr>
              <a:tblGrid>
                <a:gridCol w="1308817">
                  <a:extLst>
                    <a:ext uri="{9D8B030D-6E8A-4147-A177-3AD203B41FA5}">
                      <a16:colId xmlns:a16="http://schemas.microsoft.com/office/drawing/2014/main" val="20000"/>
                    </a:ext>
                  </a:extLst>
                </a:gridCol>
                <a:gridCol w="1083866">
                  <a:extLst>
                    <a:ext uri="{9D8B030D-6E8A-4147-A177-3AD203B41FA5}">
                      <a16:colId xmlns:a16="http://schemas.microsoft.com/office/drawing/2014/main" val="20001"/>
                    </a:ext>
                  </a:extLst>
                </a:gridCol>
                <a:gridCol w="1083866">
                  <a:extLst>
                    <a:ext uri="{9D8B030D-6E8A-4147-A177-3AD203B41FA5}">
                      <a16:colId xmlns:a16="http://schemas.microsoft.com/office/drawing/2014/main" val="20002"/>
                    </a:ext>
                  </a:extLst>
                </a:gridCol>
                <a:gridCol w="1083866">
                  <a:extLst>
                    <a:ext uri="{9D8B030D-6E8A-4147-A177-3AD203B41FA5}">
                      <a16:colId xmlns:a16="http://schemas.microsoft.com/office/drawing/2014/main" val="20003"/>
                    </a:ext>
                  </a:extLst>
                </a:gridCol>
                <a:gridCol w="1554220">
                  <a:extLst>
                    <a:ext uri="{9D8B030D-6E8A-4147-A177-3AD203B41FA5}">
                      <a16:colId xmlns:a16="http://schemas.microsoft.com/office/drawing/2014/main" val="20004"/>
                    </a:ext>
                  </a:extLst>
                </a:gridCol>
                <a:gridCol w="1554220">
                  <a:extLst>
                    <a:ext uri="{9D8B030D-6E8A-4147-A177-3AD203B41FA5}">
                      <a16:colId xmlns:a16="http://schemas.microsoft.com/office/drawing/2014/main" val="20005"/>
                    </a:ext>
                  </a:extLst>
                </a:gridCol>
              </a:tblGrid>
              <a:tr h="275905">
                <a:tc>
                  <a:txBody>
                    <a:bodyPr/>
                    <a:lstStyle/>
                    <a:p>
                      <a:r>
                        <a:rPr lang="nl-BE" sz="1400" dirty="0"/>
                        <a:t>Project</a:t>
                      </a:r>
                    </a:p>
                  </a:txBody>
                  <a:tcPr/>
                </a:tc>
                <a:tc gridSpan="2">
                  <a:txBody>
                    <a:bodyPr/>
                    <a:lstStyle/>
                    <a:p>
                      <a:r>
                        <a:rPr lang="nl-BE" sz="1400" dirty="0"/>
                        <a:t>Kasstromen</a:t>
                      </a:r>
                    </a:p>
                  </a:txBody>
                  <a:tcPr/>
                </a:tc>
                <a:tc hMerge="1">
                  <a:txBody>
                    <a:bodyPr/>
                    <a:lstStyle/>
                    <a:p>
                      <a:endParaRPr lang="nl-BE"/>
                    </a:p>
                  </a:txBody>
                  <a:tcPr/>
                </a:tc>
                <a:tc>
                  <a:txBody>
                    <a:bodyPr/>
                    <a:lstStyle/>
                    <a:p>
                      <a:endParaRPr lang="nl-BE" sz="1400" dirty="0"/>
                    </a:p>
                  </a:txBody>
                  <a:tcPr/>
                </a:tc>
                <a:tc>
                  <a:txBody>
                    <a:bodyPr/>
                    <a:lstStyle/>
                    <a:p>
                      <a:r>
                        <a:rPr lang="nl-BE" sz="1400" dirty="0"/>
                        <a:t>IRR</a:t>
                      </a:r>
                    </a:p>
                  </a:txBody>
                  <a:tcPr/>
                </a:tc>
                <a:tc>
                  <a:txBody>
                    <a:bodyPr/>
                    <a:lstStyle/>
                    <a:p>
                      <a:r>
                        <a:rPr lang="nl-BE" sz="1400" dirty="0"/>
                        <a:t>NPV (5%)</a:t>
                      </a:r>
                    </a:p>
                  </a:txBody>
                  <a:tcPr/>
                </a:tc>
                <a:extLst>
                  <a:ext uri="{0D108BD9-81ED-4DB2-BD59-A6C34878D82A}">
                    <a16:rowId xmlns:a16="http://schemas.microsoft.com/office/drawing/2014/main" val="10000"/>
                  </a:ext>
                </a:extLst>
              </a:tr>
              <a:tr h="275905">
                <a:tc>
                  <a:txBody>
                    <a:bodyPr/>
                    <a:lstStyle/>
                    <a:p>
                      <a:r>
                        <a:rPr lang="nl-BE" sz="1400" dirty="0"/>
                        <a:t>Jaar</a:t>
                      </a:r>
                    </a:p>
                  </a:txBody>
                  <a:tcPr/>
                </a:tc>
                <a:tc>
                  <a:txBody>
                    <a:bodyPr/>
                    <a:lstStyle/>
                    <a:p>
                      <a:pPr algn="ctr"/>
                      <a:r>
                        <a:rPr lang="nl-BE" sz="1400" dirty="0"/>
                        <a:t>0</a:t>
                      </a:r>
                    </a:p>
                  </a:txBody>
                  <a:tcPr/>
                </a:tc>
                <a:tc>
                  <a:txBody>
                    <a:bodyPr/>
                    <a:lstStyle/>
                    <a:p>
                      <a:pPr algn="ctr"/>
                      <a:r>
                        <a:rPr lang="nl-BE" sz="1400" dirty="0"/>
                        <a:t>1</a:t>
                      </a:r>
                    </a:p>
                  </a:txBody>
                  <a:tcPr/>
                </a:tc>
                <a:tc>
                  <a:txBody>
                    <a:bodyPr/>
                    <a:lstStyle/>
                    <a:p>
                      <a:pPr algn="ctr"/>
                      <a:r>
                        <a:rPr lang="nl-BE" sz="1400" dirty="0"/>
                        <a:t>2</a:t>
                      </a:r>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0001"/>
                  </a:ext>
                </a:extLst>
              </a:tr>
              <a:tr h="275905">
                <a:tc>
                  <a:txBody>
                    <a:bodyPr/>
                    <a:lstStyle/>
                    <a:p>
                      <a:r>
                        <a:rPr lang="nl-BE" sz="1400" dirty="0"/>
                        <a:t>A</a:t>
                      </a:r>
                    </a:p>
                  </a:txBody>
                  <a:tcPr/>
                </a:tc>
                <a:tc>
                  <a:txBody>
                    <a:bodyPr/>
                    <a:lstStyle/>
                    <a:p>
                      <a:pPr algn="ctr"/>
                      <a:r>
                        <a:rPr lang="nl-BE" sz="1400" dirty="0"/>
                        <a:t>-100</a:t>
                      </a:r>
                    </a:p>
                  </a:txBody>
                  <a:tcPr/>
                </a:tc>
                <a:tc>
                  <a:txBody>
                    <a:bodyPr/>
                    <a:lstStyle/>
                    <a:p>
                      <a:pPr algn="ctr"/>
                      <a:r>
                        <a:rPr lang="nl-BE" sz="1400" dirty="0"/>
                        <a:t>20</a:t>
                      </a:r>
                    </a:p>
                  </a:txBody>
                  <a:tcPr/>
                </a:tc>
                <a:tc>
                  <a:txBody>
                    <a:bodyPr/>
                    <a:lstStyle/>
                    <a:p>
                      <a:pPr algn="ctr"/>
                      <a:r>
                        <a:rPr lang="nl-BE" sz="1400" dirty="0"/>
                        <a:t>120</a:t>
                      </a:r>
                    </a:p>
                  </a:txBody>
                  <a:tcPr/>
                </a:tc>
                <a:tc>
                  <a:txBody>
                    <a:bodyPr/>
                    <a:lstStyle/>
                    <a:p>
                      <a:pPr algn="ctr"/>
                      <a:r>
                        <a:rPr lang="nl-BE" sz="1400" dirty="0"/>
                        <a:t>20%</a:t>
                      </a:r>
                    </a:p>
                  </a:txBody>
                  <a:tcPr/>
                </a:tc>
                <a:tc>
                  <a:txBody>
                    <a:bodyPr/>
                    <a:lstStyle/>
                    <a:p>
                      <a:pPr algn="ctr"/>
                      <a:r>
                        <a:rPr lang="nl-BE" sz="1400" dirty="0"/>
                        <a:t>27,89</a:t>
                      </a:r>
                    </a:p>
                  </a:txBody>
                  <a:tcPr/>
                </a:tc>
                <a:extLst>
                  <a:ext uri="{0D108BD9-81ED-4DB2-BD59-A6C34878D82A}">
                    <a16:rowId xmlns:a16="http://schemas.microsoft.com/office/drawing/2014/main" val="10002"/>
                  </a:ext>
                </a:extLst>
              </a:tr>
              <a:tr h="275905">
                <a:tc>
                  <a:txBody>
                    <a:bodyPr/>
                    <a:lstStyle/>
                    <a:p>
                      <a:r>
                        <a:rPr lang="nl-BE" sz="1400" dirty="0"/>
                        <a:t>B</a:t>
                      </a:r>
                    </a:p>
                  </a:txBody>
                  <a:tcPr/>
                </a:tc>
                <a:tc>
                  <a:txBody>
                    <a:bodyPr/>
                    <a:lstStyle/>
                    <a:p>
                      <a:pPr algn="ctr"/>
                      <a:r>
                        <a:rPr lang="nl-BE" sz="1400" dirty="0"/>
                        <a:t>-100</a:t>
                      </a:r>
                    </a:p>
                  </a:txBody>
                  <a:tcPr/>
                </a:tc>
                <a:tc>
                  <a:txBody>
                    <a:bodyPr/>
                    <a:lstStyle/>
                    <a:p>
                      <a:pPr algn="ctr"/>
                      <a:r>
                        <a:rPr lang="nl-BE" sz="1400" dirty="0"/>
                        <a:t>100</a:t>
                      </a:r>
                    </a:p>
                  </a:txBody>
                  <a:tcPr/>
                </a:tc>
                <a:tc>
                  <a:txBody>
                    <a:bodyPr/>
                    <a:lstStyle/>
                    <a:p>
                      <a:pPr algn="ctr"/>
                      <a:r>
                        <a:rPr lang="nl-BE" sz="1400" dirty="0"/>
                        <a:t>31,25</a:t>
                      </a:r>
                    </a:p>
                  </a:txBody>
                  <a:tcPr/>
                </a:tc>
                <a:tc>
                  <a:txBody>
                    <a:bodyPr/>
                    <a:lstStyle/>
                    <a:p>
                      <a:pPr algn="ctr"/>
                      <a:r>
                        <a:rPr lang="nl-BE" sz="1400" dirty="0"/>
                        <a:t>25%</a:t>
                      </a:r>
                    </a:p>
                  </a:txBody>
                  <a:tcPr/>
                </a:tc>
                <a:tc>
                  <a:txBody>
                    <a:bodyPr/>
                    <a:lstStyle/>
                    <a:p>
                      <a:pPr algn="ctr"/>
                      <a:r>
                        <a:rPr lang="nl-BE" sz="1400" dirty="0"/>
                        <a:t>23,58</a:t>
                      </a:r>
                    </a:p>
                  </a:txBody>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8E1E6E35-D585-476F-97F3-79B74E088CD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nl-BE"/>
              <a:t>Vergelijking tussen IRR en NPV</a:t>
            </a:r>
            <a:endParaRPr lang="en-GB"/>
          </a:p>
        </p:txBody>
      </p:sp>
      <p:sp>
        <p:nvSpPr>
          <p:cNvPr id="59395" name="Rectangle 3"/>
          <p:cNvSpPr>
            <a:spLocks noGrp="1" noChangeArrowheads="1"/>
          </p:cNvSpPr>
          <p:nvPr>
            <p:ph idx="1"/>
          </p:nvPr>
        </p:nvSpPr>
        <p:spPr/>
        <p:txBody>
          <a:bodyPr/>
          <a:lstStyle/>
          <a:p>
            <a:r>
              <a:rPr lang="nl-NL" sz="2000" dirty="0"/>
              <a:t>Een juiste keuze tussen project A en B op basis van de IRR‑methode kan gemaakt worden aan de hand van de </a:t>
            </a:r>
            <a:r>
              <a:rPr lang="nl-NL" sz="2000" dirty="0" err="1"/>
              <a:t>incrementele</a:t>
            </a:r>
            <a:r>
              <a:rPr lang="nl-NL" sz="2000" dirty="0"/>
              <a:t> kasstromen. </a:t>
            </a:r>
          </a:p>
          <a:p>
            <a:pPr eaLnBrk="1" hangingPunct="1"/>
            <a:endParaRPr lang="nl-NL" sz="2200" dirty="0"/>
          </a:p>
          <a:p>
            <a:pPr eaLnBrk="1" hangingPunct="1"/>
            <a:endParaRPr lang="nl-NL" sz="2200" dirty="0"/>
          </a:p>
          <a:p>
            <a:pPr marL="0" indent="0">
              <a:buNone/>
            </a:pPr>
            <a:endParaRPr lang="nl-NL" sz="2200" dirty="0"/>
          </a:p>
          <a:p>
            <a:pPr eaLnBrk="1" hangingPunct="1">
              <a:buFont typeface="Wingdings" pitchFamily="2" charset="2"/>
              <a:buNone/>
            </a:pPr>
            <a:r>
              <a:rPr lang="nl-BE" sz="2200" dirty="0"/>
              <a:t>	</a:t>
            </a:r>
            <a:endParaRPr lang="en-GB" sz="2200" dirty="0"/>
          </a:p>
        </p:txBody>
      </p:sp>
      <p:sp>
        <p:nvSpPr>
          <p:cNvPr id="5" name="Tekstvak 4"/>
          <p:cNvSpPr txBox="1"/>
          <p:nvPr/>
        </p:nvSpPr>
        <p:spPr>
          <a:xfrm>
            <a:off x="2279576" y="2780928"/>
            <a:ext cx="7920880" cy="2308324"/>
          </a:xfrm>
          <a:prstGeom prst="rect">
            <a:avLst/>
          </a:prstGeom>
          <a:noFill/>
          <a:ln>
            <a:solidFill>
              <a:srgbClr val="00B050"/>
            </a:solidFill>
            <a:prstDash val="dash"/>
          </a:ln>
        </p:spPr>
        <p:txBody>
          <a:bodyPr wrap="square" rtlCol="0">
            <a:spAutoFit/>
          </a:bodyPr>
          <a:lstStyle/>
          <a:p>
            <a:r>
              <a:rPr lang="nl-BE" i="1" dirty="0">
                <a:solidFill>
                  <a:srgbClr val="003D62"/>
                </a:solidFill>
              </a:rPr>
              <a:t>Vb (9.9)</a:t>
            </a:r>
          </a:p>
          <a:p>
            <a:endParaRPr lang="nl-BE" i="1" dirty="0">
              <a:solidFill>
                <a:srgbClr val="003D62"/>
              </a:solidFill>
            </a:endParaRPr>
          </a:p>
          <a:p>
            <a:endParaRPr lang="nl-BE" i="1" dirty="0">
              <a:solidFill>
                <a:srgbClr val="003D62"/>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nl-BE" dirty="0"/>
          </a:p>
          <a:p>
            <a:pPr eaLnBrk="1" hangingPunct="1">
              <a:buFont typeface="Wingdings" pitchFamily="2" charset="2"/>
              <a:buNone/>
            </a:pPr>
            <a:r>
              <a:rPr lang="nl-NL" dirty="0">
                <a:solidFill>
                  <a:srgbClr val="003D62"/>
                </a:solidFill>
              </a:rPr>
              <a:t>Uit het cijfervoorbeeld blijkt dat project A zal verkozen worden indien het vereist rendement k lager is dan 10,9 %. </a:t>
            </a:r>
            <a:r>
              <a:rPr lang="nl-NL" dirty="0" err="1">
                <a:solidFill>
                  <a:srgbClr val="003D62"/>
                </a:solidFill>
              </a:rPr>
              <a:t>Zoniet</a:t>
            </a:r>
            <a:r>
              <a:rPr lang="nl-NL" dirty="0">
                <a:solidFill>
                  <a:srgbClr val="003D62"/>
                </a:solidFill>
              </a:rPr>
              <a:t> dient project B geprefereerd te worden.</a:t>
            </a:r>
            <a:endParaRPr lang="en-GB" dirty="0">
              <a:solidFill>
                <a:srgbClr val="003D62"/>
              </a:solidFill>
            </a:endParaRPr>
          </a:p>
        </p:txBody>
      </p:sp>
      <p:graphicFrame>
        <p:nvGraphicFramePr>
          <p:cNvPr id="6" name="Tabel 5"/>
          <p:cNvGraphicFramePr>
            <a:graphicFrameLocks noGrp="1"/>
          </p:cNvGraphicFramePr>
          <p:nvPr>
            <p:extLst/>
          </p:nvPr>
        </p:nvGraphicFramePr>
        <p:xfrm>
          <a:off x="2387587" y="3140968"/>
          <a:ext cx="7668855" cy="914400"/>
        </p:xfrm>
        <a:graphic>
          <a:graphicData uri="http://schemas.openxmlformats.org/drawingml/2006/table">
            <a:tbl>
              <a:tblPr firstRow="1" bandRow="1">
                <a:tableStyleId>{9DCAF9ED-07DC-4A11-8D7F-57B35C25682E}</a:tableStyleId>
              </a:tblPr>
              <a:tblGrid>
                <a:gridCol w="1308817">
                  <a:extLst>
                    <a:ext uri="{9D8B030D-6E8A-4147-A177-3AD203B41FA5}">
                      <a16:colId xmlns:a16="http://schemas.microsoft.com/office/drawing/2014/main" val="20000"/>
                    </a:ext>
                  </a:extLst>
                </a:gridCol>
                <a:gridCol w="1083866">
                  <a:extLst>
                    <a:ext uri="{9D8B030D-6E8A-4147-A177-3AD203B41FA5}">
                      <a16:colId xmlns:a16="http://schemas.microsoft.com/office/drawing/2014/main" val="20001"/>
                    </a:ext>
                  </a:extLst>
                </a:gridCol>
                <a:gridCol w="1083866">
                  <a:extLst>
                    <a:ext uri="{9D8B030D-6E8A-4147-A177-3AD203B41FA5}">
                      <a16:colId xmlns:a16="http://schemas.microsoft.com/office/drawing/2014/main" val="20002"/>
                    </a:ext>
                  </a:extLst>
                </a:gridCol>
                <a:gridCol w="1083866">
                  <a:extLst>
                    <a:ext uri="{9D8B030D-6E8A-4147-A177-3AD203B41FA5}">
                      <a16:colId xmlns:a16="http://schemas.microsoft.com/office/drawing/2014/main" val="20003"/>
                    </a:ext>
                  </a:extLst>
                </a:gridCol>
                <a:gridCol w="1554220">
                  <a:extLst>
                    <a:ext uri="{9D8B030D-6E8A-4147-A177-3AD203B41FA5}">
                      <a16:colId xmlns:a16="http://schemas.microsoft.com/office/drawing/2014/main" val="20004"/>
                    </a:ext>
                  </a:extLst>
                </a:gridCol>
                <a:gridCol w="1554220">
                  <a:extLst>
                    <a:ext uri="{9D8B030D-6E8A-4147-A177-3AD203B41FA5}">
                      <a16:colId xmlns:a16="http://schemas.microsoft.com/office/drawing/2014/main" val="20005"/>
                    </a:ext>
                  </a:extLst>
                </a:gridCol>
              </a:tblGrid>
              <a:tr h="275905">
                <a:tc>
                  <a:txBody>
                    <a:bodyPr/>
                    <a:lstStyle/>
                    <a:p>
                      <a:r>
                        <a:rPr lang="nl-BE" sz="1400" dirty="0"/>
                        <a:t>Project</a:t>
                      </a:r>
                    </a:p>
                  </a:txBody>
                  <a:tcPr/>
                </a:tc>
                <a:tc gridSpan="2">
                  <a:txBody>
                    <a:bodyPr/>
                    <a:lstStyle/>
                    <a:p>
                      <a:r>
                        <a:rPr lang="nl-BE" sz="1400" dirty="0"/>
                        <a:t>Kasstromen</a:t>
                      </a:r>
                    </a:p>
                  </a:txBody>
                  <a:tcPr/>
                </a:tc>
                <a:tc hMerge="1">
                  <a:txBody>
                    <a:bodyPr/>
                    <a:lstStyle/>
                    <a:p>
                      <a:endParaRPr lang="nl-BE"/>
                    </a:p>
                  </a:txBody>
                  <a:tcPr/>
                </a:tc>
                <a:tc>
                  <a:txBody>
                    <a:bodyPr/>
                    <a:lstStyle/>
                    <a:p>
                      <a:endParaRPr lang="nl-BE" sz="1400" dirty="0"/>
                    </a:p>
                  </a:txBody>
                  <a:tcPr/>
                </a:tc>
                <a:tc>
                  <a:txBody>
                    <a:bodyPr/>
                    <a:lstStyle/>
                    <a:p>
                      <a:r>
                        <a:rPr lang="nl-BE" sz="1400" dirty="0"/>
                        <a:t>IRR</a:t>
                      </a:r>
                    </a:p>
                  </a:txBody>
                  <a:tcPr/>
                </a:tc>
                <a:tc>
                  <a:txBody>
                    <a:bodyPr/>
                    <a:lstStyle/>
                    <a:p>
                      <a:r>
                        <a:rPr lang="nl-BE" sz="1400" dirty="0"/>
                        <a:t>NPV</a:t>
                      </a:r>
                    </a:p>
                  </a:txBody>
                  <a:tcPr/>
                </a:tc>
                <a:extLst>
                  <a:ext uri="{0D108BD9-81ED-4DB2-BD59-A6C34878D82A}">
                    <a16:rowId xmlns:a16="http://schemas.microsoft.com/office/drawing/2014/main" val="10000"/>
                  </a:ext>
                </a:extLst>
              </a:tr>
              <a:tr h="275905">
                <a:tc>
                  <a:txBody>
                    <a:bodyPr/>
                    <a:lstStyle/>
                    <a:p>
                      <a:r>
                        <a:rPr lang="nl-BE" sz="1400" dirty="0"/>
                        <a:t>Jaar</a:t>
                      </a:r>
                    </a:p>
                  </a:txBody>
                  <a:tcPr/>
                </a:tc>
                <a:tc>
                  <a:txBody>
                    <a:bodyPr/>
                    <a:lstStyle/>
                    <a:p>
                      <a:r>
                        <a:rPr lang="nl-BE" sz="1400" dirty="0"/>
                        <a:t>0</a:t>
                      </a:r>
                    </a:p>
                  </a:txBody>
                  <a:tcPr/>
                </a:tc>
                <a:tc>
                  <a:txBody>
                    <a:bodyPr/>
                    <a:lstStyle/>
                    <a:p>
                      <a:r>
                        <a:rPr lang="nl-BE" sz="1400" dirty="0"/>
                        <a:t>1</a:t>
                      </a:r>
                    </a:p>
                  </a:txBody>
                  <a:tcPr/>
                </a:tc>
                <a:tc>
                  <a:txBody>
                    <a:bodyPr/>
                    <a:lstStyle/>
                    <a:p>
                      <a:r>
                        <a:rPr lang="nl-BE" sz="1400" dirty="0"/>
                        <a:t>2</a:t>
                      </a:r>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0001"/>
                  </a:ext>
                </a:extLst>
              </a:tr>
              <a:tr h="275905">
                <a:tc>
                  <a:txBody>
                    <a:bodyPr/>
                    <a:lstStyle/>
                    <a:p>
                      <a:r>
                        <a:rPr lang="nl-BE" sz="1400" dirty="0"/>
                        <a:t>A-B</a:t>
                      </a:r>
                    </a:p>
                  </a:txBody>
                  <a:tcPr/>
                </a:tc>
                <a:tc>
                  <a:txBody>
                    <a:bodyPr/>
                    <a:lstStyle/>
                    <a:p>
                      <a:r>
                        <a:rPr lang="nl-BE" sz="1400" dirty="0"/>
                        <a:t>0</a:t>
                      </a:r>
                    </a:p>
                  </a:txBody>
                  <a:tcPr/>
                </a:tc>
                <a:tc>
                  <a:txBody>
                    <a:bodyPr/>
                    <a:lstStyle/>
                    <a:p>
                      <a:r>
                        <a:rPr lang="nl-BE" sz="1400" dirty="0"/>
                        <a:t>-80</a:t>
                      </a:r>
                    </a:p>
                  </a:txBody>
                  <a:tcPr/>
                </a:tc>
                <a:tc>
                  <a:txBody>
                    <a:bodyPr/>
                    <a:lstStyle/>
                    <a:p>
                      <a:r>
                        <a:rPr lang="nl-BE" sz="1400" dirty="0"/>
                        <a:t>88,75</a:t>
                      </a:r>
                    </a:p>
                  </a:txBody>
                  <a:tcPr/>
                </a:tc>
                <a:tc>
                  <a:txBody>
                    <a:bodyPr/>
                    <a:lstStyle/>
                    <a:p>
                      <a:r>
                        <a:rPr lang="nl-BE" sz="1400" dirty="0"/>
                        <a:t>10,9</a:t>
                      </a:r>
                    </a:p>
                  </a:txBody>
                  <a:tcPr/>
                </a:tc>
                <a:tc>
                  <a:txBody>
                    <a:bodyPr/>
                    <a:lstStyle/>
                    <a:p>
                      <a:r>
                        <a:rPr lang="nl-BE" sz="1400" dirty="0"/>
                        <a:t>4,31</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9CF3CAE9-DA6C-4363-9080-8832491B6C9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84654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nl-BE"/>
              <a:t>Investeringsbeslissingsproces </a:t>
            </a:r>
            <a:endParaRPr lang="en-GB"/>
          </a:p>
        </p:txBody>
      </p:sp>
      <p:sp>
        <p:nvSpPr>
          <p:cNvPr id="18435" name="Rectangle 3"/>
          <p:cNvSpPr>
            <a:spLocks noGrp="1" noChangeArrowheads="1"/>
          </p:cNvSpPr>
          <p:nvPr>
            <p:ph idx="1"/>
          </p:nvPr>
        </p:nvSpPr>
        <p:spPr/>
        <p:txBody>
          <a:bodyPr/>
          <a:lstStyle/>
          <a:p>
            <a:pPr eaLnBrk="1" hangingPunct="1">
              <a:buFont typeface="Wingdings" pitchFamily="2" charset="2"/>
              <a:buAutoNum type="arabicPeriod"/>
              <a:defRPr/>
            </a:pPr>
            <a:r>
              <a:rPr lang="nl-BE" u="sng" dirty="0"/>
              <a:t>Planningsfase</a:t>
            </a:r>
          </a:p>
          <a:p>
            <a:pPr eaLnBrk="1" hangingPunct="1">
              <a:buFont typeface="Wingdings" pitchFamily="2" charset="2"/>
              <a:buNone/>
              <a:defRPr/>
            </a:pPr>
            <a:r>
              <a:rPr lang="nl-BE" sz="2200" dirty="0"/>
              <a:t>	Eerste analyse van de verschillende ideeën. Mogelijke vragen: </a:t>
            </a:r>
          </a:p>
          <a:p>
            <a:pPr lvl="1" eaLnBrk="1" hangingPunct="1">
              <a:defRPr/>
            </a:pPr>
            <a:r>
              <a:rPr lang="nl-BE" dirty="0"/>
              <a:t>Is de investeringsopportuniteit in overeenstemming met de ondernemingsstrategie?</a:t>
            </a:r>
          </a:p>
          <a:p>
            <a:pPr lvl="1" eaLnBrk="1" hangingPunct="1">
              <a:defRPr/>
            </a:pPr>
            <a:r>
              <a:rPr lang="nl-BE" dirty="0"/>
              <a:t>Zijn de vereiste middelen voor het project beschikbaar?</a:t>
            </a:r>
          </a:p>
          <a:p>
            <a:pPr lvl="1" eaLnBrk="1" hangingPunct="1">
              <a:defRPr/>
            </a:pPr>
            <a:r>
              <a:rPr lang="nl-BE" dirty="0"/>
              <a:t>Is de idee technisch uitvoerbaar?</a:t>
            </a:r>
          </a:p>
          <a:p>
            <a:pPr marL="0" indent="0">
              <a:buNone/>
              <a:defRPr/>
            </a:pPr>
            <a:endParaRPr lang="nl-BE" sz="2400" dirty="0"/>
          </a:p>
          <a:p>
            <a:pPr eaLnBrk="1" hangingPunct="1">
              <a:buFont typeface="Times" pitchFamily="18" charset="0"/>
              <a:buChar char="-"/>
              <a:defRPr/>
            </a:pPr>
            <a:endParaRPr lang="nl-BE" sz="2400" dirty="0"/>
          </a:p>
          <a:p>
            <a:pPr eaLnBrk="1" hangingPunct="1">
              <a:buFont typeface="Times" pitchFamily="18" charset="0"/>
              <a:buChar char="-"/>
              <a:defRPr/>
            </a:pPr>
            <a:endParaRPr lang="en-GB" sz="2400" dirty="0"/>
          </a:p>
        </p:txBody>
      </p:sp>
      <p:sp>
        <p:nvSpPr>
          <p:cNvPr id="2" name="Slide Number Placeholder 1">
            <a:extLst>
              <a:ext uri="{FF2B5EF4-FFF2-40B4-BE49-F238E27FC236}">
                <a16:creationId xmlns:a16="http://schemas.microsoft.com/office/drawing/2014/main" id="{413A0135-FF01-49D5-861C-BA7663412A6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fade">
                                      <p:cBhvr>
                                        <p:cTn id="7" dur="1000"/>
                                        <p:tgtEl>
                                          <p:spTgt spid="18435">
                                            <p:txEl>
                                              <p:pRg st="2" end="2"/>
                                            </p:txEl>
                                          </p:spTgt>
                                        </p:tgtEl>
                                      </p:cBhvr>
                                    </p:animEffect>
                                    <p:anim calcmode="lin" valueType="num">
                                      <p:cBhvr>
                                        <p:cTn id="8"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3" end="3"/>
                                            </p:txEl>
                                          </p:spTgt>
                                        </p:tgtEl>
                                        <p:attrNameLst>
                                          <p:attrName>style.visibility</p:attrName>
                                        </p:attrNameLst>
                                      </p:cBhvr>
                                      <p:to>
                                        <p:strVal val="visible"/>
                                      </p:to>
                                    </p:set>
                                    <p:animEffect transition="in" filter="fade">
                                      <p:cBhvr>
                                        <p:cTn id="14" dur="1000"/>
                                        <p:tgtEl>
                                          <p:spTgt spid="18435">
                                            <p:txEl>
                                              <p:pRg st="3" end="3"/>
                                            </p:txEl>
                                          </p:spTgt>
                                        </p:tgtEl>
                                      </p:cBhvr>
                                    </p:animEffect>
                                    <p:anim calcmode="lin" valueType="num">
                                      <p:cBhvr>
                                        <p:cTn id="15"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1000"/>
                                        <p:tgtEl>
                                          <p:spTgt spid="18435">
                                            <p:txEl>
                                              <p:pRg st="4" end="4"/>
                                            </p:txEl>
                                          </p:spTgt>
                                        </p:tgtEl>
                                      </p:cBhvr>
                                    </p:animEffect>
                                    <p:anim calcmode="lin" valueType="num">
                                      <p:cBhvr>
                                        <p:cTn id="22"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nl-BE"/>
              <a:t>Vergelijking tussen IRR en NPV</a:t>
            </a:r>
            <a:endParaRPr lang="en-GB"/>
          </a:p>
        </p:txBody>
      </p:sp>
      <p:sp>
        <p:nvSpPr>
          <p:cNvPr id="61443" name="Rectangle 3"/>
          <p:cNvSpPr>
            <a:spLocks noGrp="1" noChangeArrowheads="1"/>
          </p:cNvSpPr>
          <p:nvPr>
            <p:ph idx="1"/>
          </p:nvPr>
        </p:nvSpPr>
        <p:spPr/>
        <p:txBody>
          <a:bodyPr/>
          <a:lstStyle/>
          <a:p>
            <a:pPr eaLnBrk="1" hangingPunct="1">
              <a:buFont typeface="Wingdings" pitchFamily="2" charset="2"/>
              <a:buAutoNum type="arabicPeriod" startAt="3"/>
            </a:pPr>
            <a:r>
              <a:rPr lang="nl-BE" u="sng" dirty="0"/>
              <a:t>Meervoudige interne rendementen</a:t>
            </a:r>
          </a:p>
          <a:p>
            <a:pPr eaLnBrk="1" hangingPunct="1"/>
            <a:r>
              <a:rPr lang="nl-NL" sz="2000" dirty="0"/>
              <a:t>Voor bepaalde projecten kan het voorkomen dat meerdere actualisatievoeten de NPV gelijk maken aan nul. Er is bijgevolg meer dan één intern rendement. Deze situatie doet zich voor wanneer we te maken hebben met een niet conventioneel patroon van de kasstromen of m.a.w. de kasstromen over tijd veranderen meer dan eenmaal van teken.</a:t>
            </a:r>
            <a:r>
              <a:rPr lang="en-GB" sz="2000" dirty="0"/>
              <a:t> </a:t>
            </a:r>
            <a:endParaRPr lang="nl-BE" sz="2200" dirty="0"/>
          </a:p>
          <a:p>
            <a:pPr eaLnBrk="1" hangingPunct="1"/>
            <a:endParaRPr lang="nl-BE" sz="2200" dirty="0"/>
          </a:p>
          <a:p>
            <a:pPr eaLnBrk="1" hangingPunct="1"/>
            <a:endParaRPr lang="nl-BE" sz="2200" dirty="0"/>
          </a:p>
          <a:p>
            <a:pPr eaLnBrk="1" hangingPunct="1">
              <a:buFont typeface="Wingdings" pitchFamily="2" charset="2"/>
              <a:buNone/>
            </a:pPr>
            <a:r>
              <a:rPr lang="nl-BE" sz="2200" dirty="0"/>
              <a:t>	</a:t>
            </a:r>
            <a:endParaRPr lang="en-GB" sz="2200" dirty="0"/>
          </a:p>
        </p:txBody>
      </p:sp>
      <p:sp>
        <p:nvSpPr>
          <p:cNvPr id="5" name="Tekstvak 4"/>
          <p:cNvSpPr txBox="1"/>
          <p:nvPr/>
        </p:nvSpPr>
        <p:spPr>
          <a:xfrm>
            <a:off x="2135560" y="4205987"/>
            <a:ext cx="7920880" cy="1754326"/>
          </a:xfrm>
          <a:prstGeom prst="rect">
            <a:avLst/>
          </a:prstGeom>
          <a:noFill/>
          <a:ln>
            <a:solidFill>
              <a:srgbClr val="00B050"/>
            </a:solidFill>
            <a:prstDash val="dash"/>
          </a:ln>
        </p:spPr>
        <p:txBody>
          <a:bodyPr wrap="square" rtlCol="0">
            <a:spAutoFit/>
          </a:bodyPr>
          <a:lstStyle/>
          <a:p>
            <a:r>
              <a:rPr lang="nl-BE" i="1" dirty="0">
                <a:solidFill>
                  <a:srgbClr val="003D62"/>
                </a:solidFill>
              </a:rPr>
              <a:t>Vb (9.10)</a:t>
            </a:r>
          </a:p>
          <a:p>
            <a:endParaRPr lang="nl-BE" i="1" dirty="0">
              <a:solidFill>
                <a:srgbClr val="003D62"/>
              </a:solidFill>
            </a:endParaRPr>
          </a:p>
          <a:p>
            <a:endParaRPr lang="nl-BE" i="1" dirty="0">
              <a:solidFill>
                <a:srgbClr val="003D62"/>
              </a:solidFill>
            </a:endParaRPr>
          </a:p>
          <a:p>
            <a:pPr>
              <a:tabLst>
                <a:tab pos="539750" algn="ctr"/>
                <a:tab pos="2070100" algn="r"/>
                <a:tab pos="3690938" algn="r"/>
                <a:tab pos="5130800" algn="r"/>
              </a:tabLst>
            </a:pPr>
            <a:endParaRPr lang="en-GB" dirty="0">
              <a:solidFill>
                <a:srgbClr val="000000"/>
              </a:solidFill>
            </a:endParaRPr>
          </a:p>
          <a:p>
            <a:pPr>
              <a:tabLst>
                <a:tab pos="539750" algn="ctr"/>
                <a:tab pos="2070100" algn="r"/>
                <a:tab pos="3690938" algn="r"/>
                <a:tab pos="5130800" algn="r"/>
              </a:tabLst>
            </a:pPr>
            <a:endParaRPr lang="nl-BE" dirty="0"/>
          </a:p>
          <a:p>
            <a:pPr eaLnBrk="1" hangingPunct="1">
              <a:buFont typeface="Wingdings" pitchFamily="2" charset="2"/>
              <a:buNone/>
            </a:pPr>
            <a:r>
              <a:rPr lang="nl-BE" dirty="0">
                <a:solidFill>
                  <a:srgbClr val="003D62"/>
                </a:solidFill>
              </a:rPr>
              <a:t>Er worden twee interne rendementen bekomen, nl. 25% en 400%.</a:t>
            </a:r>
            <a:endParaRPr lang="en-GB" dirty="0">
              <a:solidFill>
                <a:srgbClr val="003D62"/>
              </a:solidFill>
            </a:endParaRPr>
          </a:p>
        </p:txBody>
      </p:sp>
      <p:graphicFrame>
        <p:nvGraphicFramePr>
          <p:cNvPr id="6" name="Tabel 5"/>
          <p:cNvGraphicFramePr>
            <a:graphicFrameLocks noGrp="1"/>
          </p:cNvGraphicFramePr>
          <p:nvPr>
            <p:extLst/>
          </p:nvPr>
        </p:nvGraphicFramePr>
        <p:xfrm>
          <a:off x="2243571" y="4566027"/>
          <a:ext cx="7668855" cy="914400"/>
        </p:xfrm>
        <a:graphic>
          <a:graphicData uri="http://schemas.openxmlformats.org/drawingml/2006/table">
            <a:tbl>
              <a:tblPr firstRow="1" bandRow="1">
                <a:tableStyleId>{9DCAF9ED-07DC-4A11-8D7F-57B35C25682E}</a:tableStyleId>
              </a:tblPr>
              <a:tblGrid>
                <a:gridCol w="1308817">
                  <a:extLst>
                    <a:ext uri="{9D8B030D-6E8A-4147-A177-3AD203B41FA5}">
                      <a16:colId xmlns:a16="http://schemas.microsoft.com/office/drawing/2014/main" val="20000"/>
                    </a:ext>
                  </a:extLst>
                </a:gridCol>
                <a:gridCol w="1083866">
                  <a:extLst>
                    <a:ext uri="{9D8B030D-6E8A-4147-A177-3AD203B41FA5}">
                      <a16:colId xmlns:a16="http://schemas.microsoft.com/office/drawing/2014/main" val="20001"/>
                    </a:ext>
                  </a:extLst>
                </a:gridCol>
                <a:gridCol w="1083866">
                  <a:extLst>
                    <a:ext uri="{9D8B030D-6E8A-4147-A177-3AD203B41FA5}">
                      <a16:colId xmlns:a16="http://schemas.microsoft.com/office/drawing/2014/main" val="20002"/>
                    </a:ext>
                  </a:extLst>
                </a:gridCol>
                <a:gridCol w="1083866">
                  <a:extLst>
                    <a:ext uri="{9D8B030D-6E8A-4147-A177-3AD203B41FA5}">
                      <a16:colId xmlns:a16="http://schemas.microsoft.com/office/drawing/2014/main" val="20003"/>
                    </a:ext>
                  </a:extLst>
                </a:gridCol>
                <a:gridCol w="1554220">
                  <a:extLst>
                    <a:ext uri="{9D8B030D-6E8A-4147-A177-3AD203B41FA5}">
                      <a16:colId xmlns:a16="http://schemas.microsoft.com/office/drawing/2014/main" val="20004"/>
                    </a:ext>
                  </a:extLst>
                </a:gridCol>
                <a:gridCol w="1554220">
                  <a:extLst>
                    <a:ext uri="{9D8B030D-6E8A-4147-A177-3AD203B41FA5}">
                      <a16:colId xmlns:a16="http://schemas.microsoft.com/office/drawing/2014/main" val="20005"/>
                    </a:ext>
                  </a:extLst>
                </a:gridCol>
              </a:tblGrid>
              <a:tr h="275905">
                <a:tc>
                  <a:txBody>
                    <a:bodyPr/>
                    <a:lstStyle/>
                    <a:p>
                      <a:r>
                        <a:rPr lang="nl-BE" sz="1400" dirty="0"/>
                        <a:t>Project</a:t>
                      </a:r>
                    </a:p>
                  </a:txBody>
                  <a:tcPr/>
                </a:tc>
                <a:tc gridSpan="2">
                  <a:txBody>
                    <a:bodyPr/>
                    <a:lstStyle/>
                    <a:p>
                      <a:r>
                        <a:rPr lang="nl-BE" sz="1400" dirty="0"/>
                        <a:t>Kasstromen</a:t>
                      </a:r>
                    </a:p>
                  </a:txBody>
                  <a:tcPr/>
                </a:tc>
                <a:tc hMerge="1">
                  <a:txBody>
                    <a:bodyPr/>
                    <a:lstStyle/>
                    <a:p>
                      <a:endParaRPr lang="nl-BE"/>
                    </a:p>
                  </a:txBody>
                  <a:tcPr/>
                </a:tc>
                <a:tc>
                  <a:txBody>
                    <a:bodyPr/>
                    <a:lstStyle/>
                    <a:p>
                      <a:endParaRPr lang="nl-BE" sz="1400" dirty="0"/>
                    </a:p>
                  </a:txBody>
                  <a:tcPr/>
                </a:tc>
                <a:tc>
                  <a:txBody>
                    <a:bodyPr/>
                    <a:lstStyle/>
                    <a:p>
                      <a:r>
                        <a:rPr lang="nl-BE" sz="1400" dirty="0"/>
                        <a:t>IRR</a:t>
                      </a:r>
                    </a:p>
                  </a:txBody>
                  <a:tcPr/>
                </a:tc>
                <a:tc>
                  <a:txBody>
                    <a:bodyPr/>
                    <a:lstStyle/>
                    <a:p>
                      <a:r>
                        <a:rPr lang="nl-BE" sz="1400" dirty="0"/>
                        <a:t>NPV (10%)</a:t>
                      </a:r>
                    </a:p>
                  </a:txBody>
                  <a:tcPr/>
                </a:tc>
                <a:extLst>
                  <a:ext uri="{0D108BD9-81ED-4DB2-BD59-A6C34878D82A}">
                    <a16:rowId xmlns:a16="http://schemas.microsoft.com/office/drawing/2014/main" val="10000"/>
                  </a:ext>
                </a:extLst>
              </a:tr>
              <a:tr h="275905">
                <a:tc>
                  <a:txBody>
                    <a:bodyPr/>
                    <a:lstStyle/>
                    <a:p>
                      <a:r>
                        <a:rPr lang="nl-BE" sz="1400" dirty="0"/>
                        <a:t>Jaar</a:t>
                      </a:r>
                    </a:p>
                  </a:txBody>
                  <a:tcPr/>
                </a:tc>
                <a:tc>
                  <a:txBody>
                    <a:bodyPr/>
                    <a:lstStyle/>
                    <a:p>
                      <a:r>
                        <a:rPr lang="nl-BE" sz="1400" dirty="0"/>
                        <a:t>0</a:t>
                      </a:r>
                    </a:p>
                  </a:txBody>
                  <a:tcPr/>
                </a:tc>
                <a:tc>
                  <a:txBody>
                    <a:bodyPr/>
                    <a:lstStyle/>
                    <a:p>
                      <a:r>
                        <a:rPr lang="nl-BE" sz="1400" dirty="0"/>
                        <a:t>1</a:t>
                      </a:r>
                    </a:p>
                  </a:txBody>
                  <a:tcPr/>
                </a:tc>
                <a:tc>
                  <a:txBody>
                    <a:bodyPr/>
                    <a:lstStyle/>
                    <a:p>
                      <a:r>
                        <a:rPr lang="nl-BE" sz="1400" dirty="0"/>
                        <a:t>2</a:t>
                      </a:r>
                    </a:p>
                  </a:txBody>
                  <a:tcPr/>
                </a:tc>
                <a:tc>
                  <a:txBody>
                    <a:bodyPr/>
                    <a:lstStyle/>
                    <a:p>
                      <a:endParaRPr lang="nl-BE" sz="1400" dirty="0"/>
                    </a:p>
                  </a:txBody>
                  <a:tcPr/>
                </a:tc>
                <a:tc>
                  <a:txBody>
                    <a:bodyPr/>
                    <a:lstStyle/>
                    <a:p>
                      <a:endParaRPr lang="nl-BE" sz="1400" dirty="0"/>
                    </a:p>
                  </a:txBody>
                  <a:tcPr/>
                </a:tc>
                <a:extLst>
                  <a:ext uri="{0D108BD9-81ED-4DB2-BD59-A6C34878D82A}">
                    <a16:rowId xmlns:a16="http://schemas.microsoft.com/office/drawing/2014/main" val="10001"/>
                  </a:ext>
                </a:extLst>
              </a:tr>
              <a:tr h="275905">
                <a:tc>
                  <a:txBody>
                    <a:bodyPr/>
                    <a:lstStyle/>
                    <a:p>
                      <a:r>
                        <a:rPr lang="nl-BE" sz="1400" dirty="0"/>
                        <a:t>A</a:t>
                      </a:r>
                    </a:p>
                  </a:txBody>
                  <a:tcPr/>
                </a:tc>
                <a:tc>
                  <a:txBody>
                    <a:bodyPr/>
                    <a:lstStyle/>
                    <a:p>
                      <a:r>
                        <a:rPr lang="nl-BE" sz="1400" dirty="0"/>
                        <a:t>-1.600</a:t>
                      </a:r>
                    </a:p>
                  </a:txBody>
                  <a:tcPr/>
                </a:tc>
                <a:tc>
                  <a:txBody>
                    <a:bodyPr/>
                    <a:lstStyle/>
                    <a:p>
                      <a:r>
                        <a:rPr lang="nl-BE" sz="1400" dirty="0"/>
                        <a:t>+10.000</a:t>
                      </a:r>
                    </a:p>
                  </a:txBody>
                  <a:tcPr/>
                </a:tc>
                <a:tc>
                  <a:txBody>
                    <a:bodyPr/>
                    <a:lstStyle/>
                    <a:p>
                      <a:r>
                        <a:rPr lang="nl-BE" sz="1400" dirty="0"/>
                        <a:t>-10.000</a:t>
                      </a:r>
                    </a:p>
                  </a:txBody>
                  <a:tcPr/>
                </a:tc>
                <a:tc>
                  <a:txBody>
                    <a:bodyPr/>
                    <a:lstStyle/>
                    <a:p>
                      <a:r>
                        <a:rPr lang="nl-BE" sz="1400" dirty="0"/>
                        <a:t>25% en 400%</a:t>
                      </a:r>
                    </a:p>
                  </a:txBody>
                  <a:tcPr/>
                </a:tc>
                <a:tc>
                  <a:txBody>
                    <a:bodyPr/>
                    <a:lstStyle/>
                    <a:p>
                      <a:r>
                        <a:rPr lang="nl-BE" sz="1400" dirty="0"/>
                        <a:t>770</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C6BA8AB5-F514-4CE4-BBAA-3E979B1FD94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nl-BE" dirty="0"/>
              <a:t>Vergelijking tussen IRR en NPV</a:t>
            </a:r>
            <a:endParaRPr lang="en-GB" dirty="0"/>
          </a:p>
        </p:txBody>
      </p:sp>
      <p:sp>
        <p:nvSpPr>
          <p:cNvPr id="12292" name="Rectangle 3"/>
          <p:cNvSpPr>
            <a:spLocks noGrp="1" noChangeArrowheads="1"/>
          </p:cNvSpPr>
          <p:nvPr>
            <p:ph idx="1"/>
          </p:nvPr>
        </p:nvSpPr>
        <p:spPr/>
        <p:txBody>
          <a:bodyPr/>
          <a:lstStyle/>
          <a:p>
            <a:pPr marL="0" indent="0">
              <a:lnSpc>
                <a:spcPct val="90000"/>
              </a:lnSpc>
              <a:buNone/>
            </a:pPr>
            <a:endParaRPr lang="nl-BE" sz="2200" u="sng" dirty="0"/>
          </a:p>
          <a:p>
            <a:pPr eaLnBrk="1" hangingPunct="1">
              <a:lnSpc>
                <a:spcPct val="90000"/>
              </a:lnSpc>
            </a:pPr>
            <a:endParaRPr lang="nl-BE" sz="2200" u="sng" dirty="0"/>
          </a:p>
          <a:p>
            <a:pPr eaLnBrk="1" hangingPunct="1">
              <a:lnSpc>
                <a:spcPct val="90000"/>
              </a:lnSpc>
            </a:pPr>
            <a:endParaRPr lang="nl-BE" sz="2200" u="sng" dirty="0"/>
          </a:p>
          <a:p>
            <a:pPr eaLnBrk="1" hangingPunct="1">
              <a:lnSpc>
                <a:spcPct val="90000"/>
              </a:lnSpc>
            </a:pPr>
            <a:endParaRPr lang="nl-BE" sz="2200" u="sng" dirty="0"/>
          </a:p>
          <a:p>
            <a:pPr eaLnBrk="1" hangingPunct="1">
              <a:lnSpc>
                <a:spcPct val="90000"/>
              </a:lnSpc>
            </a:pPr>
            <a:endParaRPr lang="nl-BE" sz="2200" u="sng" dirty="0"/>
          </a:p>
          <a:p>
            <a:pPr eaLnBrk="1" hangingPunct="1">
              <a:lnSpc>
                <a:spcPct val="90000"/>
              </a:lnSpc>
            </a:pPr>
            <a:endParaRPr lang="nl-BE" sz="2200" u="sng" dirty="0"/>
          </a:p>
          <a:p>
            <a:pPr eaLnBrk="1" hangingPunct="1">
              <a:lnSpc>
                <a:spcPct val="90000"/>
              </a:lnSpc>
            </a:pPr>
            <a:endParaRPr lang="nl-BE" sz="2200" u="sng" dirty="0"/>
          </a:p>
          <a:p>
            <a:pPr eaLnBrk="1" hangingPunct="1">
              <a:lnSpc>
                <a:spcPct val="90000"/>
              </a:lnSpc>
            </a:pPr>
            <a:endParaRPr lang="nl-NL" sz="2200" dirty="0"/>
          </a:p>
          <a:p>
            <a:pPr eaLnBrk="1" hangingPunct="1">
              <a:lnSpc>
                <a:spcPct val="90000"/>
              </a:lnSpc>
              <a:buFont typeface="Wingdings" pitchFamily="2" charset="2"/>
              <a:buNone/>
            </a:pPr>
            <a:r>
              <a:rPr lang="nl-NL" sz="2200" dirty="0"/>
              <a:t>	</a:t>
            </a:r>
            <a:endParaRPr lang="en-GB" sz="2200" u="sng" dirty="0"/>
          </a:p>
        </p:txBody>
      </p:sp>
      <p:sp>
        <p:nvSpPr>
          <p:cNvPr id="12293" name="Rectangle 5"/>
          <p:cNvSpPr>
            <a:spLocks noChangeArrowheads="1"/>
          </p:cNvSpPr>
          <p:nvPr/>
        </p:nvSpPr>
        <p:spPr bwMode="auto">
          <a:xfrm>
            <a:off x="1524000" y="2110859"/>
            <a:ext cx="184731" cy="369332"/>
          </a:xfrm>
          <a:prstGeom prst="rect">
            <a:avLst/>
          </a:prstGeom>
          <a:noFill/>
          <a:ln w="9525">
            <a:noFill/>
            <a:miter lim="800000"/>
            <a:headEnd/>
            <a:tailEnd/>
          </a:ln>
        </p:spPr>
        <p:txBody>
          <a:bodyPr wrap="none" anchor="ctr">
            <a:spAutoFit/>
          </a:bodyPr>
          <a:lstStyle/>
          <a:p>
            <a:endParaRPr lang="en-US"/>
          </a:p>
        </p:txBody>
      </p:sp>
      <p:sp>
        <p:nvSpPr>
          <p:cNvPr id="7" name="Tekstvak 6"/>
          <p:cNvSpPr txBox="1"/>
          <p:nvPr/>
        </p:nvSpPr>
        <p:spPr>
          <a:xfrm>
            <a:off x="2135560" y="1556793"/>
            <a:ext cx="7920880" cy="4524315"/>
          </a:xfrm>
          <a:prstGeom prst="rect">
            <a:avLst/>
          </a:prstGeom>
          <a:noFill/>
          <a:ln>
            <a:solidFill>
              <a:srgbClr val="00B050"/>
            </a:solidFill>
            <a:prstDash val="dash"/>
          </a:ln>
        </p:spPr>
        <p:txBody>
          <a:bodyPr wrap="square" rtlCol="0">
            <a:spAutoFit/>
          </a:bodyPr>
          <a:lstStyle/>
          <a:p>
            <a:r>
              <a:rPr lang="nl-BE" i="1" dirty="0" err="1">
                <a:solidFill>
                  <a:srgbClr val="003D62"/>
                </a:solidFill>
              </a:rPr>
              <a:t>Vb</a:t>
            </a:r>
            <a:r>
              <a:rPr lang="nl-BE" i="1" dirty="0">
                <a:solidFill>
                  <a:srgbClr val="003D62"/>
                </a:solidFill>
              </a:rPr>
              <a:t> (vervolg) – NPV profiel voor project A</a:t>
            </a: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BE" i="1" dirty="0">
              <a:solidFill>
                <a:srgbClr val="003D62"/>
              </a:solidFill>
            </a:endParaRPr>
          </a:p>
          <a:p>
            <a:endParaRPr lang="nl-NL" dirty="0"/>
          </a:p>
          <a:p>
            <a:r>
              <a:rPr lang="nl-NL" dirty="0">
                <a:solidFill>
                  <a:srgbClr val="003D62"/>
                </a:solidFill>
              </a:rPr>
              <a:t>We vinden voor dit project twee rendementen waarvoor de NPV gelijk is aan 0, omdat het patroon van de kasstromen   (‑, +, ‑) tweemaal van teken verandert. Om een beslissing te nemen aangaande dit project, dienen we ons te baseren op de NPV‑methode in plaats van op de IRR‑methode.</a:t>
            </a:r>
            <a:endParaRPr lang="en-GB" dirty="0">
              <a:solidFill>
                <a:srgbClr val="003D62"/>
              </a:solidFill>
            </a:endParaRPr>
          </a:p>
        </p:txBody>
      </p:sp>
      <p:pic>
        <p:nvPicPr>
          <p:cNvPr id="9" name="Picture 20"/>
          <p:cNvPicPr>
            <a:picLocks noChangeAspect="1" noChangeArrowheads="1"/>
          </p:cNvPicPr>
          <p:nvPr/>
        </p:nvPicPr>
        <p:blipFill rotWithShape="1">
          <a:blip r:embed="rId3">
            <a:extLst>
              <a:ext uri="{28A0092B-C50C-407E-A947-70E740481C1C}">
                <a14:useLocalDpi xmlns:a14="http://schemas.microsoft.com/office/drawing/2010/main" val="0"/>
              </a:ext>
            </a:extLst>
          </a:blip>
          <a:srcRect b="9282"/>
          <a:stretch/>
        </p:blipFill>
        <p:spPr bwMode="auto">
          <a:xfrm>
            <a:off x="3599656" y="1951406"/>
            <a:ext cx="4800600" cy="277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5587250-3460-49AB-83E0-09E97E2C6DE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nl-BE"/>
              <a:t>Vergelijking tussen IRR en NPV</a:t>
            </a:r>
            <a:endParaRPr lang="en-GB"/>
          </a:p>
        </p:txBody>
      </p:sp>
      <p:sp>
        <p:nvSpPr>
          <p:cNvPr id="84995" name="Rectangle 3"/>
          <p:cNvSpPr>
            <a:spLocks noGrp="1" noChangeArrowheads="1"/>
          </p:cNvSpPr>
          <p:nvPr>
            <p:ph idx="1"/>
          </p:nvPr>
        </p:nvSpPr>
        <p:spPr/>
        <p:txBody>
          <a:bodyPr/>
          <a:lstStyle/>
          <a:p>
            <a:pPr eaLnBrk="1" hangingPunct="1">
              <a:buFont typeface="Wingdings" pitchFamily="2" charset="2"/>
              <a:buNone/>
              <a:defRPr/>
            </a:pPr>
            <a:r>
              <a:rPr lang="nl-BE" u="sng" dirty="0"/>
              <a:t>Andere problemen</a:t>
            </a:r>
            <a:endParaRPr lang="nl-BE" dirty="0"/>
          </a:p>
          <a:p>
            <a:pPr>
              <a:defRPr/>
            </a:pPr>
            <a:r>
              <a:rPr lang="nl-BE" sz="2400" dirty="0"/>
              <a:t>De IRR kan niet gebruikt worden indien het nodig is verschillende actualisatievoeten in de tijd te gebruiken</a:t>
            </a:r>
          </a:p>
          <a:p>
            <a:pPr>
              <a:defRPr/>
            </a:pPr>
            <a:endParaRPr lang="nl-BE" sz="1050" dirty="0"/>
          </a:p>
          <a:p>
            <a:pPr>
              <a:defRPr/>
            </a:pPr>
            <a:r>
              <a:rPr lang="nl-BE" sz="2400" dirty="0"/>
              <a:t>Het weglaten van gemeenschappelijke kasstromen die toch voor alle onderzochte projecten identiek zijn is in de IRR methode niet toegelaten</a:t>
            </a:r>
          </a:p>
          <a:p>
            <a:pPr marL="0" indent="0">
              <a:buNone/>
              <a:defRPr/>
            </a:pPr>
            <a:endParaRPr lang="nl-BE" sz="1050" dirty="0"/>
          </a:p>
        </p:txBody>
      </p:sp>
      <p:sp>
        <p:nvSpPr>
          <p:cNvPr id="2" name="Slide Number Placeholder 1">
            <a:extLst>
              <a:ext uri="{FF2B5EF4-FFF2-40B4-BE49-F238E27FC236}">
                <a16:creationId xmlns:a16="http://schemas.microsoft.com/office/drawing/2014/main" id="{4BBFA204-456D-49DF-A702-FDA969FA378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pPr eaLnBrk="1" hangingPunct="1">
              <a:defRPr/>
            </a:pPr>
            <a:r>
              <a:rPr lang="nl-BE" sz="3200" dirty="0"/>
              <a:t>Betekenis van het behalen van een positieve NPV</a:t>
            </a:r>
            <a:endParaRPr lang="en-GB" sz="3200" dirty="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nl-BE"/>
              <a:t>Een positieve NPV</a:t>
            </a:r>
            <a:endParaRPr lang="en-GB"/>
          </a:p>
        </p:txBody>
      </p:sp>
      <p:sp>
        <p:nvSpPr>
          <p:cNvPr id="88067" name="Rectangle 3"/>
          <p:cNvSpPr>
            <a:spLocks noGrp="1" noChangeArrowheads="1"/>
          </p:cNvSpPr>
          <p:nvPr>
            <p:ph idx="1"/>
          </p:nvPr>
        </p:nvSpPr>
        <p:spPr/>
        <p:txBody>
          <a:bodyPr/>
          <a:lstStyle/>
          <a:p>
            <a:pPr marL="0" indent="0">
              <a:spcBef>
                <a:spcPts val="0"/>
              </a:spcBef>
              <a:spcAft>
                <a:spcPts val="600"/>
              </a:spcAft>
              <a:buNone/>
              <a:defRPr/>
            </a:pPr>
            <a:r>
              <a:rPr lang="nl-BE" sz="2000" dirty="0"/>
              <a:t>Betekenis:</a:t>
            </a:r>
          </a:p>
          <a:p>
            <a:pPr>
              <a:spcBef>
                <a:spcPts val="0"/>
              </a:spcBef>
              <a:spcAft>
                <a:spcPts val="600"/>
              </a:spcAft>
              <a:defRPr/>
            </a:pPr>
            <a:r>
              <a:rPr lang="nl-BE" sz="2000" dirty="0"/>
              <a:t>Een competitief voordeel m.b.t. de verkoop van een van de producten</a:t>
            </a:r>
          </a:p>
          <a:p>
            <a:pPr>
              <a:spcBef>
                <a:spcPts val="0"/>
              </a:spcBef>
              <a:spcAft>
                <a:spcPts val="600"/>
              </a:spcAft>
              <a:defRPr/>
            </a:pPr>
            <a:r>
              <a:rPr lang="nl-BE" sz="2000" dirty="0"/>
              <a:t>Unieke voordelen bij de kwaliteit van de verkochte producten of de kost van de productie dankzij bekwaamheden management  en personeel</a:t>
            </a:r>
          </a:p>
          <a:p>
            <a:pPr>
              <a:spcBef>
                <a:spcPts val="0"/>
              </a:spcBef>
              <a:spcAft>
                <a:spcPts val="600"/>
              </a:spcAft>
              <a:defRPr/>
            </a:pPr>
            <a:r>
              <a:rPr lang="nl-BE" sz="2000" dirty="0"/>
              <a:t>Een niet te voorzien nog op KT oplosbaar aanbodtekort</a:t>
            </a:r>
          </a:p>
          <a:p>
            <a:pPr>
              <a:spcBef>
                <a:spcPts val="0"/>
              </a:spcBef>
              <a:spcAft>
                <a:spcPts val="600"/>
              </a:spcAft>
              <a:defRPr/>
            </a:pPr>
            <a:endParaRPr lang="nl-BE" sz="2000" dirty="0"/>
          </a:p>
          <a:p>
            <a:pPr>
              <a:spcBef>
                <a:spcPts val="0"/>
              </a:spcBef>
              <a:spcAft>
                <a:spcPts val="600"/>
              </a:spcAft>
              <a:buNone/>
              <a:defRPr/>
            </a:pPr>
            <a:r>
              <a:rPr lang="nl-BE" sz="2000" dirty="0">
                <a:sym typeface="Wingdings" pitchFamily="2" charset="2"/>
              </a:rPr>
              <a:t>  Winstgevendheid van een project dient te worden gezocht in een economische beoordeling van de </a:t>
            </a:r>
            <a:r>
              <a:rPr lang="nl-BE" sz="2000" dirty="0" err="1">
                <a:sym typeface="Wingdings" pitchFamily="2" charset="2"/>
              </a:rPr>
              <a:t>concurrentiële</a:t>
            </a:r>
            <a:r>
              <a:rPr lang="nl-BE" sz="2000" dirty="0">
                <a:sym typeface="Wingdings" pitchFamily="2" charset="2"/>
              </a:rPr>
              <a:t> omgeving van de aangeboden producten en van de </a:t>
            </a:r>
            <a:r>
              <a:rPr lang="nl-BE" sz="2000" dirty="0" err="1">
                <a:sym typeface="Wingdings" pitchFamily="2" charset="2"/>
              </a:rPr>
              <a:t>concurrentiële</a:t>
            </a:r>
            <a:r>
              <a:rPr lang="nl-BE" sz="2000" dirty="0">
                <a:sym typeface="Wingdings" pitchFamily="2" charset="2"/>
              </a:rPr>
              <a:t> waarde van de onderneming</a:t>
            </a:r>
          </a:p>
          <a:p>
            <a:pPr lvl="1" eaLnBrk="1" hangingPunct="1">
              <a:defRPr/>
            </a:pPr>
            <a:endParaRPr lang="en-GB" sz="2000" dirty="0"/>
          </a:p>
        </p:txBody>
      </p:sp>
      <p:sp>
        <p:nvSpPr>
          <p:cNvPr id="2" name="Slide Number Placeholder 1">
            <a:extLst>
              <a:ext uri="{FF2B5EF4-FFF2-40B4-BE49-F238E27FC236}">
                <a16:creationId xmlns:a16="http://schemas.microsoft.com/office/drawing/2014/main" id="{7438820E-6E78-4A38-99F7-632628931CE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nl-BE"/>
              <a:t>Een positieve NPV</a:t>
            </a:r>
            <a:endParaRPr lang="en-GB"/>
          </a:p>
        </p:txBody>
      </p:sp>
      <p:sp>
        <p:nvSpPr>
          <p:cNvPr id="89091" name="Rectangle 3"/>
          <p:cNvSpPr>
            <a:spLocks noGrp="1" noChangeArrowheads="1"/>
          </p:cNvSpPr>
          <p:nvPr>
            <p:ph idx="1"/>
          </p:nvPr>
        </p:nvSpPr>
        <p:spPr/>
        <p:txBody>
          <a:bodyPr/>
          <a:lstStyle/>
          <a:p>
            <a:pPr marL="0" indent="0">
              <a:buNone/>
              <a:defRPr/>
            </a:pPr>
            <a:r>
              <a:rPr lang="nl-BE" sz="2200" dirty="0"/>
              <a:t>Strategische stocks</a:t>
            </a:r>
          </a:p>
          <a:p>
            <a:pPr algn="ctr" eaLnBrk="1" hangingPunct="1">
              <a:buFont typeface="Wingdings" pitchFamily="2" charset="2"/>
              <a:buNone/>
              <a:defRPr/>
            </a:pPr>
            <a:r>
              <a:rPr lang="nl-NL" sz="2200" dirty="0"/>
              <a:t>“skills and resources that have been built up </a:t>
            </a:r>
            <a:r>
              <a:rPr lang="nl-NL" sz="2200" dirty="0" err="1"/>
              <a:t>slowly</a:t>
            </a:r>
            <a:r>
              <a:rPr lang="nl-NL" sz="2200" dirty="0"/>
              <a:t> </a:t>
            </a:r>
            <a:r>
              <a:rPr lang="nl-NL" sz="2200" dirty="0" err="1"/>
              <a:t>through</a:t>
            </a:r>
            <a:r>
              <a:rPr lang="nl-NL" sz="2200" dirty="0"/>
              <a:t> a pattern in the </a:t>
            </a:r>
            <a:r>
              <a:rPr lang="nl-NL" sz="2200" i="1" dirty="0"/>
              <a:t>flow</a:t>
            </a:r>
            <a:r>
              <a:rPr lang="nl-NL" sz="2200" dirty="0"/>
              <a:t> variables”</a:t>
            </a:r>
            <a:endParaRPr lang="nl-BE" sz="2200" dirty="0"/>
          </a:p>
          <a:p>
            <a:pPr>
              <a:defRPr/>
            </a:pPr>
            <a:r>
              <a:rPr lang="nl-BE" sz="2200" dirty="0"/>
              <a:t>Flowvariabelen = direct controleerbare elementen als promotie-uitgaven, R&amp;D-uitgaven,…</a:t>
            </a:r>
          </a:p>
          <a:p>
            <a:pPr>
              <a:defRPr/>
            </a:pPr>
            <a:r>
              <a:rPr lang="nl-BE" sz="2200" dirty="0"/>
              <a:t>Voorbeelden van strategische stocks: uitzonderlijke markt- en technologische kennis, ondernemingscultuur, opgebouwde merkentrouw</a:t>
            </a:r>
          </a:p>
          <a:p>
            <a:pPr lvl="1" eaLnBrk="1" hangingPunct="1">
              <a:buFont typeface="Wingdings" pitchFamily="2" charset="2"/>
              <a:buNone/>
              <a:defRPr/>
            </a:pPr>
            <a:endParaRPr lang="nl-BE" dirty="0"/>
          </a:p>
          <a:p>
            <a:pPr lvl="1" eaLnBrk="1" hangingPunct="1">
              <a:buFont typeface="Wingdings" pitchFamily="2" charset="2"/>
              <a:buNone/>
              <a:defRPr/>
            </a:pPr>
            <a:r>
              <a:rPr lang="nl-NL" sz="2000" i="1" dirty="0"/>
              <a:t>Daar waar strategische flows gemakkelijk kunnen veranderd worden, wordt de concurrentiepositie van de onderneming echter bepaald door de strategische stocks die slechts zeer langzaam wijzigen</a:t>
            </a:r>
            <a:r>
              <a:rPr lang="nl-NL" sz="2000" dirty="0"/>
              <a:t>. </a:t>
            </a:r>
            <a:endParaRPr lang="nl-BE" sz="2000" dirty="0"/>
          </a:p>
          <a:p>
            <a:pPr eaLnBrk="1" hangingPunct="1">
              <a:buFont typeface="Wingdings" pitchFamily="2" charset="2"/>
              <a:buNone/>
              <a:defRPr/>
            </a:pPr>
            <a:endParaRPr lang="en-GB" sz="2200" dirty="0"/>
          </a:p>
        </p:txBody>
      </p:sp>
      <p:sp>
        <p:nvSpPr>
          <p:cNvPr id="2" name="Slide Number Placeholder 1">
            <a:extLst>
              <a:ext uri="{FF2B5EF4-FFF2-40B4-BE49-F238E27FC236}">
                <a16:creationId xmlns:a16="http://schemas.microsoft.com/office/drawing/2014/main" id="{42860ECB-7D62-4949-8A21-358901ADE03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nl-BE"/>
              <a:t>Een positieve NPV</a:t>
            </a:r>
            <a:endParaRPr lang="en-GB"/>
          </a:p>
        </p:txBody>
      </p:sp>
      <p:sp>
        <p:nvSpPr>
          <p:cNvPr id="66563" name="Rectangle 3"/>
          <p:cNvSpPr>
            <a:spLocks noGrp="1" noChangeArrowheads="1"/>
          </p:cNvSpPr>
          <p:nvPr>
            <p:ph idx="1"/>
          </p:nvPr>
        </p:nvSpPr>
        <p:spPr/>
        <p:txBody>
          <a:bodyPr/>
          <a:lstStyle/>
          <a:p>
            <a:pPr marL="0" indent="0">
              <a:lnSpc>
                <a:spcPct val="90000"/>
              </a:lnSpc>
              <a:buNone/>
            </a:pPr>
            <a:r>
              <a:rPr lang="nl-NL" sz="2400" dirty="0"/>
              <a:t>Hoge winsten (of m.a.w. hoge netto contante waarden) zullen nieuwe concurrenten op de markt brengen waardoor de prijzen van de verkochte goederen zullen dalen.</a:t>
            </a:r>
          </a:p>
          <a:p>
            <a:pPr eaLnBrk="1" hangingPunct="1">
              <a:lnSpc>
                <a:spcPct val="90000"/>
              </a:lnSpc>
              <a:buFont typeface="Wingdings" pitchFamily="2" charset="2"/>
              <a:buNone/>
            </a:pPr>
            <a:r>
              <a:rPr lang="nl-NL" sz="2400" dirty="0"/>
              <a:t>	</a:t>
            </a:r>
          </a:p>
          <a:p>
            <a:pPr marL="0" indent="0">
              <a:lnSpc>
                <a:spcPct val="90000"/>
              </a:lnSpc>
              <a:buNone/>
            </a:pPr>
            <a:r>
              <a:rPr lang="nl-NL" sz="2400" dirty="0"/>
              <a:t>Deze prijsdalingen reduceren de winsten zodat er na verloop van tijd geen positieve netto contante kan gerealiseerd worden. </a:t>
            </a:r>
          </a:p>
          <a:p>
            <a:pPr marL="0" indent="0">
              <a:lnSpc>
                <a:spcPct val="90000"/>
              </a:lnSpc>
              <a:buNone/>
            </a:pPr>
            <a:r>
              <a:rPr lang="nl-NL" sz="2400" dirty="0"/>
              <a:t>	</a:t>
            </a:r>
          </a:p>
          <a:p>
            <a:pPr marL="0" indent="0">
              <a:lnSpc>
                <a:spcPct val="90000"/>
              </a:lnSpc>
              <a:buNone/>
            </a:pPr>
            <a:r>
              <a:rPr lang="nl-NL" sz="2400" dirty="0"/>
              <a:t>De ondernemingen zullen hierop reageren door het uitbrengen van nieuwe producten.</a:t>
            </a:r>
            <a:endParaRPr lang="en-GB" sz="2400" dirty="0"/>
          </a:p>
        </p:txBody>
      </p:sp>
      <p:sp>
        <p:nvSpPr>
          <p:cNvPr id="2" name="Slide Number Placeholder 1">
            <a:extLst>
              <a:ext uri="{FF2B5EF4-FFF2-40B4-BE49-F238E27FC236}">
                <a16:creationId xmlns:a16="http://schemas.microsoft.com/office/drawing/2014/main" id="{C3F5F15D-13C2-4612-9D47-B1C5DBF13AC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nl-BE"/>
              <a:t>Een positieve NPV</a:t>
            </a:r>
            <a:endParaRPr lang="en-GB"/>
          </a:p>
        </p:txBody>
      </p:sp>
      <p:sp>
        <p:nvSpPr>
          <p:cNvPr id="67587" name="Rectangle 3"/>
          <p:cNvSpPr>
            <a:spLocks noGrp="1" noChangeArrowheads="1"/>
          </p:cNvSpPr>
          <p:nvPr>
            <p:ph idx="1"/>
          </p:nvPr>
        </p:nvSpPr>
        <p:spPr/>
        <p:txBody>
          <a:bodyPr/>
          <a:lstStyle/>
          <a:p>
            <a:pPr eaLnBrk="1" hangingPunct="1">
              <a:lnSpc>
                <a:spcPct val="80000"/>
              </a:lnSpc>
              <a:buFont typeface="Wingdings" pitchFamily="2" charset="2"/>
              <a:buNone/>
            </a:pPr>
            <a:r>
              <a:rPr lang="nl-BE" sz="2200" dirty="0"/>
              <a:t>Een aantal factoren leiden ertoe dat gedurende een bepaalde periode het concurrentievoordeel kan worden beschermd en behouden:</a:t>
            </a:r>
          </a:p>
          <a:p>
            <a:pPr eaLnBrk="1" hangingPunct="1">
              <a:lnSpc>
                <a:spcPct val="80000"/>
              </a:lnSpc>
              <a:buFont typeface="Wingdings" pitchFamily="2" charset="2"/>
              <a:buNone/>
            </a:pPr>
            <a:endParaRPr lang="nl-BE" sz="1000" dirty="0"/>
          </a:p>
          <a:p>
            <a:pPr eaLnBrk="1" hangingPunct="1">
              <a:lnSpc>
                <a:spcPct val="80000"/>
              </a:lnSpc>
              <a:buFont typeface="Wingdings" pitchFamily="2" charset="2"/>
              <a:buAutoNum type="arabicPeriod"/>
            </a:pPr>
            <a:r>
              <a:rPr lang="nl-NL" sz="2000" dirty="0"/>
              <a:t>de toetreding van nieuwe concurrenten op de markt kan bemoeilijkt worden door wettelijke middelen (bijvoorbeeld patenten en brevetten) waar het technologisch meesterschap van de onderneming wordt erkend of het produceren op grote schaal, zodat men schaalvoordelen heeft die nieuwe producenten niet hebben</a:t>
            </a:r>
            <a:r>
              <a:rPr lang="en-GB" sz="2000" dirty="0"/>
              <a:t> </a:t>
            </a:r>
          </a:p>
          <a:p>
            <a:pPr eaLnBrk="1" hangingPunct="1">
              <a:lnSpc>
                <a:spcPct val="80000"/>
              </a:lnSpc>
              <a:buFont typeface="Wingdings" pitchFamily="2" charset="2"/>
              <a:buAutoNum type="arabicPeriod"/>
            </a:pPr>
            <a:endParaRPr lang="en-GB" sz="600" dirty="0"/>
          </a:p>
          <a:p>
            <a:pPr eaLnBrk="1" hangingPunct="1">
              <a:lnSpc>
                <a:spcPct val="80000"/>
              </a:lnSpc>
              <a:buFont typeface="Wingdings" pitchFamily="2" charset="2"/>
              <a:buAutoNum type="arabicPeriod"/>
            </a:pPr>
            <a:r>
              <a:rPr lang="nl-NL" sz="2000" dirty="0"/>
              <a:t>het opzetten van een goed georganiseerd distributie‑ en servicesysteem en het creëren van een merknaam zal ertoe lei­den dat een bepaalde graad van product‑ en merkentrouw wordt bekomen </a:t>
            </a:r>
          </a:p>
          <a:p>
            <a:pPr eaLnBrk="1" hangingPunct="1">
              <a:lnSpc>
                <a:spcPct val="80000"/>
              </a:lnSpc>
              <a:buFont typeface="Wingdings" pitchFamily="2" charset="2"/>
              <a:buAutoNum type="arabicPeriod"/>
            </a:pPr>
            <a:endParaRPr lang="nl-NL" sz="600" dirty="0"/>
          </a:p>
          <a:p>
            <a:pPr eaLnBrk="1" hangingPunct="1">
              <a:lnSpc>
                <a:spcPct val="80000"/>
              </a:lnSpc>
              <a:buFont typeface="Wingdings" pitchFamily="2" charset="2"/>
              <a:buAutoNum type="arabicPeriod"/>
            </a:pPr>
            <a:r>
              <a:rPr lang="nl-NL" sz="2000" dirty="0"/>
              <a:t>het kiezen en het beschikken over een gunstige geografische vestigingsplaats kan kostenvoordelen en goede afzetmogelijkheden met zich meebrengen</a:t>
            </a:r>
            <a:r>
              <a:rPr lang="nl-NL" sz="2200" dirty="0"/>
              <a:t>.</a:t>
            </a:r>
            <a:endParaRPr lang="en-GB" sz="2200" dirty="0"/>
          </a:p>
        </p:txBody>
      </p:sp>
      <p:sp>
        <p:nvSpPr>
          <p:cNvPr id="2" name="Slide Number Placeholder 1">
            <a:extLst>
              <a:ext uri="{FF2B5EF4-FFF2-40B4-BE49-F238E27FC236}">
                <a16:creationId xmlns:a16="http://schemas.microsoft.com/office/drawing/2014/main" id="{54EFFBD0-732F-4F3D-8C10-E5313A5BFCF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animEffect transition="in" filter="fade">
                                      <p:cBhvr>
                                        <p:cTn id="7" dur="1000"/>
                                        <p:tgtEl>
                                          <p:spTgt spid="67587">
                                            <p:txEl>
                                              <p:pRg st="4" end="4"/>
                                            </p:txEl>
                                          </p:spTgt>
                                        </p:tgtEl>
                                      </p:cBhvr>
                                    </p:animEffect>
                                    <p:anim calcmode="lin" valueType="num">
                                      <p:cBhvr>
                                        <p:cTn id="8" dur="10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75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7587">
                                            <p:txEl>
                                              <p:pRg st="6" end="6"/>
                                            </p:txEl>
                                          </p:spTgt>
                                        </p:tgtEl>
                                        <p:attrNameLst>
                                          <p:attrName>style.visibility</p:attrName>
                                        </p:attrNameLst>
                                      </p:cBhvr>
                                      <p:to>
                                        <p:strVal val="visible"/>
                                      </p:to>
                                    </p:set>
                                    <p:animEffect transition="in" filter="fade">
                                      <p:cBhvr>
                                        <p:cTn id="14" dur="1000"/>
                                        <p:tgtEl>
                                          <p:spTgt spid="67587">
                                            <p:txEl>
                                              <p:pRg st="6" end="6"/>
                                            </p:txEl>
                                          </p:spTgt>
                                        </p:tgtEl>
                                      </p:cBhvr>
                                    </p:animEffect>
                                    <p:anim calcmode="lin" valueType="num">
                                      <p:cBhvr>
                                        <p:cTn id="15" dur="10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6758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nl-BE"/>
              <a:t>Een positieve NPV</a:t>
            </a:r>
            <a:endParaRPr lang="en-GB"/>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5" y="1669380"/>
            <a:ext cx="677386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62C2EC3-8458-4E54-A9BC-8A6F58D62B3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nl-BE" sz="2400" dirty="0"/>
              <a:t>     De beoordeling van investeringsprojecten in Belgische ondernemingen </a:t>
            </a:r>
            <a:endParaRPr lang="en-GB" sz="2400" dirty="0"/>
          </a:p>
        </p:txBody>
      </p:sp>
      <p:graphicFrame>
        <p:nvGraphicFramePr>
          <p:cNvPr id="2" name="Tabel 1"/>
          <p:cNvGraphicFramePr>
            <a:graphicFrameLocks noGrp="1"/>
          </p:cNvGraphicFramePr>
          <p:nvPr/>
        </p:nvGraphicFramePr>
        <p:xfrm>
          <a:off x="2207568" y="1828800"/>
          <a:ext cx="7776864" cy="3916680"/>
        </p:xfrm>
        <a:graphic>
          <a:graphicData uri="http://schemas.openxmlformats.org/drawingml/2006/table">
            <a:tbl>
              <a:tblPr firstRow="1" bandRow="1">
                <a:tableStyleId>{9DCAF9ED-07DC-4A11-8D7F-57B35C25682E}</a:tableStyleId>
              </a:tblPr>
              <a:tblGrid>
                <a:gridCol w="3456384">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tblGrid>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1" i="0" u="none" strike="noStrike" cap="none" normalizeH="0" baseline="0" dirty="0">
                          <a:ln>
                            <a:noFill/>
                          </a:ln>
                          <a:solidFill>
                            <a:schemeClr val="bg1"/>
                          </a:solidFill>
                          <a:effectLst/>
                          <a:latin typeface="Times New Roman" pitchFamily="18" charset="0"/>
                          <a:cs typeface="Times New Roman" pitchFamily="18" charset="0"/>
                        </a:rPr>
                        <a:t>Methoden</a:t>
                      </a:r>
                      <a:endParaRPr kumimoji="0" lang="nl-NL" sz="1600" b="1" i="0" u="none" strike="noStrike" cap="none" normalizeH="0" baseline="0" dirty="0">
                        <a:ln>
                          <a:noFill/>
                        </a:ln>
                        <a:solidFill>
                          <a:schemeClr val="bg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1" i="0" u="none" strike="noStrike" cap="none" normalizeH="0" baseline="0" dirty="0">
                          <a:ln>
                            <a:noFill/>
                          </a:ln>
                          <a:solidFill>
                            <a:schemeClr val="bg1"/>
                          </a:solidFill>
                          <a:effectLst/>
                          <a:latin typeface="Times New Roman" pitchFamily="18" charset="0"/>
                          <a:cs typeface="Times New Roman" pitchFamily="18" charset="0"/>
                        </a:rPr>
                        <a:t>Aantal ondernemingen</a:t>
                      </a:r>
                      <a:endParaRPr kumimoji="0" lang="nl-NL" sz="1600" b="1" i="0" u="none" strike="noStrike" cap="none" normalizeH="0" baseline="0" dirty="0">
                        <a:ln>
                          <a:noFill/>
                        </a:ln>
                        <a:solidFill>
                          <a:schemeClr val="bg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1" i="0" u="none" strike="noStrike" cap="none" normalizeH="0" baseline="0" dirty="0">
                          <a:ln>
                            <a:noFill/>
                          </a:ln>
                          <a:solidFill>
                            <a:schemeClr val="bg1"/>
                          </a:solidFill>
                          <a:effectLst/>
                          <a:latin typeface="Times New Roman" pitchFamily="18" charset="0"/>
                          <a:cs typeface="Times New Roman" pitchFamily="18" charset="0"/>
                        </a:rPr>
                        <a:t>% van het aantal</a:t>
                      </a:r>
                      <a:endParaRPr kumimoji="0" lang="en-GB" sz="1600" b="1" i="0" u="none" strike="noStrike" cap="none" normalizeH="0" baseline="0" dirty="0">
                        <a:ln>
                          <a:noFill/>
                        </a:ln>
                        <a:solidFill>
                          <a:schemeClr val="bg1"/>
                        </a:solidFill>
                        <a:effectLst/>
                        <a:latin typeface="Times New Roman" pitchFamily="18" charset="0"/>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1" i="0" u="none" strike="noStrike" cap="none" normalizeH="0" baseline="0" dirty="0">
                          <a:ln>
                            <a:noFill/>
                          </a:ln>
                          <a:solidFill>
                            <a:schemeClr val="bg1"/>
                          </a:solidFill>
                          <a:effectLst/>
                          <a:latin typeface="Times New Roman" pitchFamily="18" charset="0"/>
                          <a:cs typeface="Times New Roman" pitchFamily="18" charset="0"/>
                        </a:rPr>
                        <a:t> respondenten  (N= 73)</a:t>
                      </a:r>
                      <a:endParaRPr kumimoji="0" lang="nl-NL" sz="1600" b="1" i="0" u="none" strike="noStrike" cap="none" normalizeH="0" baseline="0" dirty="0">
                        <a:ln>
                          <a:noFill/>
                        </a:ln>
                        <a:solidFill>
                          <a:schemeClr val="bg1"/>
                        </a:solidFill>
                        <a:effectLst/>
                        <a:latin typeface="Arial" charset="0"/>
                      </a:endParaRPr>
                    </a:p>
                  </a:txBody>
                  <a:tcPr horzOverflow="overflow"/>
                </a:tc>
                <a:extLst>
                  <a:ext uri="{0D108BD9-81ED-4DB2-BD59-A6C34878D82A}">
                    <a16:rowId xmlns:a16="http://schemas.microsoft.com/office/drawing/2014/main" val="10000"/>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Terugverdientijd</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58</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79,4%</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Gemiddeld boekhoudkundig rendement</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10</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13,7%</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Intern rendement</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46</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63%</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a:ln>
                            <a:noFill/>
                          </a:ln>
                          <a:solidFill>
                            <a:schemeClr val="tx1"/>
                          </a:solidFill>
                          <a:effectLst/>
                          <a:latin typeface="Times New Roman" pitchFamily="18" charset="0"/>
                          <a:cs typeface="Times New Roman" pitchFamily="18" charset="0"/>
                        </a:rPr>
                        <a:t>Net Present Value</a:t>
                      </a:r>
                      <a:endParaRPr kumimoji="0" lang="nl-NL"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32</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43,8%</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Winstgevendheidsindex</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6</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8,2%</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a:ln>
                            <a:noFill/>
                          </a:ln>
                          <a:solidFill>
                            <a:schemeClr val="tx1"/>
                          </a:solidFill>
                          <a:effectLst/>
                          <a:latin typeface="Times New Roman" pitchFamily="18" charset="0"/>
                          <a:cs typeface="Times New Roman" pitchFamily="18" charset="0"/>
                        </a:rPr>
                        <a:t>Annuïteitenmethode</a:t>
                      </a:r>
                      <a:endParaRPr kumimoji="0" lang="nl-NL"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3</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4,1%</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a:ln>
                            <a:noFill/>
                          </a:ln>
                          <a:solidFill>
                            <a:schemeClr val="tx1"/>
                          </a:solidFill>
                          <a:effectLst/>
                          <a:latin typeface="Times New Roman" pitchFamily="18" charset="0"/>
                          <a:cs typeface="Times New Roman" pitchFamily="18" charset="0"/>
                        </a:rPr>
                        <a:t>Gedisconteerde terugverdientijd</a:t>
                      </a:r>
                      <a:endParaRPr kumimoji="0" lang="nl-NL"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16</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21,9%</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a:ln>
                            <a:noFill/>
                          </a:ln>
                          <a:solidFill>
                            <a:schemeClr val="tx1"/>
                          </a:solidFill>
                          <a:effectLst/>
                          <a:latin typeface="Times New Roman" pitchFamily="18" charset="0"/>
                          <a:cs typeface="Times New Roman" pitchFamily="18" charset="0"/>
                        </a:rPr>
                        <a:t>Andere</a:t>
                      </a:r>
                      <a:endParaRPr kumimoji="0" lang="nl-NL"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2</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2,7%</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r h="37084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a:ln>
                            <a:noFill/>
                          </a:ln>
                          <a:solidFill>
                            <a:schemeClr val="tx1"/>
                          </a:solidFill>
                          <a:effectLst/>
                          <a:latin typeface="Times New Roman" pitchFamily="18" charset="0"/>
                          <a:cs typeface="Times New Roman" pitchFamily="18" charset="0"/>
                        </a:rPr>
                        <a:t>Disconteringsmethode</a:t>
                      </a:r>
                      <a:endParaRPr kumimoji="0" lang="nl-NL"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59</a:t>
                      </a:r>
                      <a:endParaRPr kumimoji="0" lang="nl-NL"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kumimoji="0" lang="nl-NL" sz="1600" b="0" i="0" u="none" strike="noStrike" cap="none" normalizeH="0" baseline="0" dirty="0">
                          <a:ln>
                            <a:noFill/>
                          </a:ln>
                          <a:solidFill>
                            <a:schemeClr val="tx1"/>
                          </a:solidFill>
                          <a:effectLst/>
                          <a:latin typeface="Times New Roman" pitchFamily="18" charset="0"/>
                          <a:cs typeface="Times New Roman" pitchFamily="18" charset="0"/>
                        </a:rPr>
                        <a:t>80,8%</a:t>
                      </a:r>
                      <a:endParaRPr kumimoji="0" lang="nl-NL"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9"/>
                  </a:ext>
                </a:extLst>
              </a:tr>
            </a:tbl>
          </a:graphicData>
        </a:graphic>
      </p:graphicFrame>
      <p:sp>
        <p:nvSpPr>
          <p:cNvPr id="3" name="Slide Number Placeholder 2">
            <a:extLst>
              <a:ext uri="{FF2B5EF4-FFF2-40B4-BE49-F238E27FC236}">
                <a16:creationId xmlns:a16="http://schemas.microsoft.com/office/drawing/2014/main" id="{099E0D7F-4F1C-4938-8DE0-A6B211A2A26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nl-BE"/>
              <a:t>Investeringsbeslissingsproces </a:t>
            </a:r>
            <a:endParaRPr lang="en-GB"/>
          </a:p>
        </p:txBody>
      </p:sp>
      <p:sp>
        <p:nvSpPr>
          <p:cNvPr id="18435" name="Rectangle 3"/>
          <p:cNvSpPr>
            <a:spLocks noGrp="1" noChangeArrowheads="1"/>
          </p:cNvSpPr>
          <p:nvPr>
            <p:ph idx="1"/>
          </p:nvPr>
        </p:nvSpPr>
        <p:spPr/>
        <p:txBody>
          <a:bodyPr/>
          <a:lstStyle/>
          <a:p>
            <a:pPr eaLnBrk="1" hangingPunct="1">
              <a:buFont typeface="Wingdings" pitchFamily="2" charset="2"/>
              <a:buAutoNum type="arabicPeriod" startAt="2"/>
              <a:defRPr/>
            </a:pPr>
            <a:r>
              <a:rPr lang="nl-BE" u="sng" dirty="0"/>
              <a:t>Evaluatiefase</a:t>
            </a:r>
          </a:p>
          <a:p>
            <a:pPr eaLnBrk="1" hangingPunct="1">
              <a:buFont typeface="Wingdings" pitchFamily="2" charset="2"/>
              <a:buNone/>
              <a:defRPr/>
            </a:pPr>
            <a:r>
              <a:rPr lang="nl-BE" sz="2400" dirty="0"/>
              <a:t>	</a:t>
            </a:r>
            <a:r>
              <a:rPr lang="nl-BE" sz="2200" dirty="0"/>
              <a:t>Een # ideeën worden in projectvoorstellen omgezet en komen in de evaluatiefase terecht</a:t>
            </a:r>
          </a:p>
          <a:p>
            <a:pPr eaLnBrk="1" hangingPunct="1">
              <a:buFont typeface="Times" pitchFamily="18" charset="0"/>
              <a:buChar char="-"/>
              <a:defRPr/>
            </a:pPr>
            <a:r>
              <a:rPr lang="nl-BE" sz="2200" dirty="0"/>
              <a:t>Meer gefundeerde schattingen van kasuitgaven en -ontvangsten</a:t>
            </a:r>
          </a:p>
          <a:p>
            <a:pPr eaLnBrk="1" hangingPunct="1">
              <a:buFont typeface="Times" pitchFamily="18" charset="0"/>
              <a:buChar char="-"/>
              <a:defRPr/>
            </a:pPr>
            <a:r>
              <a:rPr lang="nl-BE" sz="2200" dirty="0"/>
              <a:t>Projectvoorstellen waartussen ec. afhankelijkheid bestaat groeperen in eenzelfde project (complementen – substituten)</a:t>
            </a:r>
          </a:p>
          <a:p>
            <a:pPr eaLnBrk="1" hangingPunct="1">
              <a:buFont typeface="Times" pitchFamily="18" charset="0"/>
              <a:buChar char="-"/>
              <a:defRPr/>
            </a:pPr>
            <a:r>
              <a:rPr lang="nl-BE" sz="2200" dirty="0"/>
              <a:t>Elkaar uitsluitende projectvoorstellen afzonderlijk behandelen</a:t>
            </a:r>
          </a:p>
          <a:p>
            <a:pPr eaLnBrk="1" hangingPunct="1">
              <a:buFont typeface="Times" pitchFamily="18" charset="0"/>
              <a:buChar char="-"/>
              <a:defRPr/>
            </a:pPr>
            <a:endParaRPr lang="nl-BE" sz="2400" dirty="0"/>
          </a:p>
          <a:p>
            <a:pPr eaLnBrk="1" hangingPunct="1">
              <a:buFont typeface="Times" pitchFamily="18" charset="0"/>
              <a:buChar char="-"/>
              <a:defRPr/>
            </a:pPr>
            <a:endParaRPr lang="nl-BE" sz="2400" dirty="0"/>
          </a:p>
          <a:p>
            <a:pPr eaLnBrk="1" hangingPunct="1">
              <a:buFont typeface="Times" pitchFamily="18" charset="0"/>
              <a:buChar char="-"/>
              <a:defRPr/>
            </a:pPr>
            <a:endParaRPr lang="en-GB" sz="2400" dirty="0"/>
          </a:p>
        </p:txBody>
      </p:sp>
      <p:sp>
        <p:nvSpPr>
          <p:cNvPr id="2" name="Slide Number Placeholder 1">
            <a:extLst>
              <a:ext uri="{FF2B5EF4-FFF2-40B4-BE49-F238E27FC236}">
                <a16:creationId xmlns:a16="http://schemas.microsoft.com/office/drawing/2014/main" id="{3545926D-5FA5-451E-AB34-9C7A656596F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8056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Effect transition="in" filter="fade">
                                      <p:cBhvr>
                                        <p:cTn id="7" dur="1000"/>
                                        <p:tgtEl>
                                          <p:spTgt spid="18435">
                                            <p:txEl>
                                              <p:pRg st="2" end="2"/>
                                            </p:txEl>
                                          </p:spTgt>
                                        </p:tgtEl>
                                      </p:cBhvr>
                                    </p:animEffect>
                                    <p:anim calcmode="lin" valueType="num">
                                      <p:cBhvr>
                                        <p:cTn id="8"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3" end="3"/>
                                            </p:txEl>
                                          </p:spTgt>
                                        </p:tgtEl>
                                        <p:attrNameLst>
                                          <p:attrName>style.visibility</p:attrName>
                                        </p:attrNameLst>
                                      </p:cBhvr>
                                      <p:to>
                                        <p:strVal val="visible"/>
                                      </p:to>
                                    </p:set>
                                    <p:animEffect transition="in" filter="fade">
                                      <p:cBhvr>
                                        <p:cTn id="14" dur="1000"/>
                                        <p:tgtEl>
                                          <p:spTgt spid="18435">
                                            <p:txEl>
                                              <p:pRg st="3" end="3"/>
                                            </p:txEl>
                                          </p:spTgt>
                                        </p:tgtEl>
                                      </p:cBhvr>
                                    </p:animEffect>
                                    <p:anim calcmode="lin" valueType="num">
                                      <p:cBhvr>
                                        <p:cTn id="15"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1000"/>
                                        <p:tgtEl>
                                          <p:spTgt spid="18435">
                                            <p:txEl>
                                              <p:pRg st="4" end="4"/>
                                            </p:txEl>
                                          </p:spTgt>
                                        </p:tgtEl>
                                      </p:cBhvr>
                                    </p:animEffect>
                                    <p:anim calcmode="lin" valueType="num">
                                      <p:cBhvr>
                                        <p:cTn id="22" dur="10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pPr eaLnBrk="1" hangingPunct="1">
              <a:defRPr/>
            </a:pPr>
            <a:r>
              <a:rPr lang="nl-BE" dirty="0"/>
              <a:t>Investeringsselectie</a:t>
            </a:r>
            <a:r>
              <a:rPr lang="nl-BE"/>
              <a:t>: specifieke </a:t>
            </a:r>
            <a:r>
              <a:rPr lang="nl-BE" dirty="0"/>
              <a:t>situaties</a:t>
            </a:r>
            <a:endParaRPr lang="en-GB" dirty="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pPr eaLnBrk="1" hangingPunct="1">
              <a:defRPr/>
            </a:pPr>
            <a:r>
              <a:rPr lang="nl-BE" sz="4800" dirty="0"/>
              <a:t>Budgetbeperkingen</a:t>
            </a:r>
            <a:endParaRPr lang="en-GB" sz="4800" dirty="0"/>
          </a:p>
        </p:txBody>
      </p:sp>
      <p:sp>
        <p:nvSpPr>
          <p:cNvPr id="2" name="Tijdelijke aanduiding voor tekst 1"/>
          <p:cNvSpPr>
            <a:spLocks noGrp="1"/>
          </p:cNvSpPr>
          <p:nvPr>
            <p:ph type="body" idx="1"/>
          </p:nvPr>
        </p:nvSpPr>
        <p:spPr/>
        <p:txBody>
          <a:bodyPr/>
          <a:lstStyle/>
          <a:p>
            <a:r>
              <a:rPr lang="nl-BE" dirty="0"/>
              <a:t>Investeringsprojecten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nl-BE" dirty="0"/>
              <a:t>De winstgevendheidindex</a:t>
            </a:r>
            <a:endParaRPr lang="en-GB" dirty="0"/>
          </a:p>
        </p:txBody>
      </p:sp>
      <p:sp>
        <p:nvSpPr>
          <p:cNvPr id="8196" name="Rectangle 3"/>
          <p:cNvSpPr>
            <a:spLocks noGrp="1" noChangeArrowheads="1"/>
          </p:cNvSpPr>
          <p:nvPr>
            <p:ph idx="1"/>
          </p:nvPr>
        </p:nvSpPr>
        <p:spPr>
          <a:xfrm>
            <a:off x="2063553" y="1275145"/>
            <a:ext cx="7870825" cy="4962165"/>
          </a:xfrm>
        </p:spPr>
        <p:txBody>
          <a:bodyPr/>
          <a:lstStyle/>
          <a:p>
            <a:pPr eaLnBrk="1" hangingPunct="1">
              <a:buFont typeface="Wingdings" pitchFamily="2" charset="2"/>
              <a:buNone/>
            </a:pPr>
            <a:r>
              <a:rPr lang="nl-BE" sz="2400" dirty="0"/>
              <a:t>De winstgevendheidindex (PI = </a:t>
            </a:r>
            <a:r>
              <a:rPr lang="nl-BE" sz="2400" dirty="0" err="1"/>
              <a:t>profitability</a:t>
            </a:r>
            <a:r>
              <a:rPr lang="nl-BE" sz="2400" dirty="0"/>
              <a:t> index) kan worden gedefinieerd als de verhouding tussen de contante waarde van de toekomstige kasstromen (PV) en het initiële investeringsbedrag (I</a:t>
            </a:r>
            <a:r>
              <a:rPr lang="nl-BE" sz="1600" dirty="0"/>
              <a:t>0</a:t>
            </a:r>
            <a:r>
              <a:rPr lang="nl-BE" sz="2400" dirty="0"/>
              <a:t>)</a:t>
            </a:r>
          </a:p>
          <a:p>
            <a:pPr eaLnBrk="1" hangingPunct="1">
              <a:buFont typeface="Wingdings" pitchFamily="2" charset="2"/>
              <a:buNone/>
            </a:pPr>
            <a:endParaRPr lang="nl-BE" sz="2400" dirty="0"/>
          </a:p>
          <a:p>
            <a:pPr eaLnBrk="1" hangingPunct="1">
              <a:buFont typeface="Wingdings" pitchFamily="2" charset="2"/>
              <a:buNone/>
            </a:pPr>
            <a:endParaRPr lang="nl-BE" sz="2400" dirty="0"/>
          </a:p>
          <a:p>
            <a:pPr eaLnBrk="1" hangingPunct="1">
              <a:buFont typeface="Wingdings" pitchFamily="2" charset="2"/>
              <a:buNone/>
            </a:pPr>
            <a:endParaRPr lang="nl-BE" sz="2400" dirty="0"/>
          </a:p>
          <a:p>
            <a:pPr eaLnBrk="1" hangingPunct="1">
              <a:buFont typeface="Wingdings" pitchFamily="2" charset="2"/>
              <a:buNone/>
            </a:pPr>
            <a:r>
              <a:rPr lang="nl-BE" sz="2400" dirty="0"/>
              <a:t>De PI zegt ons alle projecten te aanvaarden met een index groter dan 1. </a:t>
            </a:r>
          </a:p>
          <a:p>
            <a:pPr eaLnBrk="1" hangingPunct="1">
              <a:buFont typeface="Wingdings" pitchFamily="2" charset="2"/>
              <a:buNone/>
            </a:pPr>
            <a:r>
              <a:rPr lang="nl-BE" sz="2400" dirty="0"/>
              <a:t>Als het budget beperkt is: projecten selecteren met de hoogste PI</a:t>
            </a:r>
          </a:p>
          <a:p>
            <a:pPr eaLnBrk="1" hangingPunct="1">
              <a:buFont typeface="Wingdings" pitchFamily="2" charset="2"/>
              <a:buNone/>
            </a:pPr>
            <a:endParaRPr lang="en-GB" sz="2400" dirty="0"/>
          </a:p>
        </p:txBody>
      </p:sp>
      <p:sp>
        <p:nvSpPr>
          <p:cNvPr id="8197" name="Rectangle 5"/>
          <p:cNvSpPr>
            <a:spLocks noChangeArrowheads="1"/>
          </p:cNvSpPr>
          <p:nvPr/>
        </p:nvSpPr>
        <p:spPr bwMode="auto">
          <a:xfrm>
            <a:off x="1524000" y="3039547"/>
            <a:ext cx="184731" cy="369332"/>
          </a:xfrm>
          <a:prstGeom prst="rect">
            <a:avLst/>
          </a:prstGeom>
          <a:noFill/>
          <a:ln w="9525">
            <a:noFill/>
            <a:miter lim="800000"/>
            <a:headEnd/>
            <a:tailEnd/>
          </a:ln>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6" name="Tekstvak 5"/>
              <p:cNvSpPr txBox="1"/>
              <p:nvPr/>
            </p:nvSpPr>
            <p:spPr>
              <a:xfrm>
                <a:off x="2257622" y="3068612"/>
                <a:ext cx="6804756" cy="720775"/>
              </a:xfrm>
              <a:prstGeom prst="rect">
                <a:avLst/>
              </a:prstGeom>
              <a:noFill/>
              <a:ln>
                <a:solidFill>
                  <a:srgbClr val="FFC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nl-BE" sz="2000" i="1">
                          <a:solidFill>
                            <a:srgbClr val="003D62"/>
                          </a:solidFill>
                          <a:latin typeface="Cambria Math"/>
                        </a:rPr>
                        <m:t>𝑃𝐼</m:t>
                      </m:r>
                      <m:r>
                        <a:rPr lang="nl-BE" sz="2000" i="1">
                          <a:solidFill>
                            <a:srgbClr val="003D62"/>
                          </a:solidFill>
                          <a:latin typeface="Cambria Math"/>
                        </a:rPr>
                        <m:t>=</m:t>
                      </m:r>
                      <m:f>
                        <m:fPr>
                          <m:ctrlPr>
                            <a:rPr lang="nl-BE" sz="2000" i="1">
                              <a:solidFill>
                                <a:srgbClr val="003D62"/>
                              </a:solidFill>
                              <a:latin typeface="Cambria Math" panose="02040503050406030204" pitchFamily="18" charset="0"/>
                            </a:rPr>
                          </m:ctrlPr>
                        </m:fPr>
                        <m:num>
                          <m:r>
                            <a:rPr lang="nl-BE" sz="2000" i="1">
                              <a:solidFill>
                                <a:srgbClr val="003D62"/>
                              </a:solidFill>
                              <a:latin typeface="Cambria Math"/>
                            </a:rPr>
                            <m:t>𝑃𝑉</m:t>
                          </m:r>
                        </m:num>
                        <m:den>
                          <m:sSub>
                            <m:sSubPr>
                              <m:ctrlPr>
                                <a:rPr lang="nl-BE" sz="2000" i="1">
                                  <a:solidFill>
                                    <a:srgbClr val="003D62"/>
                                  </a:solidFill>
                                  <a:latin typeface="Cambria Math" panose="02040503050406030204" pitchFamily="18" charset="0"/>
                                </a:rPr>
                              </m:ctrlPr>
                            </m:sSubPr>
                            <m:e>
                              <m:r>
                                <a:rPr lang="nl-BE" sz="2000" i="1">
                                  <a:solidFill>
                                    <a:srgbClr val="003D62"/>
                                  </a:solidFill>
                                  <a:latin typeface="Cambria Math"/>
                                </a:rPr>
                                <m:t>𝐼</m:t>
                              </m:r>
                            </m:e>
                            <m:sub>
                              <m:r>
                                <a:rPr lang="nl-BE" sz="2000" i="1">
                                  <a:solidFill>
                                    <a:srgbClr val="003D62"/>
                                  </a:solidFill>
                                  <a:latin typeface="Cambria Math"/>
                                </a:rPr>
                                <m:t>0</m:t>
                              </m:r>
                            </m:sub>
                          </m:sSub>
                        </m:den>
                      </m:f>
                      <m:r>
                        <a:rPr lang="nl-BE" sz="2000" i="1">
                          <a:solidFill>
                            <a:srgbClr val="003D62"/>
                          </a:solidFill>
                          <a:latin typeface="Cambria Math"/>
                        </a:rPr>
                        <m:t>=</m:t>
                      </m:r>
                      <m:f>
                        <m:fPr>
                          <m:ctrlPr>
                            <a:rPr lang="nl-BE" sz="2000" i="1">
                              <a:solidFill>
                                <a:srgbClr val="003D62"/>
                              </a:solidFill>
                              <a:latin typeface="Cambria Math" panose="02040503050406030204" pitchFamily="18" charset="0"/>
                            </a:rPr>
                          </m:ctrlPr>
                        </m:fPr>
                        <m:num>
                          <m:r>
                            <a:rPr lang="nl-BE" sz="2000" i="1">
                              <a:solidFill>
                                <a:srgbClr val="003D62"/>
                              </a:solidFill>
                              <a:latin typeface="Cambria Math"/>
                            </a:rPr>
                            <m:t>𝑁𝑃𝑉</m:t>
                          </m:r>
                          <m:r>
                            <a:rPr lang="nl-BE" sz="2000" i="1">
                              <a:solidFill>
                                <a:srgbClr val="003D62"/>
                              </a:solidFill>
                              <a:latin typeface="Cambria Math"/>
                            </a:rPr>
                            <m:t>+</m:t>
                          </m:r>
                          <m:sSub>
                            <m:sSubPr>
                              <m:ctrlPr>
                                <a:rPr lang="nl-BE" sz="2000" i="1">
                                  <a:solidFill>
                                    <a:srgbClr val="003D62"/>
                                  </a:solidFill>
                                  <a:latin typeface="Cambria Math" panose="02040503050406030204" pitchFamily="18" charset="0"/>
                                </a:rPr>
                              </m:ctrlPr>
                            </m:sSubPr>
                            <m:e>
                              <m:r>
                                <a:rPr lang="nl-BE" sz="2000" i="1">
                                  <a:solidFill>
                                    <a:srgbClr val="003D62"/>
                                  </a:solidFill>
                                  <a:latin typeface="Cambria Math"/>
                                </a:rPr>
                                <m:t>𝐼</m:t>
                              </m:r>
                            </m:e>
                            <m:sub>
                              <m:r>
                                <a:rPr lang="nl-BE" sz="2000" i="1">
                                  <a:solidFill>
                                    <a:srgbClr val="003D62"/>
                                  </a:solidFill>
                                  <a:latin typeface="Cambria Math"/>
                                </a:rPr>
                                <m:t>0</m:t>
                              </m:r>
                            </m:sub>
                          </m:sSub>
                        </m:num>
                        <m:den>
                          <m:sSub>
                            <m:sSubPr>
                              <m:ctrlPr>
                                <a:rPr lang="nl-BE" sz="2000" i="1">
                                  <a:solidFill>
                                    <a:srgbClr val="003D62"/>
                                  </a:solidFill>
                                  <a:latin typeface="Cambria Math" panose="02040503050406030204" pitchFamily="18" charset="0"/>
                                </a:rPr>
                              </m:ctrlPr>
                            </m:sSubPr>
                            <m:e>
                              <m:r>
                                <a:rPr lang="nl-BE" sz="2000" i="1">
                                  <a:solidFill>
                                    <a:srgbClr val="003D62"/>
                                  </a:solidFill>
                                  <a:latin typeface="Cambria Math"/>
                                </a:rPr>
                                <m:t>𝐼</m:t>
                              </m:r>
                            </m:e>
                            <m:sub>
                              <m:r>
                                <a:rPr lang="nl-BE" sz="2000" i="1">
                                  <a:solidFill>
                                    <a:srgbClr val="003D62"/>
                                  </a:solidFill>
                                  <a:latin typeface="Cambria Math"/>
                                </a:rPr>
                                <m:t>0</m:t>
                              </m:r>
                            </m:sub>
                          </m:sSub>
                        </m:den>
                      </m:f>
                    </m:oMath>
                  </m:oMathPara>
                </a14:m>
                <a:endParaRPr lang="en-GB" sz="2000" dirty="0">
                  <a:solidFill>
                    <a:srgbClr val="003D62"/>
                  </a:solidFill>
                  <a:latin typeface="Arial" charset="0"/>
                  <a:cs typeface="Arial" charset="0"/>
                </a:endParaRPr>
              </a:p>
            </p:txBody>
          </p:sp>
        </mc:Choice>
        <mc:Fallback xmlns="">
          <p:sp>
            <p:nvSpPr>
              <p:cNvPr id="6" name="Tekstvak 5"/>
              <p:cNvSpPr txBox="1">
                <a:spLocks noRot="1" noChangeAspect="1" noMove="1" noResize="1" noEditPoints="1" noAdjustHandles="1" noChangeArrowheads="1" noChangeShapeType="1" noTextEdit="1"/>
              </p:cNvSpPr>
              <p:nvPr/>
            </p:nvSpPr>
            <p:spPr>
              <a:xfrm>
                <a:off x="2257622" y="3068612"/>
                <a:ext cx="6804756" cy="720775"/>
              </a:xfrm>
              <a:prstGeom prst="rect">
                <a:avLst/>
              </a:prstGeom>
              <a:blipFill>
                <a:blip r:embed="rId3"/>
                <a:stretch>
                  <a:fillRect/>
                </a:stretch>
              </a:blipFill>
              <a:ln>
                <a:solidFill>
                  <a:srgbClr val="FFC000"/>
                </a:solidFill>
              </a:ln>
            </p:spPr>
            <p:txBody>
              <a:bodyPr/>
              <a:lstStyle/>
              <a:p>
                <a:r>
                  <a:rPr lang="nl-BE">
                    <a:noFill/>
                  </a:rPr>
                  <a:t> </a:t>
                </a:r>
              </a:p>
            </p:txBody>
          </p:sp>
        </mc:Fallback>
      </mc:AlternateContent>
      <p:sp>
        <p:nvSpPr>
          <p:cNvPr id="2" name="Slide Number Placeholder 1">
            <a:extLst>
              <a:ext uri="{FF2B5EF4-FFF2-40B4-BE49-F238E27FC236}">
                <a16:creationId xmlns:a16="http://schemas.microsoft.com/office/drawing/2014/main" id="{E686A745-8005-4425-91A6-6E6FE14B837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nl-BE" dirty="0"/>
              <a:t>    De winstgevendheidindex</a:t>
            </a:r>
            <a:endParaRPr lang="en-GB" dirty="0"/>
          </a:p>
        </p:txBody>
      </p:sp>
      <p:sp>
        <p:nvSpPr>
          <p:cNvPr id="51203" name="Rectangle 3"/>
          <p:cNvSpPr>
            <a:spLocks noGrp="1" noChangeArrowheads="1"/>
          </p:cNvSpPr>
          <p:nvPr>
            <p:ph idx="1"/>
          </p:nvPr>
        </p:nvSpPr>
        <p:spPr>
          <a:noFill/>
        </p:spPr>
        <p:txBody>
          <a:bodyPr/>
          <a:lstStyle/>
          <a:p>
            <a:pPr marL="0" indent="0">
              <a:buNone/>
            </a:pPr>
            <a:r>
              <a:rPr lang="nl-BE" dirty="0"/>
              <a:t>Verband tussen de NPV-methode, de PI-methode en de IRR-methode </a:t>
            </a:r>
          </a:p>
          <a:p>
            <a:pPr eaLnBrk="1" hangingPunct="1">
              <a:buFont typeface="Wingdings" pitchFamily="2" charset="2"/>
              <a:buNone/>
            </a:pPr>
            <a:endParaRPr lang="nl-BE" u="sng" dirty="0"/>
          </a:p>
          <a:p>
            <a:pPr eaLnBrk="1" hangingPunct="1">
              <a:buFont typeface="Wingdings" pitchFamily="2" charset="2"/>
              <a:buNone/>
            </a:pPr>
            <a:endParaRPr lang="nl-BE" u="sng" dirty="0"/>
          </a:p>
          <a:p>
            <a:pPr eaLnBrk="1" hangingPunct="1">
              <a:buFont typeface="Wingdings" pitchFamily="2" charset="2"/>
              <a:buNone/>
            </a:pPr>
            <a:endParaRPr lang="nl-BE" u="sng" dirty="0"/>
          </a:p>
          <a:p>
            <a:pPr eaLnBrk="1" hangingPunct="1">
              <a:buFont typeface="Wingdings" pitchFamily="2" charset="2"/>
              <a:buNone/>
            </a:pPr>
            <a:endParaRPr lang="nl-BE" u="sng" dirty="0"/>
          </a:p>
          <a:p>
            <a:pPr eaLnBrk="1" hangingPunct="1">
              <a:buFont typeface="Wingdings" pitchFamily="2" charset="2"/>
              <a:buNone/>
            </a:pPr>
            <a:endParaRPr lang="nl-BE" u="sng" dirty="0"/>
          </a:p>
          <a:p>
            <a:pPr eaLnBrk="1" hangingPunct="1">
              <a:buFont typeface="Wingdings" pitchFamily="2" charset="2"/>
              <a:buNone/>
            </a:pPr>
            <a:endParaRPr lang="en-GB" u="sng" dirty="0"/>
          </a:p>
        </p:txBody>
      </p:sp>
      <p:graphicFrame>
        <p:nvGraphicFramePr>
          <p:cNvPr id="2" name="Tabel 1"/>
          <p:cNvGraphicFramePr>
            <a:graphicFrameLocks noGrp="1"/>
          </p:cNvGraphicFramePr>
          <p:nvPr>
            <p:extLst/>
          </p:nvPr>
        </p:nvGraphicFramePr>
        <p:xfrm>
          <a:off x="3071664" y="2564904"/>
          <a:ext cx="6096000" cy="148336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nl-BE" dirty="0"/>
                        <a:t>NPV</a:t>
                      </a:r>
                    </a:p>
                  </a:txBody>
                  <a:tcPr/>
                </a:tc>
                <a:tc>
                  <a:txBody>
                    <a:bodyPr/>
                    <a:lstStyle/>
                    <a:p>
                      <a:r>
                        <a:rPr lang="nl-BE" dirty="0"/>
                        <a:t>PI</a:t>
                      </a:r>
                    </a:p>
                  </a:txBody>
                  <a:tcPr/>
                </a:tc>
                <a:tc>
                  <a:txBody>
                    <a:bodyPr/>
                    <a:lstStyle/>
                    <a:p>
                      <a:r>
                        <a:rPr lang="nl-BE" dirty="0"/>
                        <a:t>IRR</a:t>
                      </a:r>
                    </a:p>
                  </a:txBody>
                  <a:tcPr/>
                </a:tc>
                <a:extLst>
                  <a:ext uri="{0D108BD9-81ED-4DB2-BD59-A6C34878D82A}">
                    <a16:rowId xmlns:a16="http://schemas.microsoft.com/office/drawing/2014/main" val="10000"/>
                  </a:ext>
                </a:extLst>
              </a:tr>
              <a:tr h="370840">
                <a:tc>
                  <a:txBody>
                    <a:bodyPr/>
                    <a:lstStyle/>
                    <a:p>
                      <a:r>
                        <a:rPr lang="nl-BE" dirty="0"/>
                        <a:t>&lt; 0</a:t>
                      </a:r>
                    </a:p>
                  </a:txBody>
                  <a:tcPr/>
                </a:tc>
                <a:tc>
                  <a:txBody>
                    <a:bodyPr/>
                    <a:lstStyle/>
                    <a:p>
                      <a:r>
                        <a:rPr lang="nl-BE" dirty="0"/>
                        <a:t>&lt; 1</a:t>
                      </a:r>
                    </a:p>
                  </a:txBody>
                  <a:tcPr/>
                </a:tc>
                <a:tc>
                  <a:txBody>
                    <a:bodyPr/>
                    <a:lstStyle/>
                    <a:p>
                      <a:r>
                        <a:rPr lang="nl-BE" dirty="0"/>
                        <a:t>&lt; k</a:t>
                      </a:r>
                    </a:p>
                  </a:txBody>
                  <a:tcPr/>
                </a:tc>
                <a:extLst>
                  <a:ext uri="{0D108BD9-81ED-4DB2-BD59-A6C34878D82A}">
                    <a16:rowId xmlns:a16="http://schemas.microsoft.com/office/drawing/2014/main" val="10001"/>
                  </a:ext>
                </a:extLst>
              </a:tr>
              <a:tr h="370840">
                <a:tc>
                  <a:txBody>
                    <a:bodyPr/>
                    <a:lstStyle/>
                    <a:p>
                      <a:r>
                        <a:rPr lang="nl-BE" dirty="0"/>
                        <a:t>= 0</a:t>
                      </a:r>
                    </a:p>
                  </a:txBody>
                  <a:tcPr/>
                </a:tc>
                <a:tc>
                  <a:txBody>
                    <a:bodyPr/>
                    <a:lstStyle/>
                    <a:p>
                      <a:r>
                        <a:rPr lang="nl-BE" dirty="0"/>
                        <a:t>= 1</a:t>
                      </a:r>
                    </a:p>
                  </a:txBody>
                  <a:tcPr/>
                </a:tc>
                <a:tc>
                  <a:txBody>
                    <a:bodyPr/>
                    <a:lstStyle/>
                    <a:p>
                      <a:r>
                        <a:rPr lang="nl-BE" dirty="0"/>
                        <a:t>= k</a:t>
                      </a:r>
                    </a:p>
                  </a:txBody>
                  <a:tcPr/>
                </a:tc>
                <a:extLst>
                  <a:ext uri="{0D108BD9-81ED-4DB2-BD59-A6C34878D82A}">
                    <a16:rowId xmlns:a16="http://schemas.microsoft.com/office/drawing/2014/main" val="10002"/>
                  </a:ext>
                </a:extLst>
              </a:tr>
              <a:tr h="370840">
                <a:tc>
                  <a:txBody>
                    <a:bodyPr/>
                    <a:lstStyle/>
                    <a:p>
                      <a:pPr marL="0" indent="0">
                        <a:buFont typeface="Wingdings"/>
                        <a:buNone/>
                      </a:pPr>
                      <a:r>
                        <a:rPr lang="nl-BE" dirty="0"/>
                        <a:t>&gt; 0</a:t>
                      </a:r>
                    </a:p>
                  </a:txBody>
                  <a:tcPr/>
                </a:tc>
                <a:tc>
                  <a:txBody>
                    <a:bodyPr/>
                    <a:lstStyle/>
                    <a:p>
                      <a:pPr marL="0" indent="0">
                        <a:buFont typeface="Wingdings"/>
                        <a:buNone/>
                      </a:pPr>
                      <a:r>
                        <a:rPr lang="nl-BE" dirty="0"/>
                        <a:t>&gt; 1</a:t>
                      </a:r>
                    </a:p>
                  </a:txBody>
                  <a:tcPr/>
                </a:tc>
                <a:tc>
                  <a:txBody>
                    <a:bodyPr/>
                    <a:lstStyle/>
                    <a:p>
                      <a:r>
                        <a:rPr lang="nl-BE" dirty="0"/>
                        <a:t>&gt; k</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 name="Tekstvak 6"/>
              <p:cNvSpPr txBox="1"/>
              <p:nvPr/>
            </p:nvSpPr>
            <p:spPr>
              <a:xfrm>
                <a:off x="2135560" y="4365104"/>
                <a:ext cx="7920880" cy="1357616"/>
              </a:xfrm>
              <a:prstGeom prst="rect">
                <a:avLst/>
              </a:prstGeom>
              <a:noFill/>
              <a:ln>
                <a:solidFill>
                  <a:srgbClr val="00B050"/>
                </a:solidFill>
                <a:prstDash val="dash"/>
              </a:ln>
            </p:spPr>
            <p:txBody>
              <a:bodyPr wrap="square" rtlCol="0">
                <a:spAutoFit/>
              </a:bodyPr>
              <a:lstStyle/>
              <a:p>
                <a:r>
                  <a:rPr lang="nl-BE" i="1" dirty="0">
                    <a:solidFill>
                      <a:srgbClr val="003D62"/>
                    </a:solidFill>
                  </a:rPr>
                  <a:t>Vb (9.5)</a:t>
                </a: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rPr>
                  <a:t>Toegepast op het cijfervoorbeeld bekomen we</a:t>
                </a:r>
                <a14:m>
                  <m:oMath xmlns:m="http://schemas.openxmlformats.org/officeDocument/2006/math">
                    <m:r>
                      <a:rPr lang="nl-BE" b="0" i="0" smtClean="0">
                        <a:solidFill>
                          <a:srgbClr val="003D62"/>
                        </a:solidFill>
                        <a:latin typeface="Cambria Math"/>
                      </a:rPr>
                      <m:t> </m:t>
                    </m:r>
                    <m:r>
                      <a:rPr lang="nl-BE" b="0" i="1" smtClean="0">
                        <a:solidFill>
                          <a:srgbClr val="003D62"/>
                        </a:solidFill>
                        <a:latin typeface="Cambria Math"/>
                      </a:rPr>
                      <m:t>𝑃𝐼</m:t>
                    </m:r>
                    <m:r>
                      <a:rPr lang="nl-BE" b="0" i="1" smtClean="0">
                        <a:solidFill>
                          <a:srgbClr val="003D62"/>
                        </a:solidFill>
                        <a:latin typeface="Cambria Math"/>
                      </a:rPr>
                      <m:t>=</m:t>
                    </m:r>
                    <m:f>
                      <m:fPr>
                        <m:ctrlPr>
                          <a:rPr lang="nl-BE" b="0" i="1" smtClean="0">
                            <a:solidFill>
                              <a:srgbClr val="003D62"/>
                            </a:solidFill>
                            <a:latin typeface="Cambria Math" panose="02040503050406030204" pitchFamily="18" charset="0"/>
                          </a:rPr>
                        </m:ctrlPr>
                      </m:fPr>
                      <m:num>
                        <m:r>
                          <a:rPr lang="nl-BE" b="0" i="1" smtClean="0">
                            <a:solidFill>
                              <a:srgbClr val="003D62"/>
                            </a:solidFill>
                            <a:latin typeface="Cambria Math"/>
                          </a:rPr>
                          <m:t>11,019 </m:t>
                        </m:r>
                        <m:r>
                          <a:rPr lang="nl-BE" b="0" i="1" smtClean="0">
                            <a:solidFill>
                              <a:srgbClr val="003D62"/>
                            </a:solidFill>
                            <a:latin typeface="Cambria Math"/>
                          </a:rPr>
                          <m:t>𝑚𝑖𝑙𝑗𝑜𝑒𝑛</m:t>
                        </m:r>
                      </m:num>
                      <m:den>
                        <m:r>
                          <a:rPr lang="nl-BE" b="0" i="1" smtClean="0">
                            <a:solidFill>
                              <a:srgbClr val="003D62"/>
                            </a:solidFill>
                            <a:latin typeface="Cambria Math"/>
                          </a:rPr>
                          <m:t>9 </m:t>
                        </m:r>
                        <m:r>
                          <a:rPr lang="nl-BE" b="0" i="1" smtClean="0">
                            <a:solidFill>
                              <a:srgbClr val="003D62"/>
                            </a:solidFill>
                            <a:latin typeface="Cambria Math"/>
                          </a:rPr>
                          <m:t>𝑚𝑖𝑙𝑗𝑜𝑒𝑛</m:t>
                        </m:r>
                      </m:den>
                    </m:f>
                    <m:r>
                      <a:rPr lang="nl-BE" b="0" i="1" smtClean="0">
                        <a:solidFill>
                          <a:srgbClr val="003D62"/>
                        </a:solidFill>
                        <a:latin typeface="Cambria Math"/>
                      </a:rPr>
                      <m:t>=1,22</m:t>
                    </m:r>
                  </m:oMath>
                </a14:m>
                <a:r>
                  <a:rPr lang="nl-NL" dirty="0">
                    <a:solidFill>
                      <a:srgbClr val="003D62"/>
                    </a:solidFill>
                  </a:rPr>
                  <a:t>.</a:t>
                </a:r>
              </a:p>
              <a:p>
                <a:pPr>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dirty="0">
                    <a:solidFill>
                      <a:srgbClr val="003D62"/>
                    </a:solidFill>
                  </a:rPr>
                  <a:t>Vermits de berekende PI groter is dan 1, is het economisch verantwoord dat investeringsproject te aanvaarden.</a:t>
                </a:r>
                <a:endParaRPr lang="en-GB" dirty="0">
                  <a:solidFill>
                    <a:srgbClr val="003D62"/>
                  </a:solidFill>
                </a:endParaRPr>
              </a:p>
            </p:txBody>
          </p:sp>
        </mc:Choice>
        <mc:Fallback xmlns="">
          <p:sp>
            <p:nvSpPr>
              <p:cNvPr id="7" name="Tekstvak 6"/>
              <p:cNvSpPr txBox="1">
                <a:spLocks noRot="1" noChangeAspect="1" noMove="1" noResize="1" noEditPoints="1" noAdjustHandles="1" noChangeArrowheads="1" noChangeShapeType="1" noTextEdit="1"/>
              </p:cNvSpPr>
              <p:nvPr/>
            </p:nvSpPr>
            <p:spPr>
              <a:xfrm>
                <a:off x="2135560" y="4365104"/>
                <a:ext cx="7920880" cy="1357616"/>
              </a:xfrm>
              <a:prstGeom prst="rect">
                <a:avLst/>
              </a:prstGeom>
              <a:blipFill>
                <a:blip r:embed="rId3"/>
                <a:stretch>
                  <a:fillRect l="-538" t="-1778" b="-5778"/>
                </a:stretch>
              </a:blipFill>
              <a:ln>
                <a:solidFill>
                  <a:srgbClr val="00B050"/>
                </a:solidFill>
                <a:prstDash val="dash"/>
              </a:ln>
            </p:spPr>
            <p:txBody>
              <a:bodyPr/>
              <a:lstStyle/>
              <a:p>
                <a:r>
                  <a:rPr lang="nl-BE">
                    <a:noFill/>
                  </a:rPr>
                  <a:t> </a:t>
                </a:r>
              </a:p>
            </p:txBody>
          </p:sp>
        </mc:Fallback>
      </mc:AlternateContent>
      <p:sp>
        <p:nvSpPr>
          <p:cNvPr id="3" name="Slide Number Placeholder 2">
            <a:extLst>
              <a:ext uri="{FF2B5EF4-FFF2-40B4-BE49-F238E27FC236}">
                <a16:creationId xmlns:a16="http://schemas.microsoft.com/office/drawing/2014/main" id="{52AE3E4F-B07A-4774-8F9F-E061B1D480D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2209800" y="3429001"/>
            <a:ext cx="7772400" cy="1362075"/>
          </a:xfrm>
        </p:spPr>
        <p:txBody>
          <a:bodyPr>
            <a:normAutofit fontScale="90000"/>
          </a:bodyPr>
          <a:lstStyle/>
          <a:p>
            <a:pPr eaLnBrk="1" hangingPunct="1">
              <a:defRPr/>
            </a:pPr>
            <a:r>
              <a:rPr lang="nl-BE" sz="4800" dirty="0"/>
              <a:t>Projecten met verschillende levensduur</a:t>
            </a:r>
            <a:endParaRPr lang="en-GB" sz="4800" dirty="0"/>
          </a:p>
        </p:txBody>
      </p:sp>
      <p:sp>
        <p:nvSpPr>
          <p:cNvPr id="2" name="Tijdelijke aanduiding voor tekst 1"/>
          <p:cNvSpPr>
            <a:spLocks noGrp="1"/>
          </p:cNvSpPr>
          <p:nvPr>
            <p:ph type="body" idx="1"/>
          </p:nvPr>
        </p:nvSpPr>
        <p:spPr>
          <a:xfrm>
            <a:off x="2209800" y="1772817"/>
            <a:ext cx="7772400" cy="1500187"/>
          </a:xfrm>
        </p:spPr>
        <p:txBody>
          <a:bodyPr/>
          <a:lstStyle/>
          <a:p>
            <a:r>
              <a:rPr lang="nl-BE" dirty="0"/>
              <a:t>Investeringsprojecten</a:t>
            </a:r>
          </a:p>
        </p:txBody>
      </p:sp>
    </p:spTree>
    <p:extLst>
      <p:ext uri="{BB962C8B-B14F-4D97-AF65-F5344CB8AC3E}">
        <p14:creationId xmlns:p14="http://schemas.microsoft.com/office/powerpoint/2010/main" val="20641891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Annuïteitenmethode</a:t>
            </a:r>
            <a:endParaRPr lang="en-GB" dirty="0"/>
          </a:p>
        </p:txBody>
      </p:sp>
      <p:sp>
        <p:nvSpPr>
          <p:cNvPr id="7" name="Tekstvak 6"/>
          <p:cNvSpPr txBox="1"/>
          <p:nvPr/>
        </p:nvSpPr>
        <p:spPr>
          <a:xfrm>
            <a:off x="2135560" y="1412777"/>
            <a:ext cx="7920880" cy="3139321"/>
          </a:xfrm>
          <a:prstGeom prst="rect">
            <a:avLst/>
          </a:prstGeom>
          <a:noFill/>
          <a:ln>
            <a:solidFill>
              <a:srgbClr val="00B050"/>
            </a:solidFill>
            <a:prstDash val="dash"/>
          </a:ln>
        </p:spPr>
        <p:txBody>
          <a:bodyPr wrap="square" rtlCol="0">
            <a:spAutoFit/>
          </a:bodyPr>
          <a:lstStyle/>
          <a:p>
            <a:r>
              <a:rPr lang="nl-BE" i="1" dirty="0">
                <a:solidFill>
                  <a:srgbClr val="003D62"/>
                </a:solidFill>
              </a:rPr>
              <a:t>Vb (9.6)</a:t>
            </a:r>
          </a:p>
          <a:p>
            <a:r>
              <a:rPr lang="nl-NL" sz="2000" dirty="0">
                <a:solidFill>
                  <a:srgbClr val="003D62"/>
                </a:solidFill>
              </a:rPr>
              <a:t>Veronderstel dat de onderneming </a:t>
            </a:r>
            <a:r>
              <a:rPr lang="nl-NL" sz="2000" dirty="0" err="1">
                <a:solidFill>
                  <a:srgbClr val="003D62"/>
                </a:solidFill>
              </a:rPr>
              <a:t>Prodigy</a:t>
            </a:r>
            <a:r>
              <a:rPr lang="nl-NL" sz="2000" dirty="0">
                <a:solidFill>
                  <a:srgbClr val="003D62"/>
                </a:solidFill>
              </a:rPr>
              <a:t> naast het huidig project geconfronteerd wordt met een alternatieve investeringsopportuniteit over een periode van twee jaren. Dit project D heeft een initiële investeringsuitgave van 9 miljoen EUR en in de volgende twee jaren telkens een kasstroom van 6,4 miljoen EUR.</a:t>
            </a: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p:txBody>
      </p:sp>
      <p:graphicFrame>
        <p:nvGraphicFramePr>
          <p:cNvPr id="5" name="Tabel 4"/>
          <p:cNvGraphicFramePr>
            <a:graphicFrameLocks noGrp="1"/>
          </p:cNvGraphicFramePr>
          <p:nvPr>
            <p:extLst/>
          </p:nvPr>
        </p:nvGraphicFramePr>
        <p:xfrm>
          <a:off x="2711625" y="3645900"/>
          <a:ext cx="6552729" cy="1511292"/>
        </p:xfrm>
        <a:graphic>
          <a:graphicData uri="http://schemas.openxmlformats.org/drawingml/2006/table">
            <a:tbl>
              <a:tblPr firstRow="1" bandRow="1">
                <a:tableStyleId>{9DCAF9ED-07DC-4A11-8D7F-57B35C25682E}</a:tableStyleId>
              </a:tblPr>
              <a:tblGrid>
                <a:gridCol w="1191404">
                  <a:extLst>
                    <a:ext uri="{9D8B030D-6E8A-4147-A177-3AD203B41FA5}">
                      <a16:colId xmlns:a16="http://schemas.microsoft.com/office/drawing/2014/main" val="20000"/>
                    </a:ext>
                  </a:extLst>
                </a:gridCol>
                <a:gridCol w="986633">
                  <a:extLst>
                    <a:ext uri="{9D8B030D-6E8A-4147-A177-3AD203B41FA5}">
                      <a16:colId xmlns:a16="http://schemas.microsoft.com/office/drawing/2014/main" val="20001"/>
                    </a:ext>
                  </a:extLst>
                </a:gridCol>
                <a:gridCol w="986633">
                  <a:extLst>
                    <a:ext uri="{9D8B030D-6E8A-4147-A177-3AD203B41FA5}">
                      <a16:colId xmlns:a16="http://schemas.microsoft.com/office/drawing/2014/main" val="20002"/>
                    </a:ext>
                  </a:extLst>
                </a:gridCol>
                <a:gridCol w="986633">
                  <a:extLst>
                    <a:ext uri="{9D8B030D-6E8A-4147-A177-3AD203B41FA5}">
                      <a16:colId xmlns:a16="http://schemas.microsoft.com/office/drawing/2014/main" val="20003"/>
                    </a:ext>
                  </a:extLst>
                </a:gridCol>
                <a:gridCol w="986633">
                  <a:extLst>
                    <a:ext uri="{9D8B030D-6E8A-4147-A177-3AD203B41FA5}">
                      <a16:colId xmlns:a16="http://schemas.microsoft.com/office/drawing/2014/main" val="20004"/>
                    </a:ext>
                  </a:extLst>
                </a:gridCol>
                <a:gridCol w="1414793">
                  <a:extLst>
                    <a:ext uri="{9D8B030D-6E8A-4147-A177-3AD203B41FA5}">
                      <a16:colId xmlns:a16="http://schemas.microsoft.com/office/drawing/2014/main" val="20005"/>
                    </a:ext>
                  </a:extLst>
                </a:gridCol>
              </a:tblGrid>
              <a:tr h="503764">
                <a:tc>
                  <a:txBody>
                    <a:bodyPr/>
                    <a:lstStyle/>
                    <a:p>
                      <a:pPr algn="ctr"/>
                      <a:r>
                        <a:rPr lang="nl-BE" sz="1800" dirty="0"/>
                        <a:t>Project</a:t>
                      </a:r>
                    </a:p>
                  </a:txBody>
                  <a:tcPr/>
                </a:tc>
                <a:tc gridSpan="4">
                  <a:txBody>
                    <a:bodyPr/>
                    <a:lstStyle/>
                    <a:p>
                      <a:pPr algn="ctr"/>
                      <a:r>
                        <a:rPr lang="nl-BE" sz="1800" dirty="0"/>
                        <a:t>Kasstromen</a:t>
                      </a:r>
                    </a:p>
                  </a:txBody>
                  <a:tcPr/>
                </a:tc>
                <a:tc hMerge="1">
                  <a:txBody>
                    <a:bodyPr/>
                    <a:lstStyle/>
                    <a:p>
                      <a:endParaRPr lang="nl-BE"/>
                    </a:p>
                  </a:txBody>
                  <a:tcPr/>
                </a:tc>
                <a:tc hMerge="1">
                  <a:txBody>
                    <a:bodyPr/>
                    <a:lstStyle/>
                    <a:p>
                      <a:endParaRPr lang="nl-BE"/>
                    </a:p>
                  </a:txBody>
                  <a:tcPr/>
                </a:tc>
                <a:tc hMerge="1">
                  <a:txBody>
                    <a:bodyPr/>
                    <a:lstStyle/>
                    <a:p>
                      <a:endParaRPr lang="nl-BE" dirty="0"/>
                    </a:p>
                  </a:txBody>
                  <a:tcPr/>
                </a:tc>
                <a:tc>
                  <a:txBody>
                    <a:bodyPr/>
                    <a:lstStyle/>
                    <a:p>
                      <a:pPr algn="ctr"/>
                      <a:r>
                        <a:rPr lang="nl-BE" sz="1800" dirty="0"/>
                        <a:t>NPV (11%)</a:t>
                      </a:r>
                    </a:p>
                  </a:txBody>
                  <a:tcPr/>
                </a:tc>
                <a:extLst>
                  <a:ext uri="{0D108BD9-81ED-4DB2-BD59-A6C34878D82A}">
                    <a16:rowId xmlns:a16="http://schemas.microsoft.com/office/drawing/2014/main" val="10000"/>
                  </a:ext>
                </a:extLst>
              </a:tr>
              <a:tr h="503764">
                <a:tc>
                  <a:txBody>
                    <a:bodyPr/>
                    <a:lstStyle/>
                    <a:p>
                      <a:pPr algn="ctr"/>
                      <a:r>
                        <a:rPr lang="nl-BE" sz="1800" dirty="0"/>
                        <a:t>C</a:t>
                      </a:r>
                    </a:p>
                  </a:txBody>
                  <a:tcPr/>
                </a:tc>
                <a:tc>
                  <a:txBody>
                    <a:bodyPr/>
                    <a:lstStyle/>
                    <a:p>
                      <a:pPr algn="ctr"/>
                      <a:r>
                        <a:rPr lang="nl-BE" sz="1800" dirty="0"/>
                        <a:t>-9</a:t>
                      </a:r>
                    </a:p>
                  </a:txBody>
                  <a:tcPr/>
                </a:tc>
                <a:tc>
                  <a:txBody>
                    <a:bodyPr/>
                    <a:lstStyle/>
                    <a:p>
                      <a:pPr algn="ctr"/>
                      <a:r>
                        <a:rPr lang="nl-BE" sz="1800" dirty="0"/>
                        <a:t>+2,27</a:t>
                      </a:r>
                    </a:p>
                  </a:txBody>
                  <a:tcPr/>
                </a:tc>
                <a:tc>
                  <a:txBody>
                    <a:bodyPr/>
                    <a:lstStyle/>
                    <a:p>
                      <a:pPr algn="ctr"/>
                      <a:r>
                        <a:rPr lang="nl-BE" sz="1800" dirty="0"/>
                        <a:t>+4,03</a:t>
                      </a:r>
                    </a:p>
                  </a:txBody>
                  <a:tcPr/>
                </a:tc>
                <a:tc>
                  <a:txBody>
                    <a:bodyPr/>
                    <a:lstStyle/>
                    <a:p>
                      <a:pPr algn="ctr"/>
                      <a:r>
                        <a:rPr lang="nl-BE" sz="1800" dirty="0"/>
                        <a:t>+7,8</a:t>
                      </a:r>
                    </a:p>
                  </a:txBody>
                  <a:tcPr/>
                </a:tc>
                <a:tc>
                  <a:txBody>
                    <a:bodyPr/>
                    <a:lstStyle/>
                    <a:p>
                      <a:pPr algn="ctr"/>
                      <a:r>
                        <a:rPr lang="nl-BE" sz="1800" dirty="0"/>
                        <a:t>2,019</a:t>
                      </a:r>
                    </a:p>
                  </a:txBody>
                  <a:tcPr/>
                </a:tc>
                <a:extLst>
                  <a:ext uri="{0D108BD9-81ED-4DB2-BD59-A6C34878D82A}">
                    <a16:rowId xmlns:a16="http://schemas.microsoft.com/office/drawing/2014/main" val="10001"/>
                  </a:ext>
                </a:extLst>
              </a:tr>
              <a:tr h="503764">
                <a:tc>
                  <a:txBody>
                    <a:bodyPr/>
                    <a:lstStyle/>
                    <a:p>
                      <a:pPr algn="ctr"/>
                      <a:r>
                        <a:rPr lang="nl-BE" sz="1800" dirty="0"/>
                        <a:t>D</a:t>
                      </a:r>
                    </a:p>
                  </a:txBody>
                  <a:tcPr/>
                </a:tc>
                <a:tc>
                  <a:txBody>
                    <a:bodyPr/>
                    <a:lstStyle/>
                    <a:p>
                      <a:pPr algn="ctr"/>
                      <a:r>
                        <a:rPr lang="nl-BE" sz="1800" dirty="0"/>
                        <a:t>-9</a:t>
                      </a:r>
                    </a:p>
                  </a:txBody>
                  <a:tcPr/>
                </a:tc>
                <a:tc>
                  <a:txBody>
                    <a:bodyPr/>
                    <a:lstStyle/>
                    <a:p>
                      <a:pPr algn="ctr"/>
                      <a:r>
                        <a:rPr lang="nl-BE" sz="1800" dirty="0"/>
                        <a:t>+6,4</a:t>
                      </a:r>
                    </a:p>
                  </a:txBody>
                  <a:tcPr/>
                </a:tc>
                <a:tc>
                  <a:txBody>
                    <a:bodyPr/>
                    <a:lstStyle/>
                    <a:p>
                      <a:pPr algn="ctr"/>
                      <a:r>
                        <a:rPr lang="nl-BE" sz="1800" dirty="0"/>
                        <a:t>+6,4</a:t>
                      </a:r>
                    </a:p>
                  </a:txBody>
                  <a:tcPr/>
                </a:tc>
                <a:tc>
                  <a:txBody>
                    <a:bodyPr/>
                    <a:lstStyle/>
                    <a:p>
                      <a:pPr algn="ctr"/>
                      <a:r>
                        <a:rPr lang="nl-BE" sz="1800" dirty="0"/>
                        <a:t>-</a:t>
                      </a:r>
                    </a:p>
                  </a:txBody>
                  <a:tcPr/>
                </a:tc>
                <a:tc>
                  <a:txBody>
                    <a:bodyPr/>
                    <a:lstStyle/>
                    <a:p>
                      <a:pPr algn="ctr"/>
                      <a:r>
                        <a:rPr lang="nl-BE" sz="1800" dirty="0"/>
                        <a:t>1,963</a:t>
                      </a:r>
                    </a:p>
                  </a:txBody>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6BAC4DB9-45FB-4C4B-AAF0-EE083485B06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4543401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Annuïteitenmethode</a:t>
            </a:r>
            <a:endParaRPr lang="en-GB" dirty="0"/>
          </a:p>
        </p:txBody>
      </p:sp>
      <p:sp>
        <p:nvSpPr>
          <p:cNvPr id="2" name="Tijdelijke aanduiding voor inhoud 1">
            <a:extLst>
              <a:ext uri="{FF2B5EF4-FFF2-40B4-BE49-F238E27FC236}">
                <a16:creationId xmlns:a16="http://schemas.microsoft.com/office/drawing/2014/main" id="{4A511E45-CA7E-4DC8-A5DF-712142DA946C}"/>
              </a:ext>
            </a:extLst>
          </p:cNvPr>
          <p:cNvSpPr>
            <a:spLocks noGrp="1"/>
          </p:cNvSpPr>
          <p:nvPr>
            <p:ph idx="1"/>
          </p:nvPr>
        </p:nvSpPr>
        <p:spPr>
          <a:xfrm>
            <a:off x="1080549" y="4076266"/>
            <a:ext cx="7870825" cy="4337025"/>
          </a:xfrm>
        </p:spPr>
        <p:txBody>
          <a:bodyPr>
            <a:normAutofit/>
          </a:bodyPr>
          <a:lstStyle/>
          <a:p>
            <a:r>
              <a:rPr lang="nl-BE" sz="2400" dirty="0"/>
              <a:t>We zoeken een jaarlijkse kasstroom X die dezelfde NPV geeft als de NPV van het project</a:t>
            </a:r>
          </a:p>
          <a:p>
            <a:pPr marL="0" indent="0">
              <a:buNone/>
            </a:pPr>
            <a:r>
              <a:rPr lang="nl-BE" sz="2400" dirty="0"/>
              <a:t>Dus: </a:t>
            </a:r>
          </a:p>
        </p:txBody>
      </p:sp>
      <p:graphicFrame>
        <p:nvGraphicFramePr>
          <p:cNvPr id="5" name="Tabel 4"/>
          <p:cNvGraphicFramePr>
            <a:graphicFrameLocks noGrp="1"/>
          </p:cNvGraphicFramePr>
          <p:nvPr>
            <p:extLst/>
          </p:nvPr>
        </p:nvGraphicFramePr>
        <p:xfrm>
          <a:off x="3143672" y="1446358"/>
          <a:ext cx="6336708" cy="1063284"/>
        </p:xfrm>
        <a:graphic>
          <a:graphicData uri="http://schemas.openxmlformats.org/drawingml/2006/table">
            <a:tbl>
              <a:tblPr firstRow="1" bandRow="1">
                <a:tableStyleId>{9DCAF9ED-07DC-4A11-8D7F-57B35C25682E}</a:tableStyleId>
              </a:tblPr>
              <a:tblGrid>
                <a:gridCol w="1152128">
                  <a:extLst>
                    <a:ext uri="{9D8B030D-6E8A-4147-A177-3AD203B41FA5}">
                      <a16:colId xmlns:a16="http://schemas.microsoft.com/office/drawing/2014/main" val="20000"/>
                    </a:ext>
                  </a:extLst>
                </a:gridCol>
                <a:gridCol w="954107">
                  <a:extLst>
                    <a:ext uri="{9D8B030D-6E8A-4147-A177-3AD203B41FA5}">
                      <a16:colId xmlns:a16="http://schemas.microsoft.com/office/drawing/2014/main" val="20001"/>
                    </a:ext>
                  </a:extLst>
                </a:gridCol>
                <a:gridCol w="954107">
                  <a:extLst>
                    <a:ext uri="{9D8B030D-6E8A-4147-A177-3AD203B41FA5}">
                      <a16:colId xmlns:a16="http://schemas.microsoft.com/office/drawing/2014/main" val="20002"/>
                    </a:ext>
                  </a:extLst>
                </a:gridCol>
                <a:gridCol w="954107">
                  <a:extLst>
                    <a:ext uri="{9D8B030D-6E8A-4147-A177-3AD203B41FA5}">
                      <a16:colId xmlns:a16="http://schemas.microsoft.com/office/drawing/2014/main" val="20003"/>
                    </a:ext>
                  </a:extLst>
                </a:gridCol>
                <a:gridCol w="954107">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354428">
                <a:tc>
                  <a:txBody>
                    <a:bodyPr/>
                    <a:lstStyle/>
                    <a:p>
                      <a:r>
                        <a:rPr lang="nl-BE" sz="1400" dirty="0"/>
                        <a:t>Project</a:t>
                      </a:r>
                    </a:p>
                  </a:txBody>
                  <a:tcPr/>
                </a:tc>
                <a:tc gridSpan="4">
                  <a:txBody>
                    <a:bodyPr/>
                    <a:lstStyle/>
                    <a:p>
                      <a:r>
                        <a:rPr lang="nl-BE" sz="1400" dirty="0"/>
                        <a:t>Kasstromen</a:t>
                      </a:r>
                    </a:p>
                  </a:txBody>
                  <a:tcPr/>
                </a:tc>
                <a:tc hMerge="1">
                  <a:txBody>
                    <a:bodyPr/>
                    <a:lstStyle/>
                    <a:p>
                      <a:endParaRPr lang="nl-BE"/>
                    </a:p>
                  </a:txBody>
                  <a:tcPr/>
                </a:tc>
                <a:tc hMerge="1">
                  <a:txBody>
                    <a:bodyPr/>
                    <a:lstStyle/>
                    <a:p>
                      <a:endParaRPr lang="nl-BE"/>
                    </a:p>
                  </a:txBody>
                  <a:tcPr/>
                </a:tc>
                <a:tc hMerge="1">
                  <a:txBody>
                    <a:bodyPr/>
                    <a:lstStyle/>
                    <a:p>
                      <a:endParaRPr lang="nl-BE" dirty="0"/>
                    </a:p>
                  </a:txBody>
                  <a:tcPr/>
                </a:tc>
                <a:tc>
                  <a:txBody>
                    <a:bodyPr/>
                    <a:lstStyle/>
                    <a:p>
                      <a:r>
                        <a:rPr lang="nl-BE" sz="1400" dirty="0"/>
                        <a:t>NPV (11%)</a:t>
                      </a:r>
                    </a:p>
                  </a:txBody>
                  <a:tcPr/>
                </a:tc>
                <a:extLst>
                  <a:ext uri="{0D108BD9-81ED-4DB2-BD59-A6C34878D82A}">
                    <a16:rowId xmlns:a16="http://schemas.microsoft.com/office/drawing/2014/main" val="10000"/>
                  </a:ext>
                </a:extLst>
              </a:tr>
              <a:tr h="354428">
                <a:tc>
                  <a:txBody>
                    <a:bodyPr/>
                    <a:lstStyle/>
                    <a:p>
                      <a:r>
                        <a:rPr lang="nl-BE" sz="1400" dirty="0"/>
                        <a:t>C</a:t>
                      </a:r>
                    </a:p>
                  </a:txBody>
                  <a:tcPr/>
                </a:tc>
                <a:tc>
                  <a:txBody>
                    <a:bodyPr/>
                    <a:lstStyle/>
                    <a:p>
                      <a:r>
                        <a:rPr lang="nl-BE" sz="1400" dirty="0"/>
                        <a:t>-9</a:t>
                      </a:r>
                    </a:p>
                  </a:txBody>
                  <a:tcPr/>
                </a:tc>
                <a:tc>
                  <a:txBody>
                    <a:bodyPr/>
                    <a:lstStyle/>
                    <a:p>
                      <a:r>
                        <a:rPr lang="nl-BE" sz="1400" dirty="0"/>
                        <a:t>+2,27</a:t>
                      </a:r>
                    </a:p>
                  </a:txBody>
                  <a:tcPr/>
                </a:tc>
                <a:tc>
                  <a:txBody>
                    <a:bodyPr/>
                    <a:lstStyle/>
                    <a:p>
                      <a:r>
                        <a:rPr lang="nl-BE" sz="1400" dirty="0"/>
                        <a:t>+4,03</a:t>
                      </a:r>
                    </a:p>
                  </a:txBody>
                  <a:tcPr/>
                </a:tc>
                <a:tc>
                  <a:txBody>
                    <a:bodyPr/>
                    <a:lstStyle/>
                    <a:p>
                      <a:r>
                        <a:rPr lang="nl-BE" sz="1400" dirty="0"/>
                        <a:t>+7,8</a:t>
                      </a:r>
                    </a:p>
                  </a:txBody>
                  <a:tcPr/>
                </a:tc>
                <a:tc>
                  <a:txBody>
                    <a:bodyPr/>
                    <a:lstStyle/>
                    <a:p>
                      <a:r>
                        <a:rPr lang="nl-BE" sz="1400" dirty="0"/>
                        <a:t>2,019</a:t>
                      </a:r>
                    </a:p>
                  </a:txBody>
                  <a:tcPr/>
                </a:tc>
                <a:extLst>
                  <a:ext uri="{0D108BD9-81ED-4DB2-BD59-A6C34878D82A}">
                    <a16:rowId xmlns:a16="http://schemas.microsoft.com/office/drawing/2014/main" val="10001"/>
                  </a:ext>
                </a:extLst>
              </a:tr>
              <a:tr h="354428">
                <a:tc>
                  <a:txBody>
                    <a:bodyPr/>
                    <a:lstStyle/>
                    <a:p>
                      <a:r>
                        <a:rPr lang="nl-BE" sz="1400" dirty="0"/>
                        <a:t>D</a:t>
                      </a:r>
                    </a:p>
                  </a:txBody>
                  <a:tcPr/>
                </a:tc>
                <a:tc>
                  <a:txBody>
                    <a:bodyPr/>
                    <a:lstStyle/>
                    <a:p>
                      <a:r>
                        <a:rPr lang="nl-BE" sz="1400" dirty="0"/>
                        <a:t>-9</a:t>
                      </a:r>
                    </a:p>
                  </a:txBody>
                  <a:tcPr/>
                </a:tc>
                <a:tc>
                  <a:txBody>
                    <a:bodyPr/>
                    <a:lstStyle/>
                    <a:p>
                      <a:r>
                        <a:rPr lang="nl-BE" sz="1400" dirty="0"/>
                        <a:t>+6,4</a:t>
                      </a:r>
                    </a:p>
                  </a:txBody>
                  <a:tcPr/>
                </a:tc>
                <a:tc>
                  <a:txBody>
                    <a:bodyPr/>
                    <a:lstStyle/>
                    <a:p>
                      <a:r>
                        <a:rPr lang="nl-BE" sz="1400" dirty="0"/>
                        <a:t>+6,4</a:t>
                      </a:r>
                    </a:p>
                  </a:txBody>
                  <a:tcPr/>
                </a:tc>
                <a:tc>
                  <a:txBody>
                    <a:bodyPr/>
                    <a:lstStyle/>
                    <a:p>
                      <a:r>
                        <a:rPr lang="nl-BE" sz="1400" dirty="0"/>
                        <a:t>-</a:t>
                      </a:r>
                    </a:p>
                  </a:txBody>
                  <a:tcPr/>
                </a:tc>
                <a:tc>
                  <a:txBody>
                    <a:bodyPr/>
                    <a:lstStyle/>
                    <a:p>
                      <a:r>
                        <a:rPr lang="nl-BE" sz="1400" dirty="0"/>
                        <a:t>1,963</a:t>
                      </a:r>
                    </a:p>
                  </a:txBody>
                  <a:tcPr/>
                </a:tc>
                <a:extLst>
                  <a:ext uri="{0D108BD9-81ED-4DB2-BD59-A6C34878D82A}">
                    <a16:rowId xmlns:a16="http://schemas.microsoft.com/office/drawing/2014/main" val="10002"/>
                  </a:ext>
                </a:extLst>
              </a:tr>
            </a:tbl>
          </a:graphicData>
        </a:graphic>
      </p:graphicFrame>
      <p:cxnSp>
        <p:nvCxnSpPr>
          <p:cNvPr id="6" name="Straight Arrow Connector 13">
            <a:extLst>
              <a:ext uri="{FF2B5EF4-FFF2-40B4-BE49-F238E27FC236}">
                <a16:creationId xmlns:a16="http://schemas.microsoft.com/office/drawing/2014/main" id="{E99CA663-6A2D-4287-AA66-99D43717CB58}"/>
              </a:ext>
            </a:extLst>
          </p:cNvPr>
          <p:cNvCxnSpPr>
            <a:cxnSpLocks/>
          </p:cNvCxnSpPr>
          <p:nvPr/>
        </p:nvCxnSpPr>
        <p:spPr>
          <a:xfrm>
            <a:off x="3580534" y="3284984"/>
            <a:ext cx="6313544" cy="0"/>
          </a:xfrm>
          <a:prstGeom prst="straightConnector1">
            <a:avLst/>
          </a:prstGeom>
          <a:ln w="381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20">
            <a:extLst>
              <a:ext uri="{FF2B5EF4-FFF2-40B4-BE49-F238E27FC236}">
                <a16:creationId xmlns:a16="http://schemas.microsoft.com/office/drawing/2014/main" id="{4C31694D-2535-4445-94D3-4FC1A11422C6}"/>
              </a:ext>
            </a:extLst>
          </p:cNvPr>
          <p:cNvCxnSpPr/>
          <p:nvPr/>
        </p:nvCxnSpPr>
        <p:spPr>
          <a:xfrm>
            <a:off x="3599578" y="2936187"/>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37804584-0BF8-4257-BBB4-756453D10534}"/>
              </a:ext>
            </a:extLst>
          </p:cNvPr>
          <p:cNvCxnSpPr/>
          <p:nvPr/>
        </p:nvCxnSpPr>
        <p:spPr>
          <a:xfrm>
            <a:off x="8256240" y="2990255"/>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20">
            <a:extLst>
              <a:ext uri="{FF2B5EF4-FFF2-40B4-BE49-F238E27FC236}">
                <a16:creationId xmlns:a16="http://schemas.microsoft.com/office/drawing/2014/main" id="{7BE35460-0408-496F-9C52-5750D5FE1D52}"/>
              </a:ext>
            </a:extLst>
          </p:cNvPr>
          <p:cNvCxnSpPr/>
          <p:nvPr/>
        </p:nvCxnSpPr>
        <p:spPr>
          <a:xfrm>
            <a:off x="6737306" y="2981565"/>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20">
            <a:extLst>
              <a:ext uri="{FF2B5EF4-FFF2-40B4-BE49-F238E27FC236}">
                <a16:creationId xmlns:a16="http://schemas.microsoft.com/office/drawing/2014/main" id="{FAE77DCA-4581-4FCE-B528-0B9204D4ED7A}"/>
              </a:ext>
            </a:extLst>
          </p:cNvPr>
          <p:cNvCxnSpPr/>
          <p:nvPr/>
        </p:nvCxnSpPr>
        <p:spPr>
          <a:xfrm>
            <a:off x="5106589" y="3021110"/>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27">
                <a:extLst>
                  <a:ext uri="{FF2B5EF4-FFF2-40B4-BE49-F238E27FC236}">
                    <a16:creationId xmlns:a16="http://schemas.microsoft.com/office/drawing/2014/main" id="{C55FF279-AF46-4B62-9B05-ABD20EB755F3}"/>
                  </a:ext>
                </a:extLst>
              </p:cNvPr>
              <p:cNvSpPr txBox="1"/>
              <p:nvPr/>
            </p:nvSpPr>
            <p:spPr>
              <a:xfrm>
                <a:off x="9511565" y="3503749"/>
                <a:ext cx="4994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𝑇𝑖𝑗𝑑</m:t>
                      </m:r>
                    </m:oMath>
                  </m:oMathPara>
                </a14:m>
                <a:endParaRPr lang="nl-BE" dirty="0"/>
              </a:p>
            </p:txBody>
          </p:sp>
        </mc:Choice>
        <mc:Fallback xmlns="">
          <p:sp>
            <p:nvSpPr>
              <p:cNvPr id="12" name="TextBox 27">
                <a:extLst>
                  <a:ext uri="{FF2B5EF4-FFF2-40B4-BE49-F238E27FC236}">
                    <a16:creationId xmlns:a16="http://schemas.microsoft.com/office/drawing/2014/main" id="{C55FF279-AF46-4B62-9B05-ABD20EB755F3}"/>
                  </a:ext>
                </a:extLst>
              </p:cNvPr>
              <p:cNvSpPr txBox="1">
                <a:spLocks noRot="1" noChangeAspect="1" noMove="1" noResize="1" noEditPoints="1" noAdjustHandles="1" noChangeArrowheads="1" noChangeShapeType="1" noTextEdit="1"/>
              </p:cNvSpPr>
              <p:nvPr/>
            </p:nvSpPr>
            <p:spPr>
              <a:xfrm>
                <a:off x="9511565" y="3503749"/>
                <a:ext cx="499432" cy="276999"/>
              </a:xfrm>
              <a:prstGeom prst="rect">
                <a:avLst/>
              </a:prstGeom>
              <a:blipFill>
                <a:blip r:embed="rId3"/>
                <a:stretch>
                  <a:fillRect l="-14634" t="-2222" r="-14634" b="-35556"/>
                </a:stretch>
              </a:blipFill>
            </p:spPr>
            <p:txBody>
              <a:bodyPr/>
              <a:lstStyle/>
              <a:p>
                <a:r>
                  <a:rPr lang="nl-BE">
                    <a:noFill/>
                  </a:rPr>
                  <a:t> </a:t>
                </a:r>
              </a:p>
            </p:txBody>
          </p:sp>
        </mc:Fallback>
      </mc:AlternateContent>
      <p:sp>
        <p:nvSpPr>
          <p:cNvPr id="13" name="TextBox 16">
            <a:extLst>
              <a:ext uri="{FF2B5EF4-FFF2-40B4-BE49-F238E27FC236}">
                <a16:creationId xmlns:a16="http://schemas.microsoft.com/office/drawing/2014/main" id="{EE6638F7-8838-40A0-8E9D-A5864CFBCE0C}"/>
              </a:ext>
            </a:extLst>
          </p:cNvPr>
          <p:cNvSpPr txBox="1"/>
          <p:nvPr/>
        </p:nvSpPr>
        <p:spPr>
          <a:xfrm>
            <a:off x="3421484" y="3706934"/>
            <a:ext cx="332142" cy="369332"/>
          </a:xfrm>
          <a:prstGeom prst="rect">
            <a:avLst/>
          </a:prstGeom>
          <a:noFill/>
        </p:spPr>
        <p:txBody>
          <a:bodyPr wrap="none" rtlCol="0">
            <a:spAutoFit/>
          </a:bodyPr>
          <a:lstStyle/>
          <a:p>
            <a:r>
              <a:rPr lang="nl-BE" dirty="0">
                <a:latin typeface="+mn-lt"/>
              </a:rPr>
              <a:t>0</a:t>
            </a:r>
          </a:p>
        </p:txBody>
      </p:sp>
      <p:sp>
        <p:nvSpPr>
          <p:cNvPr id="14" name="TextBox 16">
            <a:extLst>
              <a:ext uri="{FF2B5EF4-FFF2-40B4-BE49-F238E27FC236}">
                <a16:creationId xmlns:a16="http://schemas.microsoft.com/office/drawing/2014/main" id="{0D6E19FC-524E-4326-A39B-F29680848D0C}"/>
              </a:ext>
            </a:extLst>
          </p:cNvPr>
          <p:cNvSpPr txBox="1"/>
          <p:nvPr/>
        </p:nvSpPr>
        <p:spPr>
          <a:xfrm>
            <a:off x="3321328" y="2589936"/>
            <a:ext cx="436338" cy="369332"/>
          </a:xfrm>
          <a:prstGeom prst="rect">
            <a:avLst/>
          </a:prstGeom>
          <a:noFill/>
        </p:spPr>
        <p:txBody>
          <a:bodyPr wrap="none" rtlCol="0">
            <a:spAutoFit/>
          </a:bodyPr>
          <a:lstStyle/>
          <a:p>
            <a:r>
              <a:rPr lang="nl-BE" dirty="0">
                <a:latin typeface="+mn-lt"/>
              </a:rPr>
              <a:t>-9</a:t>
            </a:r>
          </a:p>
        </p:txBody>
      </p:sp>
      <p:sp>
        <p:nvSpPr>
          <p:cNvPr id="15" name="TextBox 16">
            <a:extLst>
              <a:ext uri="{FF2B5EF4-FFF2-40B4-BE49-F238E27FC236}">
                <a16:creationId xmlns:a16="http://schemas.microsoft.com/office/drawing/2014/main" id="{93A0D11E-54F1-413D-B72A-15D35407B1E6}"/>
              </a:ext>
            </a:extLst>
          </p:cNvPr>
          <p:cNvSpPr txBox="1"/>
          <p:nvPr/>
        </p:nvSpPr>
        <p:spPr>
          <a:xfrm>
            <a:off x="4660737" y="2617680"/>
            <a:ext cx="710451" cy="369332"/>
          </a:xfrm>
          <a:prstGeom prst="rect">
            <a:avLst/>
          </a:prstGeom>
          <a:noFill/>
        </p:spPr>
        <p:txBody>
          <a:bodyPr wrap="none" rtlCol="0">
            <a:spAutoFit/>
          </a:bodyPr>
          <a:lstStyle/>
          <a:p>
            <a:r>
              <a:rPr lang="nl-BE" dirty="0">
                <a:latin typeface="+mn-lt"/>
              </a:rPr>
              <a:t>2,27</a:t>
            </a:r>
          </a:p>
        </p:txBody>
      </p:sp>
      <p:sp>
        <p:nvSpPr>
          <p:cNvPr id="16" name="TextBox 16">
            <a:extLst>
              <a:ext uri="{FF2B5EF4-FFF2-40B4-BE49-F238E27FC236}">
                <a16:creationId xmlns:a16="http://schemas.microsoft.com/office/drawing/2014/main" id="{ECAB64A5-E006-47EC-A5CE-FB9CEF8BACFE}"/>
              </a:ext>
            </a:extLst>
          </p:cNvPr>
          <p:cNvSpPr txBox="1"/>
          <p:nvPr/>
        </p:nvSpPr>
        <p:spPr>
          <a:xfrm>
            <a:off x="6407824" y="2576014"/>
            <a:ext cx="710451" cy="369332"/>
          </a:xfrm>
          <a:prstGeom prst="rect">
            <a:avLst/>
          </a:prstGeom>
          <a:noFill/>
        </p:spPr>
        <p:txBody>
          <a:bodyPr wrap="none" rtlCol="0">
            <a:spAutoFit/>
          </a:bodyPr>
          <a:lstStyle/>
          <a:p>
            <a:r>
              <a:rPr lang="nl-BE" dirty="0">
                <a:latin typeface="+mn-lt"/>
              </a:rPr>
              <a:t>4,03</a:t>
            </a:r>
          </a:p>
        </p:txBody>
      </p:sp>
      <p:sp>
        <p:nvSpPr>
          <p:cNvPr id="17" name="TextBox 16">
            <a:extLst>
              <a:ext uri="{FF2B5EF4-FFF2-40B4-BE49-F238E27FC236}">
                <a16:creationId xmlns:a16="http://schemas.microsoft.com/office/drawing/2014/main" id="{E68B4D68-A78B-4D3A-867B-47DE0B208099}"/>
              </a:ext>
            </a:extLst>
          </p:cNvPr>
          <p:cNvSpPr txBox="1"/>
          <p:nvPr/>
        </p:nvSpPr>
        <p:spPr>
          <a:xfrm>
            <a:off x="7974753" y="2596085"/>
            <a:ext cx="562975" cy="369332"/>
          </a:xfrm>
          <a:prstGeom prst="rect">
            <a:avLst/>
          </a:prstGeom>
          <a:noFill/>
        </p:spPr>
        <p:txBody>
          <a:bodyPr wrap="none" rtlCol="0">
            <a:spAutoFit/>
          </a:bodyPr>
          <a:lstStyle/>
          <a:p>
            <a:r>
              <a:rPr lang="nl-BE" dirty="0">
                <a:latin typeface="+mn-lt"/>
              </a:rPr>
              <a:t>7,8</a:t>
            </a:r>
          </a:p>
        </p:txBody>
      </p:sp>
      <p:sp>
        <p:nvSpPr>
          <p:cNvPr id="18" name="TextBox 16">
            <a:extLst>
              <a:ext uri="{FF2B5EF4-FFF2-40B4-BE49-F238E27FC236}">
                <a16:creationId xmlns:a16="http://schemas.microsoft.com/office/drawing/2014/main" id="{68F9628D-EEA5-4ED8-A329-E00BEF28F921}"/>
              </a:ext>
            </a:extLst>
          </p:cNvPr>
          <p:cNvSpPr txBox="1"/>
          <p:nvPr/>
        </p:nvSpPr>
        <p:spPr>
          <a:xfrm>
            <a:off x="8084557" y="3733926"/>
            <a:ext cx="343364" cy="369332"/>
          </a:xfrm>
          <a:prstGeom prst="rect">
            <a:avLst/>
          </a:prstGeom>
          <a:noFill/>
        </p:spPr>
        <p:txBody>
          <a:bodyPr wrap="none" rtlCol="0">
            <a:spAutoFit/>
          </a:bodyPr>
          <a:lstStyle/>
          <a:p>
            <a:r>
              <a:rPr lang="nl-BE" dirty="0">
                <a:latin typeface="+mn-lt"/>
              </a:rPr>
              <a:t>X</a:t>
            </a:r>
          </a:p>
        </p:txBody>
      </p:sp>
      <p:sp>
        <p:nvSpPr>
          <p:cNvPr id="19" name="TextBox 16">
            <a:extLst>
              <a:ext uri="{FF2B5EF4-FFF2-40B4-BE49-F238E27FC236}">
                <a16:creationId xmlns:a16="http://schemas.microsoft.com/office/drawing/2014/main" id="{83CC3128-B91F-4F22-BBD9-BA87102926C9}"/>
              </a:ext>
            </a:extLst>
          </p:cNvPr>
          <p:cNvSpPr txBox="1"/>
          <p:nvPr/>
        </p:nvSpPr>
        <p:spPr>
          <a:xfrm>
            <a:off x="6570367" y="3753099"/>
            <a:ext cx="343364" cy="369332"/>
          </a:xfrm>
          <a:prstGeom prst="rect">
            <a:avLst/>
          </a:prstGeom>
          <a:noFill/>
        </p:spPr>
        <p:txBody>
          <a:bodyPr wrap="none" rtlCol="0">
            <a:spAutoFit/>
          </a:bodyPr>
          <a:lstStyle/>
          <a:p>
            <a:r>
              <a:rPr lang="nl-BE" dirty="0">
                <a:latin typeface="+mn-lt"/>
              </a:rPr>
              <a:t>X</a:t>
            </a:r>
          </a:p>
        </p:txBody>
      </p:sp>
      <p:sp>
        <p:nvSpPr>
          <p:cNvPr id="20" name="TextBox 16">
            <a:extLst>
              <a:ext uri="{FF2B5EF4-FFF2-40B4-BE49-F238E27FC236}">
                <a16:creationId xmlns:a16="http://schemas.microsoft.com/office/drawing/2014/main" id="{697B24FB-8797-4528-B37C-1EC63B94C3FE}"/>
              </a:ext>
            </a:extLst>
          </p:cNvPr>
          <p:cNvSpPr txBox="1"/>
          <p:nvPr/>
        </p:nvSpPr>
        <p:spPr>
          <a:xfrm>
            <a:off x="4934907" y="3754268"/>
            <a:ext cx="343364" cy="369332"/>
          </a:xfrm>
          <a:prstGeom prst="rect">
            <a:avLst/>
          </a:prstGeom>
          <a:noFill/>
        </p:spPr>
        <p:txBody>
          <a:bodyPr wrap="none" rtlCol="0">
            <a:spAutoFit/>
          </a:bodyPr>
          <a:lstStyle/>
          <a:p>
            <a:r>
              <a:rPr lang="nl-BE" dirty="0">
                <a:latin typeface="+mn-lt"/>
              </a:rPr>
              <a:t>X</a:t>
            </a:r>
          </a:p>
        </p:txBody>
      </p:sp>
      <p:sp>
        <p:nvSpPr>
          <p:cNvPr id="21" name="TextBox 16">
            <a:extLst>
              <a:ext uri="{FF2B5EF4-FFF2-40B4-BE49-F238E27FC236}">
                <a16:creationId xmlns:a16="http://schemas.microsoft.com/office/drawing/2014/main" id="{B7D4EDEC-1E54-4779-9BE9-A02340C78877}"/>
              </a:ext>
            </a:extLst>
          </p:cNvPr>
          <p:cNvSpPr txBox="1"/>
          <p:nvPr/>
        </p:nvSpPr>
        <p:spPr>
          <a:xfrm>
            <a:off x="1890744" y="3100318"/>
            <a:ext cx="1680268" cy="369332"/>
          </a:xfrm>
          <a:prstGeom prst="rect">
            <a:avLst/>
          </a:prstGeom>
          <a:noFill/>
        </p:spPr>
        <p:txBody>
          <a:bodyPr wrap="none" rtlCol="0">
            <a:spAutoFit/>
          </a:bodyPr>
          <a:lstStyle/>
          <a:p>
            <a:r>
              <a:rPr lang="nl-BE" dirty="0">
                <a:latin typeface="+mn-lt"/>
              </a:rPr>
              <a:t>NPV = 2,019</a:t>
            </a:r>
          </a:p>
        </p:txBody>
      </p:sp>
      <mc:AlternateContent xmlns:mc="http://schemas.openxmlformats.org/markup-compatibility/2006" xmlns:a14="http://schemas.microsoft.com/office/drawing/2010/main">
        <mc:Choice Requires="a14">
          <p:sp>
            <p:nvSpPr>
              <p:cNvPr id="3" name="Tekstvak 2">
                <a:extLst>
                  <a:ext uri="{FF2B5EF4-FFF2-40B4-BE49-F238E27FC236}">
                    <a16:creationId xmlns:a16="http://schemas.microsoft.com/office/drawing/2014/main" id="{8D761153-C0E3-4C89-9567-5A8312917AEA}"/>
                  </a:ext>
                </a:extLst>
              </p:cNvPr>
              <p:cNvSpPr txBox="1"/>
              <p:nvPr/>
            </p:nvSpPr>
            <p:spPr>
              <a:xfrm>
                <a:off x="3259881" y="5070668"/>
                <a:ext cx="6295884" cy="1150380"/>
              </a:xfrm>
              <a:prstGeom prst="rect">
                <a:avLst/>
              </a:prstGeom>
              <a:noFill/>
            </p:spPr>
            <p:txBody>
              <a:bodyPr wrap="square" lIns="0" tIns="0" rIns="0" bIns="0" rtlCol="0">
                <a:spAutoFit/>
              </a:bodyPr>
              <a:lstStyle/>
              <a:p>
                <a14:m>
                  <m:oMath xmlns:m="http://schemas.openxmlformats.org/officeDocument/2006/math">
                    <m:r>
                      <a:rPr lang="nl-BE" sz="2400" i="1">
                        <a:latin typeface="Cambria Math" panose="02040503050406030204" pitchFamily="18" charset="0"/>
                      </a:rPr>
                      <m:t>2,019= </m:t>
                    </m:r>
                    <m:f>
                      <m:fPr>
                        <m:ctrlPr>
                          <a:rPr lang="nl-BE" sz="2400" i="1">
                            <a:latin typeface="Cambria Math" panose="02040503050406030204" pitchFamily="18" charset="0"/>
                          </a:rPr>
                        </m:ctrlPr>
                      </m:fPr>
                      <m:num>
                        <m:r>
                          <a:rPr lang="nl-BE" sz="2400" i="1">
                            <a:latin typeface="Cambria Math" panose="02040503050406030204" pitchFamily="18" charset="0"/>
                          </a:rPr>
                          <m:t>𝑋</m:t>
                        </m:r>
                      </m:num>
                      <m:den>
                        <m:r>
                          <a:rPr lang="nl-BE" sz="2400" i="1">
                            <a:latin typeface="Cambria Math" panose="02040503050406030204" pitchFamily="18" charset="0"/>
                          </a:rPr>
                          <m:t>(1,11)</m:t>
                        </m:r>
                      </m:den>
                    </m:f>
                    <m:r>
                      <a:rPr lang="nl-BE" sz="2400" i="1">
                        <a:latin typeface="Cambria Math" panose="02040503050406030204" pitchFamily="18" charset="0"/>
                      </a:rPr>
                      <m:t>+ </m:t>
                    </m:r>
                    <m:f>
                      <m:fPr>
                        <m:ctrlPr>
                          <a:rPr lang="nl-BE" sz="2400" i="1">
                            <a:latin typeface="Cambria Math" panose="02040503050406030204" pitchFamily="18" charset="0"/>
                          </a:rPr>
                        </m:ctrlPr>
                      </m:fPr>
                      <m:num>
                        <m:r>
                          <a:rPr lang="nl-BE" sz="2400" i="1">
                            <a:latin typeface="Cambria Math" panose="02040503050406030204" pitchFamily="18" charset="0"/>
                          </a:rPr>
                          <m:t>𝑋</m:t>
                        </m:r>
                      </m:num>
                      <m:den>
                        <m:sSup>
                          <m:sSupPr>
                            <m:ctrlPr>
                              <a:rPr lang="nl-BE" sz="2400" i="1">
                                <a:latin typeface="Cambria Math" panose="02040503050406030204" pitchFamily="18" charset="0"/>
                              </a:rPr>
                            </m:ctrlPr>
                          </m:sSupPr>
                          <m:e>
                            <m:r>
                              <a:rPr lang="nl-BE" sz="2400" i="1">
                                <a:latin typeface="Cambria Math" panose="02040503050406030204" pitchFamily="18" charset="0"/>
                              </a:rPr>
                              <m:t>(1,11)</m:t>
                            </m:r>
                          </m:e>
                          <m:sup>
                            <m:r>
                              <a:rPr lang="nl-BE" sz="2400" i="1">
                                <a:latin typeface="Cambria Math" panose="02040503050406030204" pitchFamily="18" charset="0"/>
                              </a:rPr>
                              <m:t>2</m:t>
                            </m:r>
                          </m:sup>
                        </m:sSup>
                      </m:den>
                    </m:f>
                    <m:r>
                      <a:rPr lang="nl-BE" sz="2400" i="1">
                        <a:latin typeface="Cambria Math" panose="02040503050406030204" pitchFamily="18" charset="0"/>
                      </a:rPr>
                      <m:t>+ </m:t>
                    </m:r>
                    <m:f>
                      <m:fPr>
                        <m:ctrlPr>
                          <a:rPr lang="nl-BE" sz="2400" i="1">
                            <a:latin typeface="Cambria Math" panose="02040503050406030204" pitchFamily="18" charset="0"/>
                          </a:rPr>
                        </m:ctrlPr>
                      </m:fPr>
                      <m:num>
                        <m:r>
                          <a:rPr lang="nl-BE" sz="2400" i="1">
                            <a:latin typeface="Cambria Math" panose="02040503050406030204" pitchFamily="18" charset="0"/>
                          </a:rPr>
                          <m:t>𝑋</m:t>
                        </m:r>
                      </m:num>
                      <m:den>
                        <m:sSup>
                          <m:sSupPr>
                            <m:ctrlPr>
                              <a:rPr lang="nl-BE" sz="2400" i="1">
                                <a:latin typeface="Cambria Math" panose="02040503050406030204" pitchFamily="18" charset="0"/>
                              </a:rPr>
                            </m:ctrlPr>
                          </m:sSupPr>
                          <m:e>
                            <m:r>
                              <a:rPr lang="nl-BE" sz="2400" i="1">
                                <a:latin typeface="Cambria Math" panose="02040503050406030204" pitchFamily="18" charset="0"/>
                              </a:rPr>
                              <m:t>(1,11)</m:t>
                            </m:r>
                          </m:e>
                          <m:sup>
                            <m:r>
                              <a:rPr lang="nl-BE" sz="2400" i="1">
                                <a:latin typeface="Cambria Math" panose="02040503050406030204" pitchFamily="18" charset="0"/>
                              </a:rPr>
                              <m:t>3 </m:t>
                            </m:r>
                          </m:sup>
                        </m:sSup>
                      </m:den>
                    </m:f>
                  </m:oMath>
                </a14:m>
                <a:r>
                  <a:rPr lang="nl-BE" sz="2400" dirty="0"/>
                  <a:t> = X * </a:t>
                </a:r>
                <a14:m>
                  <m:oMath xmlns:m="http://schemas.openxmlformats.org/officeDocument/2006/math">
                    <m:sSub>
                      <m:sSubPr>
                        <m:ctrlPr>
                          <a:rPr lang="nl-BE" sz="2400" i="1">
                            <a:latin typeface="Cambria Math" panose="02040503050406030204" pitchFamily="18" charset="0"/>
                          </a:rPr>
                        </m:ctrlPr>
                      </m:sSubPr>
                      <m:e>
                        <m:r>
                          <a:rPr lang="nl-BE" sz="2400" i="1">
                            <a:latin typeface="Cambria Math" panose="02040503050406030204" pitchFamily="18" charset="0"/>
                          </a:rPr>
                          <m:t>𝑎</m:t>
                        </m:r>
                      </m:e>
                      <m:sub>
                        <m:r>
                          <a:rPr lang="nl-BE" sz="2400" i="1">
                            <a:latin typeface="Cambria Math" panose="02040503050406030204" pitchFamily="18" charset="0"/>
                          </a:rPr>
                          <m:t>3</m:t>
                        </m:r>
                        <m:r>
                          <a:rPr lang="nl-BE" sz="2400" i="1">
                            <a:latin typeface="Cambria Math" panose="02040503050406030204" pitchFamily="18" charset="0"/>
                            <a:ea typeface="Cambria Math" panose="02040503050406030204" pitchFamily="18" charset="0"/>
                          </a:rPr>
                          <m:t>¬11%</m:t>
                        </m:r>
                      </m:sub>
                    </m:sSub>
                  </m:oMath>
                </a14:m>
                <a:endParaRPr lang="nl-BE" sz="2400" dirty="0"/>
              </a:p>
              <a:p>
                <a:r>
                  <a:rPr lang="nl-BE" sz="2400" dirty="0"/>
                  <a:t>Of: X = </a:t>
                </a:r>
                <a14:m>
                  <m:oMath xmlns:m="http://schemas.openxmlformats.org/officeDocument/2006/math">
                    <m:f>
                      <m:fPr>
                        <m:ctrlPr>
                          <a:rPr lang="nl-BE" sz="2400" i="1">
                            <a:latin typeface="Cambria Math" panose="02040503050406030204" pitchFamily="18" charset="0"/>
                          </a:rPr>
                        </m:ctrlPr>
                      </m:fPr>
                      <m:num>
                        <m:r>
                          <a:rPr lang="nl-BE" sz="2400" i="1">
                            <a:latin typeface="Cambria Math" panose="02040503050406030204" pitchFamily="18" charset="0"/>
                          </a:rPr>
                          <m:t>2,019</m:t>
                        </m:r>
                      </m:num>
                      <m:den>
                        <m:sSub>
                          <m:sSubPr>
                            <m:ctrlPr>
                              <a:rPr lang="nl-BE" sz="2400" i="1">
                                <a:latin typeface="Cambria Math" panose="02040503050406030204" pitchFamily="18" charset="0"/>
                              </a:rPr>
                            </m:ctrlPr>
                          </m:sSubPr>
                          <m:e>
                            <m:r>
                              <a:rPr lang="nl-BE" sz="2400" i="1">
                                <a:latin typeface="Cambria Math" panose="02040503050406030204" pitchFamily="18" charset="0"/>
                              </a:rPr>
                              <m:t>𝑎</m:t>
                            </m:r>
                          </m:e>
                          <m:sub>
                            <m:r>
                              <a:rPr lang="nl-BE" sz="2400" i="1">
                                <a:latin typeface="Cambria Math" panose="02040503050406030204" pitchFamily="18" charset="0"/>
                              </a:rPr>
                              <m:t>3</m:t>
                            </m:r>
                            <m:r>
                              <a:rPr lang="nl-BE" sz="2400" i="1">
                                <a:latin typeface="Cambria Math" panose="02040503050406030204" pitchFamily="18" charset="0"/>
                                <a:ea typeface="Cambria Math" panose="02040503050406030204" pitchFamily="18" charset="0"/>
                              </a:rPr>
                              <m:t>¬11%</m:t>
                            </m:r>
                          </m:sub>
                        </m:sSub>
                      </m:den>
                    </m:f>
                  </m:oMath>
                </a14:m>
                <a:r>
                  <a:rPr lang="nl-BE" sz="2400" dirty="0"/>
                  <a:t> = </a:t>
                </a:r>
                <a14:m>
                  <m:oMath xmlns:m="http://schemas.openxmlformats.org/officeDocument/2006/math">
                    <m:f>
                      <m:fPr>
                        <m:ctrlPr>
                          <a:rPr lang="nl-BE" sz="2400" i="1">
                            <a:latin typeface="Cambria Math" panose="02040503050406030204" pitchFamily="18" charset="0"/>
                          </a:rPr>
                        </m:ctrlPr>
                      </m:fPr>
                      <m:num>
                        <m:r>
                          <a:rPr lang="nl-BE" sz="2400" i="1">
                            <a:latin typeface="Cambria Math" panose="02040503050406030204" pitchFamily="18" charset="0"/>
                          </a:rPr>
                          <m:t>2,019</m:t>
                        </m:r>
                      </m:num>
                      <m:den>
                        <m:r>
                          <a:rPr lang="nl-BE" sz="2400" i="1">
                            <a:latin typeface="Cambria Math" panose="02040503050406030204" pitchFamily="18" charset="0"/>
                          </a:rPr>
                          <m:t>2,4437</m:t>
                        </m:r>
                      </m:den>
                    </m:f>
                  </m:oMath>
                </a14:m>
                <a:r>
                  <a:rPr lang="nl-BE" sz="2400" dirty="0"/>
                  <a:t> = 0,8262</a:t>
                </a:r>
              </a:p>
            </p:txBody>
          </p:sp>
        </mc:Choice>
        <mc:Fallback xmlns="">
          <p:sp>
            <p:nvSpPr>
              <p:cNvPr id="3" name="Tekstvak 2">
                <a:extLst>
                  <a:ext uri="{FF2B5EF4-FFF2-40B4-BE49-F238E27FC236}">
                    <a16:creationId xmlns:a16="http://schemas.microsoft.com/office/drawing/2014/main" id="{8D761153-C0E3-4C89-9567-5A8312917AEA}"/>
                  </a:ext>
                </a:extLst>
              </p:cNvPr>
              <p:cNvSpPr txBox="1">
                <a:spLocks noRot="1" noChangeAspect="1" noMove="1" noResize="1" noEditPoints="1" noAdjustHandles="1" noChangeArrowheads="1" noChangeShapeType="1" noTextEdit="1"/>
              </p:cNvSpPr>
              <p:nvPr/>
            </p:nvSpPr>
            <p:spPr>
              <a:xfrm>
                <a:off x="3259881" y="5070668"/>
                <a:ext cx="6295884" cy="1150380"/>
              </a:xfrm>
              <a:prstGeom prst="rect">
                <a:avLst/>
              </a:prstGeom>
              <a:blipFill>
                <a:blip r:embed="rId4"/>
                <a:stretch>
                  <a:fillRect l="-3001" t="-1587" b="-3704"/>
                </a:stretch>
              </a:blipFill>
            </p:spPr>
            <p:txBody>
              <a:bodyPr/>
              <a:lstStyle/>
              <a:p>
                <a:r>
                  <a:rPr lang="nl-BE">
                    <a:noFill/>
                  </a:rPr>
                  <a:t> </a:t>
                </a:r>
              </a:p>
            </p:txBody>
          </p:sp>
        </mc:Fallback>
      </mc:AlternateContent>
      <p:sp>
        <p:nvSpPr>
          <p:cNvPr id="4" name="Slide Number Placeholder 3">
            <a:extLst>
              <a:ext uri="{FF2B5EF4-FFF2-40B4-BE49-F238E27FC236}">
                <a16:creationId xmlns:a16="http://schemas.microsoft.com/office/drawing/2014/main" id="{E52A5BDB-7C7F-4EB2-AA32-9E2B56023D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264589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Annuïteitenmethode</a:t>
            </a:r>
            <a:endParaRPr lang="en-GB" dirty="0"/>
          </a:p>
        </p:txBody>
      </p:sp>
      <p:sp>
        <p:nvSpPr>
          <p:cNvPr id="2" name="Tijdelijke aanduiding voor inhoud 1">
            <a:extLst>
              <a:ext uri="{FF2B5EF4-FFF2-40B4-BE49-F238E27FC236}">
                <a16:creationId xmlns:a16="http://schemas.microsoft.com/office/drawing/2014/main" id="{4A511E45-CA7E-4DC8-A5DF-712142DA946C}"/>
              </a:ext>
            </a:extLst>
          </p:cNvPr>
          <p:cNvSpPr>
            <a:spLocks noGrp="1"/>
          </p:cNvSpPr>
          <p:nvPr>
            <p:ph idx="1"/>
          </p:nvPr>
        </p:nvSpPr>
        <p:spPr>
          <a:xfrm>
            <a:off x="2182158" y="4232495"/>
            <a:ext cx="7870825" cy="4337025"/>
          </a:xfrm>
        </p:spPr>
        <p:txBody>
          <a:bodyPr>
            <a:normAutofit/>
          </a:bodyPr>
          <a:lstStyle/>
          <a:p>
            <a:r>
              <a:rPr lang="nl-BE" sz="2000" dirty="0"/>
              <a:t>We zoeken een jaarlijkse kasstroom Y die dezelfde NPV geeft als de NPV van het project</a:t>
            </a:r>
          </a:p>
          <a:p>
            <a:pPr marL="0" indent="0">
              <a:buNone/>
            </a:pPr>
            <a:r>
              <a:rPr lang="nl-BE" sz="2000" dirty="0"/>
              <a:t>Dus: </a:t>
            </a:r>
          </a:p>
        </p:txBody>
      </p:sp>
      <p:graphicFrame>
        <p:nvGraphicFramePr>
          <p:cNvPr id="5" name="Tabel 4"/>
          <p:cNvGraphicFramePr>
            <a:graphicFrameLocks noGrp="1"/>
          </p:cNvGraphicFramePr>
          <p:nvPr/>
        </p:nvGraphicFramePr>
        <p:xfrm>
          <a:off x="3143672" y="1446358"/>
          <a:ext cx="6336708" cy="1063284"/>
        </p:xfrm>
        <a:graphic>
          <a:graphicData uri="http://schemas.openxmlformats.org/drawingml/2006/table">
            <a:tbl>
              <a:tblPr firstRow="1" bandRow="1">
                <a:tableStyleId>{9DCAF9ED-07DC-4A11-8D7F-57B35C25682E}</a:tableStyleId>
              </a:tblPr>
              <a:tblGrid>
                <a:gridCol w="1152128">
                  <a:extLst>
                    <a:ext uri="{9D8B030D-6E8A-4147-A177-3AD203B41FA5}">
                      <a16:colId xmlns:a16="http://schemas.microsoft.com/office/drawing/2014/main" val="20000"/>
                    </a:ext>
                  </a:extLst>
                </a:gridCol>
                <a:gridCol w="954107">
                  <a:extLst>
                    <a:ext uri="{9D8B030D-6E8A-4147-A177-3AD203B41FA5}">
                      <a16:colId xmlns:a16="http://schemas.microsoft.com/office/drawing/2014/main" val="20001"/>
                    </a:ext>
                  </a:extLst>
                </a:gridCol>
                <a:gridCol w="954107">
                  <a:extLst>
                    <a:ext uri="{9D8B030D-6E8A-4147-A177-3AD203B41FA5}">
                      <a16:colId xmlns:a16="http://schemas.microsoft.com/office/drawing/2014/main" val="20002"/>
                    </a:ext>
                  </a:extLst>
                </a:gridCol>
                <a:gridCol w="954107">
                  <a:extLst>
                    <a:ext uri="{9D8B030D-6E8A-4147-A177-3AD203B41FA5}">
                      <a16:colId xmlns:a16="http://schemas.microsoft.com/office/drawing/2014/main" val="20003"/>
                    </a:ext>
                  </a:extLst>
                </a:gridCol>
                <a:gridCol w="954107">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354428">
                <a:tc>
                  <a:txBody>
                    <a:bodyPr/>
                    <a:lstStyle/>
                    <a:p>
                      <a:r>
                        <a:rPr lang="nl-BE" sz="1400" dirty="0"/>
                        <a:t>Project</a:t>
                      </a:r>
                    </a:p>
                  </a:txBody>
                  <a:tcPr/>
                </a:tc>
                <a:tc gridSpan="4">
                  <a:txBody>
                    <a:bodyPr/>
                    <a:lstStyle/>
                    <a:p>
                      <a:r>
                        <a:rPr lang="nl-BE" sz="1400" dirty="0"/>
                        <a:t>Kasstromen</a:t>
                      </a:r>
                    </a:p>
                  </a:txBody>
                  <a:tcPr/>
                </a:tc>
                <a:tc hMerge="1">
                  <a:txBody>
                    <a:bodyPr/>
                    <a:lstStyle/>
                    <a:p>
                      <a:endParaRPr lang="nl-BE"/>
                    </a:p>
                  </a:txBody>
                  <a:tcPr/>
                </a:tc>
                <a:tc hMerge="1">
                  <a:txBody>
                    <a:bodyPr/>
                    <a:lstStyle/>
                    <a:p>
                      <a:endParaRPr lang="nl-BE"/>
                    </a:p>
                  </a:txBody>
                  <a:tcPr/>
                </a:tc>
                <a:tc hMerge="1">
                  <a:txBody>
                    <a:bodyPr/>
                    <a:lstStyle/>
                    <a:p>
                      <a:endParaRPr lang="nl-BE" dirty="0"/>
                    </a:p>
                  </a:txBody>
                  <a:tcPr/>
                </a:tc>
                <a:tc>
                  <a:txBody>
                    <a:bodyPr/>
                    <a:lstStyle/>
                    <a:p>
                      <a:r>
                        <a:rPr lang="nl-BE" sz="1400" dirty="0"/>
                        <a:t>NPV (11%)</a:t>
                      </a:r>
                    </a:p>
                  </a:txBody>
                  <a:tcPr/>
                </a:tc>
                <a:extLst>
                  <a:ext uri="{0D108BD9-81ED-4DB2-BD59-A6C34878D82A}">
                    <a16:rowId xmlns:a16="http://schemas.microsoft.com/office/drawing/2014/main" val="10000"/>
                  </a:ext>
                </a:extLst>
              </a:tr>
              <a:tr h="354428">
                <a:tc>
                  <a:txBody>
                    <a:bodyPr/>
                    <a:lstStyle/>
                    <a:p>
                      <a:r>
                        <a:rPr lang="nl-BE" sz="1400" dirty="0"/>
                        <a:t>C</a:t>
                      </a:r>
                    </a:p>
                  </a:txBody>
                  <a:tcPr/>
                </a:tc>
                <a:tc>
                  <a:txBody>
                    <a:bodyPr/>
                    <a:lstStyle/>
                    <a:p>
                      <a:r>
                        <a:rPr lang="nl-BE" sz="1400" dirty="0"/>
                        <a:t>-9</a:t>
                      </a:r>
                    </a:p>
                  </a:txBody>
                  <a:tcPr/>
                </a:tc>
                <a:tc>
                  <a:txBody>
                    <a:bodyPr/>
                    <a:lstStyle/>
                    <a:p>
                      <a:r>
                        <a:rPr lang="nl-BE" sz="1400" dirty="0"/>
                        <a:t>+2,27</a:t>
                      </a:r>
                    </a:p>
                  </a:txBody>
                  <a:tcPr/>
                </a:tc>
                <a:tc>
                  <a:txBody>
                    <a:bodyPr/>
                    <a:lstStyle/>
                    <a:p>
                      <a:r>
                        <a:rPr lang="nl-BE" sz="1400" dirty="0"/>
                        <a:t>+4,03</a:t>
                      </a:r>
                    </a:p>
                  </a:txBody>
                  <a:tcPr/>
                </a:tc>
                <a:tc>
                  <a:txBody>
                    <a:bodyPr/>
                    <a:lstStyle/>
                    <a:p>
                      <a:r>
                        <a:rPr lang="nl-BE" sz="1400" dirty="0"/>
                        <a:t>+7,8</a:t>
                      </a:r>
                    </a:p>
                  </a:txBody>
                  <a:tcPr/>
                </a:tc>
                <a:tc>
                  <a:txBody>
                    <a:bodyPr/>
                    <a:lstStyle/>
                    <a:p>
                      <a:r>
                        <a:rPr lang="nl-BE" sz="1400" dirty="0"/>
                        <a:t>2,019</a:t>
                      </a:r>
                    </a:p>
                  </a:txBody>
                  <a:tcPr/>
                </a:tc>
                <a:extLst>
                  <a:ext uri="{0D108BD9-81ED-4DB2-BD59-A6C34878D82A}">
                    <a16:rowId xmlns:a16="http://schemas.microsoft.com/office/drawing/2014/main" val="10001"/>
                  </a:ext>
                </a:extLst>
              </a:tr>
              <a:tr h="354428">
                <a:tc>
                  <a:txBody>
                    <a:bodyPr/>
                    <a:lstStyle/>
                    <a:p>
                      <a:r>
                        <a:rPr lang="nl-BE" sz="1400" dirty="0"/>
                        <a:t>D</a:t>
                      </a:r>
                    </a:p>
                  </a:txBody>
                  <a:tcPr/>
                </a:tc>
                <a:tc>
                  <a:txBody>
                    <a:bodyPr/>
                    <a:lstStyle/>
                    <a:p>
                      <a:r>
                        <a:rPr lang="nl-BE" sz="1400" dirty="0"/>
                        <a:t>-9</a:t>
                      </a:r>
                    </a:p>
                  </a:txBody>
                  <a:tcPr/>
                </a:tc>
                <a:tc>
                  <a:txBody>
                    <a:bodyPr/>
                    <a:lstStyle/>
                    <a:p>
                      <a:r>
                        <a:rPr lang="nl-BE" sz="1400" dirty="0"/>
                        <a:t>+6,4</a:t>
                      </a:r>
                    </a:p>
                  </a:txBody>
                  <a:tcPr/>
                </a:tc>
                <a:tc>
                  <a:txBody>
                    <a:bodyPr/>
                    <a:lstStyle/>
                    <a:p>
                      <a:r>
                        <a:rPr lang="nl-BE" sz="1400" dirty="0"/>
                        <a:t>+6,4</a:t>
                      </a:r>
                    </a:p>
                  </a:txBody>
                  <a:tcPr/>
                </a:tc>
                <a:tc>
                  <a:txBody>
                    <a:bodyPr/>
                    <a:lstStyle/>
                    <a:p>
                      <a:r>
                        <a:rPr lang="nl-BE" sz="1400" dirty="0"/>
                        <a:t>-</a:t>
                      </a:r>
                    </a:p>
                  </a:txBody>
                  <a:tcPr/>
                </a:tc>
                <a:tc>
                  <a:txBody>
                    <a:bodyPr/>
                    <a:lstStyle/>
                    <a:p>
                      <a:r>
                        <a:rPr lang="nl-BE" sz="1400" dirty="0"/>
                        <a:t>1,963</a:t>
                      </a:r>
                    </a:p>
                  </a:txBody>
                  <a:tcPr/>
                </a:tc>
                <a:extLst>
                  <a:ext uri="{0D108BD9-81ED-4DB2-BD59-A6C34878D82A}">
                    <a16:rowId xmlns:a16="http://schemas.microsoft.com/office/drawing/2014/main" val="10002"/>
                  </a:ext>
                </a:extLst>
              </a:tr>
            </a:tbl>
          </a:graphicData>
        </a:graphic>
      </p:graphicFrame>
      <p:cxnSp>
        <p:nvCxnSpPr>
          <p:cNvPr id="6" name="Straight Arrow Connector 13">
            <a:extLst>
              <a:ext uri="{FF2B5EF4-FFF2-40B4-BE49-F238E27FC236}">
                <a16:creationId xmlns:a16="http://schemas.microsoft.com/office/drawing/2014/main" id="{E99CA663-6A2D-4287-AA66-99D43717CB58}"/>
              </a:ext>
            </a:extLst>
          </p:cNvPr>
          <p:cNvCxnSpPr>
            <a:cxnSpLocks/>
          </p:cNvCxnSpPr>
          <p:nvPr/>
        </p:nvCxnSpPr>
        <p:spPr>
          <a:xfrm>
            <a:off x="3580534" y="3284984"/>
            <a:ext cx="4099642" cy="0"/>
          </a:xfrm>
          <a:prstGeom prst="straightConnector1">
            <a:avLst/>
          </a:prstGeom>
          <a:ln w="38100">
            <a:solidFill>
              <a:schemeClr val="accent6">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20">
            <a:extLst>
              <a:ext uri="{FF2B5EF4-FFF2-40B4-BE49-F238E27FC236}">
                <a16:creationId xmlns:a16="http://schemas.microsoft.com/office/drawing/2014/main" id="{4C31694D-2535-4445-94D3-4FC1A11422C6}"/>
              </a:ext>
            </a:extLst>
          </p:cNvPr>
          <p:cNvCxnSpPr/>
          <p:nvPr/>
        </p:nvCxnSpPr>
        <p:spPr>
          <a:xfrm>
            <a:off x="3599578" y="2936187"/>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20">
            <a:extLst>
              <a:ext uri="{FF2B5EF4-FFF2-40B4-BE49-F238E27FC236}">
                <a16:creationId xmlns:a16="http://schemas.microsoft.com/office/drawing/2014/main" id="{7BE35460-0408-496F-9C52-5750D5FE1D52}"/>
              </a:ext>
            </a:extLst>
          </p:cNvPr>
          <p:cNvCxnSpPr/>
          <p:nvPr/>
        </p:nvCxnSpPr>
        <p:spPr>
          <a:xfrm>
            <a:off x="6737306" y="2981565"/>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20">
            <a:extLst>
              <a:ext uri="{FF2B5EF4-FFF2-40B4-BE49-F238E27FC236}">
                <a16:creationId xmlns:a16="http://schemas.microsoft.com/office/drawing/2014/main" id="{FAE77DCA-4581-4FCE-B528-0B9204D4ED7A}"/>
              </a:ext>
            </a:extLst>
          </p:cNvPr>
          <p:cNvCxnSpPr/>
          <p:nvPr/>
        </p:nvCxnSpPr>
        <p:spPr>
          <a:xfrm>
            <a:off x="5106589" y="3021110"/>
            <a:ext cx="0" cy="706850"/>
          </a:xfrm>
          <a:prstGeom prst="line">
            <a:avLst/>
          </a:prstGeom>
          <a:ln w="381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27">
                <a:extLst>
                  <a:ext uri="{FF2B5EF4-FFF2-40B4-BE49-F238E27FC236}">
                    <a16:creationId xmlns:a16="http://schemas.microsoft.com/office/drawing/2014/main" id="{C55FF279-AF46-4B62-9B05-ABD20EB755F3}"/>
                  </a:ext>
                </a:extLst>
              </p:cNvPr>
              <p:cNvSpPr txBox="1"/>
              <p:nvPr/>
            </p:nvSpPr>
            <p:spPr>
              <a:xfrm>
                <a:off x="7262135" y="3440941"/>
                <a:ext cx="4994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𝑇𝑖𝑗𝑑</m:t>
                      </m:r>
                    </m:oMath>
                  </m:oMathPara>
                </a14:m>
                <a:endParaRPr lang="nl-BE" dirty="0"/>
              </a:p>
            </p:txBody>
          </p:sp>
        </mc:Choice>
        <mc:Fallback xmlns="">
          <p:sp>
            <p:nvSpPr>
              <p:cNvPr id="12" name="TextBox 27">
                <a:extLst>
                  <a:ext uri="{FF2B5EF4-FFF2-40B4-BE49-F238E27FC236}">
                    <a16:creationId xmlns:a16="http://schemas.microsoft.com/office/drawing/2014/main" id="{C55FF279-AF46-4B62-9B05-ABD20EB755F3}"/>
                  </a:ext>
                </a:extLst>
              </p:cNvPr>
              <p:cNvSpPr txBox="1">
                <a:spLocks noRot="1" noChangeAspect="1" noMove="1" noResize="1" noEditPoints="1" noAdjustHandles="1" noChangeArrowheads="1" noChangeShapeType="1" noTextEdit="1"/>
              </p:cNvSpPr>
              <p:nvPr/>
            </p:nvSpPr>
            <p:spPr>
              <a:xfrm>
                <a:off x="7262135" y="3440941"/>
                <a:ext cx="499432" cy="276999"/>
              </a:xfrm>
              <a:prstGeom prst="rect">
                <a:avLst/>
              </a:prstGeom>
              <a:blipFill>
                <a:blip r:embed="rId3"/>
                <a:stretch>
                  <a:fillRect l="-14634" t="-2174" r="-14634" b="-32609"/>
                </a:stretch>
              </a:blipFill>
            </p:spPr>
            <p:txBody>
              <a:bodyPr/>
              <a:lstStyle/>
              <a:p>
                <a:r>
                  <a:rPr lang="nl-BE">
                    <a:noFill/>
                  </a:rPr>
                  <a:t> </a:t>
                </a:r>
              </a:p>
            </p:txBody>
          </p:sp>
        </mc:Fallback>
      </mc:AlternateContent>
      <p:sp>
        <p:nvSpPr>
          <p:cNvPr id="13" name="TextBox 16">
            <a:extLst>
              <a:ext uri="{FF2B5EF4-FFF2-40B4-BE49-F238E27FC236}">
                <a16:creationId xmlns:a16="http://schemas.microsoft.com/office/drawing/2014/main" id="{EE6638F7-8838-40A0-8E9D-A5864CFBCE0C}"/>
              </a:ext>
            </a:extLst>
          </p:cNvPr>
          <p:cNvSpPr txBox="1"/>
          <p:nvPr/>
        </p:nvSpPr>
        <p:spPr>
          <a:xfrm>
            <a:off x="3421484" y="3706934"/>
            <a:ext cx="332142" cy="369332"/>
          </a:xfrm>
          <a:prstGeom prst="rect">
            <a:avLst/>
          </a:prstGeom>
          <a:noFill/>
        </p:spPr>
        <p:txBody>
          <a:bodyPr wrap="none" rtlCol="0">
            <a:spAutoFit/>
          </a:bodyPr>
          <a:lstStyle/>
          <a:p>
            <a:r>
              <a:rPr lang="nl-BE" dirty="0">
                <a:latin typeface="+mn-lt"/>
              </a:rPr>
              <a:t>0</a:t>
            </a:r>
          </a:p>
        </p:txBody>
      </p:sp>
      <p:sp>
        <p:nvSpPr>
          <p:cNvPr id="14" name="TextBox 16">
            <a:extLst>
              <a:ext uri="{FF2B5EF4-FFF2-40B4-BE49-F238E27FC236}">
                <a16:creationId xmlns:a16="http://schemas.microsoft.com/office/drawing/2014/main" id="{0D6E19FC-524E-4326-A39B-F29680848D0C}"/>
              </a:ext>
            </a:extLst>
          </p:cNvPr>
          <p:cNvSpPr txBox="1"/>
          <p:nvPr/>
        </p:nvSpPr>
        <p:spPr>
          <a:xfrm>
            <a:off x="3321328" y="2589936"/>
            <a:ext cx="436338" cy="369332"/>
          </a:xfrm>
          <a:prstGeom prst="rect">
            <a:avLst/>
          </a:prstGeom>
          <a:noFill/>
        </p:spPr>
        <p:txBody>
          <a:bodyPr wrap="none" rtlCol="0">
            <a:spAutoFit/>
          </a:bodyPr>
          <a:lstStyle/>
          <a:p>
            <a:r>
              <a:rPr lang="nl-BE" dirty="0">
                <a:latin typeface="+mn-lt"/>
              </a:rPr>
              <a:t>-9</a:t>
            </a:r>
          </a:p>
        </p:txBody>
      </p:sp>
      <p:sp>
        <p:nvSpPr>
          <p:cNvPr id="15" name="TextBox 16">
            <a:extLst>
              <a:ext uri="{FF2B5EF4-FFF2-40B4-BE49-F238E27FC236}">
                <a16:creationId xmlns:a16="http://schemas.microsoft.com/office/drawing/2014/main" id="{93A0D11E-54F1-413D-B72A-15D35407B1E6}"/>
              </a:ext>
            </a:extLst>
          </p:cNvPr>
          <p:cNvSpPr txBox="1"/>
          <p:nvPr/>
        </p:nvSpPr>
        <p:spPr>
          <a:xfrm>
            <a:off x="4835741" y="2617680"/>
            <a:ext cx="562975" cy="369332"/>
          </a:xfrm>
          <a:prstGeom prst="rect">
            <a:avLst/>
          </a:prstGeom>
          <a:noFill/>
        </p:spPr>
        <p:txBody>
          <a:bodyPr wrap="none" rtlCol="0">
            <a:spAutoFit/>
          </a:bodyPr>
          <a:lstStyle/>
          <a:p>
            <a:r>
              <a:rPr lang="nl-BE" dirty="0">
                <a:latin typeface="+mn-lt"/>
              </a:rPr>
              <a:t>6,4</a:t>
            </a:r>
          </a:p>
        </p:txBody>
      </p:sp>
      <p:sp>
        <p:nvSpPr>
          <p:cNvPr id="16" name="TextBox 16">
            <a:extLst>
              <a:ext uri="{FF2B5EF4-FFF2-40B4-BE49-F238E27FC236}">
                <a16:creationId xmlns:a16="http://schemas.microsoft.com/office/drawing/2014/main" id="{ECAB64A5-E006-47EC-A5CE-FB9CEF8BACFE}"/>
              </a:ext>
            </a:extLst>
          </p:cNvPr>
          <p:cNvSpPr txBox="1"/>
          <p:nvPr/>
        </p:nvSpPr>
        <p:spPr>
          <a:xfrm>
            <a:off x="6407824" y="2576014"/>
            <a:ext cx="562975" cy="369332"/>
          </a:xfrm>
          <a:prstGeom prst="rect">
            <a:avLst/>
          </a:prstGeom>
          <a:noFill/>
        </p:spPr>
        <p:txBody>
          <a:bodyPr wrap="none" rtlCol="0">
            <a:spAutoFit/>
          </a:bodyPr>
          <a:lstStyle/>
          <a:p>
            <a:r>
              <a:rPr lang="nl-BE" dirty="0">
                <a:latin typeface="+mn-lt"/>
              </a:rPr>
              <a:t>6,4</a:t>
            </a:r>
          </a:p>
        </p:txBody>
      </p:sp>
      <p:sp>
        <p:nvSpPr>
          <p:cNvPr id="19" name="TextBox 16">
            <a:extLst>
              <a:ext uri="{FF2B5EF4-FFF2-40B4-BE49-F238E27FC236}">
                <a16:creationId xmlns:a16="http://schemas.microsoft.com/office/drawing/2014/main" id="{83CC3128-B91F-4F22-BBD9-BA87102926C9}"/>
              </a:ext>
            </a:extLst>
          </p:cNvPr>
          <p:cNvSpPr txBox="1"/>
          <p:nvPr/>
        </p:nvSpPr>
        <p:spPr>
          <a:xfrm>
            <a:off x="6570367" y="3753099"/>
            <a:ext cx="327334" cy="369332"/>
          </a:xfrm>
          <a:prstGeom prst="rect">
            <a:avLst/>
          </a:prstGeom>
          <a:noFill/>
        </p:spPr>
        <p:txBody>
          <a:bodyPr wrap="none" rtlCol="0">
            <a:spAutoFit/>
          </a:bodyPr>
          <a:lstStyle/>
          <a:p>
            <a:r>
              <a:rPr lang="nl-BE" dirty="0">
                <a:latin typeface="+mn-lt"/>
              </a:rPr>
              <a:t>Y</a:t>
            </a:r>
          </a:p>
        </p:txBody>
      </p:sp>
      <p:sp>
        <p:nvSpPr>
          <p:cNvPr id="20" name="TextBox 16">
            <a:extLst>
              <a:ext uri="{FF2B5EF4-FFF2-40B4-BE49-F238E27FC236}">
                <a16:creationId xmlns:a16="http://schemas.microsoft.com/office/drawing/2014/main" id="{697B24FB-8797-4528-B37C-1EC63B94C3FE}"/>
              </a:ext>
            </a:extLst>
          </p:cNvPr>
          <p:cNvSpPr txBox="1"/>
          <p:nvPr/>
        </p:nvSpPr>
        <p:spPr>
          <a:xfrm>
            <a:off x="4934907" y="3754268"/>
            <a:ext cx="327334" cy="369332"/>
          </a:xfrm>
          <a:prstGeom prst="rect">
            <a:avLst/>
          </a:prstGeom>
          <a:noFill/>
        </p:spPr>
        <p:txBody>
          <a:bodyPr wrap="none" rtlCol="0">
            <a:spAutoFit/>
          </a:bodyPr>
          <a:lstStyle/>
          <a:p>
            <a:r>
              <a:rPr lang="nl-BE" dirty="0">
                <a:latin typeface="+mn-lt"/>
              </a:rPr>
              <a:t>Y</a:t>
            </a:r>
          </a:p>
        </p:txBody>
      </p:sp>
      <p:sp>
        <p:nvSpPr>
          <p:cNvPr id="21" name="TextBox 16">
            <a:extLst>
              <a:ext uri="{FF2B5EF4-FFF2-40B4-BE49-F238E27FC236}">
                <a16:creationId xmlns:a16="http://schemas.microsoft.com/office/drawing/2014/main" id="{B7D4EDEC-1E54-4779-9BE9-A02340C78877}"/>
              </a:ext>
            </a:extLst>
          </p:cNvPr>
          <p:cNvSpPr txBox="1"/>
          <p:nvPr/>
        </p:nvSpPr>
        <p:spPr>
          <a:xfrm>
            <a:off x="1890744" y="3100318"/>
            <a:ext cx="1680268" cy="369332"/>
          </a:xfrm>
          <a:prstGeom prst="rect">
            <a:avLst/>
          </a:prstGeom>
          <a:noFill/>
        </p:spPr>
        <p:txBody>
          <a:bodyPr wrap="none" rtlCol="0">
            <a:spAutoFit/>
          </a:bodyPr>
          <a:lstStyle/>
          <a:p>
            <a:r>
              <a:rPr lang="nl-BE" dirty="0">
                <a:latin typeface="+mn-lt"/>
              </a:rPr>
              <a:t>NPV = 1,963</a:t>
            </a:r>
          </a:p>
        </p:txBody>
      </p:sp>
      <mc:AlternateContent xmlns:mc="http://schemas.openxmlformats.org/markup-compatibility/2006" xmlns:a14="http://schemas.microsoft.com/office/drawing/2010/main">
        <mc:Choice Requires="a14">
          <p:sp>
            <p:nvSpPr>
              <p:cNvPr id="3" name="Tekstvak 2">
                <a:extLst>
                  <a:ext uri="{FF2B5EF4-FFF2-40B4-BE49-F238E27FC236}">
                    <a16:creationId xmlns:a16="http://schemas.microsoft.com/office/drawing/2014/main" id="{8D761153-C0E3-4C89-9567-5A8312917AEA}"/>
                  </a:ext>
                </a:extLst>
              </p:cNvPr>
              <p:cNvSpPr txBox="1"/>
              <p:nvPr/>
            </p:nvSpPr>
            <p:spPr>
              <a:xfrm>
                <a:off x="3259881" y="5070668"/>
                <a:ext cx="6295884" cy="1150380"/>
              </a:xfrm>
              <a:prstGeom prst="rect">
                <a:avLst/>
              </a:prstGeom>
              <a:noFill/>
            </p:spPr>
            <p:txBody>
              <a:bodyPr wrap="square" lIns="0" tIns="0" rIns="0" bIns="0" rtlCol="0">
                <a:spAutoFit/>
              </a:bodyPr>
              <a:lstStyle/>
              <a:p>
                <a14:m>
                  <m:oMath xmlns:m="http://schemas.openxmlformats.org/officeDocument/2006/math">
                    <m:r>
                      <a:rPr lang="nl-BE" sz="2400" i="1">
                        <a:latin typeface="Cambria Math" panose="02040503050406030204" pitchFamily="18" charset="0"/>
                      </a:rPr>
                      <m:t>1,963= </m:t>
                    </m:r>
                    <m:f>
                      <m:fPr>
                        <m:ctrlPr>
                          <a:rPr lang="nl-BE" sz="2400" i="1">
                            <a:latin typeface="Cambria Math" panose="02040503050406030204" pitchFamily="18" charset="0"/>
                          </a:rPr>
                        </m:ctrlPr>
                      </m:fPr>
                      <m:num>
                        <m:r>
                          <a:rPr lang="nl-BE" sz="2400" i="1">
                            <a:latin typeface="Cambria Math" panose="02040503050406030204" pitchFamily="18" charset="0"/>
                          </a:rPr>
                          <m:t>𝑌</m:t>
                        </m:r>
                      </m:num>
                      <m:den>
                        <m:r>
                          <a:rPr lang="nl-BE" sz="2400" i="1">
                            <a:latin typeface="Cambria Math" panose="02040503050406030204" pitchFamily="18" charset="0"/>
                          </a:rPr>
                          <m:t>(1,11)</m:t>
                        </m:r>
                      </m:den>
                    </m:f>
                    <m:r>
                      <a:rPr lang="nl-BE" sz="2400" i="1">
                        <a:latin typeface="Cambria Math" panose="02040503050406030204" pitchFamily="18" charset="0"/>
                      </a:rPr>
                      <m:t>+ </m:t>
                    </m:r>
                    <m:f>
                      <m:fPr>
                        <m:ctrlPr>
                          <a:rPr lang="nl-BE" sz="2400" i="1">
                            <a:latin typeface="Cambria Math" panose="02040503050406030204" pitchFamily="18" charset="0"/>
                          </a:rPr>
                        </m:ctrlPr>
                      </m:fPr>
                      <m:num>
                        <m:r>
                          <a:rPr lang="nl-BE" sz="2400" i="1">
                            <a:latin typeface="Cambria Math" panose="02040503050406030204" pitchFamily="18" charset="0"/>
                          </a:rPr>
                          <m:t>𝑌</m:t>
                        </m:r>
                      </m:num>
                      <m:den>
                        <m:sSup>
                          <m:sSupPr>
                            <m:ctrlPr>
                              <a:rPr lang="nl-BE" sz="2400" i="1">
                                <a:latin typeface="Cambria Math" panose="02040503050406030204" pitchFamily="18" charset="0"/>
                              </a:rPr>
                            </m:ctrlPr>
                          </m:sSupPr>
                          <m:e>
                            <m:r>
                              <a:rPr lang="nl-BE" sz="2400" i="1">
                                <a:latin typeface="Cambria Math" panose="02040503050406030204" pitchFamily="18" charset="0"/>
                              </a:rPr>
                              <m:t>(1,11)</m:t>
                            </m:r>
                          </m:e>
                          <m:sup>
                            <m:r>
                              <a:rPr lang="nl-BE" sz="2400" i="1">
                                <a:latin typeface="Cambria Math" panose="02040503050406030204" pitchFamily="18" charset="0"/>
                              </a:rPr>
                              <m:t>2</m:t>
                            </m:r>
                          </m:sup>
                        </m:sSup>
                      </m:den>
                    </m:f>
                  </m:oMath>
                </a14:m>
                <a:r>
                  <a:rPr lang="nl-BE" sz="2400" dirty="0"/>
                  <a:t> = Y * </a:t>
                </a:r>
                <a14:m>
                  <m:oMath xmlns:m="http://schemas.openxmlformats.org/officeDocument/2006/math">
                    <m:sSub>
                      <m:sSubPr>
                        <m:ctrlPr>
                          <a:rPr lang="nl-BE" sz="2400" i="1">
                            <a:latin typeface="Cambria Math" panose="02040503050406030204" pitchFamily="18" charset="0"/>
                          </a:rPr>
                        </m:ctrlPr>
                      </m:sSubPr>
                      <m:e>
                        <m:r>
                          <a:rPr lang="nl-BE" sz="2400" i="1">
                            <a:latin typeface="Cambria Math" panose="02040503050406030204" pitchFamily="18" charset="0"/>
                          </a:rPr>
                          <m:t>𝑎</m:t>
                        </m:r>
                      </m:e>
                      <m:sub>
                        <m:r>
                          <a:rPr lang="nl-BE" sz="2400" i="1">
                            <a:latin typeface="Cambria Math" panose="02040503050406030204" pitchFamily="18" charset="0"/>
                          </a:rPr>
                          <m:t>2</m:t>
                        </m:r>
                        <m:r>
                          <a:rPr lang="nl-BE" sz="2400" i="1">
                            <a:latin typeface="Cambria Math" panose="02040503050406030204" pitchFamily="18" charset="0"/>
                            <a:ea typeface="Cambria Math" panose="02040503050406030204" pitchFamily="18" charset="0"/>
                          </a:rPr>
                          <m:t>¬11%</m:t>
                        </m:r>
                      </m:sub>
                    </m:sSub>
                  </m:oMath>
                </a14:m>
                <a:endParaRPr lang="nl-BE" sz="2400" dirty="0"/>
              </a:p>
              <a:p>
                <a:r>
                  <a:rPr lang="nl-BE" sz="2400" dirty="0"/>
                  <a:t>Of: Y = </a:t>
                </a:r>
                <a14:m>
                  <m:oMath xmlns:m="http://schemas.openxmlformats.org/officeDocument/2006/math">
                    <m:f>
                      <m:fPr>
                        <m:ctrlPr>
                          <a:rPr lang="nl-BE" sz="2400" i="1">
                            <a:latin typeface="Cambria Math" panose="02040503050406030204" pitchFamily="18" charset="0"/>
                          </a:rPr>
                        </m:ctrlPr>
                      </m:fPr>
                      <m:num>
                        <m:r>
                          <a:rPr lang="nl-BE" sz="2400" i="1">
                            <a:latin typeface="Cambria Math" panose="02040503050406030204" pitchFamily="18" charset="0"/>
                          </a:rPr>
                          <m:t>1,963</m:t>
                        </m:r>
                      </m:num>
                      <m:den>
                        <m:sSub>
                          <m:sSubPr>
                            <m:ctrlPr>
                              <a:rPr lang="nl-BE" sz="2400" i="1">
                                <a:latin typeface="Cambria Math" panose="02040503050406030204" pitchFamily="18" charset="0"/>
                              </a:rPr>
                            </m:ctrlPr>
                          </m:sSubPr>
                          <m:e>
                            <m:r>
                              <a:rPr lang="nl-BE" sz="2400" i="1">
                                <a:latin typeface="Cambria Math" panose="02040503050406030204" pitchFamily="18" charset="0"/>
                              </a:rPr>
                              <m:t>𝑎</m:t>
                            </m:r>
                          </m:e>
                          <m:sub>
                            <m:r>
                              <a:rPr lang="nl-BE" sz="2400" i="1">
                                <a:latin typeface="Cambria Math" panose="02040503050406030204" pitchFamily="18" charset="0"/>
                              </a:rPr>
                              <m:t>2</m:t>
                            </m:r>
                            <m:r>
                              <a:rPr lang="nl-BE" sz="2400" i="1">
                                <a:latin typeface="Cambria Math" panose="02040503050406030204" pitchFamily="18" charset="0"/>
                                <a:ea typeface="Cambria Math" panose="02040503050406030204" pitchFamily="18" charset="0"/>
                              </a:rPr>
                              <m:t>¬11%</m:t>
                            </m:r>
                          </m:sub>
                        </m:sSub>
                      </m:den>
                    </m:f>
                  </m:oMath>
                </a14:m>
                <a:r>
                  <a:rPr lang="nl-BE" sz="2400" dirty="0"/>
                  <a:t> = </a:t>
                </a:r>
                <a14:m>
                  <m:oMath xmlns:m="http://schemas.openxmlformats.org/officeDocument/2006/math">
                    <m:f>
                      <m:fPr>
                        <m:ctrlPr>
                          <a:rPr lang="nl-BE" sz="2400" i="1">
                            <a:latin typeface="Cambria Math" panose="02040503050406030204" pitchFamily="18" charset="0"/>
                          </a:rPr>
                        </m:ctrlPr>
                      </m:fPr>
                      <m:num>
                        <m:r>
                          <a:rPr lang="nl-BE" sz="2400" i="1">
                            <a:latin typeface="Cambria Math" panose="02040503050406030204" pitchFamily="18" charset="0"/>
                          </a:rPr>
                          <m:t>1,963</m:t>
                        </m:r>
                      </m:num>
                      <m:den>
                        <m:r>
                          <a:rPr lang="nl-BE" sz="2400" i="1">
                            <a:latin typeface="Cambria Math" panose="02040503050406030204" pitchFamily="18" charset="0"/>
                          </a:rPr>
                          <m:t>1,7125</m:t>
                        </m:r>
                      </m:den>
                    </m:f>
                  </m:oMath>
                </a14:m>
                <a:r>
                  <a:rPr lang="nl-BE" sz="2400" dirty="0"/>
                  <a:t> = 1,1462</a:t>
                </a:r>
              </a:p>
            </p:txBody>
          </p:sp>
        </mc:Choice>
        <mc:Fallback xmlns="">
          <p:sp>
            <p:nvSpPr>
              <p:cNvPr id="3" name="Tekstvak 2">
                <a:extLst>
                  <a:ext uri="{FF2B5EF4-FFF2-40B4-BE49-F238E27FC236}">
                    <a16:creationId xmlns:a16="http://schemas.microsoft.com/office/drawing/2014/main" id="{8D761153-C0E3-4C89-9567-5A8312917AEA}"/>
                  </a:ext>
                </a:extLst>
              </p:cNvPr>
              <p:cNvSpPr txBox="1">
                <a:spLocks noRot="1" noChangeAspect="1" noMove="1" noResize="1" noEditPoints="1" noAdjustHandles="1" noChangeArrowheads="1" noChangeShapeType="1" noTextEdit="1"/>
              </p:cNvSpPr>
              <p:nvPr/>
            </p:nvSpPr>
            <p:spPr>
              <a:xfrm>
                <a:off x="3259881" y="5070668"/>
                <a:ext cx="6295884" cy="1150380"/>
              </a:xfrm>
              <a:prstGeom prst="rect">
                <a:avLst/>
              </a:prstGeom>
              <a:blipFill>
                <a:blip r:embed="rId4"/>
                <a:stretch>
                  <a:fillRect l="-3001" t="-1587" b="-3704"/>
                </a:stretch>
              </a:blipFill>
            </p:spPr>
            <p:txBody>
              <a:bodyPr/>
              <a:lstStyle/>
              <a:p>
                <a:r>
                  <a:rPr lang="nl-BE">
                    <a:noFill/>
                  </a:rPr>
                  <a:t> </a:t>
                </a:r>
              </a:p>
            </p:txBody>
          </p:sp>
        </mc:Fallback>
      </mc:AlternateContent>
      <p:sp>
        <p:nvSpPr>
          <p:cNvPr id="4" name="Slide Number Placeholder 3">
            <a:extLst>
              <a:ext uri="{FF2B5EF4-FFF2-40B4-BE49-F238E27FC236}">
                <a16:creationId xmlns:a16="http://schemas.microsoft.com/office/drawing/2014/main" id="{DBE59C98-77CE-46B7-AA33-B412C575C85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65943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Annuïteitenmethode</a:t>
            </a:r>
            <a:endParaRPr lang="en-GB" dirty="0"/>
          </a:p>
        </p:txBody>
      </p:sp>
      <p:sp>
        <p:nvSpPr>
          <p:cNvPr id="7" name="Tekstvak 6"/>
          <p:cNvSpPr txBox="1"/>
          <p:nvPr/>
        </p:nvSpPr>
        <p:spPr>
          <a:xfrm>
            <a:off x="2135560" y="1412776"/>
            <a:ext cx="7920880" cy="3262432"/>
          </a:xfrm>
          <a:prstGeom prst="rect">
            <a:avLst/>
          </a:prstGeom>
          <a:noFill/>
          <a:ln>
            <a:solidFill>
              <a:srgbClr val="00B050"/>
            </a:solidFill>
            <a:prstDash val="dash"/>
          </a:ln>
        </p:spPr>
        <p:txBody>
          <a:bodyPr wrap="square" rtlCol="0">
            <a:spAutoFit/>
          </a:bodyPr>
          <a:lstStyle/>
          <a:p>
            <a:r>
              <a:rPr lang="nl-BE" sz="1600" i="1" dirty="0">
                <a:solidFill>
                  <a:srgbClr val="003D62"/>
                </a:solidFill>
              </a:rPr>
              <a:t>Met de rekenmachine:</a:t>
            </a: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p:txBody>
      </p:sp>
      <p:pic>
        <p:nvPicPr>
          <p:cNvPr id="3" name="Afbeelding 2" descr="Afbeelding met schermafbeelding, vogel&#10;&#10;Automatisch gegenereerde beschrijving">
            <a:extLst>
              <a:ext uri="{FF2B5EF4-FFF2-40B4-BE49-F238E27FC236}">
                <a16:creationId xmlns:a16="http://schemas.microsoft.com/office/drawing/2014/main" id="{24D13640-A38C-4396-AD67-7F16D53F9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6" y="1862290"/>
            <a:ext cx="3318949" cy="2502814"/>
          </a:xfrm>
          <a:prstGeom prst="rect">
            <a:avLst/>
          </a:prstGeom>
        </p:spPr>
      </p:pic>
      <p:pic>
        <p:nvPicPr>
          <p:cNvPr id="6" name="Afbeelding 5" descr="Afbeelding met schermafbeelding&#10;&#10;Automatisch gegenereerde beschrijving">
            <a:extLst>
              <a:ext uri="{FF2B5EF4-FFF2-40B4-BE49-F238E27FC236}">
                <a16:creationId xmlns:a16="http://schemas.microsoft.com/office/drawing/2014/main" id="{F020B0C2-C86A-42F3-A1AF-65790163C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3488" y="1862291"/>
            <a:ext cx="3318948" cy="2502813"/>
          </a:xfrm>
          <a:prstGeom prst="rect">
            <a:avLst/>
          </a:prstGeom>
        </p:spPr>
      </p:pic>
      <p:sp>
        <p:nvSpPr>
          <p:cNvPr id="2" name="Slide Number Placeholder 1">
            <a:extLst>
              <a:ext uri="{FF2B5EF4-FFF2-40B4-BE49-F238E27FC236}">
                <a16:creationId xmlns:a16="http://schemas.microsoft.com/office/drawing/2014/main" id="{A90BA6BC-1491-46A9-ACE8-56D3312F572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15391771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nl-BE" dirty="0"/>
              <a:t>Annuïteitenmethode</a:t>
            </a:r>
            <a:endParaRPr lang="en-GB" dirty="0"/>
          </a:p>
        </p:txBody>
      </p:sp>
      <p:sp>
        <p:nvSpPr>
          <p:cNvPr id="7" name="Tekstvak 6"/>
          <p:cNvSpPr txBox="1"/>
          <p:nvPr/>
        </p:nvSpPr>
        <p:spPr>
          <a:xfrm>
            <a:off x="2135560" y="1412777"/>
            <a:ext cx="7920880" cy="4401205"/>
          </a:xfrm>
          <a:prstGeom prst="rect">
            <a:avLst/>
          </a:prstGeom>
          <a:noFill/>
          <a:ln>
            <a:solidFill>
              <a:srgbClr val="00B050"/>
            </a:solidFill>
            <a:prstDash val="dash"/>
          </a:ln>
        </p:spPr>
        <p:txBody>
          <a:bodyPr wrap="square" rtlCol="0">
            <a:spAutoFit/>
          </a:bodyPr>
          <a:lstStyle/>
          <a:p>
            <a:r>
              <a:rPr lang="nl-BE" sz="1600" i="1" dirty="0">
                <a:solidFill>
                  <a:srgbClr val="003D62"/>
                </a:solidFill>
              </a:rPr>
              <a:t>Met de rekenmachine:</a:t>
            </a: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a:p>
            <a:endParaRPr lang="nl-BE" sz="1600" i="1"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endParaRPr lang="nl-NL" sz="1600" dirty="0">
              <a:solidFill>
                <a:srgbClr val="003D62"/>
              </a:solidFill>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sz="1600" dirty="0">
                <a:solidFill>
                  <a:srgbClr val="003D62"/>
                </a:solidFill>
              </a:rPr>
              <a:t>Op basis van de annuïteitenmethode zou het project D verkozen worden (EJKC </a:t>
            </a:r>
            <a:r>
              <a:rPr lang="nl-NL" sz="1600" dirty="0">
                <a:solidFill>
                  <a:srgbClr val="003D62"/>
                </a:solidFill>
                <a:sym typeface="Symbol" pitchFamily="18" charset="2"/>
              </a:rPr>
              <a:t></a:t>
            </a:r>
            <a:r>
              <a:rPr lang="nl-NL" sz="1600" dirty="0">
                <a:solidFill>
                  <a:srgbClr val="003D62"/>
                </a:solidFill>
              </a:rPr>
              <a:t> EJK</a:t>
            </a:r>
            <a:r>
              <a:rPr lang="nl-NL" sz="1600" dirty="0">
                <a:solidFill>
                  <a:srgbClr val="003D62"/>
                </a:solidFill>
                <a:sym typeface="Symbol" pitchFamily="18" charset="2"/>
              </a:rPr>
              <a:t>D).</a:t>
            </a:r>
            <a:endParaRPr lang="en-GB" sz="1600" dirty="0">
              <a:solidFill>
                <a:srgbClr val="003D62"/>
              </a:solidFill>
              <a:sym typeface="Symbol" pitchFamily="18" charset="2"/>
            </a:endParaRPr>
          </a:p>
          <a:p>
            <a:pPr>
              <a:spcBef>
                <a:spcPts val="600"/>
              </a:spcBef>
              <a:tabLst>
                <a:tab pos="539750" algn="r"/>
                <a:tab pos="996950" algn="r"/>
                <a:tab pos="1454150" algn="r"/>
                <a:tab pos="1911350" algn="r"/>
                <a:tab pos="2368550" algn="r"/>
                <a:tab pos="2825750" algn="r"/>
                <a:tab pos="3282950" algn="l"/>
                <a:tab pos="3740150" algn="l"/>
                <a:tab pos="4197350" algn="l"/>
                <a:tab pos="4654550" algn="l"/>
                <a:tab pos="5111750" algn="l"/>
                <a:tab pos="5568950" algn="l"/>
                <a:tab pos="6026150" algn="l"/>
              </a:tabLst>
            </a:pPr>
            <a:r>
              <a:rPr lang="nl-NL" sz="1600" dirty="0">
                <a:solidFill>
                  <a:srgbClr val="003D62"/>
                </a:solidFill>
                <a:sym typeface="Symbol" pitchFamily="18" charset="2"/>
              </a:rPr>
              <a:t>Indien men een keuze tussen beide projecten maakt op basis van het NPV‑criterium, kan men vaststellen dat project C zal verko­zen worden (NPVD </a:t>
            </a:r>
            <a:r>
              <a:rPr lang="nl-NL" sz="1600" dirty="0">
                <a:solidFill>
                  <a:srgbClr val="003D62"/>
                </a:solidFill>
              </a:rPr>
              <a:t> NPV</a:t>
            </a:r>
            <a:r>
              <a:rPr lang="nl-NL" sz="1600" dirty="0">
                <a:solidFill>
                  <a:srgbClr val="003D62"/>
                </a:solidFill>
                <a:sym typeface="Symbol" pitchFamily="18" charset="2"/>
              </a:rPr>
              <a:t>C). </a:t>
            </a:r>
          </a:p>
        </p:txBody>
      </p:sp>
      <p:pic>
        <p:nvPicPr>
          <p:cNvPr id="4" name="Afbeelding 3" descr="Afbeelding met schermafbeelding, vogel&#10;&#10;Automatisch gegenereerde beschrijving">
            <a:extLst>
              <a:ext uri="{FF2B5EF4-FFF2-40B4-BE49-F238E27FC236}">
                <a16:creationId xmlns:a16="http://schemas.microsoft.com/office/drawing/2014/main" id="{30F5D1C6-8CD1-4D4F-8642-5A34CCB89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584" y="1988840"/>
            <a:ext cx="3151133" cy="2376264"/>
          </a:xfrm>
          <a:prstGeom prst="rect">
            <a:avLst/>
          </a:prstGeom>
        </p:spPr>
      </p:pic>
      <p:pic>
        <p:nvPicPr>
          <p:cNvPr id="6" name="Afbeelding 5" descr="Afbeelding met schermafbeelding&#10;&#10;Automatisch gegenereerde beschrijving">
            <a:extLst>
              <a:ext uri="{FF2B5EF4-FFF2-40B4-BE49-F238E27FC236}">
                <a16:creationId xmlns:a16="http://schemas.microsoft.com/office/drawing/2014/main" id="{810290A9-BE9C-4932-BA92-C67A9E7CF7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209" y="1988840"/>
            <a:ext cx="3151133" cy="2376264"/>
          </a:xfrm>
          <a:prstGeom prst="rect">
            <a:avLst/>
          </a:prstGeom>
        </p:spPr>
      </p:pic>
      <p:sp>
        <p:nvSpPr>
          <p:cNvPr id="2" name="Slide Number Placeholder 1">
            <a:extLst>
              <a:ext uri="{FF2B5EF4-FFF2-40B4-BE49-F238E27FC236}">
                <a16:creationId xmlns:a16="http://schemas.microsoft.com/office/drawing/2014/main" id="{879E7A0B-6973-4A5D-90C1-B99393D21F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F57A26-CFC5-4DCB-87C7-DA45EA1B88F8}" type="slidenum">
              <a:rPr kumimoji="0" lang="nl-BE" sz="1200" b="0" i="0" u="none" strike="noStrike" kern="1200" cap="none" spc="0" normalizeH="0" baseline="0" noProof="0" smtClean="0">
                <a:ln>
                  <a:noFill/>
                </a:ln>
                <a:solidFill>
                  <a:srgbClr val="002E6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nl-BE" sz="1200" b="0" i="0" u="none" strike="noStrike" kern="1200" cap="none" spc="0" normalizeH="0" baseline="0" noProof="0" dirty="0">
              <a:ln>
                <a:noFill/>
              </a:ln>
              <a:solidFill>
                <a:srgbClr val="002E65"/>
              </a:solidFill>
              <a:effectLst/>
              <a:uLnTx/>
              <a:uFillTx/>
              <a:latin typeface="Calibri"/>
              <a:ea typeface="+mn-ea"/>
              <a:cs typeface="+mn-cs"/>
            </a:endParaRPr>
          </a:p>
        </p:txBody>
      </p:sp>
    </p:spTree>
    <p:extLst>
      <p:ext uri="{BB962C8B-B14F-4D97-AF65-F5344CB8AC3E}">
        <p14:creationId xmlns:p14="http://schemas.microsoft.com/office/powerpoint/2010/main" val="580601716"/>
      </p:ext>
    </p:extLst>
  </p:cSld>
  <p:clrMapOvr>
    <a:masterClrMapping/>
  </p:clrMapOvr>
</p:sld>
</file>

<file path=ppt/theme/theme1.xml><?xml version="1.0" encoding="utf-8"?>
<a:theme xmlns:a="http://schemas.openxmlformats.org/drawingml/2006/main" name="1_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ntwerp-algemeen-basic" id="{D5DA2BC7-0486-C44D-8B51-373AD6445CC8}" vid="{15A2C10D-D975-1E44-A6B5-02931D5282AE}"/>
    </a:ext>
  </a:extLst>
</a:theme>
</file>

<file path=ppt/theme/theme2.xml><?xml version="1.0" encoding="utf-8"?>
<a:theme xmlns:a="http://schemas.openxmlformats.org/drawingml/2006/main"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UAntwerpen Calibri">
      <a:majorFont>
        <a:latin typeface="Calibri bold"/>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antwerp-algemeen-basic" id="{D5DA2BC7-0486-C44D-8B51-373AD6445CC8}" vid="{15A2C10D-D975-1E44-A6B5-02931D5282AE}"/>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2505</TotalTime>
  <Words>6607</Words>
  <Application>Microsoft Office PowerPoint</Application>
  <PresentationFormat>Widescreen</PresentationFormat>
  <Paragraphs>1535</Paragraphs>
  <Slides>110</Slides>
  <Notes>86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110</vt:i4>
      </vt:variant>
    </vt:vector>
  </HeadingPairs>
  <TitlesOfParts>
    <vt:vector size="123" baseType="lpstr">
      <vt:lpstr>Arial</vt:lpstr>
      <vt:lpstr>Calibri</vt:lpstr>
      <vt:lpstr>Calibri bold</vt:lpstr>
      <vt:lpstr>Cambria</vt:lpstr>
      <vt:lpstr>Cambria Math</vt:lpstr>
      <vt:lpstr>Symbol</vt:lpstr>
      <vt:lpstr>Tahoma</vt:lpstr>
      <vt:lpstr>Times</vt:lpstr>
      <vt:lpstr>Times New Roman</vt:lpstr>
      <vt:lpstr>Wingdings</vt:lpstr>
      <vt:lpstr>1_UAntwerpen-basic</vt:lpstr>
      <vt:lpstr>UAntwerpen-basic</vt:lpstr>
      <vt:lpstr>Presentation</vt:lpstr>
      <vt:lpstr>       Investeringsprojecten  Hoofdstuk 9   Eddy Laveren, Sven Damen &amp; Peter-Jan Engelen,  Financieel Beheer voor KMO’s, Intersentia, Antwerpen, Derde editie.  </vt:lpstr>
      <vt:lpstr>Investeringsprojecten </vt:lpstr>
      <vt:lpstr>Investeringsprojecten</vt:lpstr>
      <vt:lpstr>Investeringsprojecten</vt:lpstr>
      <vt:lpstr>Inhoud </vt:lpstr>
      <vt:lpstr>Het investeringsbeslissings-proces</vt:lpstr>
      <vt:lpstr>Investeringsbeslissingsproces </vt:lpstr>
      <vt:lpstr>Investeringsbeslissingsproces </vt:lpstr>
      <vt:lpstr>Investeringsbeslissingsproces </vt:lpstr>
      <vt:lpstr>Investeringsbeslissingsproces</vt:lpstr>
      <vt:lpstr>Investeringsbeslissingsproces</vt:lpstr>
      <vt:lpstr>Bepaling relevante kasstromen</vt:lpstr>
      <vt:lpstr>Bepaling relevante kasstromen</vt:lpstr>
      <vt:lpstr>Relevante kasstromen: basisprincipes</vt:lpstr>
      <vt:lpstr>Relevante kasstromen: basisprincipes</vt:lpstr>
      <vt:lpstr>Relevante kasstromen: basisprincipes</vt:lpstr>
      <vt:lpstr>Relevante kasstromen: basisprincipes</vt:lpstr>
      <vt:lpstr>Relevante kasstromen: basisprincipes</vt:lpstr>
      <vt:lpstr>Componenten van de kasstromen</vt:lpstr>
      <vt:lpstr>Bepaling van de vrije kasstromen  </vt:lpstr>
      <vt:lpstr>Bepaling van de vrije kasstromen  </vt:lpstr>
      <vt:lpstr>    Berekeningsschema voor de kasstromen</vt:lpstr>
      <vt:lpstr>    Berekeningsschema voor de kasstromen</vt:lpstr>
      <vt:lpstr>    Berekeningsschema voor de kasstromen</vt:lpstr>
      <vt:lpstr>    Berekeningsschema voor de kasstromen</vt:lpstr>
      <vt:lpstr>    Berekeningsschema voor de kasstromen</vt:lpstr>
      <vt:lpstr>    Berekeningsschema voor de kasstromen</vt:lpstr>
      <vt:lpstr>    Berekeningsschema voor de kasstromen</vt:lpstr>
      <vt:lpstr>    Belastingsvoordeel afschrijvingen</vt:lpstr>
      <vt:lpstr>Methoden van investeringsselectie </vt:lpstr>
      <vt:lpstr>Methoden van investeringsselectie</vt:lpstr>
      <vt:lpstr>Criteria voor een goede methode</vt:lpstr>
      <vt:lpstr>De terugverdientijd (TVT)</vt:lpstr>
      <vt:lpstr>De terugverdientijd (TVT)</vt:lpstr>
      <vt:lpstr>De terugverdientijd (TVT)</vt:lpstr>
      <vt:lpstr>De terugverdientijd (TVT)</vt:lpstr>
      <vt:lpstr>De terugverdientijd (TVT)</vt:lpstr>
      <vt:lpstr>De terugverdientijd (TVT)</vt:lpstr>
      <vt:lpstr>Het gemiddeld boekhoudkundig rendement (ROI)</vt:lpstr>
      <vt:lpstr>Het gemiddeld boekhoudkundig rendement</vt:lpstr>
      <vt:lpstr>De tijdwaarde van geld</vt:lpstr>
      <vt:lpstr>De techniek van het interestrekenen</vt:lpstr>
      <vt:lpstr>Samengestelde interest</vt:lpstr>
      <vt:lpstr>Samengestelde interest</vt:lpstr>
      <vt:lpstr>Samengestelde interest</vt:lpstr>
      <vt:lpstr>Samengestelde interest</vt:lpstr>
      <vt:lpstr>Samengestelde interest</vt:lpstr>
      <vt:lpstr>Toekomstige waarde (FV)</vt:lpstr>
      <vt:lpstr>Contante of huidige waarde</vt:lpstr>
      <vt:lpstr>Contante of huidige waarde</vt:lpstr>
      <vt:lpstr>Contante of huidige waarde</vt:lpstr>
      <vt:lpstr>Contante of huidige waarde</vt:lpstr>
      <vt:lpstr>Perpetuïteit zonder groei</vt:lpstr>
      <vt:lpstr>Perpetuïteit</vt:lpstr>
      <vt:lpstr>Perpetuïteit</vt:lpstr>
      <vt:lpstr>Perpetuïteit met constante groei g</vt:lpstr>
      <vt:lpstr>Perpetuïteit </vt:lpstr>
      <vt:lpstr>Annuïteit</vt:lpstr>
      <vt:lpstr>Postnumerando annuïteit</vt:lpstr>
      <vt:lpstr>Postnumerando annuïteit </vt:lpstr>
      <vt:lpstr>Postnumerando annuïteit </vt:lpstr>
      <vt:lpstr>Net Present Value methode (NPV)</vt:lpstr>
      <vt:lpstr>Net Present Value methode</vt:lpstr>
      <vt:lpstr>Net Present Value methode</vt:lpstr>
      <vt:lpstr>Net Present Value methode</vt:lpstr>
      <vt:lpstr> </vt:lpstr>
      <vt:lpstr>Net Present Value methode</vt:lpstr>
      <vt:lpstr>Het interne rendement</vt:lpstr>
      <vt:lpstr>Het interne rendement</vt:lpstr>
      <vt:lpstr>Het interne rendement</vt:lpstr>
      <vt:lpstr> Het interne rendement</vt:lpstr>
      <vt:lpstr> Het interne rendement</vt:lpstr>
      <vt:lpstr> Het interne rendement</vt:lpstr>
      <vt:lpstr>Vergelijking tussen IRR en NPV</vt:lpstr>
      <vt:lpstr>Vergelijking tussen IRR en NPV </vt:lpstr>
      <vt:lpstr>Vergelijking tussen IRR en NPV </vt:lpstr>
      <vt:lpstr>Vergelijking tussen IRR en NPV</vt:lpstr>
      <vt:lpstr>Vergelijking tussen IRR en NPV</vt:lpstr>
      <vt:lpstr>Vergelijking tussen IRR en NPV</vt:lpstr>
      <vt:lpstr>Vergelijking tussen IRR en NPV</vt:lpstr>
      <vt:lpstr>Vergelijking tussen IRR en NPV</vt:lpstr>
      <vt:lpstr>Vergelijking tussen IRR en NPV</vt:lpstr>
      <vt:lpstr>Betekenis van het behalen van een positieve NPV</vt:lpstr>
      <vt:lpstr>Een positieve NPV</vt:lpstr>
      <vt:lpstr>Een positieve NPV</vt:lpstr>
      <vt:lpstr>Een positieve NPV</vt:lpstr>
      <vt:lpstr>Een positieve NPV</vt:lpstr>
      <vt:lpstr>Een positieve NPV</vt:lpstr>
      <vt:lpstr>     De beoordeling van investeringsprojecten in Belgische ondernemingen </vt:lpstr>
      <vt:lpstr>Investeringsselectie: specifieke situaties</vt:lpstr>
      <vt:lpstr>Budgetbeperkingen</vt:lpstr>
      <vt:lpstr>De winstgevendheidindex</vt:lpstr>
      <vt:lpstr>    De winstgevendheidindex</vt:lpstr>
      <vt:lpstr>Projecten met verschillende levensduur</vt:lpstr>
      <vt:lpstr>Annuïteitenmethode</vt:lpstr>
      <vt:lpstr>Annuïteitenmethode</vt:lpstr>
      <vt:lpstr>Annuïteitenmethode</vt:lpstr>
      <vt:lpstr>Annuïteitenmethode</vt:lpstr>
      <vt:lpstr>Annuïteitenmethode</vt:lpstr>
      <vt:lpstr>Annuïteitenmethode </vt:lpstr>
      <vt:lpstr>Annuïteitenmethode</vt:lpstr>
      <vt:lpstr>Vervangingsinvesteringen</vt:lpstr>
      <vt:lpstr>Projecten van verschillende grootte</vt:lpstr>
      <vt:lpstr>Incremental Yield Methode</vt:lpstr>
      <vt:lpstr>Incremental Yield methode</vt:lpstr>
      <vt:lpstr>Incremental Yield methode</vt:lpstr>
      <vt:lpstr>Incremental Yield methode</vt:lpstr>
      <vt:lpstr>Oefeningen</vt:lpstr>
      <vt:lpstr>Make or buy?</vt:lpstr>
      <vt:lpstr>         Nieuwe machine?</vt:lpstr>
    </vt:vector>
  </TitlesOfParts>
  <Company>AltoAlto bvba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jp staelens</dc:creator>
  <cp:lastModifiedBy>Alain Praet</cp:lastModifiedBy>
  <cp:revision>92</cp:revision>
  <cp:lastPrinted>2012-04-30T08:36:07Z</cp:lastPrinted>
  <dcterms:created xsi:type="dcterms:W3CDTF">2012-04-16T13:59:02Z</dcterms:created>
  <dcterms:modified xsi:type="dcterms:W3CDTF">2024-04-15T21:37:13Z</dcterms:modified>
</cp:coreProperties>
</file>