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  <p:sldMasterId id="2147483738" r:id="rId2"/>
  </p:sldMasterIdLst>
  <p:notesMasterIdLst>
    <p:notesMasterId r:id="rId20"/>
  </p:notesMasterIdLst>
  <p:handoutMasterIdLst>
    <p:handoutMasterId r:id="rId21"/>
  </p:handoutMasterIdLst>
  <p:sldIdLst>
    <p:sldId id="261" r:id="rId3"/>
    <p:sldId id="366" r:id="rId4"/>
    <p:sldId id="383" r:id="rId5"/>
    <p:sldId id="367" r:id="rId6"/>
    <p:sldId id="396" r:id="rId7"/>
    <p:sldId id="399" r:id="rId8"/>
    <p:sldId id="387" r:id="rId9"/>
    <p:sldId id="384" r:id="rId10"/>
    <p:sldId id="382" r:id="rId11"/>
    <p:sldId id="297" r:id="rId12"/>
    <p:sldId id="370" r:id="rId13"/>
    <p:sldId id="368" r:id="rId14"/>
    <p:sldId id="400" r:id="rId15"/>
    <p:sldId id="300" r:id="rId16"/>
    <p:sldId id="380" r:id="rId17"/>
    <p:sldId id="401" r:id="rId18"/>
    <p:sldId id="402" r:id="rId19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" userDrawn="1">
          <p15:clr>
            <a:srgbClr val="A4A3A4"/>
          </p15:clr>
        </p15:guide>
        <p15:guide id="2" orient="horz" pos="738" userDrawn="1">
          <p15:clr>
            <a:srgbClr val="A4A3A4"/>
          </p15:clr>
        </p15:guide>
        <p15:guide id="3" pos="6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1E2"/>
    <a:srgbClr val="E82975"/>
    <a:srgbClr val="6D0470"/>
    <a:srgbClr val="A51C43"/>
    <a:srgbClr val="5CB235"/>
    <a:srgbClr val="B1CB24"/>
    <a:srgbClr val="F0912A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2" autoAdjust="0"/>
    <p:restoredTop sz="80448" autoAdjust="0"/>
  </p:normalViewPr>
  <p:slideViewPr>
    <p:cSldViewPr snapToGrid="0" showGuides="1">
      <p:cViewPr varScale="1">
        <p:scale>
          <a:sx n="77" d="100"/>
          <a:sy n="77" d="100"/>
        </p:scale>
        <p:origin x="562" y="72"/>
      </p:cViewPr>
      <p:guideLst>
        <p:guide orient="horz" pos="1348"/>
        <p:guide orient="horz" pos="738"/>
        <p:guide pos="6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-4456113" y="11582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-3903980" y="1615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D2FE-319C-7F4B-A529-E19047495ECB}" type="datetimeFigureOut">
              <a:rPr lang="nl-NL" smtClean="0"/>
              <a:pPr/>
              <a:t>31-3-2025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13493" y="859377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ECEAC-C79E-B34C-B692-4B26E5BE244B}" type="slidenum">
              <a:rPr lang="nl-NL" sz="1050" smtClean="0">
                <a:latin typeface="Cambria"/>
                <a:cs typeface="Cambria"/>
              </a:rPr>
              <a:pPr/>
              <a:t>‹#›</a:t>
            </a:fld>
            <a:endParaRPr lang="nl-NL" sz="105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163672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FA87C-F6B8-BD42-AAC9-6E1C309D604F}" type="datetimeFigureOut">
              <a:rPr lang="nl-NL" smtClean="0"/>
              <a:pPr/>
              <a:t>31-3-2025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1D352-4F5E-B04A-A7BB-591CF290672C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33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9CAA9F-46E9-45DA-B528-F3C9472DD8D3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954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4228" indent="-2977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1120" indent="-238224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7568" indent="-238224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44017" indent="-238224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0465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96913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73361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49809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90CC73-3D06-4A13-81D0-14C8572B0312}" type="slidenum">
              <a:rPr lang="nl-NL" sz="1300"/>
              <a:pPr/>
              <a:t>10</a:t>
            </a:fld>
            <a:endParaRPr lang="nl-NL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3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EED1258-6B33-4901-A085-F5F87E8CF2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E0C9FEE-A764-4B84-B4DD-D2C2BBF32214}" type="slidenum">
              <a:rPr lang="nl-NL" altLang="nl-BE"/>
              <a:pPr/>
              <a:t>11</a:t>
            </a:fld>
            <a:endParaRPr lang="nl-NL" altLang="nl-BE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7FE9053-1BDF-43FF-9814-26732BC828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45F79DD-0085-443B-AFFE-C04D299AC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8211BF2-2D21-4A9D-808F-F2F669F78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4A7220-538F-453C-896D-154588B66F4A}" type="slidenum">
              <a:rPr lang="nl-NL" altLang="nl-BE"/>
              <a:pPr/>
              <a:t>12</a:t>
            </a:fld>
            <a:endParaRPr lang="nl-NL" altLang="nl-BE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67D636E-DBF5-411D-AA22-9B5A901F4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841F803-49FE-47A4-BED9-5BCB157CD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8211BF2-2D21-4A9D-808F-F2F669F78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9C4A7220-538F-453C-896D-154588B66F4A}" type="slidenum">
              <a:rPr lang="nl-NL" altLang="nl-BE"/>
              <a:pPr/>
              <a:t>13</a:t>
            </a:fld>
            <a:endParaRPr lang="nl-NL" altLang="nl-BE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67D636E-DBF5-411D-AA22-9B5A901F4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841F803-49FE-47A4-BED9-5BCB157CD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138789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74228" indent="-297780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91120" indent="-238224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7568" indent="-238224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44017" indent="-238224" eaLnBrk="0" hangingPunct="0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0465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96913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73361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49809" indent="-23822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456FE4-B67F-4942-B9A3-465277C99C68}" type="slidenum">
              <a:rPr lang="nl-NL" sz="1300"/>
              <a:pPr/>
              <a:t>14</a:t>
            </a:fld>
            <a:endParaRPr lang="nl-NL" sz="13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 cap="flat"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66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Investment Analysis (E. Laveren)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74D2E-C356-41B3-956A-C5146A859B65}" type="slidenum">
              <a:rPr lang="en-US" smtClean="0">
                <a:latin typeface="Arial" pitchFamily="34" charset="0"/>
              </a:rPr>
              <a:pPr/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Investment Analysis (E. Laveren)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74D2E-C356-41B3-956A-C5146A859B65}" type="slidenum">
              <a:rPr lang="en-US" smtClean="0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11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pitchFamily="34" charset="0"/>
              </a:rPr>
              <a:t>Investment Analysis (E. Laveren)</a:t>
            </a:r>
          </a:p>
        </p:txBody>
      </p:sp>
      <p:sp>
        <p:nvSpPr>
          <p:cNvPr id="135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B74D2E-C356-41B3-956A-C5146A859B65}" type="slidenum">
              <a:rPr lang="en-US" smtClean="0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6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5EFADFE-DA78-48D8-A47F-B704BCA02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376EAC-A842-4004-ACF7-48AED7DCF2CE}" type="slidenum">
              <a:rPr lang="nl-NL" altLang="nl-BE"/>
              <a:pPr/>
              <a:t>2</a:t>
            </a:fld>
            <a:endParaRPr lang="nl-NL" altLang="nl-BE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F9FEB64-72C8-41C1-8BB0-DB691A114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E3C8BA3-A18A-4271-85B5-4C06A89AA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5EFADFE-DA78-48D8-A47F-B704BCA02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376EAC-A842-4004-ACF7-48AED7DCF2CE}" type="slidenum">
              <a:rPr lang="nl-NL" altLang="nl-BE"/>
              <a:pPr/>
              <a:t>3</a:t>
            </a:fld>
            <a:endParaRPr lang="nl-NL" altLang="nl-BE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F9FEB64-72C8-41C1-8BB0-DB691A114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E3C8BA3-A18A-4271-85B5-4C06A89AA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41793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5741D32-A655-43CE-B66F-F30121F5A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CEDACAE-CC4F-4189-8EFB-D7DD7B999173}" type="slidenum">
              <a:rPr lang="nl-NL" altLang="nl-BE"/>
              <a:pPr/>
              <a:t>4</a:t>
            </a:fld>
            <a:endParaRPr lang="nl-NL" altLang="nl-BE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9EFA36A-015C-4B39-BA4A-DE65470B3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B45E34-0BC4-4C88-8B1F-74D0EEF41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78796" indent="-299537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2pPr>
            <a:lvl3pPr marL="1198148" indent="-239630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3pPr>
            <a:lvl4pPr marL="1677407" indent="-239630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4pPr>
            <a:lvl5pPr marL="2156667" indent="-239630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5pPr>
            <a:lvl6pPr marL="2635925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6pPr>
            <a:lvl7pPr marL="3115185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7pPr>
            <a:lvl8pPr marL="3594444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8pPr>
            <a:lvl9pPr marL="4073703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8B7B0-AE31-4658-A664-6DEA127AC6EE}" type="slidenum">
              <a:rPr lang="en-GB" sz="1300"/>
              <a:pPr/>
              <a:t>5</a:t>
            </a:fld>
            <a:endParaRPr lang="en-GB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1pPr>
            <a:lvl2pPr marL="778796" indent="-299537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2pPr>
            <a:lvl3pPr marL="1198148" indent="-239630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3pPr>
            <a:lvl4pPr marL="1677407" indent="-239630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4pPr>
            <a:lvl5pPr marL="2156667" indent="-239630" eaLnBrk="0" hangingPunct="0">
              <a:defRPr sz="3300">
                <a:solidFill>
                  <a:schemeClr val="tx1"/>
                </a:solidFill>
                <a:latin typeface="Times New Roman" pitchFamily="18" charset="0"/>
              </a:defRPr>
            </a:lvl5pPr>
            <a:lvl6pPr marL="2635925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6pPr>
            <a:lvl7pPr marL="3115185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7pPr>
            <a:lvl8pPr marL="3594444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8pPr>
            <a:lvl9pPr marL="4073703" indent="-239630" eaLnBrk="0" fontAlgn="base" hangingPunct="0">
              <a:spcBef>
                <a:spcPct val="2000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8B7B0-AE31-4658-A664-6DEA127AC6EE}" type="slidenum">
              <a:rPr lang="en-GB" sz="1300"/>
              <a:pPr/>
              <a:t>6</a:t>
            </a:fld>
            <a:endParaRPr lang="en-GB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 cap="flat"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28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95741D32-A655-43CE-B66F-F30121F5A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CEDACAE-CC4F-4189-8EFB-D7DD7B999173}" type="slidenum">
              <a:rPr lang="nl-NL" altLang="nl-BE"/>
              <a:pPr/>
              <a:t>7</a:t>
            </a:fld>
            <a:endParaRPr lang="nl-NL" altLang="nl-BE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9EFA36A-015C-4B39-BA4A-DE65470B3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EB45E34-0BC4-4C88-8B1F-74D0EEF41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65714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5EFADFE-DA78-48D8-A47F-B704BCA02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3376EAC-A842-4004-ACF7-48AED7DCF2CE}" type="slidenum">
              <a:rPr lang="nl-NL" altLang="nl-BE"/>
              <a:pPr/>
              <a:t>8</a:t>
            </a:fld>
            <a:endParaRPr lang="nl-NL" altLang="nl-BE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F9FEB64-72C8-41C1-8BB0-DB691A114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3" y="773113"/>
            <a:ext cx="6869112" cy="38655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E3C8BA3-A18A-4271-85B5-4C06A89AA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537" y="4896392"/>
            <a:ext cx="5221619" cy="46408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16595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86F6284-EDF4-4B3A-AD00-ABFA6ECBB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74228" indent="-2977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91120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67568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44017" indent="-23822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20465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96913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73361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49809" indent="-238224" defTabSz="47644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A9BC101D-903C-461F-8F76-B4299202AA17}" type="slidenum">
              <a:rPr lang="nl-NL" altLang="nl-BE">
                <a:latin typeface="Times New Roman" panose="02020603050405020304" pitchFamily="18" charset="0"/>
              </a:rPr>
              <a:pPr/>
              <a:t>9</a:t>
            </a:fld>
            <a:endParaRPr lang="nl-NL" altLang="nl-BE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3492B79-E370-406C-9359-280AA11A9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1313" y="727075"/>
            <a:ext cx="6438900" cy="362267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299B320-6155-453C-B93B-2C14114C4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951" tIns="47976" rIns="95951" bIns="47976" numCol="1" anchor="t" anchorCtr="0" compatLnSpc="1">
            <a:prstTxWarp prst="textNoShape">
              <a:avLst/>
            </a:prstTxWarp>
          </a:bodyPr>
          <a:lstStyle/>
          <a:p>
            <a:endParaRPr lang="en-GB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3888" y="2547939"/>
            <a:ext cx="10936806" cy="23876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23887" y="5027614"/>
            <a:ext cx="10944225" cy="12096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ondertitel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103838-1994-8E4F-A3C9-42650AEED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17494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21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3888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386513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buNone/>
              <a:defRPr/>
            </a:lvl3pPr>
          </a:lstStyle>
          <a:p>
            <a:pPr lvl="0"/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C1BE378-DC23-2B48-AE13-8715F539C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0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bg>
      <p:bgPr>
        <a:solidFill>
          <a:schemeClr val="bg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3888" y="620712"/>
            <a:ext cx="4148137" cy="143668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Klik om de stijl van de mastertitel te bewerken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3888" y="2057399"/>
            <a:ext cx="4148137" cy="41798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99BE5F7-6B54-8E46-A09C-1186A2D5D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ijdelijke aanduiding voor inhoud 3">
            <a:extLst>
              <a:ext uri="{FF2B5EF4-FFF2-40B4-BE49-F238E27FC236}">
                <a16:creationId xmlns:a16="http://schemas.microsoft.com/office/drawing/2014/main" id="{1A552F66-E817-8740-B7F1-562D225215C0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183188" y="620712"/>
            <a:ext cx="6377506" cy="56165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buNone/>
              <a:defRPr/>
            </a:lvl3pPr>
          </a:lstStyle>
          <a:p>
            <a:pPr lvl="0"/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09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773E91-F303-2E4F-8BE5-F4B3CA2C45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65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19219D7-C7BD-564D-8CB0-D8813B96F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23888" y="1122363"/>
            <a:ext cx="10936806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623887" y="3602038"/>
            <a:ext cx="109442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ondertitel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103838-1994-8E4F-A3C9-42650AEED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85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96FF89E-1A88-6644-92AC-9142DDA98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jdelijke aanduiding voor titel 1">
            <a:extLst>
              <a:ext uri="{FF2B5EF4-FFF2-40B4-BE49-F238E27FC236}">
                <a16:creationId xmlns:a16="http://schemas.microsoft.com/office/drawing/2014/main" id="{98CD15F7-4A41-1143-A521-E4605A1D79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2685415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32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1/2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93509" y="620712"/>
            <a:ext cx="5164909" cy="143668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Klik om de stijl van de mastertitel te bewerken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393510" y="2057400"/>
            <a:ext cx="5164908" cy="41798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1FBDA75-C469-3541-881F-F9A5AE73A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3C37243-C559-E546-ADCD-F505707E41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8" y="620713"/>
            <a:ext cx="5145087" cy="5616575"/>
          </a:xfrm>
          <a:solidFill>
            <a:schemeClr val="bg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2351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1/3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22027" y="620712"/>
            <a:ext cx="7736392" cy="143668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nl-NL" dirty="0"/>
              <a:t>Klik om de stijl van de mastertitel te bewerken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3822026" y="2057400"/>
            <a:ext cx="7736392" cy="41798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1FBDA75-C469-3541-881F-F9A5AE73A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jdelijke aanduiding voor afbeelding 4">
            <a:extLst>
              <a:ext uri="{FF2B5EF4-FFF2-40B4-BE49-F238E27FC236}">
                <a16:creationId xmlns:a16="http://schemas.microsoft.com/office/drawing/2014/main" id="{21F11882-DCCC-6D4E-8DC5-26C989CFCD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9" y="620713"/>
            <a:ext cx="2596742" cy="5616575"/>
          </a:xfrm>
          <a:solidFill>
            <a:schemeClr val="bg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64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3888" y="4141790"/>
            <a:ext cx="10934531" cy="656788"/>
          </a:xfrm>
        </p:spPr>
        <p:txBody>
          <a:bodyPr anchor="t">
            <a:noAutofit/>
          </a:bodyPr>
          <a:lstStyle>
            <a:lvl1pPr>
              <a:defRPr sz="4500"/>
            </a:lvl1pPr>
          </a:lstStyle>
          <a:p>
            <a:r>
              <a:rPr lang="nl-NL" dirty="0"/>
              <a:t>Klik om de stijl van de mastertitel te bewerken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3888" y="5169480"/>
            <a:ext cx="10934530" cy="10678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51FBDA75-C469-3541-881F-F9A5AE73A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F1C4521A-D628-734E-9AEB-C9A6E93C911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3888" y="620713"/>
            <a:ext cx="10934529" cy="3150175"/>
          </a:xfrm>
          <a:solidFill>
            <a:schemeClr val="bg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07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3888" y="1912776"/>
            <a:ext cx="10936806" cy="4324511"/>
          </a:xfrm>
        </p:spPr>
        <p:txBody>
          <a:bodyPr/>
          <a:lstStyle>
            <a:lvl1pPr>
              <a:defRPr lang="en-GB" sz="3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20C07-3EAF-E541-8467-E209C6FC3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80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23888" y="2576052"/>
            <a:ext cx="10936806" cy="3661235"/>
          </a:xfrm>
        </p:spPr>
        <p:txBody>
          <a:bodyPr/>
          <a:lstStyle>
            <a:lvl1pPr>
              <a:defRPr lang="en-GB" sz="3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GB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20C07-3EAF-E541-8467-E209C6FC3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9F69A-091E-534B-802D-D6CADEB718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931437"/>
            <a:ext cx="10936287" cy="64507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3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23888" y="620713"/>
            <a:ext cx="10936806" cy="10699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23888" y="2505075"/>
            <a:ext cx="5157787" cy="3684588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38492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</a:t>
            </a:r>
            <a:r>
              <a:rPr lang="en-GB" dirty="0" err="1"/>
              <a:t>tekststijl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384925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5DC8CAB-E918-054F-B474-14E222541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1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4">
            <a:extLst>
              <a:ext uri="{FF2B5EF4-FFF2-40B4-BE49-F238E27FC236}">
                <a16:creationId xmlns:a16="http://schemas.microsoft.com/office/drawing/2014/main" id="{2E4EFE2B-8153-C744-9FC9-3AF66B647D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87237" y="1147791"/>
            <a:ext cx="2810109" cy="7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4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5000"/>
        <a:buFont typeface="Wingdings" pitchFamily="2" charset="2"/>
        <a:buChar char="§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75000"/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3" orient="horz" pos="391">
          <p15:clr>
            <a:srgbClr val="F26B43"/>
          </p15:clr>
        </p15:guide>
        <p15:guide id="4" orient="horz" pos="392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3888" y="620713"/>
            <a:ext cx="10936806" cy="1069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1690688"/>
            <a:ext cx="10936806" cy="4546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81749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F57A26-CFC5-4DCB-87C7-DA45EA1B88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E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srgbClr val="002E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Afbeelding 4">
            <a:extLst>
              <a:ext uri="{FF2B5EF4-FFF2-40B4-BE49-F238E27FC236}">
                <a16:creationId xmlns:a16="http://schemas.microsoft.com/office/drawing/2014/main" id="{C0A884E5-E662-674E-854B-1A40349AECE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88" y="6429781"/>
            <a:ext cx="794485" cy="2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5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5000"/>
        <a:buFont typeface="Wingdings" pitchFamily="2" charset="2"/>
        <a:buChar char="§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75000"/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3" orient="horz" pos="391">
          <p15:clr>
            <a:srgbClr val="F26B43"/>
          </p15:clr>
        </p15:guide>
        <p15:guide id="4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9062" y="942875"/>
            <a:ext cx="10936806" cy="2286708"/>
          </a:xfrm>
        </p:spPr>
        <p:txBody>
          <a:bodyPr/>
          <a:lstStyle/>
          <a:p>
            <a:br>
              <a:rPr lang="nl-NL" sz="6000" dirty="0"/>
            </a:br>
            <a:br>
              <a:rPr lang="nl-NL" sz="6000" dirty="0"/>
            </a:br>
            <a:br>
              <a:rPr lang="nl-NL" sz="6000" dirty="0"/>
            </a:br>
            <a:br>
              <a:rPr lang="nl-NL" sz="6000" dirty="0"/>
            </a:br>
            <a:br>
              <a:rPr lang="nl-NL" sz="6000" dirty="0"/>
            </a:br>
            <a:br>
              <a:rPr lang="nl-NL" sz="6000" dirty="0"/>
            </a:br>
            <a:br>
              <a:rPr lang="nl-NL" sz="6000" dirty="0"/>
            </a:br>
            <a:r>
              <a:rPr lang="nl-NL" sz="4800" dirty="0"/>
              <a:t>De kapitaalkost van de onderneming</a:t>
            </a:r>
            <a:br>
              <a:rPr lang="nl-NL" sz="5400" dirty="0"/>
            </a:br>
            <a:br>
              <a:rPr lang="nl-NL" sz="5400" dirty="0"/>
            </a:br>
            <a:r>
              <a:rPr lang="nl-NL" altLang="nl-BE" sz="4000">
                <a:cs typeface="Times New Roman" pitchFamily="18" charset="0"/>
              </a:rPr>
              <a:t>Hoofdstuk 8</a:t>
            </a:r>
            <a:r>
              <a:rPr lang="nl-NL" altLang="nl-BE" sz="3200">
                <a:cs typeface="Times New Roman" pitchFamily="18" charset="0"/>
              </a:rPr>
              <a:t> </a:t>
            </a:r>
            <a:br>
              <a:rPr lang="nl-NL" altLang="nl-BE" sz="3200" dirty="0">
                <a:cs typeface="Times New Roman" pitchFamily="18" charset="0"/>
              </a:rPr>
            </a:br>
            <a:br>
              <a:rPr lang="nl-NL" altLang="nl-BE" sz="2400" dirty="0">
                <a:cs typeface="Times New Roman" pitchFamily="18" charset="0"/>
              </a:rPr>
            </a:br>
            <a:r>
              <a:rPr lang="nl-NL" sz="2400" i="1" dirty="0"/>
              <a:t>Eddy Laveren, Sven Damen &amp; Peter-Jan Engelen, </a:t>
            </a:r>
            <a:br>
              <a:rPr lang="nl-NL" sz="2400" i="1" dirty="0"/>
            </a:br>
            <a:r>
              <a:rPr lang="nl-NL" sz="2400" b="1" dirty="0"/>
              <a:t>Financieel Beheer voor KMO’s,</a:t>
            </a:r>
            <a:br>
              <a:rPr lang="en-BE" sz="2400" dirty="0"/>
            </a:br>
            <a:r>
              <a:rPr lang="nl-NL" sz="2400" dirty="0"/>
              <a:t>Intersentia, Antwerpen, Derde editie.</a:t>
            </a:r>
            <a:br>
              <a:rPr lang="en-BE" sz="2400" dirty="0"/>
            </a:br>
            <a:br>
              <a:rPr lang="nl-NL" sz="6000" dirty="0"/>
            </a:br>
            <a:endParaRPr lang="nl-NL" sz="6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1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60000" y="6048000"/>
            <a:ext cx="936000" cy="28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/>
          <a:lstStyle>
            <a:defPPr>
              <a:defRPr lang="nl-BE"/>
            </a:defPPr>
            <a:lvl1pPr marL="0" algn="r" defTabSz="914400" rtl="0" eaLnBrk="1" latinLnBrk="0" hangingPunct="1">
              <a:defRPr sz="1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5D8031-C8E5-48F8-A3B6-81643B27A3AF}" type="slidenum">
              <a:rPr lang="nl-BE" smtClean="0"/>
              <a:pPr/>
              <a:t>10</a:t>
            </a:fld>
            <a:endParaRPr lang="nl-NL" sz="14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0776" y="495300"/>
            <a:ext cx="7772400" cy="5867400"/>
          </a:xfrm>
          <a:noFill/>
        </p:spPr>
        <p:txBody>
          <a:bodyPr/>
          <a:lstStyle/>
          <a:p>
            <a:pPr marL="0" indent="0" algn="r">
              <a:buNone/>
            </a:pPr>
            <a:r>
              <a:rPr lang="nl-NL" dirty="0"/>
              <a:t>CAPM kan ook grafisch voorgesteld worden:</a:t>
            </a:r>
          </a:p>
          <a:p>
            <a:pPr marL="719138" indent="0">
              <a:buNone/>
            </a:pPr>
            <a:r>
              <a:rPr lang="nl-NL" dirty="0"/>
              <a:t>-&gt; Security Market Line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279776" y="5638800"/>
            <a:ext cx="5254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3276600" y="2135189"/>
            <a:ext cx="0" cy="350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8458201" y="5257800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nl-NL" sz="3600" dirty="0">
                <a:solidFill>
                  <a:srgbClr val="003D62"/>
                </a:solidFill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257800" y="56388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2800" dirty="0" err="1">
                <a:solidFill>
                  <a:srgbClr val="003D62"/>
                </a:solidFill>
                <a:latin typeface="Symbol" panose="05050102010706020507" pitchFamily="18" charset="2"/>
              </a:rPr>
              <a:t>b</a:t>
            </a:r>
            <a:r>
              <a:rPr lang="nl-NL" sz="2800" baseline="-25000" dirty="0" err="1">
                <a:solidFill>
                  <a:srgbClr val="003D62"/>
                </a:solidFill>
              </a:rPr>
              <a:t>m</a:t>
            </a:r>
            <a:r>
              <a:rPr lang="nl-NL" sz="2800" baseline="-25000" dirty="0">
                <a:solidFill>
                  <a:srgbClr val="003D62"/>
                </a:solidFill>
              </a:rPr>
              <a:t> </a:t>
            </a:r>
            <a:r>
              <a:rPr lang="nl-NL" sz="2800" dirty="0">
                <a:solidFill>
                  <a:srgbClr val="003D62"/>
                </a:solidFill>
              </a:rPr>
              <a:t>=1</a:t>
            </a:r>
            <a:r>
              <a:rPr lang="nl-NL" dirty="0">
                <a:solidFill>
                  <a:srgbClr val="003D62"/>
                </a:solidFill>
              </a:rPr>
              <a:t> 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3278188" y="2622550"/>
            <a:ext cx="5482098" cy="2024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 rot="20394563">
            <a:off x="5334000" y="25908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2800" b="1" dirty="0">
                <a:solidFill>
                  <a:srgbClr val="003D62"/>
                </a:solidFill>
              </a:rPr>
              <a:t>Security Market Line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 flipV="1">
            <a:off x="5715000" y="3735389"/>
            <a:ext cx="0" cy="1901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3279776" y="3733800"/>
            <a:ext cx="24352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286000" y="3505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2800" dirty="0">
                <a:solidFill>
                  <a:srgbClr val="003D62"/>
                </a:solidFill>
              </a:rPr>
              <a:t>E(</a:t>
            </a:r>
            <a:r>
              <a:rPr lang="nl-NL" sz="2800" dirty="0" err="1">
                <a:solidFill>
                  <a:srgbClr val="003D62"/>
                </a:solidFill>
              </a:rPr>
              <a:t>R</a:t>
            </a:r>
            <a:r>
              <a:rPr lang="nl-NL" sz="2800" baseline="-25000" dirty="0" err="1">
                <a:solidFill>
                  <a:srgbClr val="003D62"/>
                </a:solidFill>
              </a:rPr>
              <a:t>m</a:t>
            </a:r>
            <a:r>
              <a:rPr lang="nl-NL" sz="2800" dirty="0">
                <a:solidFill>
                  <a:srgbClr val="003D62"/>
                </a:solidFill>
              </a:rPr>
              <a:t>)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2819400" y="43434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2800" dirty="0">
                <a:solidFill>
                  <a:srgbClr val="003D62"/>
                </a:solidFill>
              </a:rPr>
              <a:t>R</a:t>
            </a:r>
            <a:r>
              <a:rPr lang="nl-NL" sz="2800" baseline="-25000" dirty="0">
                <a:solidFill>
                  <a:srgbClr val="003D62"/>
                </a:solidFill>
              </a:rPr>
              <a:t>f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1524000" y="1676400"/>
            <a:ext cx="198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dirty="0"/>
              <a:t> </a:t>
            </a:r>
            <a:r>
              <a:rPr lang="nl-NL" sz="2800" dirty="0">
                <a:solidFill>
                  <a:srgbClr val="003D62"/>
                </a:solidFill>
              </a:rPr>
              <a:t>Verwacht Rendement</a:t>
            </a:r>
          </a:p>
        </p:txBody>
      </p:sp>
    </p:spTree>
    <p:extLst>
      <p:ext uri="{BB962C8B-B14F-4D97-AF65-F5344CB8AC3E}">
        <p14:creationId xmlns:p14="http://schemas.microsoft.com/office/powerpoint/2010/main" val="414914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424A9DE8-D38C-4292-9DE2-7859C8B5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11</a:t>
            </a:fld>
            <a:endParaRPr lang="nl-NL" altLang="nl-BE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>
                <a:extLst>
                  <a:ext uri="{FF2B5EF4-FFF2-40B4-BE49-F238E27FC236}">
                    <a16:creationId xmlns:a16="http://schemas.microsoft.com/office/drawing/2014/main" id="{2C052366-8368-44AB-B99D-4C7F3162465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95526" y="1643063"/>
                <a:ext cx="7870825" cy="45386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nl-BE" altLang="nl-BE" sz="28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Schuldgraad en de </a:t>
                </a:r>
                <a:r>
                  <a:rPr lang="nl-BE" altLang="nl-BE" sz="28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ondernemingsbeta</a:t>
                </a:r>
                <a:endParaRPr lang="nl-BE" altLang="nl-BE" sz="2800" dirty="0">
                  <a:latin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Een hoge schuldgraad verhoogt de </a:t>
                </a:r>
                <a:r>
                  <a:rPr lang="nl-BE" altLang="nl-BE" sz="24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beta</a:t>
                </a: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van het eigen vermogen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De onderstaande vergelijking toont aan hoe de schuldgraad (D/E) de </a:t>
                </a:r>
                <a:r>
                  <a:rPr lang="nl-BE" altLang="nl-BE" sz="24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beta</a:t>
                </a: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van het eigen vermogen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B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nl-BE" altLang="nl-BE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verhoogt in vergelijking met de </a:t>
                </a:r>
                <a:r>
                  <a:rPr lang="nl-BE" altLang="nl-BE" sz="2400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beta</a:t>
                </a:r>
                <a:r>
                  <a:rPr lang="nl-BE" altLang="nl-BE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van een onderneming zonder schulden </a:t>
                </a: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B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nl-BE" altLang="nl-BE" sz="24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) (activiteitenrisico van een onderneming)</a:t>
                </a:r>
              </a:p>
              <a:p>
                <a:pPr lvl="1" eaLnBrk="1" hangingPunct="1">
                  <a:lnSpc>
                    <a:spcPct val="90000"/>
                  </a:lnSpc>
                  <a:buFontTx/>
                  <a:buNone/>
                </a:pPr>
                <a:r>
                  <a:rPr lang="nl-BE" altLang="nl-BE" sz="24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6084" name="Rectangle 3">
                <a:extLst>
                  <a:ext uri="{FF2B5EF4-FFF2-40B4-BE49-F238E27FC236}">
                    <a16:creationId xmlns:a16="http://schemas.microsoft.com/office/drawing/2014/main" id="{2C052366-8368-44AB-B99D-4C7F31624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5526" y="1643063"/>
                <a:ext cx="7870825" cy="4538662"/>
              </a:xfrm>
              <a:blipFill>
                <a:blip r:embed="rId3"/>
                <a:stretch>
                  <a:fillRect l="-775" t="-2419" r="-154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5" name="Rectangle 4">
            <a:extLst>
              <a:ext uri="{FF2B5EF4-FFF2-40B4-BE49-F238E27FC236}">
                <a16:creationId xmlns:a16="http://schemas.microsoft.com/office/drawing/2014/main" id="{3E7ACA76-DBE9-4E20-973F-1BAD57FC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2146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6" name="Object 5">
                <a:extLst>
                  <a:ext uri="{FF2B5EF4-FFF2-40B4-BE49-F238E27FC236}">
                    <a16:creationId xmlns:a16="http://schemas.microsoft.com/office/drawing/2014/main" id="{F6E0B553-E20D-4979-BC66-A8D96940BC68}"/>
                  </a:ext>
                </a:extLst>
              </p:cNvPr>
              <p:cNvSpPr txBox="1"/>
              <p:nvPr/>
            </p:nvSpPr>
            <p:spPr bwMode="auto">
              <a:xfrm>
                <a:off x="4810125" y="4786313"/>
                <a:ext cx="3734147" cy="1090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nl-BE" sz="3200" i="1">
                          <a:solidFill>
                            <a:srgbClr val="003D6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BE" sz="32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BE" sz="32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nl-BE" sz="32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nl-BE" sz="32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BE" sz="32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BE" sz="32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nl-BE" sz="3200" dirty="0"/>
              </a:p>
            </p:txBody>
          </p:sp>
        </mc:Choice>
        <mc:Fallback xmlns="">
          <p:sp>
            <p:nvSpPr>
              <p:cNvPr id="46086" name="Object 5">
                <a:extLst>
                  <a:ext uri="{FF2B5EF4-FFF2-40B4-BE49-F238E27FC236}">
                    <a16:creationId xmlns:a16="http://schemas.microsoft.com/office/drawing/2014/main" id="{F6E0B553-E20D-4979-BC66-A8D96940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0125" y="4786313"/>
                <a:ext cx="3734147" cy="1090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9056AD54-49B9-4874-A38F-263613AB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690563"/>
            <a:ext cx="7870825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9pPr>
          </a:lstStyle>
          <a:p>
            <a:r>
              <a:rPr lang="nl-BE" altLang="nl-BE" kern="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Kost van het eigen vermogen k</a:t>
            </a:r>
            <a:r>
              <a:rPr lang="nl-BE" altLang="nl-BE" kern="0" baseline="-2500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D1772038-FC0C-4419-A57A-528E5C90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12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B4DD0D3-36D5-4054-8192-5B67518FC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>
                <a:latin typeface="Cambria" panose="02040503050406030204" pitchFamily="18" charset="0"/>
                <a:cs typeface="Cambria" panose="02040503050406030204" pitchFamily="18" charset="0"/>
              </a:rPr>
              <a:t>Wegingsfactoren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A6B3D4C-C3AE-4711-B8E4-B15B166B4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Bepaal eerst de kapitaalstructuur van de onderneming</a:t>
            </a:r>
          </a:p>
          <a:p>
            <a:pPr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Liefst marktwaarde </a:t>
            </a:r>
            <a:r>
              <a:rPr lang="nl-BE" altLang="nl-BE" sz="2400" dirty="0" err="1">
                <a:latin typeface="Cambria" panose="02040503050406030204" pitchFamily="18" charset="0"/>
                <a:cs typeface="Cambria" panose="02040503050406030204" pitchFamily="18" charset="0"/>
              </a:rPr>
              <a:t>ratios</a:t>
            </a: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 maar eventueel boekwaarde </a:t>
            </a:r>
            <a:r>
              <a:rPr lang="nl-BE" altLang="nl-BE" sz="2400" dirty="0" err="1">
                <a:latin typeface="Cambria" panose="02040503050406030204" pitchFamily="18" charset="0"/>
                <a:cs typeface="Cambria" panose="02040503050406030204" pitchFamily="18" charset="0"/>
              </a:rPr>
              <a:t>ratios</a:t>
            </a: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 of </a:t>
            </a:r>
            <a:r>
              <a:rPr lang="nl-BE" altLang="nl-BE" sz="2400" dirty="0" err="1">
                <a:latin typeface="Cambria" panose="02040503050406030204" pitchFamily="18" charset="0"/>
                <a:cs typeface="Cambria" panose="02040503050406030204" pitchFamily="18" charset="0"/>
              </a:rPr>
              <a:t>industrieratios</a:t>
            </a:r>
            <a:endParaRPr lang="nl-BE" altLang="nl-BE" sz="24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1">
              <a:lnSpc>
                <a:spcPct val="90000"/>
              </a:lnSpc>
            </a:pPr>
            <a:r>
              <a:rPr lang="nl-BE" altLang="nl-BE" sz="2100" dirty="0">
                <a:latin typeface="Cambria" panose="02040503050406030204" pitchFamily="18" charset="0"/>
                <a:cs typeface="Cambria" panose="02040503050406030204" pitchFamily="18" charset="0"/>
              </a:rPr>
              <a:t>Financiering van het project speelt geen rol</a:t>
            </a:r>
          </a:p>
          <a:p>
            <a:pPr lvl="1">
              <a:lnSpc>
                <a:spcPct val="90000"/>
              </a:lnSpc>
            </a:pPr>
            <a:r>
              <a:rPr lang="nl-BE" altLang="nl-BE" sz="2100" dirty="0">
                <a:latin typeface="Cambria" panose="02040503050406030204" pitchFamily="18" charset="0"/>
                <a:cs typeface="Cambria" panose="02040503050406030204" pitchFamily="18" charset="0"/>
              </a:rPr>
              <a:t>Uitgangspunt: optimale kapitaalstructuur</a:t>
            </a:r>
          </a:p>
          <a:p>
            <a:pPr lvl="2" eaLnBrk="1" hangingPunct="1">
              <a:lnSpc>
                <a:spcPct val="90000"/>
              </a:lnSpc>
            </a:pPr>
            <a:endParaRPr lang="nl-BE" altLang="nl-BE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D1772038-FC0C-4419-A57A-528E5C90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13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B4DD0D3-36D5-4054-8192-5B67518FC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>
                <a:latin typeface="Cambria" panose="02040503050406030204" pitchFamily="18" charset="0"/>
                <a:cs typeface="Cambria" panose="02040503050406030204" pitchFamily="18" charset="0"/>
              </a:rPr>
              <a:t>Kapitaalkost </a:t>
            </a:r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</a:t>
            </a:r>
            <a:r>
              <a:rPr lang="nl-BE" altLang="nl-BE" baseline="-2500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g</a:t>
            </a:r>
            <a:endParaRPr lang="nl-BE" altLang="nl-BE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6" name="Rectangle 3">
                <a:extLst>
                  <a:ext uri="{FF2B5EF4-FFF2-40B4-BE49-F238E27FC236}">
                    <a16:creationId xmlns:a16="http://schemas.microsoft.com/office/drawing/2014/main" id="{1A6B3D4C-C3AE-4711-B8E4-B15B166B467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57414" y="1628800"/>
                <a:ext cx="7870825" cy="460851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nl-BE" altLang="nl-BE" sz="28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Gewogen gemiddelde kapitaalkost (k</a:t>
                </a:r>
                <a:r>
                  <a:rPr lang="nl-BE" altLang="nl-BE" sz="2800" baseline="-250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g</a:t>
                </a:r>
                <a:r>
                  <a:rPr lang="nl-BE" altLang="nl-BE" sz="28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)</a:t>
                </a:r>
                <a:br>
                  <a:rPr lang="nl-BE" altLang="nl-BE" sz="2800" dirty="0">
                    <a:latin typeface="Cambria" panose="02040503050406030204" pitchFamily="18" charset="0"/>
                    <a:cs typeface="Cambria" panose="02040503050406030204" pitchFamily="18" charset="0"/>
                  </a:rPr>
                </a:br>
                <a:br>
                  <a:rPr lang="nl-BE" altLang="nl-BE" sz="2800" dirty="0">
                    <a:latin typeface="Cambria" panose="02040503050406030204" pitchFamily="18" charset="0"/>
                    <a:cs typeface="Cambria" panose="02040503050406030204" pitchFamily="18" charset="0"/>
                  </a:rPr>
                </a:br>
                <a:r>
                  <a:rPr lang="nl-BE" altLang="nl-BE" sz="28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nl-BE" altLang="nl-BE" sz="20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=</a:t>
                </a:r>
                <a:r>
                  <a:rPr lang="nl-BE" altLang="nl-BE" sz="20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Weighted</a:t>
                </a:r>
                <a:r>
                  <a:rPr lang="nl-BE" altLang="nl-BE" sz="20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nl-BE" altLang="nl-BE" sz="20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Average</a:t>
                </a:r>
                <a:r>
                  <a:rPr lang="nl-BE" altLang="nl-BE" sz="20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</a:t>
                </a:r>
                <a:r>
                  <a:rPr lang="nl-BE" altLang="nl-BE" sz="20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Cost</a:t>
                </a:r>
                <a:r>
                  <a:rPr lang="nl-BE" altLang="nl-BE" sz="20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of </a:t>
                </a:r>
                <a:r>
                  <a:rPr lang="nl-BE" altLang="nl-BE" sz="2000" dirty="0" err="1">
                    <a:latin typeface="Cambria" panose="02040503050406030204" pitchFamily="18" charset="0"/>
                    <a:cs typeface="Cambria" panose="02040503050406030204" pitchFamily="18" charset="0"/>
                  </a:rPr>
                  <a:t>Capital</a:t>
                </a:r>
                <a:r>
                  <a:rPr lang="nl-BE" altLang="nl-BE" sz="2000" dirty="0">
                    <a:latin typeface="Cambria" panose="02040503050406030204" pitchFamily="18" charset="0"/>
                    <a:cs typeface="Cambria" panose="02040503050406030204" pitchFamily="18" charset="0"/>
                  </a:rPr>
                  <a:t> (WACC)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nl-BE" altLang="nl-BE" sz="2000" dirty="0">
                  <a:latin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alt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nl-BE" altLang="nl-BE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nl-BE" alt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nl-BE" altLang="nl-BE" sz="2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nl-BE" alt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nl-BE" altLang="nl-BE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altLang="nl-BE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BE" alt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nl-BE" altLang="nl-BE" sz="28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nl-BE" altLang="nl-B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nl-BE" altLang="nl-BE" sz="28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nl-BE" altLang="nl-B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BE" altLang="nl-BE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nl-BE" altLang="nl-BE" sz="2800" dirty="0">
                  <a:latin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 marL="800100" lvl="2" indent="0">
                  <a:buNone/>
                </a:pPr>
                <a:r>
                  <a:rPr lang="nl-BE" sz="1600" dirty="0"/>
                  <a:t>Met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B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nl-BE" sz="1600" i="1" dirty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nl-BE" sz="1600" dirty="0"/>
                  <a:t>, de kost van het eigen vermogen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B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i="1" dirty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nl-BE" sz="1600" i="1" dirty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nl-BE" sz="1600" dirty="0"/>
                  <a:t>, de kost ven het vreemd vermogen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B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nl-BE" sz="1600" i="1" dirty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nl-BE" sz="1600" dirty="0"/>
                  <a:t>, de verhouding eigen vermogen op totaal vermogen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B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1600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nl-BE" sz="1600" i="1" dirty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nl-NL" sz="1600" dirty="0"/>
                  <a:t>, de verhouding vreemd vermogen op totaal vermogen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sz="16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nl-NL" sz="1600" dirty="0"/>
                  <a:t>, de </a:t>
                </a:r>
                <a:r>
                  <a:rPr lang="nl-NL" sz="1600" dirty="0" err="1"/>
                  <a:t>belastingsvoet</a:t>
                </a:r>
                <a:endParaRPr lang="nl-NL" sz="1600" dirty="0"/>
              </a:p>
              <a:p>
                <a:pPr marL="354013" indent="-354013">
                  <a:buNone/>
                </a:pPr>
                <a:r>
                  <a:rPr lang="nl-BE" sz="2300" dirty="0"/>
                  <a:t>= De actualisatievoet die moet gebruikt worden om de periodieke VOKS te actualiseren			</a:t>
                </a:r>
                <a:endParaRPr lang="en-GB" sz="2300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lang="nl-BE" altLang="nl-BE" sz="2800" dirty="0">
                  <a:latin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4036" name="Rectangle 3">
                <a:extLst>
                  <a:ext uri="{FF2B5EF4-FFF2-40B4-BE49-F238E27FC236}">
                    <a16:creationId xmlns:a16="http://schemas.microsoft.com/office/drawing/2014/main" id="{1A6B3D4C-C3AE-4711-B8E4-B15B166B4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7414" y="1628800"/>
                <a:ext cx="7870825" cy="4608512"/>
              </a:xfrm>
              <a:blipFill>
                <a:blip r:embed="rId3"/>
                <a:stretch>
                  <a:fillRect l="-1162" t="-2249" b="-92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252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60000" y="6048000"/>
            <a:ext cx="936000" cy="28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/>
          <a:lstStyle>
            <a:defPPr>
              <a:defRPr lang="nl-BE"/>
            </a:defPPr>
            <a:lvl1pPr marL="0" algn="r" defTabSz="914400" rtl="0" eaLnBrk="1" latinLnBrk="0" hangingPunct="1">
              <a:defRPr sz="1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5D8031-C8E5-48F8-A3B6-81643B27A3AF}" type="slidenum">
              <a:rPr lang="nl-BE" smtClean="0"/>
              <a:pPr/>
              <a:t>14</a:t>
            </a:fld>
            <a:endParaRPr lang="nl-NL" sz="140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3279776" y="5638800"/>
            <a:ext cx="5254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V="1">
            <a:off x="3276600" y="2135189"/>
            <a:ext cx="0" cy="350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BE" dirty="0">
              <a:highlight>
                <a:srgbClr val="0000FF"/>
              </a:highlight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458201" y="5257800"/>
            <a:ext cx="43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nl-NL" sz="3600" dirty="0">
                <a:solidFill>
                  <a:srgbClr val="003D62"/>
                </a:solidFill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 flipV="1">
            <a:off x="3278189" y="2492896"/>
            <a:ext cx="5614979" cy="2153717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nl-BE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 flipH="1">
            <a:off x="3279774" y="3667932"/>
            <a:ext cx="5254624" cy="65868"/>
          </a:xfrm>
          <a:prstGeom prst="line">
            <a:avLst/>
          </a:prstGeom>
          <a:ln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nl-BE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53491" y="3774388"/>
            <a:ext cx="599407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2800" dirty="0"/>
              <a:t> </a:t>
            </a:r>
            <a:r>
              <a:rPr lang="nl-NL" sz="4800" dirty="0">
                <a:solidFill>
                  <a:srgbClr val="003D62"/>
                </a:solidFill>
              </a:rPr>
              <a:t>*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752600" y="2209801"/>
            <a:ext cx="14478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GB">
              <a:latin typeface="Arial" panose="020B0604020202020204" pitchFamily="34" charset="0"/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 rot="16200000">
            <a:off x="-603399" y="2852098"/>
            <a:ext cx="558010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NL" dirty="0"/>
              <a:t> </a:t>
            </a:r>
            <a:r>
              <a:rPr lang="nl-NL" sz="2800" dirty="0">
                <a:solidFill>
                  <a:srgbClr val="003D62"/>
                </a:solidFill>
              </a:rPr>
              <a:t>Vereist rendement projecten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6EA7CB9-3D0F-4633-AFEF-B675582A3FCC}"/>
              </a:ext>
            </a:extLst>
          </p:cNvPr>
          <p:cNvSpPr txBox="1">
            <a:spLocks noChangeArrowheads="1"/>
          </p:cNvSpPr>
          <p:nvPr/>
        </p:nvSpPr>
        <p:spPr>
          <a:xfrm>
            <a:off x="2157414" y="620688"/>
            <a:ext cx="7870825" cy="635000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9pPr>
          </a:lstStyle>
          <a:p>
            <a:r>
              <a:rPr lang="nl-BE" altLang="nl-BE" kern="0" dirty="0">
                <a:latin typeface="Cambria" panose="02040503050406030204" pitchFamily="18" charset="0"/>
                <a:cs typeface="Cambria" panose="02040503050406030204" pitchFamily="18" charset="0"/>
              </a:rPr>
              <a:t>Projecten met verschillende risico’s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6EF42DC-A95B-4AAA-99FE-E9043716A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692" y="3057144"/>
            <a:ext cx="599407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nl-NL" sz="2800" dirty="0"/>
              <a:t> </a:t>
            </a:r>
            <a:r>
              <a:rPr lang="nl-NL" sz="4800" dirty="0">
                <a:solidFill>
                  <a:srgbClr val="003D62"/>
                </a:solidFill>
              </a:rPr>
              <a:t>*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A13D8DE-2B23-4500-985C-0DF299F38899}"/>
              </a:ext>
            </a:extLst>
          </p:cNvPr>
          <p:cNvSpPr txBox="1"/>
          <p:nvPr/>
        </p:nvSpPr>
        <p:spPr>
          <a:xfrm>
            <a:off x="3294743" y="3667933"/>
            <a:ext cx="88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rgbClr val="003D62"/>
                </a:solidFill>
              </a:rPr>
              <a:t>A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2D5F92E6-7A2F-4D59-B2A8-EC414F4F9BE0}"/>
              </a:ext>
            </a:extLst>
          </p:cNvPr>
          <p:cNvSpPr txBox="1"/>
          <p:nvPr/>
        </p:nvSpPr>
        <p:spPr>
          <a:xfrm>
            <a:off x="7716941" y="2928176"/>
            <a:ext cx="886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rgbClr val="003D62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A0060ABE-7493-473C-8AE3-C93DD06799A9}"/>
                  </a:ext>
                </a:extLst>
              </p:cNvPr>
              <p:cNvSpPr txBox="1"/>
              <p:nvPr/>
            </p:nvSpPr>
            <p:spPr>
              <a:xfrm>
                <a:off x="8603267" y="3361492"/>
                <a:ext cx="886326" cy="6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alt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alt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nl-BE" altLang="nl-BE" sz="32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nl-BE" altLang="nl-BE" sz="3200" i="1">
                          <a:solidFill>
                            <a:srgbClr val="003D6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BE" altLang="nl-BE" sz="3200" i="1">
                          <a:solidFill>
                            <a:srgbClr val="003D62"/>
                          </a:solidFill>
                          <a:latin typeface="Cambria Math" panose="02040503050406030204" pitchFamily="18" charset="0"/>
                        </a:rPr>
                        <m:t>𝑏𝑒𝑑𝑟𝑖𝑗𝑓</m:t>
                      </m:r>
                    </m:oMath>
                  </m:oMathPara>
                </a14:m>
                <a:endParaRPr lang="nl-BE" sz="3200" dirty="0">
                  <a:solidFill>
                    <a:srgbClr val="003D62"/>
                  </a:solidFill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A0060ABE-7493-473C-8AE3-C93DD0679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67" y="3361492"/>
                <a:ext cx="886326" cy="624786"/>
              </a:xfrm>
              <a:prstGeom prst="rect">
                <a:avLst/>
              </a:prstGeom>
              <a:blipFill>
                <a:blip r:embed="rId3"/>
                <a:stretch>
                  <a:fillRect r="-11986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68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De relevante actualisatievoet</a:t>
            </a:r>
            <a:endParaRPr lang="en-GB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NL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2200" dirty="0"/>
              <a:t>	</a:t>
            </a:r>
            <a:endParaRPr lang="en-GB" sz="2200" u="sng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0" y="2110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kstvak 6"/>
          <p:cNvSpPr txBox="1"/>
          <p:nvPr/>
        </p:nvSpPr>
        <p:spPr>
          <a:xfrm>
            <a:off x="2135560" y="1556792"/>
            <a:ext cx="7920880" cy="480131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l-BE" i="1" dirty="0">
                <a:solidFill>
                  <a:srgbClr val="003D62"/>
                </a:solidFill>
              </a:rPr>
              <a:t>Voorbeeld berekening van de kapitaalkost</a:t>
            </a:r>
          </a:p>
          <a:p>
            <a:pPr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dirty="0">
                <a:solidFill>
                  <a:srgbClr val="003D62"/>
                </a:solidFill>
              </a:rPr>
              <a:t>Een bedrijf overweegt een investering in een nieuw hoogtechnologisch project in en wil de relevante kapitaalkost bepalen.</a:t>
            </a:r>
          </a:p>
          <a:p>
            <a:pPr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dirty="0">
                <a:solidFill>
                  <a:srgbClr val="003D62"/>
                </a:solidFill>
              </a:rPr>
              <a:t>Volgende gegevens zijn bekend: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dirty="0">
                <a:solidFill>
                  <a:srgbClr val="003D62"/>
                </a:solidFill>
              </a:rPr>
              <a:t>De balans van het bedrijf ziet er als volgt uit (boekwaarde)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BE" dirty="0">
              <a:solidFill>
                <a:srgbClr val="003D62"/>
              </a:solidFill>
            </a:endParaRP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dirty="0">
                <a:solidFill>
                  <a:srgbClr val="003D62"/>
                </a:solidFill>
              </a:rPr>
              <a:t>De boekwaarde per aandeel is € 100</a:t>
            </a:r>
          </a:p>
          <a:p>
            <a:pPr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endParaRPr lang="nl-NL" dirty="0">
              <a:solidFill>
                <a:srgbClr val="003D62"/>
              </a:solidFill>
            </a:endParaRPr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3D6F4112-F156-40B0-93CF-E3AA643BAC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7045" y="3047848"/>
          <a:ext cx="82315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890">
                  <a:extLst>
                    <a:ext uri="{9D8B030D-6E8A-4147-A177-3AD203B41FA5}">
                      <a16:colId xmlns:a16="http://schemas.microsoft.com/office/drawing/2014/main" val="4282405065"/>
                    </a:ext>
                  </a:extLst>
                </a:gridCol>
                <a:gridCol w="2057890">
                  <a:extLst>
                    <a:ext uri="{9D8B030D-6E8A-4147-A177-3AD203B41FA5}">
                      <a16:colId xmlns:a16="http://schemas.microsoft.com/office/drawing/2014/main" val="1665873448"/>
                    </a:ext>
                  </a:extLst>
                </a:gridCol>
                <a:gridCol w="2057890">
                  <a:extLst>
                    <a:ext uri="{9D8B030D-6E8A-4147-A177-3AD203B41FA5}">
                      <a16:colId xmlns:a16="http://schemas.microsoft.com/office/drawing/2014/main" val="3340764224"/>
                    </a:ext>
                  </a:extLst>
                </a:gridCol>
                <a:gridCol w="2057890">
                  <a:extLst>
                    <a:ext uri="{9D8B030D-6E8A-4147-A177-3AD203B41FA5}">
                      <a16:colId xmlns:a16="http://schemas.microsoft.com/office/drawing/2014/main" val="317481992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nl-BE" dirty="0"/>
                        <a:t>Actief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nl-BE" dirty="0"/>
                        <a:t>Passief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Vaste Activa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4.500.000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Kapitaal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1.600.000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Reserves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1.400.000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0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Schulden 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8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Vlottende activa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3.000.000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Leveranciers-krediet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1.000.000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0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Totaal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7.500.000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Totaal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7.500.000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07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709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De relevante actualisatievoet</a:t>
            </a:r>
            <a:endParaRPr lang="en-GB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NL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2200" dirty="0"/>
              <a:t>	</a:t>
            </a:r>
            <a:endParaRPr lang="en-GB" sz="2200" u="sng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0" y="2110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Tekstvak 6"/>
          <p:cNvSpPr txBox="1"/>
          <p:nvPr/>
        </p:nvSpPr>
        <p:spPr>
          <a:xfrm>
            <a:off x="2135560" y="1556793"/>
            <a:ext cx="7920880" cy="317009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l-BE" sz="2000" i="1" dirty="0">
                <a:solidFill>
                  <a:srgbClr val="003D62"/>
                </a:solidFill>
              </a:rPr>
              <a:t>Voorbeeld berekening van de kapitaalkost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sz="2000" dirty="0">
                <a:solidFill>
                  <a:srgbClr val="003D62"/>
                </a:solidFill>
              </a:rPr>
              <a:t>De prijs per aandeel is € 350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sz="2000" dirty="0">
                <a:solidFill>
                  <a:srgbClr val="003D62"/>
                </a:solidFill>
              </a:rPr>
              <a:t>De obligaties van het bedrijf hebben een coupon van 4%, een looptijd van 6 jaar en een geëist rendement van 5%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sz="2000" dirty="0">
                <a:solidFill>
                  <a:srgbClr val="003D62"/>
                </a:solidFill>
              </a:rPr>
              <a:t>De risicovrije rente is 2% en de marktrisicopremie is 6%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sz="2000" dirty="0">
                <a:solidFill>
                  <a:srgbClr val="003D62"/>
                </a:solidFill>
              </a:rPr>
              <a:t>De </a:t>
            </a:r>
            <a:r>
              <a:rPr lang="nl-BE" sz="2000" dirty="0" err="1">
                <a:solidFill>
                  <a:srgbClr val="003D62"/>
                </a:solidFill>
              </a:rPr>
              <a:t>beta</a:t>
            </a:r>
            <a:r>
              <a:rPr lang="nl-BE" sz="2000" dirty="0">
                <a:solidFill>
                  <a:srgbClr val="003D62"/>
                </a:solidFill>
              </a:rPr>
              <a:t> van het bedrijf is 1,2. De sector waar het bedrijf nu wil in investeren heeft een </a:t>
            </a:r>
            <a:r>
              <a:rPr lang="nl-BE" sz="2000" dirty="0" err="1">
                <a:solidFill>
                  <a:srgbClr val="003D62"/>
                </a:solidFill>
              </a:rPr>
              <a:t>beta</a:t>
            </a:r>
            <a:r>
              <a:rPr lang="nl-BE" sz="2000" dirty="0">
                <a:solidFill>
                  <a:srgbClr val="003D62"/>
                </a:solidFill>
              </a:rPr>
              <a:t> van 1,5.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sz="2000" dirty="0">
                <a:solidFill>
                  <a:srgbClr val="003D62"/>
                </a:solidFill>
              </a:rPr>
              <a:t>Het bedrijf gaat er van uit dat het momenteel zijn ideale kapitaalstructuur heeft.</a:t>
            </a:r>
          </a:p>
          <a:p>
            <a:pPr marL="285750" indent="-285750">
              <a:buFontTx/>
              <a:buChar char="-"/>
              <a:tabLst>
                <a:tab pos="539750" algn="r"/>
                <a:tab pos="996950" algn="r"/>
                <a:tab pos="1454150" algn="r"/>
                <a:tab pos="1911350" algn="r"/>
                <a:tab pos="2368550" algn="r"/>
                <a:tab pos="2825750" algn="r"/>
                <a:tab pos="3282950" algn="l"/>
                <a:tab pos="3740150" algn="l"/>
                <a:tab pos="4197350" algn="l"/>
                <a:tab pos="4654550" algn="l"/>
                <a:tab pos="5111750" algn="l"/>
                <a:tab pos="5568950" algn="l"/>
                <a:tab pos="6026150" algn="l"/>
              </a:tabLst>
            </a:pPr>
            <a:r>
              <a:rPr lang="nl-BE" sz="2000" dirty="0">
                <a:solidFill>
                  <a:srgbClr val="003D62"/>
                </a:solidFill>
              </a:rPr>
              <a:t>De </a:t>
            </a:r>
            <a:r>
              <a:rPr lang="nl-BE" sz="2000" dirty="0" err="1">
                <a:solidFill>
                  <a:srgbClr val="003D62"/>
                </a:solidFill>
              </a:rPr>
              <a:t>belastingsvoet</a:t>
            </a:r>
            <a:r>
              <a:rPr lang="nl-BE" sz="2000" dirty="0">
                <a:solidFill>
                  <a:srgbClr val="003D62"/>
                </a:solidFill>
              </a:rPr>
              <a:t> is 30%</a:t>
            </a:r>
          </a:p>
        </p:txBody>
      </p:sp>
    </p:spTree>
    <p:extLst>
      <p:ext uri="{BB962C8B-B14F-4D97-AF65-F5344CB8AC3E}">
        <p14:creationId xmlns:p14="http://schemas.microsoft.com/office/powerpoint/2010/main" val="1519772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De relevante actualisatievoet</a:t>
            </a:r>
            <a:endParaRPr lang="en-GB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BE" sz="2200" u="sng" dirty="0"/>
          </a:p>
          <a:p>
            <a:pPr eaLnBrk="1" hangingPunct="1">
              <a:lnSpc>
                <a:spcPct val="90000"/>
              </a:lnSpc>
            </a:pPr>
            <a:endParaRPr lang="nl-NL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nl-NL" sz="2200" dirty="0"/>
              <a:t>	</a:t>
            </a:r>
            <a:endParaRPr lang="en-GB" sz="2200" u="sng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24000" y="2110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2135560" y="1556793"/>
                <a:ext cx="7920880" cy="426225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nl-BE" sz="2000" i="1" dirty="0">
                    <a:solidFill>
                      <a:srgbClr val="003D62"/>
                    </a:solidFill>
                  </a:rPr>
                  <a:t>Oplossing berekening van de kapitaalkost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Het bedrijf heeft 16.000 aandelen dus marktwaarde EV = 16.000*€ 350 = € 5.600.000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De prijs van de obligatie = </a:t>
                </a:r>
                <a14:m>
                  <m:oMath xmlns:m="http://schemas.openxmlformats.org/officeDocument/2006/math">
                    <m:r>
                      <a:rPr lang="nl-BE" sz="2000" i="1" dirty="0">
                        <a:solidFill>
                          <a:srgbClr val="003D62"/>
                        </a:solidFill>
                        <a:latin typeface="Cambria Math" panose="02040503050406030204" pitchFamily="18" charset="0"/>
                      </a:rPr>
                      <m:t>4∗</m:t>
                    </m:r>
                    <m:sSub>
                      <m:sSubPr>
                        <m:ctrlP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¬5</m:t>
                        </m:r>
                      </m:sub>
                    </m:sSub>
                    <m:r>
                      <a:rPr lang="nl-BE" sz="2000" i="1" dirty="0">
                        <a:solidFill>
                          <a:srgbClr val="003D62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  <m:t>104</m:t>
                        </m:r>
                      </m:num>
                      <m:den>
                        <m:sSup>
                          <m:sSupPr>
                            <m:ctrlPr>
                              <a:rPr lang="nl-BE" sz="2000" i="1" dirty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BE" sz="2000" i="1" dirty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(1,05)</m:t>
                            </m:r>
                          </m:e>
                          <m:sup>
                            <m:r>
                              <a:rPr lang="nl-BE" sz="2000" i="1" dirty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nl-BE" sz="2000" dirty="0">
                    <a:solidFill>
                      <a:srgbClr val="003D62"/>
                    </a:solidFill>
                  </a:rPr>
                  <a:t> = 94,9243</a:t>
                </a:r>
              </a:p>
              <a:p>
                <a:pPr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    Marktwaarde obligaties = 3.500.000 * 0,949243 = € 3.322.350,78</a:t>
                </a:r>
              </a:p>
              <a:p>
                <a:pPr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endParaRPr lang="nl-BE" sz="2000" dirty="0">
                  <a:solidFill>
                    <a:srgbClr val="003D62"/>
                  </a:solidFill>
                </a:endParaRP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Marktwaarde bedrijf </a:t>
                </a:r>
                <a:br>
                  <a:rPr lang="nl-BE" sz="2000" dirty="0">
                    <a:solidFill>
                      <a:srgbClr val="003D62"/>
                    </a:solidFill>
                  </a:rPr>
                </a:br>
                <a:r>
                  <a:rPr lang="nl-BE" sz="2000" dirty="0">
                    <a:solidFill>
                      <a:srgbClr val="003D62"/>
                    </a:solidFill>
                  </a:rPr>
                  <a:t>= € 5.600.000 + € 3.322.350,78 = € 8.922.350,78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Gewicht EV = € 5.600.000/ € 8.922.350,78 = 62,76%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Gewicht Schulden = € 3.322.350,78 / € 8.922.350,78 = 37,24%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Kostprijs EV = 2% + 6%*1,5 = 11%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:r>
                  <a:rPr lang="nl-BE" sz="2000" dirty="0">
                    <a:solidFill>
                      <a:srgbClr val="003D62"/>
                    </a:solidFill>
                  </a:rPr>
                  <a:t>Kostprijs VV = 5%</a:t>
                </a:r>
              </a:p>
              <a:p>
                <a:pPr marL="285750" indent="-285750">
                  <a:buFontTx/>
                  <a:buChar char="-"/>
                  <a:tabLst>
                    <a:tab pos="539750" algn="r"/>
                    <a:tab pos="996950" algn="r"/>
                    <a:tab pos="1454150" algn="r"/>
                    <a:tab pos="1911350" algn="r"/>
                    <a:tab pos="2368550" algn="r"/>
                    <a:tab pos="2825750" algn="r"/>
                    <a:tab pos="3282950" algn="l"/>
                    <a:tab pos="3740150" algn="l"/>
                    <a:tab pos="4197350" algn="l"/>
                    <a:tab pos="4654550" algn="l"/>
                    <a:tab pos="5111750" algn="l"/>
                    <a:tab pos="5568950" algn="l"/>
                    <a:tab pos="60261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nl-BE" sz="2000" i="1" dirty="0">
                            <a:solidFill>
                              <a:srgbClr val="003D6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nl-NL" dirty="0">
                    <a:solidFill>
                      <a:srgbClr val="003D62"/>
                    </a:solidFill>
                  </a:rPr>
                  <a:t> = 11% * 0,6276 + 5% * (1-0,3) * 0,3724 = 8,21%</a:t>
                </a:r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556793"/>
                <a:ext cx="7920880" cy="4262257"/>
              </a:xfrm>
              <a:prstGeom prst="rect">
                <a:avLst/>
              </a:prstGeom>
              <a:blipFill>
                <a:blip r:embed="rId3"/>
                <a:stretch>
                  <a:fillRect l="-768" t="-570" b="-1140"/>
                </a:stretch>
              </a:blipFill>
              <a:ln>
                <a:solidFill>
                  <a:srgbClr val="00B050"/>
                </a:solidFill>
                <a:prstDash val="dash"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06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85C8502E-3138-4ECA-B173-C3896002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2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DDE0CF-B433-46FB-B9B1-D605C2042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Kapitaalkost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5C634EE-5DFE-45DA-BE53-877C8DED2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Minimaal vereist rendement op investeringen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Rendement dat financiers verwachten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Gewogen gemiddelde van wat de verschillende kapitaalverschaffers verwachten</a:t>
            </a:r>
          </a:p>
          <a:p>
            <a:pPr eaLnBrk="1" hangingPunct="1">
              <a:lnSpc>
                <a:spcPct val="90000"/>
              </a:lnSpc>
            </a:pPr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Kenmerken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Opportuniteitskost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Bepaald in kapitaalmarkten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Afhankelijk van het risico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Toekomstgericht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85C8502E-3138-4ECA-B173-C3896002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3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DDE0CF-B433-46FB-B9B1-D605C2042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Methode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5C634EE-5DFE-45DA-BE53-877C8DED2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Gewogen gemiddelde kapitaalkost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Stap 1: Bepalen van de kost van de verschillende financieringsbronnen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Stap 2: Bepalen van het relatief aandeel van elke financieringsbron in de kapitaalstructuur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Stap 3: Berekening gewogen gemiddelde kapitaalkost</a:t>
            </a:r>
          </a:p>
          <a:p>
            <a:pPr lvl="1" eaLnBrk="1" hangingPunct="1">
              <a:lnSpc>
                <a:spcPct val="90000"/>
              </a:lnSpc>
            </a:pPr>
            <a:endParaRPr lang="nl-BE" altLang="nl-BE" sz="24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7008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AB26A697-28B2-4C83-810B-C3CB6034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4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223C6B-2FBA-4968-BF5F-7F9A6543E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9745" y="582612"/>
            <a:ext cx="9134688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Kost van het vreemd vermogen op lange termijn (k</a:t>
            </a:r>
            <a:r>
              <a:rPr lang="nl-BE" altLang="nl-BE" baseline="-2500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SL</a:t>
            </a:r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C001014-A5B1-4258-AAD0-13CA67B23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8797" y="2343769"/>
            <a:ext cx="7620000" cy="4786313"/>
          </a:xfrm>
        </p:spPr>
        <p:txBody>
          <a:bodyPr/>
          <a:lstStyle/>
          <a:p>
            <a:pPr eaLnBrk="1" hangingPunct="1"/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Kost van vreemd vermogen</a:t>
            </a:r>
          </a:p>
          <a:p>
            <a:pPr lvl="1" eaLnBrk="1" hangingPunct="1"/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Bepalen van de kost van het vreemd vermogen voor belastingen</a:t>
            </a:r>
          </a:p>
          <a:p>
            <a:pPr lvl="2" eaLnBrk="1" hangingPunct="1"/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Gewogen gemiddelde van het rendement tot de vervaldag van publiek genoteerde obligaties</a:t>
            </a:r>
          </a:p>
          <a:p>
            <a:pPr lvl="2" eaLnBrk="1" hangingPunct="1"/>
            <a:r>
              <a:rPr lang="en-US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Waarde</a:t>
            </a:r>
            <a:r>
              <a:rPr lang="en-US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obligatie</a:t>
            </a:r>
            <a:r>
              <a:rPr lang="en-US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= </a:t>
            </a:r>
          </a:p>
          <a:p>
            <a:pPr lvl="2" eaLnBrk="1" hangingPunct="1"/>
            <a:endParaRPr lang="en-US" altLang="nl-BE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2" eaLnBrk="1" hangingPunct="1"/>
            <a:endParaRPr lang="en-US" altLang="nl-BE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914400" lvl="2" indent="0">
              <a:buNone/>
            </a:pPr>
            <a:r>
              <a:rPr lang="en-US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nl-BE" altLang="nl-BE" sz="20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Object 1">
                <a:extLst>
                  <a:ext uri="{FF2B5EF4-FFF2-40B4-BE49-F238E27FC236}">
                    <a16:creationId xmlns:a16="http://schemas.microsoft.com/office/drawing/2014/main" id="{554D7D9B-F42E-41D3-8CF4-3B3AE6C64B7C}"/>
                  </a:ext>
                </a:extLst>
              </p:cNvPr>
              <p:cNvSpPr txBox="1"/>
              <p:nvPr/>
            </p:nvSpPr>
            <p:spPr bwMode="auto">
              <a:xfrm>
                <a:off x="4576443" y="4133994"/>
                <a:ext cx="4152354" cy="17046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nl-BE" sz="24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l-BE" sz="2400" i="1">
                                      <a:solidFill>
                                        <a:srgbClr val="003D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BE" sz="2400" i="1">
                                      <a:solidFill>
                                        <a:srgbClr val="003D6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l-BE" sz="2400" i="1">
                                      <a:solidFill>
                                        <a:srgbClr val="003D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l-BE" sz="24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nor/>
                                </m:rPr>
                                <a:rPr lang="nl-BE" altLang="nl-BE" sz="2400" dirty="0">
                                  <a:solidFill>
                                    <a:srgbClr val="003D62"/>
                                  </a:solidFill>
                                  <a:latin typeface="Cambria" panose="02040503050406030204" pitchFamily="18" charset="0"/>
                                  <a:cs typeface="Cambria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nl-BE" altLang="nl-BE" sz="2400" baseline="-25000" dirty="0">
                                  <a:solidFill>
                                    <a:srgbClr val="003D62"/>
                                  </a:solidFill>
                                  <a:latin typeface="Cambria" panose="02040503050406030204" pitchFamily="18" charset="0"/>
                                  <a:cs typeface="Cambria" panose="02040503050406030204" pitchFamily="18" charset="0"/>
                                </a:rPr>
                                <m:t>S</m:t>
                              </m:r>
                              <m:sSup>
                                <m:sSupPr>
                                  <m:ctrlPr>
                                    <a:rPr lang="nl-BE" sz="2400" i="1">
                                      <a:solidFill>
                                        <a:srgbClr val="003D6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400" i="1">
                                      <a:solidFill>
                                        <a:srgbClr val="003D62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BE" sz="2400" i="1">
                                      <a:solidFill>
                                        <a:srgbClr val="003D6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nl-BE" sz="2400" i="1">
                          <a:solidFill>
                            <a:srgbClr val="003D6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nl-BE" sz="2400" i="1">
                              <a:solidFill>
                                <a:srgbClr val="003D62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nor/>
                            </m:rPr>
                            <a:rPr lang="nl-BE" altLang="nl-BE" sz="2400" dirty="0">
                              <a:solidFill>
                                <a:srgbClr val="003D62"/>
                              </a:solidFill>
                              <a:latin typeface="Cambria" panose="02040503050406030204" pitchFamily="18" charset="0"/>
                              <a:cs typeface="Cambria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nl-BE" altLang="nl-BE" sz="2400" baseline="-25000" dirty="0">
                              <a:solidFill>
                                <a:srgbClr val="003D62"/>
                              </a:solidFill>
                              <a:latin typeface="Cambria" panose="02040503050406030204" pitchFamily="18" charset="0"/>
                              <a:cs typeface="Cambria" panose="02040503050406030204" pitchFamily="18" charset="0"/>
                            </a:rPr>
                            <m:t>S</m:t>
                          </m:r>
                          <m:sSup>
                            <m:sSupPr>
                              <m:ctrlPr>
                                <a:rPr lang="nl-BE" sz="24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4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l-BE" sz="2400" i="1">
                                  <a:solidFill>
                                    <a:srgbClr val="003D6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43013" name="Object 1">
                <a:extLst>
                  <a:ext uri="{FF2B5EF4-FFF2-40B4-BE49-F238E27FC236}">
                    <a16:creationId xmlns:a16="http://schemas.microsoft.com/office/drawing/2014/main" id="{554D7D9B-F42E-41D3-8CF4-3B3AE6C6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6443" y="4133994"/>
                <a:ext cx="4152354" cy="1704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160000" y="6048000"/>
            <a:ext cx="936000" cy="28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/>
          <a:lstStyle>
            <a:defPPr>
              <a:defRPr lang="nl-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68947F2-5A06-4384-A269-09F13E4B730F}" type="slidenum">
              <a:rPr lang="nl-NL" altLang="nl-BE" smtClean="0"/>
              <a:pPr/>
              <a:t>5</a:t>
            </a:fld>
            <a:endParaRPr lang="en-GB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762000"/>
            <a:ext cx="8458200" cy="5791200"/>
          </a:xfrm>
          <a:noFill/>
        </p:spPr>
        <p:txBody>
          <a:bodyPr/>
          <a:lstStyle/>
          <a:p>
            <a:pPr marL="381000" indent="-381000">
              <a:buNone/>
            </a:pPr>
            <a:r>
              <a:rPr lang="nl-BE" dirty="0"/>
              <a:t> </a:t>
            </a:r>
          </a:p>
        </p:txBody>
      </p:sp>
      <p:sp>
        <p:nvSpPr>
          <p:cNvPr id="7172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fld id="{E0D8FC21-76D4-41A1-9630-6CD8E0CFA982}" type="slidenum">
              <a:rPr lang="en-GB" sz="1400"/>
              <a:pPr algn="r">
                <a:spcBef>
                  <a:spcPct val="50000"/>
                </a:spcBef>
              </a:pPr>
              <a:t>5</a:t>
            </a:fld>
            <a:endParaRPr lang="en-GB" sz="1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FE27CEC-AE45-4154-A8D1-33431BED724F}"/>
              </a:ext>
            </a:extLst>
          </p:cNvPr>
          <p:cNvSpPr/>
          <p:nvPr/>
        </p:nvSpPr>
        <p:spPr>
          <a:xfrm>
            <a:off x="2351584" y="1340768"/>
            <a:ext cx="763061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Een obligatie met een couponrente van 3,95% (eerste coupon na precies 1 jaar) en een nominale waarde van 1.000, heeft een looptijd van 8 jaar. Vind de uitgifteprijs als de </a:t>
            </a:r>
            <a:r>
              <a:rPr lang="nl-BE" altLang="nl-BE" sz="2000" dirty="0" err="1">
                <a:solidFill>
                  <a:srgbClr val="003D62"/>
                </a:solidFill>
                <a:latin typeface="+mj-lt"/>
              </a:rPr>
              <a:t>yield</a:t>
            </a:r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 </a:t>
            </a:r>
            <a:r>
              <a:rPr lang="nl-BE" altLang="nl-BE" sz="2000" dirty="0" err="1">
                <a:solidFill>
                  <a:srgbClr val="003D62"/>
                </a:solidFill>
                <a:latin typeface="+mj-lt"/>
              </a:rPr>
              <a:t>to</a:t>
            </a:r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 </a:t>
            </a:r>
            <a:r>
              <a:rPr lang="nl-BE" altLang="nl-BE" sz="2000" dirty="0" err="1">
                <a:solidFill>
                  <a:srgbClr val="003D62"/>
                </a:solidFill>
                <a:latin typeface="+mj-lt"/>
              </a:rPr>
              <a:t>maturity</a:t>
            </a:r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 4% is.</a:t>
            </a:r>
          </a:p>
          <a:p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Vergelijking : </a:t>
            </a:r>
          </a:p>
          <a:p>
            <a:endParaRPr lang="nl-BE" altLang="nl-BE" sz="2000" dirty="0">
              <a:solidFill>
                <a:srgbClr val="003D62"/>
              </a:solidFill>
              <a:latin typeface="+mj-lt"/>
            </a:endParaRPr>
          </a:p>
          <a:p>
            <a:endParaRPr lang="nl-BE" altLang="nl-BE" sz="2000" dirty="0">
              <a:solidFill>
                <a:srgbClr val="003D62"/>
              </a:solidFill>
              <a:latin typeface="+mj-lt"/>
            </a:endParaRPr>
          </a:p>
          <a:p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Oplossing met rekenmachine:</a:t>
            </a:r>
          </a:p>
          <a:p>
            <a:endParaRPr lang="nl-BE" altLang="nl-BE" dirty="0">
              <a:latin typeface="+mj-lt"/>
            </a:endParaRPr>
          </a:p>
          <a:p>
            <a:endParaRPr lang="nl-BE" altLang="nl-BE" dirty="0">
              <a:latin typeface="+mj-lt"/>
            </a:endParaRPr>
          </a:p>
          <a:p>
            <a:endParaRPr lang="nl-BE" altLang="nl-BE" dirty="0">
              <a:latin typeface="+mj-lt"/>
            </a:endParaRPr>
          </a:p>
          <a:p>
            <a:endParaRPr lang="nl-BE" altLang="nl-BE" dirty="0">
              <a:latin typeface="+mj-lt"/>
            </a:endParaRPr>
          </a:p>
          <a:p>
            <a:endParaRPr lang="nl-BE" altLang="nl-BE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6A3960-8CD6-4243-B47D-4C02FD211548}"/>
              </a:ext>
            </a:extLst>
          </p:cNvPr>
          <p:cNvSpPr txBox="1">
            <a:spLocks noChangeArrowheads="1"/>
          </p:cNvSpPr>
          <p:nvPr/>
        </p:nvSpPr>
        <p:spPr>
          <a:xfrm>
            <a:off x="2064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52BDEC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lang="nl-BE" altLang="en-US" dirty="0">
                <a:solidFill>
                  <a:srgbClr val="003D62"/>
                </a:solidFill>
              </a:rPr>
              <a:t>Voorbeeld</a:t>
            </a:r>
            <a:endParaRPr lang="en-US" altLang="en-US" dirty="0">
              <a:solidFill>
                <a:srgbClr val="003D62"/>
              </a:solidFill>
            </a:endParaRPr>
          </a:p>
        </p:txBody>
      </p:sp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B116000-4A22-49D1-9C4A-979A4F044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24" y="3913452"/>
            <a:ext cx="3096344" cy="2334948"/>
          </a:xfrm>
          <a:prstGeom prst="rect">
            <a:avLst/>
          </a:prstGeom>
        </p:spPr>
      </p:pic>
      <p:pic>
        <p:nvPicPr>
          <p:cNvPr id="7" name="Afbeelding 6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3532D6C0-046E-43BA-A334-29E2ADAE8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3913452"/>
            <a:ext cx="3096344" cy="2334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AA839A33-2BD3-42D4-9A1E-AA9BE3D87E22}"/>
                  </a:ext>
                </a:extLst>
              </p:cNvPr>
              <p:cNvSpPr txBox="1"/>
              <p:nvPr/>
            </p:nvSpPr>
            <p:spPr>
              <a:xfrm>
                <a:off x="4498336" y="2633931"/>
                <a:ext cx="3397864" cy="63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BE" sz="2000" i="1">
                          <a:latin typeface="Cambria Math" panose="02040503050406030204" pitchFamily="18" charset="0"/>
                        </a:rPr>
                        <m:t>=39,5.</m:t>
                      </m:r>
                      <m:sSub>
                        <m:sSubPr>
                          <m:ctrlPr>
                            <a:rPr lang="nl-B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¬4%</m:t>
                          </m:r>
                        </m:sub>
                      </m:sSub>
                      <m:r>
                        <a:rPr lang="nl-B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1.000</m:t>
                          </m:r>
                        </m:num>
                        <m:den>
                          <m:sSup>
                            <m:sSupPr>
                              <m:ctrlPr>
                                <a:rPr lang="nl-B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(1,04)</m:t>
                              </m:r>
                            </m:e>
                            <m:sup>
                              <m:r>
                                <a:rPr lang="nl-B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000" dirty="0"/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AA839A33-2BD3-42D4-9A1E-AA9BE3D8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336" y="2633931"/>
                <a:ext cx="3397864" cy="632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0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160000" y="6048000"/>
            <a:ext cx="936000" cy="28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t" anchorCtr="0"/>
          <a:lstStyle>
            <a:defPPr>
              <a:defRPr lang="nl-NL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9pPr>
          </a:lstStyle>
          <a:p>
            <a:fld id="{A68947F2-5A06-4384-A269-09F13E4B730F}" type="slidenum">
              <a:rPr lang="nl-NL" altLang="nl-BE" smtClean="0"/>
              <a:pPr/>
              <a:t>6</a:t>
            </a:fld>
            <a:endParaRPr lang="en-GB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762000"/>
            <a:ext cx="8458200" cy="5791200"/>
          </a:xfrm>
          <a:noFill/>
        </p:spPr>
        <p:txBody>
          <a:bodyPr/>
          <a:lstStyle/>
          <a:p>
            <a:pPr marL="381000" indent="-381000">
              <a:buNone/>
            </a:pPr>
            <a:r>
              <a:rPr lang="nl-BE" dirty="0"/>
              <a:t> </a:t>
            </a:r>
          </a:p>
        </p:txBody>
      </p:sp>
      <p:sp>
        <p:nvSpPr>
          <p:cNvPr id="7172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fld id="{E0D8FC21-76D4-41A1-9630-6CD8E0CFA982}" type="slidenum">
              <a:rPr lang="en-GB" sz="1400"/>
              <a:pPr algn="r">
                <a:spcBef>
                  <a:spcPct val="50000"/>
                </a:spcBef>
              </a:pPr>
              <a:t>6</a:t>
            </a:fld>
            <a:endParaRPr lang="en-GB" sz="140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FE27CEC-AE45-4154-A8D1-33431BED724F}"/>
              </a:ext>
            </a:extLst>
          </p:cNvPr>
          <p:cNvSpPr/>
          <p:nvPr/>
        </p:nvSpPr>
        <p:spPr>
          <a:xfrm>
            <a:off x="2351584" y="1340768"/>
            <a:ext cx="7630616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Een 30-jarige obligatie met couponrente van 4,85% wordt uitgegeven tegen 99,45% (eerste coupon na precies 1 jaar) en wordt terugbetaald a pari. Wat is de </a:t>
            </a:r>
            <a:r>
              <a:rPr lang="nl-BE" altLang="nl-BE" sz="2000" dirty="0" err="1">
                <a:solidFill>
                  <a:srgbClr val="003D62"/>
                </a:solidFill>
                <a:latin typeface="+mj-lt"/>
              </a:rPr>
              <a:t>yield</a:t>
            </a:r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 van deze obligatie? </a:t>
            </a:r>
          </a:p>
          <a:p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Vergelijking:</a:t>
            </a:r>
          </a:p>
          <a:p>
            <a:endParaRPr lang="nl-BE" altLang="nl-BE" sz="2000" dirty="0">
              <a:solidFill>
                <a:srgbClr val="003D62"/>
              </a:solidFill>
              <a:latin typeface="+mj-lt"/>
            </a:endParaRPr>
          </a:p>
          <a:p>
            <a:endParaRPr lang="nl-BE" altLang="nl-BE" sz="2000" dirty="0">
              <a:solidFill>
                <a:srgbClr val="003D62"/>
              </a:solidFill>
              <a:latin typeface="+mj-lt"/>
            </a:endParaRPr>
          </a:p>
          <a:p>
            <a:r>
              <a:rPr lang="nl-BE" altLang="nl-BE" sz="2000" dirty="0">
                <a:solidFill>
                  <a:srgbClr val="003D62"/>
                </a:solidFill>
                <a:latin typeface="+mj-lt"/>
              </a:rPr>
              <a:t>Met de rekenmachine:</a:t>
            </a:r>
          </a:p>
          <a:p>
            <a:endParaRPr lang="nl-BE" altLang="nl-BE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A0EB032E-B535-42AC-AE3A-D69364EA23FC}"/>
                  </a:ext>
                </a:extLst>
              </p:cNvPr>
              <p:cNvSpPr txBox="1"/>
              <p:nvPr/>
            </p:nvSpPr>
            <p:spPr>
              <a:xfrm>
                <a:off x="4356273" y="2669626"/>
                <a:ext cx="4665091" cy="759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>
                          <a:latin typeface="Cambria Math" panose="02040503050406030204" pitchFamily="18" charset="0"/>
                        </a:rPr>
                        <m:t>99,45 =4,85.</m:t>
                      </m:r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BE" sz="2400" i="1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nl-B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B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p>
                            <m:sSupPr>
                              <m:ctrlP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l-B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A0EB032E-B535-42AC-AE3A-D69364EA2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273" y="2669626"/>
                <a:ext cx="4665091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2A1CC37-DE51-42F7-890C-7C8134A56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58" y="4038600"/>
            <a:ext cx="2930387" cy="2209800"/>
          </a:xfrm>
          <a:prstGeom prst="rect">
            <a:avLst/>
          </a:prstGeom>
        </p:spPr>
      </p:pic>
      <p:pic>
        <p:nvPicPr>
          <p:cNvPr id="8" name="Afbeelding 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2F40ECA1-73EF-40C9-BC9B-BAB07BEE03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01" y="4060785"/>
            <a:ext cx="2871550" cy="216543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0BC791F-7687-4C56-9FD0-D3FC50ED7B8C}"/>
              </a:ext>
            </a:extLst>
          </p:cNvPr>
          <p:cNvSpPr txBox="1">
            <a:spLocks noChangeArrowheads="1"/>
          </p:cNvSpPr>
          <p:nvPr/>
        </p:nvSpPr>
        <p:spPr>
          <a:xfrm>
            <a:off x="2157414" y="620688"/>
            <a:ext cx="7870825" cy="635000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9pPr>
          </a:lstStyle>
          <a:p>
            <a:r>
              <a:rPr lang="nl-BE" altLang="nl-BE" kern="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Voorbeeld</a:t>
            </a:r>
          </a:p>
        </p:txBody>
      </p:sp>
    </p:spTree>
    <p:extLst>
      <p:ext uri="{BB962C8B-B14F-4D97-AF65-F5344CB8AC3E}">
        <p14:creationId xmlns:p14="http://schemas.microsoft.com/office/powerpoint/2010/main" val="23714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AB26A697-28B2-4C83-810B-C3CB6034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7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223C6B-2FBA-4968-BF5F-7F9A6543E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6836" y="582612"/>
            <a:ext cx="8857597" cy="635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Kost van het vreemd vermogen op lange termijn (k</a:t>
            </a:r>
            <a:r>
              <a:rPr lang="nl-BE" altLang="nl-BE" baseline="-2500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SL</a:t>
            </a:r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C001014-A5B1-4258-AAD0-13CA67B23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6034" y="1944833"/>
            <a:ext cx="7620000" cy="4786313"/>
          </a:xfrm>
        </p:spPr>
        <p:txBody>
          <a:bodyPr/>
          <a:lstStyle/>
          <a:p>
            <a:pPr eaLnBrk="1" hangingPunct="1"/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Indien geen obligaties verhandeld worden</a:t>
            </a:r>
          </a:p>
          <a:p>
            <a:pPr lvl="2" eaLnBrk="1" hangingPunct="1"/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Zoek de rating van de onderneming en de bijhorende </a:t>
            </a:r>
            <a:r>
              <a:rPr lang="nl-BE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yield</a:t>
            </a:r>
            <a:endParaRPr lang="nl-BE" altLang="nl-BE" sz="20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2" eaLnBrk="1" hangingPunct="1"/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Deel de betaalde interesten door de uitstaande financiële schuld</a:t>
            </a:r>
          </a:p>
          <a:p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Kost van schulden</a:t>
            </a:r>
          </a:p>
          <a:p>
            <a:pPr lvl="1"/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Moet berekend worden na belastingen omwille van de fiscale aftrekbaarheid van interesten</a:t>
            </a:r>
          </a:p>
          <a:p>
            <a:pPr lvl="1"/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Kost van schulden na belastingen = k</a:t>
            </a:r>
            <a:r>
              <a:rPr lang="nl-BE" altLang="nl-BE" sz="2400" baseline="-25000" dirty="0">
                <a:latin typeface="Cambria" panose="02040503050406030204" pitchFamily="18" charset="0"/>
                <a:cs typeface="Cambria" panose="02040503050406030204" pitchFamily="18" charset="0"/>
              </a:rPr>
              <a:t>SL</a:t>
            </a: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(1-t)</a:t>
            </a:r>
          </a:p>
          <a:p>
            <a:pPr lvl="2"/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t = </a:t>
            </a:r>
            <a:r>
              <a:rPr lang="nl-BE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belastingsvoet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vennootschapsbelasting</a:t>
            </a:r>
          </a:p>
          <a:p>
            <a:pPr lvl="2"/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k</a:t>
            </a:r>
            <a:r>
              <a:rPr lang="nl-BE" altLang="nl-BE" sz="2000" baseline="-25000" dirty="0">
                <a:latin typeface="Cambria" panose="02040503050406030204" pitchFamily="18" charset="0"/>
                <a:cs typeface="Cambria" panose="02040503050406030204" pitchFamily="18" charset="0"/>
              </a:rPr>
              <a:t>SL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= kost van schulden voor belastingen</a:t>
            </a:r>
          </a:p>
        </p:txBody>
      </p:sp>
    </p:spTree>
    <p:extLst>
      <p:ext uri="{BB962C8B-B14F-4D97-AF65-F5344CB8AC3E}">
        <p14:creationId xmlns:p14="http://schemas.microsoft.com/office/powerpoint/2010/main" val="2827629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85C8502E-3138-4ECA-B173-C3896002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6101EC2E-B6BE-4996-8DC2-524E7E416DEF}" type="slidenum">
              <a:rPr lang="en-GB" altLang="nl-BE" smtClean="0"/>
              <a:pPr/>
              <a:t>8</a:t>
            </a:fld>
            <a:endParaRPr lang="nl-NL" altLang="nl-BE">
              <a:solidFill>
                <a:srgbClr val="898989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DDE0CF-B433-46FB-B9B1-D605C2042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altLang="nl-BE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Kost van het eigen vermogen k</a:t>
            </a:r>
            <a:r>
              <a:rPr lang="nl-BE" altLang="nl-BE" baseline="-25000" dirty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5C634EE-5DFE-45DA-BE53-877C8DED2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altLang="nl-BE" sz="2800" dirty="0">
                <a:latin typeface="Cambria" panose="02040503050406030204" pitchFamily="18" charset="0"/>
                <a:cs typeface="Cambria" panose="02040503050406030204" pitchFamily="18" charset="0"/>
              </a:rPr>
              <a:t>Kost van het eigen vermogen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Weerspiegelt het risico van het project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Rendement op eigen vermogen moet groter zijn dan het rendement op vreemd vermogen (meestal 3 tot 5 procent)</a:t>
            </a:r>
          </a:p>
          <a:p>
            <a:pPr lvl="1" eaLnBrk="1" hangingPunct="1">
              <a:lnSpc>
                <a:spcPct val="90000"/>
              </a:lnSpc>
            </a:pPr>
            <a:r>
              <a:rPr lang="nl-BE" altLang="nl-BE" sz="2400" dirty="0" err="1">
                <a:latin typeface="Cambria" panose="02040503050406030204" pitchFamily="18" charset="0"/>
                <a:cs typeface="Cambria" panose="02040503050406030204" pitchFamily="18" charset="0"/>
              </a:rPr>
              <a:t>Capital</a:t>
            </a:r>
            <a:r>
              <a:rPr lang="nl-BE" altLang="nl-BE" sz="2400" dirty="0">
                <a:latin typeface="Cambria" panose="02040503050406030204" pitchFamily="18" charset="0"/>
                <a:cs typeface="Cambria" panose="02040503050406030204" pitchFamily="18" charset="0"/>
              </a:rPr>
              <a:t> Asset Pricing Model (CAPM) is meest gebruikte model</a:t>
            </a:r>
          </a:p>
          <a:p>
            <a:pPr lvl="1" eaLnBrk="1" hangingPunct="1">
              <a:lnSpc>
                <a:spcPct val="90000"/>
              </a:lnSpc>
            </a:pPr>
            <a:endParaRPr lang="nl-BE" altLang="nl-BE" sz="2400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nl-BE" altLang="nl-BE" sz="2000" baseline="-25000" dirty="0">
                <a:latin typeface="Cambria" panose="02040503050406030204" pitchFamily="18" charset="0"/>
                <a:cs typeface="Cambria" panose="02040503050406030204" pitchFamily="18" charset="0"/>
              </a:rPr>
              <a:t>f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= risk free </a:t>
            </a:r>
            <a:r>
              <a:rPr lang="nl-BE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rate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= meestal rente op schatkistcertificaten</a:t>
            </a:r>
          </a:p>
          <a:p>
            <a:pPr lvl="2" eaLnBrk="1" hangingPunct="1">
              <a:lnSpc>
                <a:spcPct val="90000"/>
              </a:lnSpc>
            </a:pPr>
            <a:r>
              <a:rPr lang="nl-BE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nl-BE" altLang="nl-BE" sz="2000" baseline="-25000" dirty="0" err="1">
                <a:latin typeface="Cambria" panose="02040503050406030204" pitchFamily="18" charset="0"/>
                <a:cs typeface="Cambria" panose="02040503050406030204" pitchFamily="18" charset="0"/>
              </a:rPr>
              <a:t>m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-R</a:t>
            </a:r>
            <a:r>
              <a:rPr lang="nl-BE" altLang="nl-BE" sz="2000" baseline="-25000" dirty="0">
                <a:latin typeface="Cambria" panose="02040503050406030204" pitchFamily="18" charset="0"/>
                <a:cs typeface="Cambria" panose="02040503050406030204" pitchFamily="18" charset="0"/>
              </a:rPr>
              <a:t>f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 = marktrisicopremie</a:t>
            </a:r>
          </a:p>
          <a:p>
            <a:pPr lvl="2" eaLnBrk="1" hangingPunct="1">
              <a:lnSpc>
                <a:spcPct val="90000"/>
              </a:lnSpc>
            </a:pPr>
            <a:r>
              <a:rPr lang="nl-BE" altLang="nl-BE" sz="2000" dirty="0" err="1">
                <a:latin typeface="Cambria" panose="02040503050406030204" pitchFamily="18" charset="0"/>
                <a:cs typeface="Cambria" panose="02040503050406030204" pitchFamily="18" charset="0"/>
              </a:rPr>
              <a:t>Beta</a:t>
            </a:r>
            <a:r>
              <a:rPr lang="nl-BE" altLang="nl-BE" sz="2000" dirty="0">
                <a:latin typeface="Cambria" panose="02040503050406030204" pitchFamily="18" charset="0"/>
                <a:cs typeface="Cambria" panose="02040503050406030204" pitchFamily="18" charset="0"/>
              </a:rPr>
              <a:t> = meet de gevoeligheid van het aandeel voor marktbewegingen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5" name="Object 4">
                <a:extLst>
                  <a:ext uri="{FF2B5EF4-FFF2-40B4-BE49-F238E27FC236}">
                    <a16:creationId xmlns:a16="http://schemas.microsoft.com/office/drawing/2014/main" id="{09602471-3B05-4002-BD02-D9A96F717643}"/>
                  </a:ext>
                </a:extLst>
              </p:cNvPr>
              <p:cNvSpPr txBox="1"/>
              <p:nvPr/>
            </p:nvSpPr>
            <p:spPr bwMode="auto">
              <a:xfrm>
                <a:off x="3931994" y="3875756"/>
                <a:ext cx="4737100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nl-BE" sz="240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nl-B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B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B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l-B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B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B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B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40965" name="Object 4">
                <a:extLst>
                  <a:ext uri="{FF2B5EF4-FFF2-40B4-BE49-F238E27FC236}">
                    <a16:creationId xmlns:a16="http://schemas.microsoft.com/office/drawing/2014/main" id="{09602471-3B05-4002-BD02-D9A96F717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1994" y="3875756"/>
                <a:ext cx="4737100" cy="549275"/>
              </a:xfrm>
              <a:prstGeom prst="rect">
                <a:avLst/>
              </a:prstGeom>
              <a:blipFill>
                <a:blip r:embed="rId3"/>
                <a:stretch>
                  <a:fillRect l="-3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9559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CAFCDFFA-97B9-48BD-8EA0-D2B57C52B5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878638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5F8D992-858A-4B7C-9BC5-9BABCDC42093}" type="slidenum">
              <a:rPr lang="nl-NL" altLang="nl-BE" smtClean="0"/>
              <a:pPr>
                <a:spcBef>
                  <a:spcPct val="50000"/>
                </a:spcBef>
                <a:buFontTx/>
                <a:buNone/>
              </a:pPr>
              <a:t>9</a:t>
            </a:fld>
            <a:endParaRPr lang="nl-NL" altLang="nl-BE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386AADB-160D-4D43-AEA6-88296BDD6A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1544" y="1844825"/>
            <a:ext cx="7524750" cy="3603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nl-NL" dirty="0">
                <a:latin typeface="Symbol" panose="05050102010706020507" pitchFamily="18" charset="2"/>
              </a:rPr>
              <a:t>b</a:t>
            </a:r>
            <a:r>
              <a:rPr lang="nl-NL" dirty="0"/>
              <a:t> = de gevoeligheid van het aandeel voor </a:t>
            </a:r>
            <a:br>
              <a:rPr lang="nl-NL" dirty="0"/>
            </a:br>
            <a:r>
              <a:rPr lang="nl-NL" dirty="0"/>
              <a:t>      marktschommelingen</a:t>
            </a:r>
          </a:p>
          <a:p>
            <a:pPr marL="1528763" indent="-1528763">
              <a:buNone/>
              <a:defRPr/>
            </a:pPr>
            <a:r>
              <a:rPr lang="nl-NL" dirty="0">
                <a:latin typeface="Symbol" panose="05050102010706020507" pitchFamily="18" charset="2"/>
              </a:rPr>
              <a:t>b</a:t>
            </a:r>
            <a:r>
              <a:rPr lang="nl-NL" dirty="0"/>
              <a:t> &gt; 1 =&gt; het aandeel is volatieler dan de markt</a:t>
            </a:r>
          </a:p>
          <a:p>
            <a:pPr marL="1614488" indent="-1614488">
              <a:buNone/>
              <a:defRPr/>
            </a:pPr>
            <a:r>
              <a:rPr lang="nl-NL" dirty="0">
                <a:latin typeface="Symbol" panose="05050102010706020507" pitchFamily="18" charset="2"/>
              </a:rPr>
              <a:t>b</a:t>
            </a:r>
            <a:r>
              <a:rPr lang="nl-NL" dirty="0"/>
              <a:t> &lt; 1 =&gt; het aandeel is minder volatiel dan de markt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D8FA9D-55E8-449E-9E30-92A0C32816D5}"/>
              </a:ext>
            </a:extLst>
          </p:cNvPr>
          <p:cNvSpPr txBox="1">
            <a:spLocks noChangeArrowheads="1"/>
          </p:cNvSpPr>
          <p:nvPr/>
        </p:nvSpPr>
        <p:spPr>
          <a:xfrm>
            <a:off x="2157414" y="620688"/>
            <a:ext cx="7870825" cy="635000"/>
          </a:xfrm>
          <a:prstGeom prst="rect">
            <a:avLst/>
          </a:prstGeom>
        </p:spPr>
        <p:txBody>
          <a:bodyPr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500">
                <a:solidFill>
                  <a:srgbClr val="003D62"/>
                </a:solidFill>
                <a:latin typeface="Verdana" pitchFamily="1" charset="0"/>
              </a:defRPr>
            </a:lvl9pPr>
          </a:lstStyle>
          <a:p>
            <a:r>
              <a:rPr lang="nl-BE" altLang="nl-BE" kern="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Kost van het eigen vermogen k</a:t>
            </a:r>
            <a:r>
              <a:rPr lang="nl-BE" altLang="nl-BE" kern="0" baseline="-25000">
                <a:solidFill>
                  <a:srgbClr val="00206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</a:t>
            </a:r>
            <a:endParaRPr lang="nl-BE" altLang="nl-BE" kern="0" baseline="-25000" dirty="0">
              <a:solidFill>
                <a:srgbClr val="00206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12822C1A-019E-456A-8357-430D6D591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22969"/>
              </p:ext>
            </p:extLst>
          </p:nvPr>
        </p:nvGraphicFramePr>
        <p:xfrm>
          <a:off x="1991544" y="4590210"/>
          <a:ext cx="7128464" cy="1957102"/>
        </p:xfrm>
        <a:graphic>
          <a:graphicData uri="http://schemas.openxmlformats.org/drawingml/2006/table">
            <a:tbl>
              <a:tblPr/>
              <a:tblGrid>
                <a:gridCol w="3564232">
                  <a:extLst>
                    <a:ext uri="{9D8B030D-6E8A-4147-A177-3AD203B41FA5}">
                      <a16:colId xmlns:a16="http://schemas.microsoft.com/office/drawing/2014/main" val="3701773913"/>
                    </a:ext>
                  </a:extLst>
                </a:gridCol>
                <a:gridCol w="3564232">
                  <a:extLst>
                    <a:ext uri="{9D8B030D-6E8A-4147-A177-3AD203B41FA5}">
                      <a16:colId xmlns:a16="http://schemas.microsoft.com/office/drawing/2014/main" val="2085007394"/>
                    </a:ext>
                  </a:extLst>
                </a:gridCol>
              </a:tblGrid>
              <a:tr h="274879">
                <a:tc gridSpan="2">
                  <a:txBody>
                    <a:bodyPr/>
                    <a:lstStyle/>
                    <a:p>
                      <a:r>
                        <a:rPr lang="nl-BE" sz="1700" dirty="0"/>
                        <a:t>Aanvullende gegevens</a:t>
                      </a:r>
                    </a:p>
                  </a:txBody>
                  <a:tcPr marL="86309" marR="86309" marT="43155" marB="43155" anchor="ctr">
                    <a:solidFill>
                      <a:srgbClr val="FEF7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77231"/>
                  </a:ext>
                </a:extLst>
              </a:tr>
              <a:tr h="320670">
                <a:tc>
                  <a:txBody>
                    <a:bodyPr/>
                    <a:lstStyle/>
                    <a:p>
                      <a:pPr algn="l" fontAlgn="t"/>
                      <a:r>
                        <a:rPr lang="nl-BE" sz="1700" b="1" cap="all">
                          <a:effectLst/>
                          <a:latin typeface="Roboto"/>
                        </a:rPr>
                        <a:t>TERM</a:t>
                      </a: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ECE5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700" b="1" cap="all">
                          <a:effectLst/>
                          <a:latin typeface="Roboto"/>
                        </a:rPr>
                        <a:t>WAARDE</a:t>
                      </a: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5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787775"/>
                  </a:ext>
                </a:extLst>
              </a:tr>
              <a:tr h="320670">
                <a:tc>
                  <a:txBody>
                    <a:bodyPr/>
                    <a:lstStyle/>
                    <a:p>
                      <a:pPr algn="l" fontAlgn="t"/>
                      <a:endParaRPr lang="nl-BE" sz="1700" dirty="0">
                        <a:effectLst/>
                        <a:latin typeface="Roboto"/>
                      </a:endParaRP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nl-BE" sz="1700" b="0" dirty="0">
                        <a:effectLst/>
                        <a:latin typeface="Roboto"/>
                      </a:endParaRP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36298"/>
                  </a:ext>
                </a:extLst>
              </a:tr>
              <a:tr h="320670">
                <a:tc>
                  <a:txBody>
                    <a:bodyPr/>
                    <a:lstStyle/>
                    <a:p>
                      <a:pPr algn="l" fontAlgn="t"/>
                      <a:r>
                        <a:rPr lang="nl-BE" sz="1700">
                          <a:effectLst/>
                          <a:latin typeface="Roboto"/>
                        </a:rPr>
                        <a:t>Volatiliteit</a:t>
                      </a: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700" b="0">
                          <a:effectLst/>
                          <a:latin typeface="Roboto"/>
                        </a:rPr>
                        <a:t>39,43</a:t>
                      </a: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00480"/>
                  </a:ext>
                </a:extLst>
              </a:tr>
              <a:tr h="320670">
                <a:tc>
                  <a:txBody>
                    <a:bodyPr/>
                    <a:lstStyle/>
                    <a:p>
                      <a:pPr algn="l" fontAlgn="t"/>
                      <a:r>
                        <a:rPr lang="nl-BE" sz="1700">
                          <a:effectLst/>
                          <a:latin typeface="Roboto"/>
                        </a:rPr>
                        <a:t>Beta</a:t>
                      </a: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700" b="0" dirty="0">
                          <a:effectLst/>
                          <a:latin typeface="Roboto"/>
                        </a:rPr>
                        <a:t>0,41</a:t>
                      </a:r>
                    </a:p>
                  </a:txBody>
                  <a:tcPr marL="71924" marR="71924" marT="71924" marB="719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D7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528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AE8773D-2F33-479B-96EF-42FCF6F4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4067650"/>
            <a:ext cx="8281555" cy="522560"/>
          </a:xfrm>
          <a:prstGeom prst="rect">
            <a:avLst/>
          </a:prstGeom>
          <a:solidFill>
            <a:srgbClr val="FEF7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0306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l-BE" altLang="nl-BE" sz="1200" b="1" dirty="0">
                <a:solidFill>
                  <a:srgbClr val="505050"/>
                </a:solidFill>
                <a:latin typeface="Roboto"/>
              </a:rPr>
              <a:t>Consensusdata </a:t>
            </a:r>
            <a:r>
              <a:rPr lang="nl-BE" altLang="nl-BE" sz="1200" b="1" dirty="0" err="1">
                <a:solidFill>
                  <a:srgbClr val="505050"/>
                </a:solidFill>
                <a:latin typeface="Roboto"/>
              </a:rPr>
              <a:t>Proximus</a:t>
            </a:r>
            <a:endParaRPr lang="nl-BE" altLang="nl-BE" sz="1200" b="1" dirty="0">
              <a:solidFill>
                <a:srgbClr val="505050"/>
              </a:solidFill>
              <a:latin typeface="Roboto"/>
            </a:endParaRPr>
          </a:p>
          <a:p>
            <a:pPr eaLnBrk="0" hangingPunct="0"/>
            <a:endParaRPr lang="nl-BE" altLang="nl-BE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ntwerp-algemeen-basic" id="{D5DA2BC7-0486-C44D-8B51-373AD6445CC8}" vid="{15A2C10D-D975-1E44-A6B5-02931D5282AE}"/>
    </a:ext>
  </a:extLst>
</a:theme>
</file>

<file path=ppt/theme/theme2.xml><?xml version="1.0" encoding="utf-8"?>
<a:theme xmlns:a="http://schemas.openxmlformats.org/drawingml/2006/main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ntwerp-algemeen-basic" id="{D5DA2BC7-0486-C44D-8B51-373AD6445CC8}" vid="{15A2C10D-D975-1E44-A6B5-02931D5282AE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</TotalTime>
  <Words>802</Words>
  <Application>Microsoft Office PowerPoint</Application>
  <PresentationFormat>Widescreen</PresentationFormat>
  <Paragraphs>228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bold</vt:lpstr>
      <vt:lpstr>Cambria</vt:lpstr>
      <vt:lpstr>Cambria Math</vt:lpstr>
      <vt:lpstr>Roboto</vt:lpstr>
      <vt:lpstr>Symbol</vt:lpstr>
      <vt:lpstr>Times New Roman</vt:lpstr>
      <vt:lpstr>Wingdings</vt:lpstr>
      <vt:lpstr>1_UAntwerpen-basic</vt:lpstr>
      <vt:lpstr>UAntwerpen-basic</vt:lpstr>
      <vt:lpstr>       De kapitaalkost van de onderneming  Hoofdstuk 8   Eddy Laveren, Sven Damen &amp; Peter-Jan Engelen,  Financieel Beheer voor KMO’s, Intersentia, Antwerpen, Derde editie.  </vt:lpstr>
      <vt:lpstr>Kapitaalkost</vt:lpstr>
      <vt:lpstr>Methode</vt:lpstr>
      <vt:lpstr>Kost van het vreemd vermogen op lange termijn (kSL)</vt:lpstr>
      <vt:lpstr>PowerPoint Presentation</vt:lpstr>
      <vt:lpstr>PowerPoint Presentation</vt:lpstr>
      <vt:lpstr>Kost van het vreemd vermogen op lange termijn (kSL)</vt:lpstr>
      <vt:lpstr>Kost van het eigen vermogen ke</vt:lpstr>
      <vt:lpstr>PowerPoint Presentation</vt:lpstr>
      <vt:lpstr>PowerPoint Presentation</vt:lpstr>
      <vt:lpstr>PowerPoint Presentation</vt:lpstr>
      <vt:lpstr>Wegingsfactoren</vt:lpstr>
      <vt:lpstr>Kapitaalkost kg</vt:lpstr>
      <vt:lpstr>PowerPoint Presentation</vt:lpstr>
      <vt:lpstr>De relevante actualisatievoet</vt:lpstr>
      <vt:lpstr>De relevante actualisatievoet</vt:lpstr>
      <vt:lpstr>De relevante actualisatievoet</vt:lpstr>
    </vt:vector>
  </TitlesOfParts>
  <Company>AltoAlto bvba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jp staelens</dc:creator>
  <cp:lastModifiedBy>Alain Praet</cp:lastModifiedBy>
  <cp:revision>91</cp:revision>
  <cp:lastPrinted>2012-04-30T08:36:07Z</cp:lastPrinted>
  <dcterms:created xsi:type="dcterms:W3CDTF">2012-04-16T13:59:02Z</dcterms:created>
  <dcterms:modified xsi:type="dcterms:W3CDTF">2025-03-31T20:03:33Z</dcterms:modified>
</cp:coreProperties>
</file>