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 id="2147483738" r:id="rId2"/>
  </p:sldMasterIdLst>
  <p:notesMasterIdLst>
    <p:notesMasterId r:id="rId79"/>
  </p:notesMasterIdLst>
  <p:handoutMasterIdLst>
    <p:handoutMasterId r:id="rId80"/>
  </p:handoutMasterIdLst>
  <p:sldIdLst>
    <p:sldId id="261" r:id="rId3"/>
    <p:sldId id="257" r:id="rId4"/>
    <p:sldId id="258" r:id="rId5"/>
    <p:sldId id="259" r:id="rId6"/>
    <p:sldId id="260" r:id="rId7"/>
    <p:sldId id="263" r:id="rId8"/>
    <p:sldId id="264" r:id="rId9"/>
    <p:sldId id="265" r:id="rId10"/>
    <p:sldId id="266" r:id="rId11"/>
    <p:sldId id="267" r:id="rId12"/>
    <p:sldId id="268" r:id="rId13"/>
    <p:sldId id="269" r:id="rId14"/>
    <p:sldId id="335" r:id="rId15"/>
    <p:sldId id="336"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42" r:id="rId46"/>
    <p:sldId id="337" r:id="rId47"/>
    <p:sldId id="302" r:id="rId48"/>
    <p:sldId id="303" r:id="rId49"/>
    <p:sldId id="304" r:id="rId50"/>
    <p:sldId id="305" r:id="rId51"/>
    <p:sldId id="306" r:id="rId52"/>
    <p:sldId id="307" r:id="rId53"/>
    <p:sldId id="338" r:id="rId54"/>
    <p:sldId id="339" r:id="rId55"/>
    <p:sldId id="310" r:id="rId56"/>
    <p:sldId id="311" r:id="rId57"/>
    <p:sldId id="340" r:id="rId58"/>
    <p:sldId id="341"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Lst>
  <p:sldSz cx="1219200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userDrawn="1">
          <p15:clr>
            <a:srgbClr val="A4A3A4"/>
          </p15:clr>
        </p15:guide>
        <p15:guide id="2" orient="horz" pos="738" userDrawn="1">
          <p15:clr>
            <a:srgbClr val="A4A3A4"/>
          </p15:clr>
        </p15:guide>
        <p15:guide id="3" pos="6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1E2"/>
    <a:srgbClr val="E82975"/>
    <a:srgbClr val="6D0470"/>
    <a:srgbClr val="A51C43"/>
    <a:srgbClr val="5CB235"/>
    <a:srgbClr val="B1CB24"/>
    <a:srgbClr val="F0912A"/>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2" autoAdjust="0"/>
    <p:restoredTop sz="97849" autoAdjust="0"/>
  </p:normalViewPr>
  <p:slideViewPr>
    <p:cSldViewPr snapToGrid="0" showGuides="1">
      <p:cViewPr varScale="1">
        <p:scale>
          <a:sx n="79" d="100"/>
          <a:sy n="79" d="100"/>
        </p:scale>
        <p:origin x="499" y="72"/>
      </p:cViewPr>
      <p:guideLst>
        <p:guide orient="horz" pos="1348"/>
        <p:guide orient="horz" pos="738"/>
        <p:guide pos="60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456113" y="115824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903980" y="1615440"/>
            <a:ext cx="2971800" cy="457200"/>
          </a:xfrm>
          <a:prstGeom prst="rect">
            <a:avLst/>
          </a:prstGeom>
        </p:spPr>
        <p:txBody>
          <a:bodyPr vert="horz" lIns="91440" tIns="45720" rIns="91440" bIns="45720" rtlCol="0"/>
          <a:lstStyle>
            <a:lvl1pPr algn="r">
              <a:defRPr sz="1200"/>
            </a:lvl1pPr>
          </a:lstStyle>
          <a:p>
            <a:fld id="{888BD2FE-319C-7F4B-A529-E19047495ECB}" type="datetimeFigureOut">
              <a:rPr lang="nl-NL" smtClean="0"/>
              <a:pPr/>
              <a:t>24-2-2025</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13493" y="8593773"/>
            <a:ext cx="2971800" cy="457200"/>
          </a:xfrm>
          <a:prstGeom prst="rect">
            <a:avLst/>
          </a:prstGeom>
        </p:spPr>
        <p:txBody>
          <a:bodyPr vert="horz" lIns="91440" tIns="45720" rIns="91440" bIns="45720" rtlCol="0" anchor="b"/>
          <a:lstStyle>
            <a:lvl1pPr algn="r">
              <a:defRPr sz="1200"/>
            </a:lvl1pPr>
          </a:lstStyle>
          <a:p>
            <a:fld id="{B4AECEAC-C79E-B34C-B692-4B26E5BE244B}" type="slidenum">
              <a:rPr lang="nl-NL" sz="1050" smtClean="0">
                <a:latin typeface="Cambria"/>
                <a:cs typeface="Cambria"/>
              </a:rPr>
              <a:pPr/>
              <a:t>‹#›</a:t>
            </a:fld>
            <a:endParaRPr lang="nl-NL" sz="1050">
              <a:latin typeface="Cambria"/>
              <a:cs typeface="Cambria"/>
            </a:endParaRPr>
          </a:p>
        </p:txBody>
      </p:sp>
    </p:spTree>
    <p:extLst>
      <p:ext uri="{BB962C8B-B14F-4D97-AF65-F5344CB8AC3E}">
        <p14:creationId xmlns:p14="http://schemas.microsoft.com/office/powerpoint/2010/main" val="316367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FA87C-F6B8-BD42-AAC9-6E1C309D604F}" type="datetimeFigureOut">
              <a:rPr lang="nl-NL" smtClean="0"/>
              <a:pPr/>
              <a:t>24-2-2025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1D352-4F5E-B04A-A7BB-591CF290672C}" type="slidenum">
              <a:rPr lang="nl-NL" smtClean="0"/>
              <a:pPr/>
              <a:t>‹#›</a:t>
            </a:fld>
            <a:endParaRPr lang="nl-NL"/>
          </a:p>
        </p:txBody>
      </p:sp>
    </p:spTree>
    <p:extLst>
      <p:ext uri="{BB962C8B-B14F-4D97-AF65-F5344CB8AC3E}">
        <p14:creationId xmlns:p14="http://schemas.microsoft.com/office/powerpoint/2010/main" val="27633562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fld id="{D29CAA9F-46E9-45DA-B528-F3C9472DD8D3}" type="slidenum">
              <a:rPr lang="nl-NL" smtClean="0"/>
              <a:pPr>
                <a:defRPr/>
              </a:pPr>
              <a:t>1</a:t>
            </a:fld>
            <a:endParaRPr lang="nl-NL"/>
          </a:p>
        </p:txBody>
      </p:sp>
    </p:spTree>
    <p:extLst>
      <p:ext uri="{BB962C8B-B14F-4D97-AF65-F5344CB8AC3E}">
        <p14:creationId xmlns:p14="http://schemas.microsoft.com/office/powerpoint/2010/main" val="194954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7"/>
          <p:cNvSpPr>
            <a:spLocks noGrp="1" noChangeArrowheads="1"/>
          </p:cNvSpPr>
          <p:nvPr>
            <p:ph type="sldNum" sz="quarter" idx="5"/>
          </p:nvPr>
        </p:nvSpPr>
        <p:spPr>
          <a:noFill/>
        </p:spPr>
        <p:txBody>
          <a:bodyPr/>
          <a:lstStyle/>
          <a:p>
            <a:fld id="{0F94B00E-D375-42C3-88E9-55EE6EAF411F}" type="slidenum">
              <a:rPr lang="en-GB" smtClean="0">
                <a:latin typeface="Arial" pitchFamily="34" charset="0"/>
                <a:cs typeface="Arial" pitchFamily="34" charset="0"/>
              </a:rPr>
              <a:pPr/>
              <a:t>11</a:t>
            </a:fld>
            <a:endParaRPr lang="en-GB">
              <a:latin typeface="Arial" pitchFamily="34" charset="0"/>
              <a:cs typeface="Arial" pitchFamily="34" charset="0"/>
            </a:endParaRPr>
          </a:p>
        </p:txBody>
      </p:sp>
      <p:sp>
        <p:nvSpPr>
          <p:cNvPr id="95236" name="Rectangle 2"/>
          <p:cNvSpPr>
            <a:spLocks noGrp="1" noRot="1" noChangeAspect="1" noChangeArrowheads="1" noTextEdit="1"/>
          </p:cNvSpPr>
          <p:nvPr>
            <p:ph type="sldImg"/>
          </p:nvPr>
        </p:nvSpPr>
        <p:spPr>
          <a:xfrm>
            <a:off x="87313" y="742950"/>
            <a:ext cx="6605587" cy="3716338"/>
          </a:xfrm>
          <a:ln/>
        </p:spPr>
      </p:sp>
      <p:sp>
        <p:nvSpPr>
          <p:cNvPr id="9523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73444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7"/>
          <p:cNvSpPr>
            <a:spLocks noGrp="1" noChangeArrowheads="1"/>
          </p:cNvSpPr>
          <p:nvPr>
            <p:ph type="sldNum" sz="quarter" idx="5"/>
          </p:nvPr>
        </p:nvSpPr>
        <p:spPr>
          <a:noFill/>
        </p:spPr>
        <p:txBody>
          <a:bodyPr/>
          <a:lstStyle/>
          <a:p>
            <a:fld id="{1E26C37E-0D6F-47C3-A790-EB9B2E8E9E2D}" type="slidenum">
              <a:rPr lang="en-GB" smtClean="0">
                <a:latin typeface="Arial" pitchFamily="34" charset="0"/>
                <a:cs typeface="Arial" pitchFamily="34" charset="0"/>
              </a:rPr>
              <a:pPr/>
              <a:t>12</a:t>
            </a:fld>
            <a:endParaRPr lang="en-GB">
              <a:latin typeface="Arial" pitchFamily="34" charset="0"/>
              <a:cs typeface="Arial" pitchFamily="34" charset="0"/>
            </a:endParaRPr>
          </a:p>
        </p:txBody>
      </p:sp>
      <p:sp>
        <p:nvSpPr>
          <p:cNvPr id="96260" name="Rectangle 2"/>
          <p:cNvSpPr>
            <a:spLocks noGrp="1" noRot="1" noChangeAspect="1" noChangeArrowheads="1" noTextEdit="1"/>
          </p:cNvSpPr>
          <p:nvPr>
            <p:ph type="sldImg"/>
          </p:nvPr>
        </p:nvSpPr>
        <p:spPr>
          <a:xfrm>
            <a:off x="87313" y="742950"/>
            <a:ext cx="6605587" cy="3716338"/>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428057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7"/>
          <p:cNvSpPr>
            <a:spLocks noGrp="1" noChangeArrowheads="1"/>
          </p:cNvSpPr>
          <p:nvPr>
            <p:ph type="sldNum" sz="quarter" idx="5"/>
          </p:nvPr>
        </p:nvSpPr>
        <p:spPr>
          <a:noFill/>
        </p:spPr>
        <p:txBody>
          <a:bodyPr/>
          <a:lstStyle/>
          <a:p>
            <a:fld id="{6C99085F-CAC2-453A-8393-EC11E74144F2}" type="slidenum">
              <a:rPr lang="en-GB" smtClean="0">
                <a:latin typeface="Arial" pitchFamily="34" charset="0"/>
                <a:cs typeface="Arial" pitchFamily="34" charset="0"/>
              </a:rPr>
              <a:pPr/>
              <a:t>13</a:t>
            </a:fld>
            <a:endParaRPr lang="en-GB">
              <a:latin typeface="Arial" pitchFamily="34" charset="0"/>
              <a:cs typeface="Arial" pitchFamily="34" charset="0"/>
            </a:endParaRPr>
          </a:p>
        </p:txBody>
      </p:sp>
      <p:sp>
        <p:nvSpPr>
          <p:cNvPr id="93188" name="Rectangle 2"/>
          <p:cNvSpPr>
            <a:spLocks noGrp="1" noRot="1" noChangeAspect="1" noChangeArrowheads="1" noTextEdit="1"/>
          </p:cNvSpPr>
          <p:nvPr>
            <p:ph type="sldImg"/>
          </p:nvPr>
        </p:nvSpPr>
        <p:spPr>
          <a:xfrm>
            <a:off x="87313" y="742950"/>
            <a:ext cx="6605587" cy="3716338"/>
          </a:xfrm>
          <a:ln/>
        </p:spPr>
      </p:sp>
      <p:sp>
        <p:nvSpPr>
          <p:cNvPr id="9318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450680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7"/>
          <p:cNvSpPr>
            <a:spLocks noGrp="1" noChangeArrowheads="1"/>
          </p:cNvSpPr>
          <p:nvPr>
            <p:ph type="sldNum" sz="quarter" idx="5"/>
          </p:nvPr>
        </p:nvSpPr>
        <p:spPr>
          <a:noFill/>
        </p:spPr>
        <p:txBody>
          <a:bodyPr/>
          <a:lstStyle/>
          <a:p>
            <a:fld id="{6169F7DB-94B6-4240-B453-C7C5D23F61B7}" type="slidenum">
              <a:rPr lang="en-GB" smtClean="0">
                <a:latin typeface="Arial" pitchFamily="34" charset="0"/>
                <a:cs typeface="Arial" pitchFamily="34" charset="0"/>
              </a:rPr>
              <a:pPr/>
              <a:t>14</a:t>
            </a:fld>
            <a:endParaRPr lang="en-GB">
              <a:latin typeface="Arial" pitchFamily="34" charset="0"/>
              <a:cs typeface="Arial" pitchFamily="34" charset="0"/>
            </a:endParaRPr>
          </a:p>
        </p:txBody>
      </p:sp>
      <p:sp>
        <p:nvSpPr>
          <p:cNvPr id="94212" name="Rectangle 2"/>
          <p:cNvSpPr>
            <a:spLocks noGrp="1" noRot="1" noChangeAspect="1" noChangeArrowheads="1" noTextEdit="1"/>
          </p:cNvSpPr>
          <p:nvPr>
            <p:ph type="sldImg"/>
          </p:nvPr>
        </p:nvSpPr>
        <p:spPr>
          <a:xfrm>
            <a:off x="87313" y="742950"/>
            <a:ext cx="6605587" cy="3716338"/>
          </a:xfrm>
          <a:ln/>
        </p:spPr>
      </p:sp>
      <p:sp>
        <p:nvSpPr>
          <p:cNvPr id="9421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16669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7"/>
          <p:cNvSpPr>
            <a:spLocks noGrp="1" noChangeArrowheads="1"/>
          </p:cNvSpPr>
          <p:nvPr>
            <p:ph type="sldNum" sz="quarter" idx="5"/>
          </p:nvPr>
        </p:nvSpPr>
        <p:spPr>
          <a:noFill/>
        </p:spPr>
        <p:txBody>
          <a:bodyPr/>
          <a:lstStyle/>
          <a:p>
            <a:fld id="{5D9736A9-E36B-4232-9C4F-2CFA9D484C67}" type="slidenum">
              <a:rPr lang="en-GB" smtClean="0">
                <a:latin typeface="Arial" pitchFamily="34" charset="0"/>
                <a:cs typeface="Arial" pitchFamily="34" charset="0"/>
              </a:rPr>
              <a:pPr/>
              <a:t>15</a:t>
            </a:fld>
            <a:endParaRPr lang="en-GB">
              <a:latin typeface="Arial" pitchFamily="34" charset="0"/>
              <a:cs typeface="Arial" pitchFamily="34" charset="0"/>
            </a:endParaRPr>
          </a:p>
        </p:txBody>
      </p:sp>
      <p:sp>
        <p:nvSpPr>
          <p:cNvPr id="99332" name="Rectangle 2"/>
          <p:cNvSpPr>
            <a:spLocks noGrp="1" noRot="1" noChangeAspect="1" noChangeArrowheads="1" noTextEdit="1"/>
          </p:cNvSpPr>
          <p:nvPr>
            <p:ph type="sldImg"/>
          </p:nvPr>
        </p:nvSpPr>
        <p:spPr>
          <a:xfrm>
            <a:off x="87313" y="742950"/>
            <a:ext cx="6605587" cy="3716338"/>
          </a:xfrm>
          <a:ln/>
        </p:spPr>
      </p:sp>
      <p:sp>
        <p:nvSpPr>
          <p:cNvPr id="9933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779129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7"/>
          <p:cNvSpPr>
            <a:spLocks noGrp="1" noChangeArrowheads="1"/>
          </p:cNvSpPr>
          <p:nvPr>
            <p:ph type="sldNum" sz="quarter" idx="5"/>
          </p:nvPr>
        </p:nvSpPr>
        <p:spPr>
          <a:noFill/>
        </p:spPr>
        <p:txBody>
          <a:bodyPr/>
          <a:lstStyle/>
          <a:p>
            <a:fld id="{B8701C91-6843-4DE0-9110-2A3A480B771E}" type="slidenum">
              <a:rPr lang="en-GB" smtClean="0">
                <a:latin typeface="Arial" pitchFamily="34" charset="0"/>
                <a:cs typeface="Arial" pitchFamily="34" charset="0"/>
              </a:rPr>
              <a:pPr/>
              <a:t>16</a:t>
            </a:fld>
            <a:endParaRPr lang="en-GB">
              <a:latin typeface="Arial" pitchFamily="34" charset="0"/>
              <a:cs typeface="Arial" pitchFamily="34" charset="0"/>
            </a:endParaRPr>
          </a:p>
        </p:txBody>
      </p:sp>
      <p:sp>
        <p:nvSpPr>
          <p:cNvPr id="100356" name="Rectangle 2"/>
          <p:cNvSpPr>
            <a:spLocks noGrp="1" noRot="1" noChangeAspect="1" noChangeArrowheads="1" noTextEdit="1"/>
          </p:cNvSpPr>
          <p:nvPr>
            <p:ph type="sldImg"/>
          </p:nvPr>
        </p:nvSpPr>
        <p:spPr>
          <a:xfrm>
            <a:off x="87313" y="742950"/>
            <a:ext cx="6605587" cy="3716338"/>
          </a:xfrm>
          <a:ln/>
        </p:spPr>
      </p:sp>
      <p:sp>
        <p:nvSpPr>
          <p:cNvPr id="1003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62004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7"/>
          <p:cNvSpPr>
            <a:spLocks noGrp="1" noChangeArrowheads="1"/>
          </p:cNvSpPr>
          <p:nvPr>
            <p:ph type="sldNum" sz="quarter" idx="5"/>
          </p:nvPr>
        </p:nvSpPr>
        <p:spPr>
          <a:noFill/>
        </p:spPr>
        <p:txBody>
          <a:bodyPr/>
          <a:lstStyle/>
          <a:p>
            <a:fld id="{3045524F-6FF7-4807-B263-0357C4796C2E}" type="slidenum">
              <a:rPr lang="en-GB" smtClean="0">
                <a:latin typeface="Arial" pitchFamily="34" charset="0"/>
                <a:cs typeface="Arial" pitchFamily="34" charset="0"/>
              </a:rPr>
              <a:pPr/>
              <a:t>17</a:t>
            </a:fld>
            <a:endParaRPr lang="en-GB">
              <a:latin typeface="Arial" pitchFamily="34" charset="0"/>
              <a:cs typeface="Arial" pitchFamily="34" charset="0"/>
            </a:endParaRPr>
          </a:p>
        </p:txBody>
      </p:sp>
      <p:sp>
        <p:nvSpPr>
          <p:cNvPr id="101380" name="Rectangle 2"/>
          <p:cNvSpPr>
            <a:spLocks noGrp="1" noRot="1" noChangeAspect="1" noChangeArrowheads="1" noTextEdit="1"/>
          </p:cNvSpPr>
          <p:nvPr>
            <p:ph type="sldImg"/>
          </p:nvPr>
        </p:nvSpPr>
        <p:spPr>
          <a:xfrm>
            <a:off x="87313" y="742950"/>
            <a:ext cx="6605587" cy="3716338"/>
          </a:xfrm>
          <a:ln/>
        </p:spPr>
      </p:sp>
      <p:sp>
        <p:nvSpPr>
          <p:cNvPr id="10138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68560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7"/>
          <p:cNvSpPr>
            <a:spLocks noGrp="1" noChangeArrowheads="1"/>
          </p:cNvSpPr>
          <p:nvPr>
            <p:ph type="sldNum" sz="quarter" idx="5"/>
          </p:nvPr>
        </p:nvSpPr>
        <p:spPr>
          <a:noFill/>
        </p:spPr>
        <p:txBody>
          <a:bodyPr/>
          <a:lstStyle/>
          <a:p>
            <a:fld id="{8591F2E2-CE1F-431C-9299-3CAD80DF86E6}" type="slidenum">
              <a:rPr lang="en-GB" smtClean="0">
                <a:latin typeface="Arial" pitchFamily="34" charset="0"/>
                <a:cs typeface="Arial" pitchFamily="34" charset="0"/>
              </a:rPr>
              <a:pPr/>
              <a:t>18</a:t>
            </a:fld>
            <a:endParaRPr lang="en-GB">
              <a:latin typeface="Arial" pitchFamily="34" charset="0"/>
              <a:cs typeface="Arial" pitchFamily="34" charset="0"/>
            </a:endParaRPr>
          </a:p>
        </p:txBody>
      </p:sp>
      <p:sp>
        <p:nvSpPr>
          <p:cNvPr id="102404" name="Rectangle 2"/>
          <p:cNvSpPr>
            <a:spLocks noGrp="1" noRot="1" noChangeAspect="1" noChangeArrowheads="1" noTextEdit="1"/>
          </p:cNvSpPr>
          <p:nvPr>
            <p:ph type="sldImg"/>
          </p:nvPr>
        </p:nvSpPr>
        <p:spPr>
          <a:xfrm>
            <a:off x="87313" y="742950"/>
            <a:ext cx="6605587" cy="3716338"/>
          </a:xfrm>
          <a:ln/>
        </p:spPr>
      </p:sp>
      <p:sp>
        <p:nvSpPr>
          <p:cNvPr id="10240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897251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7"/>
          <p:cNvSpPr>
            <a:spLocks noGrp="1" noChangeArrowheads="1"/>
          </p:cNvSpPr>
          <p:nvPr>
            <p:ph type="sldNum" sz="quarter" idx="5"/>
          </p:nvPr>
        </p:nvSpPr>
        <p:spPr>
          <a:noFill/>
        </p:spPr>
        <p:txBody>
          <a:bodyPr/>
          <a:lstStyle/>
          <a:p>
            <a:fld id="{60CBC3AB-BB0A-4156-A566-2F20DDFA315F}" type="slidenum">
              <a:rPr lang="en-GB" smtClean="0">
                <a:latin typeface="Arial" pitchFamily="34" charset="0"/>
                <a:cs typeface="Arial" pitchFamily="34" charset="0"/>
              </a:rPr>
              <a:pPr/>
              <a:t>19</a:t>
            </a:fld>
            <a:endParaRPr lang="en-GB">
              <a:latin typeface="Arial" pitchFamily="34" charset="0"/>
              <a:cs typeface="Arial" pitchFamily="34" charset="0"/>
            </a:endParaRPr>
          </a:p>
        </p:txBody>
      </p:sp>
      <p:sp>
        <p:nvSpPr>
          <p:cNvPr id="103428" name="Rectangle 2"/>
          <p:cNvSpPr>
            <a:spLocks noGrp="1" noRot="1" noChangeAspect="1" noChangeArrowheads="1" noTextEdit="1"/>
          </p:cNvSpPr>
          <p:nvPr>
            <p:ph type="sldImg"/>
          </p:nvPr>
        </p:nvSpPr>
        <p:spPr>
          <a:xfrm>
            <a:off x="87313" y="742950"/>
            <a:ext cx="6605587" cy="3716338"/>
          </a:xfrm>
          <a:ln/>
        </p:spPr>
      </p:sp>
      <p:sp>
        <p:nvSpPr>
          <p:cNvPr id="1034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852094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txBox="1">
            <a:spLocks noGrp="1" noChangeArrowheads="1"/>
          </p:cNvSpPr>
          <p:nvPr/>
        </p:nvSpPr>
        <p:spPr bwMode="auto">
          <a:xfrm>
            <a:off x="0" y="9413556"/>
            <a:ext cx="2938687" cy="495618"/>
          </a:xfrm>
          <a:prstGeom prst="rect">
            <a:avLst/>
          </a:prstGeom>
          <a:noFill/>
          <a:ln w="9525">
            <a:noFill/>
            <a:miter lim="800000"/>
            <a:headEnd/>
            <a:tailEnd/>
          </a:ln>
        </p:spPr>
        <p:txBody>
          <a:bodyPr lIns="92245" tIns="46122" rIns="92245" bIns="46122" anchor="b"/>
          <a:lstStyle/>
          <a:p>
            <a:r>
              <a:rPr lang="en-GB" sz="1200"/>
              <a:t>MBA (E. Laveren)</a:t>
            </a:r>
          </a:p>
        </p:txBody>
      </p:sp>
      <p:sp>
        <p:nvSpPr>
          <p:cNvPr id="104451" name="Rectangle 7"/>
          <p:cNvSpPr txBox="1">
            <a:spLocks noGrp="1" noChangeArrowheads="1"/>
          </p:cNvSpPr>
          <p:nvPr/>
        </p:nvSpPr>
        <p:spPr bwMode="auto">
          <a:xfrm>
            <a:off x="3839906" y="9413556"/>
            <a:ext cx="2938686" cy="495618"/>
          </a:xfrm>
          <a:prstGeom prst="rect">
            <a:avLst/>
          </a:prstGeom>
          <a:noFill/>
          <a:ln w="9525">
            <a:noFill/>
            <a:miter lim="800000"/>
            <a:headEnd/>
            <a:tailEnd/>
          </a:ln>
        </p:spPr>
        <p:txBody>
          <a:bodyPr lIns="92245" tIns="46122" rIns="92245" bIns="46122" anchor="b"/>
          <a:lstStyle/>
          <a:p>
            <a:pPr algn="r"/>
            <a:fld id="{A4D24A03-F10E-41F7-974D-C5275867D8D6}" type="slidenum">
              <a:rPr lang="en-GB" sz="1200"/>
              <a:pPr algn="r"/>
              <a:t>20</a:t>
            </a:fld>
            <a:endParaRPr lang="en-GB" sz="1200"/>
          </a:p>
        </p:txBody>
      </p:sp>
      <p:sp>
        <p:nvSpPr>
          <p:cNvPr id="104452" name="Rectangle 2"/>
          <p:cNvSpPr>
            <a:spLocks noGrp="1" noRot="1" noChangeAspect="1" noChangeArrowheads="1" noTextEdit="1"/>
          </p:cNvSpPr>
          <p:nvPr>
            <p:ph type="sldImg"/>
          </p:nvPr>
        </p:nvSpPr>
        <p:spPr>
          <a:xfrm>
            <a:off x="87313" y="742950"/>
            <a:ext cx="6605587" cy="3716338"/>
          </a:xfrm>
          <a:ln/>
        </p:spPr>
      </p:sp>
      <p:sp>
        <p:nvSpPr>
          <p:cNvPr id="1044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21213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87313" y="742950"/>
            <a:ext cx="6605587" cy="3716338"/>
          </a:xfrm>
          <a:ln/>
        </p:spPr>
      </p:sp>
      <p:sp>
        <p:nvSpPr>
          <p:cNvPr id="87043" name="Rectangle 3"/>
          <p:cNvSpPr>
            <a:spLocks noGrp="1" noChangeArrowheads="1"/>
          </p:cNvSpPr>
          <p:nvPr>
            <p:ph type="body" idx="1"/>
          </p:nvPr>
        </p:nvSpPr>
        <p:spPr>
          <a:noFill/>
          <a:ln/>
        </p:spPr>
        <p:txBody>
          <a:bodyPr/>
          <a:lstStyle/>
          <a:p>
            <a:endParaRPr lang="nl-NL">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84974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7"/>
          <p:cNvSpPr>
            <a:spLocks noGrp="1" noChangeArrowheads="1"/>
          </p:cNvSpPr>
          <p:nvPr>
            <p:ph type="sldNum" sz="quarter" idx="5"/>
          </p:nvPr>
        </p:nvSpPr>
        <p:spPr>
          <a:noFill/>
        </p:spPr>
        <p:txBody>
          <a:bodyPr/>
          <a:lstStyle/>
          <a:p>
            <a:fld id="{BA367BFE-0084-4961-95E2-FD73D6327031}" type="slidenum">
              <a:rPr lang="en-GB" smtClean="0">
                <a:latin typeface="Arial" pitchFamily="34" charset="0"/>
                <a:cs typeface="Arial" pitchFamily="34" charset="0"/>
              </a:rPr>
              <a:pPr/>
              <a:t>21</a:t>
            </a:fld>
            <a:endParaRPr lang="en-GB">
              <a:latin typeface="Arial" pitchFamily="34" charset="0"/>
              <a:cs typeface="Arial" pitchFamily="34" charset="0"/>
            </a:endParaRPr>
          </a:p>
        </p:txBody>
      </p:sp>
      <p:sp>
        <p:nvSpPr>
          <p:cNvPr id="105476" name="Rectangle 2"/>
          <p:cNvSpPr>
            <a:spLocks noGrp="1" noRot="1" noChangeAspect="1" noChangeArrowheads="1" noTextEdit="1"/>
          </p:cNvSpPr>
          <p:nvPr>
            <p:ph type="sldImg"/>
          </p:nvPr>
        </p:nvSpPr>
        <p:spPr>
          <a:xfrm>
            <a:off x="87313" y="742950"/>
            <a:ext cx="6605587" cy="3716338"/>
          </a:xfrm>
          <a:ln/>
        </p:spPr>
      </p:sp>
      <p:sp>
        <p:nvSpPr>
          <p:cNvPr id="10547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894428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7"/>
          <p:cNvSpPr>
            <a:spLocks noGrp="1" noChangeArrowheads="1"/>
          </p:cNvSpPr>
          <p:nvPr>
            <p:ph type="sldNum" sz="quarter" idx="5"/>
          </p:nvPr>
        </p:nvSpPr>
        <p:spPr>
          <a:noFill/>
        </p:spPr>
        <p:txBody>
          <a:bodyPr/>
          <a:lstStyle/>
          <a:p>
            <a:fld id="{E39174E3-C51F-4CF4-A287-AB058B95ACBD}" type="slidenum">
              <a:rPr lang="en-GB" smtClean="0">
                <a:latin typeface="Arial" pitchFamily="34" charset="0"/>
                <a:cs typeface="Arial" pitchFamily="34" charset="0"/>
              </a:rPr>
              <a:pPr/>
              <a:t>22</a:t>
            </a:fld>
            <a:endParaRPr lang="en-GB">
              <a:latin typeface="Arial" pitchFamily="34" charset="0"/>
              <a:cs typeface="Arial" pitchFamily="34" charset="0"/>
            </a:endParaRPr>
          </a:p>
        </p:txBody>
      </p:sp>
      <p:sp>
        <p:nvSpPr>
          <p:cNvPr id="106500" name="Rectangle 2"/>
          <p:cNvSpPr>
            <a:spLocks noGrp="1" noRot="1" noChangeAspect="1" noChangeArrowheads="1" noTextEdit="1"/>
          </p:cNvSpPr>
          <p:nvPr>
            <p:ph type="sldImg"/>
          </p:nvPr>
        </p:nvSpPr>
        <p:spPr>
          <a:xfrm>
            <a:off x="87313" y="742950"/>
            <a:ext cx="6605587" cy="3716338"/>
          </a:xfrm>
          <a:ln/>
        </p:spPr>
      </p:sp>
      <p:sp>
        <p:nvSpPr>
          <p:cNvPr id="1065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33830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7"/>
          <p:cNvSpPr>
            <a:spLocks noGrp="1" noChangeArrowheads="1"/>
          </p:cNvSpPr>
          <p:nvPr>
            <p:ph type="sldNum" sz="quarter" idx="5"/>
          </p:nvPr>
        </p:nvSpPr>
        <p:spPr>
          <a:noFill/>
        </p:spPr>
        <p:txBody>
          <a:bodyPr/>
          <a:lstStyle/>
          <a:p>
            <a:fld id="{F65CFF73-CB9D-41AB-BECC-1DF084BE73C3}" type="slidenum">
              <a:rPr lang="en-GB" smtClean="0">
                <a:latin typeface="Arial" pitchFamily="34" charset="0"/>
                <a:cs typeface="Arial" pitchFamily="34" charset="0"/>
              </a:rPr>
              <a:pPr/>
              <a:t>23</a:t>
            </a:fld>
            <a:endParaRPr lang="en-GB">
              <a:latin typeface="Arial" pitchFamily="34" charset="0"/>
              <a:cs typeface="Arial" pitchFamily="34" charset="0"/>
            </a:endParaRPr>
          </a:p>
        </p:txBody>
      </p:sp>
      <p:sp>
        <p:nvSpPr>
          <p:cNvPr id="107524" name="Rectangle 2"/>
          <p:cNvSpPr>
            <a:spLocks noGrp="1" noRot="1" noChangeAspect="1" noChangeArrowheads="1" noTextEdit="1"/>
          </p:cNvSpPr>
          <p:nvPr>
            <p:ph type="sldImg"/>
          </p:nvPr>
        </p:nvSpPr>
        <p:spPr>
          <a:xfrm>
            <a:off x="87313" y="742950"/>
            <a:ext cx="6605587" cy="3716338"/>
          </a:xfrm>
          <a:ln/>
        </p:spPr>
      </p:sp>
      <p:sp>
        <p:nvSpPr>
          <p:cNvPr id="10752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963793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7"/>
          <p:cNvSpPr>
            <a:spLocks noGrp="1" noChangeArrowheads="1"/>
          </p:cNvSpPr>
          <p:nvPr>
            <p:ph type="sldNum" sz="quarter" idx="5"/>
          </p:nvPr>
        </p:nvSpPr>
        <p:spPr>
          <a:noFill/>
        </p:spPr>
        <p:txBody>
          <a:bodyPr/>
          <a:lstStyle/>
          <a:p>
            <a:fld id="{B0D7289A-BA95-4A51-AA66-D9F89211F063}" type="slidenum">
              <a:rPr lang="en-GB" smtClean="0">
                <a:latin typeface="Arial" pitchFamily="34" charset="0"/>
                <a:cs typeface="Arial" pitchFamily="34" charset="0"/>
              </a:rPr>
              <a:pPr/>
              <a:t>24</a:t>
            </a:fld>
            <a:endParaRPr lang="en-GB">
              <a:latin typeface="Arial" pitchFamily="34" charset="0"/>
              <a:cs typeface="Arial" pitchFamily="34" charset="0"/>
            </a:endParaRPr>
          </a:p>
        </p:txBody>
      </p:sp>
      <p:sp>
        <p:nvSpPr>
          <p:cNvPr id="108548" name="Rectangle 2"/>
          <p:cNvSpPr>
            <a:spLocks noGrp="1" noRot="1" noChangeAspect="1" noChangeArrowheads="1" noTextEdit="1"/>
          </p:cNvSpPr>
          <p:nvPr>
            <p:ph type="sldImg"/>
          </p:nvPr>
        </p:nvSpPr>
        <p:spPr>
          <a:xfrm>
            <a:off x="87313" y="742950"/>
            <a:ext cx="6605587" cy="3716338"/>
          </a:xfrm>
          <a:ln/>
        </p:spPr>
      </p:sp>
      <p:sp>
        <p:nvSpPr>
          <p:cNvPr id="1085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191632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7"/>
          <p:cNvSpPr>
            <a:spLocks noGrp="1" noChangeArrowheads="1"/>
          </p:cNvSpPr>
          <p:nvPr>
            <p:ph type="sldNum" sz="quarter" idx="5"/>
          </p:nvPr>
        </p:nvSpPr>
        <p:spPr>
          <a:noFill/>
        </p:spPr>
        <p:txBody>
          <a:bodyPr/>
          <a:lstStyle/>
          <a:p>
            <a:fld id="{E6BA26C2-3644-4F08-8ABC-BD67CEE783AE}" type="slidenum">
              <a:rPr lang="en-GB" smtClean="0">
                <a:latin typeface="Arial" pitchFamily="34" charset="0"/>
                <a:cs typeface="Arial" pitchFamily="34" charset="0"/>
              </a:rPr>
              <a:pPr/>
              <a:t>25</a:t>
            </a:fld>
            <a:endParaRPr lang="en-GB">
              <a:latin typeface="Arial" pitchFamily="34" charset="0"/>
              <a:cs typeface="Arial" pitchFamily="34" charset="0"/>
            </a:endParaRPr>
          </a:p>
        </p:txBody>
      </p:sp>
      <p:sp>
        <p:nvSpPr>
          <p:cNvPr id="110596" name="Rectangle 2"/>
          <p:cNvSpPr>
            <a:spLocks noGrp="1" noRot="1" noChangeAspect="1" noChangeArrowheads="1" noTextEdit="1"/>
          </p:cNvSpPr>
          <p:nvPr>
            <p:ph type="sldImg"/>
          </p:nvPr>
        </p:nvSpPr>
        <p:spPr>
          <a:xfrm>
            <a:off x="87313" y="742950"/>
            <a:ext cx="6605587" cy="3716338"/>
          </a:xfrm>
          <a:ln/>
        </p:spPr>
      </p:sp>
      <p:sp>
        <p:nvSpPr>
          <p:cNvPr id="1105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73670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7"/>
          <p:cNvSpPr>
            <a:spLocks noGrp="1" noChangeArrowheads="1"/>
          </p:cNvSpPr>
          <p:nvPr>
            <p:ph type="sldNum" sz="quarter" idx="5"/>
          </p:nvPr>
        </p:nvSpPr>
        <p:spPr>
          <a:noFill/>
        </p:spPr>
        <p:txBody>
          <a:bodyPr/>
          <a:lstStyle/>
          <a:p>
            <a:fld id="{82484FDC-D699-4262-9870-BD501F73A5A7}" type="slidenum">
              <a:rPr lang="en-GB" smtClean="0">
                <a:latin typeface="Arial" pitchFamily="34" charset="0"/>
                <a:cs typeface="Arial" pitchFamily="34" charset="0"/>
              </a:rPr>
              <a:pPr/>
              <a:t>26</a:t>
            </a:fld>
            <a:endParaRPr lang="en-GB">
              <a:latin typeface="Arial" pitchFamily="34" charset="0"/>
              <a:cs typeface="Arial" pitchFamily="34" charset="0"/>
            </a:endParaRPr>
          </a:p>
        </p:txBody>
      </p:sp>
      <p:sp>
        <p:nvSpPr>
          <p:cNvPr id="111620" name="Rectangle 2"/>
          <p:cNvSpPr>
            <a:spLocks noGrp="1" noRot="1" noChangeAspect="1" noChangeArrowheads="1" noTextEdit="1"/>
          </p:cNvSpPr>
          <p:nvPr>
            <p:ph type="sldImg"/>
          </p:nvPr>
        </p:nvSpPr>
        <p:spPr>
          <a:xfrm>
            <a:off x="87313" y="742950"/>
            <a:ext cx="6605587" cy="3716338"/>
          </a:xfrm>
          <a:ln/>
        </p:spPr>
      </p:sp>
      <p:sp>
        <p:nvSpPr>
          <p:cNvPr id="11162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8742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7"/>
          <p:cNvSpPr>
            <a:spLocks noGrp="1" noChangeArrowheads="1"/>
          </p:cNvSpPr>
          <p:nvPr>
            <p:ph type="sldNum" sz="quarter" idx="5"/>
          </p:nvPr>
        </p:nvSpPr>
        <p:spPr>
          <a:noFill/>
        </p:spPr>
        <p:txBody>
          <a:bodyPr/>
          <a:lstStyle/>
          <a:p>
            <a:fld id="{1B60F1DB-B404-4A33-9F11-CE6BEA50B689}" type="slidenum">
              <a:rPr lang="en-GB" smtClean="0">
                <a:latin typeface="Arial" pitchFamily="34" charset="0"/>
                <a:cs typeface="Arial" pitchFamily="34" charset="0"/>
              </a:rPr>
              <a:pPr/>
              <a:t>27</a:t>
            </a:fld>
            <a:endParaRPr lang="en-GB">
              <a:latin typeface="Arial" pitchFamily="34" charset="0"/>
              <a:cs typeface="Arial" pitchFamily="34" charset="0"/>
            </a:endParaRPr>
          </a:p>
        </p:txBody>
      </p:sp>
      <p:sp>
        <p:nvSpPr>
          <p:cNvPr id="112644" name="Rectangle 2"/>
          <p:cNvSpPr>
            <a:spLocks noGrp="1" noRot="1" noChangeAspect="1" noChangeArrowheads="1" noTextEdit="1"/>
          </p:cNvSpPr>
          <p:nvPr>
            <p:ph type="sldImg"/>
          </p:nvPr>
        </p:nvSpPr>
        <p:spPr>
          <a:xfrm>
            <a:off x="87313" y="742950"/>
            <a:ext cx="6605587" cy="3716338"/>
          </a:xfrm>
          <a:ln/>
        </p:spPr>
      </p:sp>
      <p:sp>
        <p:nvSpPr>
          <p:cNvPr id="11264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13301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7"/>
          <p:cNvSpPr>
            <a:spLocks noGrp="1" noChangeArrowheads="1"/>
          </p:cNvSpPr>
          <p:nvPr>
            <p:ph type="sldNum" sz="quarter" idx="5"/>
          </p:nvPr>
        </p:nvSpPr>
        <p:spPr>
          <a:noFill/>
        </p:spPr>
        <p:txBody>
          <a:bodyPr/>
          <a:lstStyle/>
          <a:p>
            <a:fld id="{C9E7F28B-5F34-4000-A647-3EF2DEAE81A3}" type="slidenum">
              <a:rPr lang="en-GB" smtClean="0">
                <a:latin typeface="Arial" pitchFamily="34" charset="0"/>
                <a:cs typeface="Arial" pitchFamily="34" charset="0"/>
              </a:rPr>
              <a:pPr/>
              <a:t>28</a:t>
            </a:fld>
            <a:endParaRPr lang="en-GB">
              <a:latin typeface="Arial" pitchFamily="34" charset="0"/>
              <a:cs typeface="Arial" pitchFamily="34" charset="0"/>
            </a:endParaRPr>
          </a:p>
        </p:txBody>
      </p:sp>
      <p:sp>
        <p:nvSpPr>
          <p:cNvPr id="113668" name="Rectangle 2"/>
          <p:cNvSpPr>
            <a:spLocks noGrp="1" noRot="1" noChangeAspect="1" noChangeArrowheads="1" noTextEdit="1"/>
          </p:cNvSpPr>
          <p:nvPr>
            <p:ph type="sldImg"/>
          </p:nvPr>
        </p:nvSpPr>
        <p:spPr>
          <a:xfrm>
            <a:off x="87313" y="742950"/>
            <a:ext cx="6605587" cy="3716338"/>
          </a:xfrm>
          <a:ln/>
        </p:spPr>
      </p:sp>
      <p:sp>
        <p:nvSpPr>
          <p:cNvPr id="1136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056885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7"/>
          <p:cNvSpPr>
            <a:spLocks noGrp="1" noChangeArrowheads="1"/>
          </p:cNvSpPr>
          <p:nvPr>
            <p:ph type="sldNum" sz="quarter" idx="5"/>
          </p:nvPr>
        </p:nvSpPr>
        <p:spPr>
          <a:noFill/>
        </p:spPr>
        <p:txBody>
          <a:bodyPr/>
          <a:lstStyle/>
          <a:p>
            <a:fld id="{65ED55B9-74E9-4B39-8032-5ABB03AFE519}" type="slidenum">
              <a:rPr lang="en-GB" smtClean="0">
                <a:latin typeface="Arial" pitchFamily="34" charset="0"/>
                <a:cs typeface="Arial" pitchFamily="34" charset="0"/>
              </a:rPr>
              <a:pPr/>
              <a:t>29</a:t>
            </a:fld>
            <a:endParaRPr lang="en-GB">
              <a:latin typeface="Arial" pitchFamily="34" charset="0"/>
              <a:cs typeface="Arial" pitchFamily="34" charset="0"/>
            </a:endParaRPr>
          </a:p>
        </p:txBody>
      </p:sp>
      <p:sp>
        <p:nvSpPr>
          <p:cNvPr id="114692" name="Rectangle 2"/>
          <p:cNvSpPr>
            <a:spLocks noGrp="1" noRot="1" noChangeAspect="1" noChangeArrowheads="1" noTextEdit="1"/>
          </p:cNvSpPr>
          <p:nvPr>
            <p:ph type="sldImg"/>
          </p:nvPr>
        </p:nvSpPr>
        <p:spPr>
          <a:xfrm>
            <a:off x="87313" y="742950"/>
            <a:ext cx="6605587" cy="3716338"/>
          </a:xfrm>
          <a:ln/>
        </p:spPr>
      </p:sp>
      <p:sp>
        <p:nvSpPr>
          <p:cNvPr id="11469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388990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7"/>
          <p:cNvSpPr>
            <a:spLocks noGrp="1" noChangeArrowheads="1"/>
          </p:cNvSpPr>
          <p:nvPr>
            <p:ph type="sldNum" sz="quarter" idx="5"/>
          </p:nvPr>
        </p:nvSpPr>
        <p:spPr>
          <a:noFill/>
        </p:spPr>
        <p:txBody>
          <a:bodyPr/>
          <a:lstStyle/>
          <a:p>
            <a:fld id="{C1F1F6FF-2603-4C10-9F37-F3B3F1D3B672}" type="slidenum">
              <a:rPr lang="en-GB" smtClean="0">
                <a:latin typeface="Arial" pitchFamily="34" charset="0"/>
                <a:cs typeface="Arial" pitchFamily="34" charset="0"/>
              </a:rPr>
              <a:pPr/>
              <a:t>30</a:t>
            </a:fld>
            <a:endParaRPr lang="en-GB">
              <a:latin typeface="Arial" pitchFamily="34" charset="0"/>
              <a:cs typeface="Arial" pitchFamily="34" charset="0"/>
            </a:endParaRPr>
          </a:p>
        </p:txBody>
      </p:sp>
      <p:sp>
        <p:nvSpPr>
          <p:cNvPr id="115716" name="Rectangle 2"/>
          <p:cNvSpPr>
            <a:spLocks noGrp="1" noRot="1" noChangeAspect="1" noChangeArrowheads="1" noTextEdit="1"/>
          </p:cNvSpPr>
          <p:nvPr>
            <p:ph type="sldImg"/>
          </p:nvPr>
        </p:nvSpPr>
        <p:spPr>
          <a:xfrm>
            <a:off x="87313" y="742950"/>
            <a:ext cx="6605587" cy="3716338"/>
          </a:xfrm>
          <a:ln/>
        </p:spPr>
      </p:sp>
      <p:sp>
        <p:nvSpPr>
          <p:cNvPr id="11571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4336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7"/>
          <p:cNvSpPr>
            <a:spLocks noGrp="1" noChangeArrowheads="1"/>
          </p:cNvSpPr>
          <p:nvPr>
            <p:ph type="sldNum" sz="quarter" idx="5"/>
          </p:nvPr>
        </p:nvSpPr>
        <p:spPr>
          <a:noFill/>
        </p:spPr>
        <p:txBody>
          <a:bodyPr/>
          <a:lstStyle/>
          <a:p>
            <a:fld id="{72270196-C497-4653-A1E6-58014F7AF7AB}" type="slidenum">
              <a:rPr lang="en-GB" smtClean="0">
                <a:latin typeface="Arial" pitchFamily="34" charset="0"/>
                <a:cs typeface="Arial" pitchFamily="34" charset="0"/>
              </a:rPr>
              <a:pPr/>
              <a:t>4</a:t>
            </a:fld>
            <a:endParaRPr lang="en-GB">
              <a:latin typeface="Arial" pitchFamily="34" charset="0"/>
              <a:cs typeface="Arial" pitchFamily="34" charset="0"/>
            </a:endParaRPr>
          </a:p>
        </p:txBody>
      </p:sp>
      <p:sp>
        <p:nvSpPr>
          <p:cNvPr id="88068" name="Rectangle 2"/>
          <p:cNvSpPr>
            <a:spLocks noGrp="1" noRot="1" noChangeAspect="1" noChangeArrowheads="1" noTextEdit="1"/>
          </p:cNvSpPr>
          <p:nvPr>
            <p:ph type="sldImg"/>
          </p:nvPr>
        </p:nvSpPr>
        <p:spPr>
          <a:xfrm>
            <a:off x="87313" y="742950"/>
            <a:ext cx="6605587" cy="3716338"/>
          </a:xfrm>
          <a:ln/>
        </p:spPr>
      </p:sp>
      <p:sp>
        <p:nvSpPr>
          <p:cNvPr id="880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680266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7"/>
          <p:cNvSpPr>
            <a:spLocks noGrp="1" noChangeArrowheads="1"/>
          </p:cNvSpPr>
          <p:nvPr>
            <p:ph type="sldNum" sz="quarter" idx="5"/>
          </p:nvPr>
        </p:nvSpPr>
        <p:spPr>
          <a:noFill/>
        </p:spPr>
        <p:txBody>
          <a:bodyPr/>
          <a:lstStyle/>
          <a:p>
            <a:fld id="{5FF4D6FB-9BFA-4F7B-B5F6-DD9E990E9A8B}" type="slidenum">
              <a:rPr lang="en-GB" smtClean="0">
                <a:latin typeface="Arial" pitchFamily="34" charset="0"/>
                <a:cs typeface="Arial" pitchFamily="34" charset="0"/>
              </a:rPr>
              <a:pPr/>
              <a:t>31</a:t>
            </a:fld>
            <a:endParaRPr lang="en-GB">
              <a:latin typeface="Arial" pitchFamily="34" charset="0"/>
              <a:cs typeface="Arial" pitchFamily="34" charset="0"/>
            </a:endParaRPr>
          </a:p>
        </p:txBody>
      </p:sp>
      <p:sp>
        <p:nvSpPr>
          <p:cNvPr id="117764" name="Rectangle 2"/>
          <p:cNvSpPr>
            <a:spLocks noGrp="1" noRot="1" noChangeAspect="1" noChangeArrowheads="1" noTextEdit="1"/>
          </p:cNvSpPr>
          <p:nvPr>
            <p:ph type="sldImg"/>
          </p:nvPr>
        </p:nvSpPr>
        <p:spPr>
          <a:xfrm>
            <a:off x="87313" y="742950"/>
            <a:ext cx="6605587" cy="3716338"/>
          </a:xfrm>
          <a:ln/>
        </p:spPr>
      </p:sp>
      <p:sp>
        <p:nvSpPr>
          <p:cNvPr id="1177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700568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7"/>
          <p:cNvSpPr>
            <a:spLocks noGrp="1" noChangeArrowheads="1"/>
          </p:cNvSpPr>
          <p:nvPr>
            <p:ph type="sldNum" sz="quarter" idx="5"/>
          </p:nvPr>
        </p:nvSpPr>
        <p:spPr>
          <a:noFill/>
        </p:spPr>
        <p:txBody>
          <a:bodyPr/>
          <a:lstStyle/>
          <a:p>
            <a:fld id="{C282C316-5D22-4472-9F0E-201111A0A369}" type="slidenum">
              <a:rPr lang="en-GB" smtClean="0">
                <a:latin typeface="Arial" pitchFamily="34" charset="0"/>
                <a:cs typeface="Arial" pitchFamily="34" charset="0"/>
              </a:rPr>
              <a:pPr/>
              <a:t>32</a:t>
            </a:fld>
            <a:endParaRPr lang="en-GB">
              <a:latin typeface="Arial" pitchFamily="34" charset="0"/>
              <a:cs typeface="Arial" pitchFamily="34" charset="0"/>
            </a:endParaRPr>
          </a:p>
        </p:txBody>
      </p:sp>
      <p:sp>
        <p:nvSpPr>
          <p:cNvPr id="118788" name="Rectangle 2"/>
          <p:cNvSpPr>
            <a:spLocks noGrp="1" noRot="1" noChangeAspect="1" noChangeArrowheads="1" noTextEdit="1"/>
          </p:cNvSpPr>
          <p:nvPr>
            <p:ph type="sldImg"/>
          </p:nvPr>
        </p:nvSpPr>
        <p:spPr>
          <a:xfrm>
            <a:off x="87313" y="742950"/>
            <a:ext cx="6605587" cy="3716338"/>
          </a:xfrm>
          <a:ln/>
        </p:spPr>
      </p:sp>
      <p:sp>
        <p:nvSpPr>
          <p:cNvPr id="11878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113156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7"/>
          <p:cNvSpPr>
            <a:spLocks noGrp="1" noChangeArrowheads="1"/>
          </p:cNvSpPr>
          <p:nvPr>
            <p:ph type="sldNum" sz="quarter" idx="5"/>
          </p:nvPr>
        </p:nvSpPr>
        <p:spPr>
          <a:noFill/>
        </p:spPr>
        <p:txBody>
          <a:bodyPr/>
          <a:lstStyle/>
          <a:p>
            <a:fld id="{8F5C3CA3-70A6-424A-8606-EBA656BD68AD}" type="slidenum">
              <a:rPr lang="en-GB" smtClean="0">
                <a:latin typeface="Arial" pitchFamily="34" charset="0"/>
                <a:cs typeface="Arial" pitchFamily="34" charset="0"/>
              </a:rPr>
              <a:pPr/>
              <a:t>33</a:t>
            </a:fld>
            <a:endParaRPr lang="en-GB">
              <a:latin typeface="Arial" pitchFamily="34" charset="0"/>
              <a:cs typeface="Arial" pitchFamily="34" charset="0"/>
            </a:endParaRPr>
          </a:p>
        </p:txBody>
      </p:sp>
      <p:sp>
        <p:nvSpPr>
          <p:cNvPr id="119812" name="Rectangle 2"/>
          <p:cNvSpPr>
            <a:spLocks noGrp="1" noRot="1" noChangeAspect="1" noChangeArrowheads="1" noTextEdit="1"/>
          </p:cNvSpPr>
          <p:nvPr>
            <p:ph type="sldImg"/>
          </p:nvPr>
        </p:nvSpPr>
        <p:spPr>
          <a:xfrm>
            <a:off x="87313" y="742950"/>
            <a:ext cx="6605587" cy="3716338"/>
          </a:xfrm>
          <a:ln/>
        </p:spPr>
      </p:sp>
      <p:sp>
        <p:nvSpPr>
          <p:cNvPr id="11981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65958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7"/>
          <p:cNvSpPr>
            <a:spLocks noGrp="1" noChangeArrowheads="1"/>
          </p:cNvSpPr>
          <p:nvPr>
            <p:ph type="sldNum" sz="quarter" idx="5"/>
          </p:nvPr>
        </p:nvSpPr>
        <p:spPr>
          <a:noFill/>
        </p:spPr>
        <p:txBody>
          <a:bodyPr/>
          <a:lstStyle/>
          <a:p>
            <a:fld id="{321FE1C9-6F7B-4811-8F54-3C27B5ED088E}" type="slidenum">
              <a:rPr lang="en-GB" smtClean="0">
                <a:latin typeface="Arial" pitchFamily="34" charset="0"/>
                <a:cs typeface="Arial" pitchFamily="34" charset="0"/>
              </a:rPr>
              <a:pPr/>
              <a:t>34</a:t>
            </a:fld>
            <a:endParaRPr lang="en-GB">
              <a:latin typeface="Arial" pitchFamily="34" charset="0"/>
              <a:cs typeface="Arial" pitchFamily="34" charset="0"/>
            </a:endParaRPr>
          </a:p>
        </p:txBody>
      </p:sp>
      <p:sp>
        <p:nvSpPr>
          <p:cNvPr id="120836" name="Rectangle 2"/>
          <p:cNvSpPr>
            <a:spLocks noGrp="1" noRot="1" noChangeAspect="1" noChangeArrowheads="1" noTextEdit="1"/>
          </p:cNvSpPr>
          <p:nvPr>
            <p:ph type="sldImg"/>
          </p:nvPr>
        </p:nvSpPr>
        <p:spPr>
          <a:xfrm>
            <a:off x="87313" y="742950"/>
            <a:ext cx="6605587" cy="3716338"/>
          </a:xfrm>
          <a:ln/>
        </p:spPr>
      </p:sp>
      <p:sp>
        <p:nvSpPr>
          <p:cNvPr id="12083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4006084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7"/>
          <p:cNvSpPr>
            <a:spLocks noGrp="1" noChangeArrowheads="1"/>
          </p:cNvSpPr>
          <p:nvPr>
            <p:ph type="sldNum" sz="quarter" idx="5"/>
          </p:nvPr>
        </p:nvSpPr>
        <p:spPr>
          <a:noFill/>
        </p:spPr>
        <p:txBody>
          <a:bodyPr/>
          <a:lstStyle/>
          <a:p>
            <a:fld id="{59937A39-42F6-4F25-8568-434EBF829E1B}" type="slidenum">
              <a:rPr lang="en-GB" smtClean="0">
                <a:latin typeface="Arial" pitchFamily="34" charset="0"/>
                <a:cs typeface="Arial" pitchFamily="34" charset="0"/>
              </a:rPr>
              <a:pPr/>
              <a:t>35</a:t>
            </a:fld>
            <a:endParaRPr lang="en-GB">
              <a:latin typeface="Arial" pitchFamily="34" charset="0"/>
              <a:cs typeface="Arial" pitchFamily="34" charset="0"/>
            </a:endParaRPr>
          </a:p>
        </p:txBody>
      </p:sp>
      <p:sp>
        <p:nvSpPr>
          <p:cNvPr id="121860" name="Rectangle 2"/>
          <p:cNvSpPr>
            <a:spLocks noGrp="1" noRot="1" noChangeAspect="1" noChangeArrowheads="1" noTextEdit="1"/>
          </p:cNvSpPr>
          <p:nvPr>
            <p:ph type="sldImg"/>
          </p:nvPr>
        </p:nvSpPr>
        <p:spPr>
          <a:xfrm>
            <a:off x="87313" y="742950"/>
            <a:ext cx="6605587" cy="3716338"/>
          </a:xfrm>
          <a:ln/>
        </p:spPr>
      </p:sp>
      <p:sp>
        <p:nvSpPr>
          <p:cNvPr id="1218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08971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7"/>
          <p:cNvSpPr>
            <a:spLocks noGrp="1" noChangeArrowheads="1"/>
          </p:cNvSpPr>
          <p:nvPr>
            <p:ph type="sldNum" sz="quarter" idx="5"/>
          </p:nvPr>
        </p:nvSpPr>
        <p:spPr>
          <a:noFill/>
        </p:spPr>
        <p:txBody>
          <a:bodyPr/>
          <a:lstStyle/>
          <a:p>
            <a:fld id="{229B86F6-0AC5-4356-B0F3-43607C38F224}" type="slidenum">
              <a:rPr lang="en-GB" smtClean="0">
                <a:latin typeface="Arial" pitchFamily="34" charset="0"/>
                <a:cs typeface="Arial" pitchFamily="34" charset="0"/>
              </a:rPr>
              <a:pPr/>
              <a:t>36</a:t>
            </a:fld>
            <a:endParaRPr lang="en-GB">
              <a:latin typeface="Arial" pitchFamily="34" charset="0"/>
              <a:cs typeface="Arial" pitchFamily="34" charset="0"/>
            </a:endParaRPr>
          </a:p>
        </p:txBody>
      </p:sp>
      <p:sp>
        <p:nvSpPr>
          <p:cNvPr id="122884" name="Rectangle 2"/>
          <p:cNvSpPr>
            <a:spLocks noGrp="1" noRot="1" noChangeAspect="1" noChangeArrowheads="1" noTextEdit="1"/>
          </p:cNvSpPr>
          <p:nvPr>
            <p:ph type="sldImg"/>
          </p:nvPr>
        </p:nvSpPr>
        <p:spPr>
          <a:xfrm>
            <a:off x="87313" y="742950"/>
            <a:ext cx="6605587" cy="3716338"/>
          </a:xfrm>
          <a:ln/>
        </p:spPr>
      </p:sp>
      <p:sp>
        <p:nvSpPr>
          <p:cNvPr id="12288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896196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7"/>
          <p:cNvSpPr>
            <a:spLocks noGrp="1" noChangeArrowheads="1"/>
          </p:cNvSpPr>
          <p:nvPr>
            <p:ph type="sldNum" sz="quarter" idx="5"/>
          </p:nvPr>
        </p:nvSpPr>
        <p:spPr>
          <a:noFill/>
        </p:spPr>
        <p:txBody>
          <a:bodyPr/>
          <a:lstStyle/>
          <a:p>
            <a:fld id="{3A78E32D-88B7-41A7-B859-D7A33DBBF6A1}" type="slidenum">
              <a:rPr lang="en-GB" smtClean="0">
                <a:latin typeface="Arial" pitchFamily="34" charset="0"/>
                <a:cs typeface="Arial" pitchFamily="34" charset="0"/>
              </a:rPr>
              <a:pPr/>
              <a:t>37</a:t>
            </a:fld>
            <a:endParaRPr lang="en-GB">
              <a:latin typeface="Arial" pitchFamily="34" charset="0"/>
              <a:cs typeface="Arial" pitchFamily="34" charset="0"/>
            </a:endParaRPr>
          </a:p>
        </p:txBody>
      </p:sp>
      <p:sp>
        <p:nvSpPr>
          <p:cNvPr id="123908" name="Rectangle 2"/>
          <p:cNvSpPr>
            <a:spLocks noGrp="1" noRot="1" noChangeAspect="1" noChangeArrowheads="1" noTextEdit="1"/>
          </p:cNvSpPr>
          <p:nvPr>
            <p:ph type="sldImg"/>
          </p:nvPr>
        </p:nvSpPr>
        <p:spPr>
          <a:xfrm>
            <a:off x="87313" y="742950"/>
            <a:ext cx="6605587" cy="3716338"/>
          </a:xfrm>
          <a:ln/>
        </p:spPr>
      </p:sp>
      <p:sp>
        <p:nvSpPr>
          <p:cNvPr id="12390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117861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7"/>
          <p:cNvSpPr>
            <a:spLocks noGrp="1" noChangeArrowheads="1"/>
          </p:cNvSpPr>
          <p:nvPr>
            <p:ph type="sldNum" sz="quarter" idx="5"/>
          </p:nvPr>
        </p:nvSpPr>
        <p:spPr>
          <a:noFill/>
        </p:spPr>
        <p:txBody>
          <a:bodyPr/>
          <a:lstStyle/>
          <a:p>
            <a:fld id="{FE057C45-A422-4C56-9DC1-92B7AEFC3A1E}" type="slidenum">
              <a:rPr lang="en-GB" smtClean="0">
                <a:latin typeface="Arial" pitchFamily="34" charset="0"/>
                <a:cs typeface="Arial" pitchFamily="34" charset="0"/>
              </a:rPr>
              <a:pPr/>
              <a:t>38</a:t>
            </a:fld>
            <a:endParaRPr lang="en-GB">
              <a:latin typeface="Arial" pitchFamily="34" charset="0"/>
              <a:cs typeface="Arial" pitchFamily="34" charset="0"/>
            </a:endParaRPr>
          </a:p>
        </p:txBody>
      </p:sp>
      <p:sp>
        <p:nvSpPr>
          <p:cNvPr id="124932" name="Rectangle 2"/>
          <p:cNvSpPr>
            <a:spLocks noGrp="1" noRot="1" noChangeAspect="1" noChangeArrowheads="1" noTextEdit="1"/>
          </p:cNvSpPr>
          <p:nvPr>
            <p:ph type="sldImg"/>
          </p:nvPr>
        </p:nvSpPr>
        <p:spPr>
          <a:xfrm>
            <a:off x="87313" y="742950"/>
            <a:ext cx="6605587" cy="3716338"/>
          </a:xfrm>
          <a:ln/>
        </p:spPr>
      </p:sp>
      <p:sp>
        <p:nvSpPr>
          <p:cNvPr id="12493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40953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7"/>
          <p:cNvSpPr>
            <a:spLocks noGrp="1" noChangeArrowheads="1"/>
          </p:cNvSpPr>
          <p:nvPr>
            <p:ph type="sldNum" sz="quarter" idx="5"/>
          </p:nvPr>
        </p:nvSpPr>
        <p:spPr>
          <a:noFill/>
        </p:spPr>
        <p:txBody>
          <a:bodyPr/>
          <a:lstStyle/>
          <a:p>
            <a:fld id="{424B2233-201C-4D90-85EE-55DF362EC601}" type="slidenum">
              <a:rPr lang="en-GB" smtClean="0">
                <a:latin typeface="Arial" pitchFamily="34" charset="0"/>
                <a:cs typeface="Arial" pitchFamily="34" charset="0"/>
              </a:rPr>
              <a:pPr/>
              <a:t>39</a:t>
            </a:fld>
            <a:endParaRPr lang="en-GB">
              <a:latin typeface="Arial" pitchFamily="34" charset="0"/>
              <a:cs typeface="Arial" pitchFamily="34" charset="0"/>
            </a:endParaRPr>
          </a:p>
        </p:txBody>
      </p:sp>
      <p:sp>
        <p:nvSpPr>
          <p:cNvPr id="125956" name="Rectangle 2"/>
          <p:cNvSpPr>
            <a:spLocks noGrp="1" noRot="1" noChangeAspect="1" noChangeArrowheads="1" noTextEdit="1"/>
          </p:cNvSpPr>
          <p:nvPr>
            <p:ph type="sldImg"/>
          </p:nvPr>
        </p:nvSpPr>
        <p:spPr>
          <a:xfrm>
            <a:off x="87313" y="742950"/>
            <a:ext cx="6605587" cy="3716338"/>
          </a:xfrm>
          <a:ln/>
        </p:spPr>
      </p:sp>
      <p:sp>
        <p:nvSpPr>
          <p:cNvPr id="1259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960649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7"/>
          <p:cNvSpPr>
            <a:spLocks noGrp="1" noChangeArrowheads="1"/>
          </p:cNvSpPr>
          <p:nvPr>
            <p:ph type="sldNum" sz="quarter" idx="5"/>
          </p:nvPr>
        </p:nvSpPr>
        <p:spPr>
          <a:noFill/>
        </p:spPr>
        <p:txBody>
          <a:bodyPr/>
          <a:lstStyle/>
          <a:p>
            <a:fld id="{C9FF6AE7-57BF-4109-876D-C233620A5998}" type="slidenum">
              <a:rPr lang="en-GB" smtClean="0">
                <a:latin typeface="Arial" pitchFamily="34" charset="0"/>
                <a:cs typeface="Arial" pitchFamily="34" charset="0"/>
              </a:rPr>
              <a:pPr/>
              <a:t>40</a:t>
            </a:fld>
            <a:endParaRPr lang="en-GB">
              <a:latin typeface="Arial" pitchFamily="34" charset="0"/>
              <a:cs typeface="Arial" pitchFamily="34" charset="0"/>
            </a:endParaRPr>
          </a:p>
        </p:txBody>
      </p:sp>
      <p:sp>
        <p:nvSpPr>
          <p:cNvPr id="126980" name="Rectangle 2"/>
          <p:cNvSpPr>
            <a:spLocks noGrp="1" noRot="1" noChangeAspect="1" noChangeArrowheads="1" noTextEdit="1"/>
          </p:cNvSpPr>
          <p:nvPr>
            <p:ph type="sldImg"/>
          </p:nvPr>
        </p:nvSpPr>
        <p:spPr>
          <a:xfrm>
            <a:off x="87313" y="742950"/>
            <a:ext cx="6605587" cy="3716338"/>
          </a:xfrm>
          <a:ln/>
        </p:spPr>
      </p:sp>
      <p:sp>
        <p:nvSpPr>
          <p:cNvPr id="12698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66748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87313" y="742950"/>
            <a:ext cx="6605587" cy="3716338"/>
          </a:xfrm>
          <a:ln/>
        </p:spPr>
      </p:sp>
      <p:sp>
        <p:nvSpPr>
          <p:cNvPr id="89091" name="Rectangle 3"/>
          <p:cNvSpPr>
            <a:spLocks noGrp="1" noChangeArrowheads="1"/>
          </p:cNvSpPr>
          <p:nvPr>
            <p:ph type="body" idx="1"/>
          </p:nvPr>
        </p:nvSpPr>
        <p:spPr>
          <a:noFill/>
          <a:ln/>
        </p:spPr>
        <p:txBody>
          <a:bodyPr/>
          <a:lstStyle/>
          <a:p>
            <a:endParaRPr lang="nl-NL">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6111092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87313" y="742950"/>
            <a:ext cx="6605587" cy="3716338"/>
          </a:xfrm>
          <a:ln/>
        </p:spPr>
      </p:sp>
      <p:sp>
        <p:nvSpPr>
          <p:cNvPr id="128003" name="Rectangle 3"/>
          <p:cNvSpPr>
            <a:spLocks noGrp="1" noChangeArrowheads="1"/>
          </p:cNvSpPr>
          <p:nvPr>
            <p:ph type="body" idx="1"/>
          </p:nvPr>
        </p:nvSpPr>
        <p:spPr>
          <a:noFill/>
          <a:ln/>
        </p:spPr>
        <p:txBody>
          <a:bodyPr/>
          <a:lstStyle/>
          <a:p>
            <a:endParaRPr lang="nl-NL">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615884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87313" y="742950"/>
            <a:ext cx="6605587" cy="3716338"/>
          </a:xfrm>
          <a:ln/>
        </p:spPr>
      </p:sp>
      <p:sp>
        <p:nvSpPr>
          <p:cNvPr id="129027" name="Rectangle 3"/>
          <p:cNvSpPr>
            <a:spLocks noGrp="1" noChangeArrowheads="1"/>
          </p:cNvSpPr>
          <p:nvPr>
            <p:ph type="body" idx="1"/>
          </p:nvPr>
        </p:nvSpPr>
        <p:spPr>
          <a:noFill/>
          <a:ln/>
        </p:spPr>
        <p:txBody>
          <a:bodyPr/>
          <a:lstStyle/>
          <a:p>
            <a:endParaRPr lang="nl-NL">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6175657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7"/>
          <p:cNvSpPr>
            <a:spLocks noGrp="1" noChangeArrowheads="1"/>
          </p:cNvSpPr>
          <p:nvPr>
            <p:ph type="sldNum" sz="quarter" idx="5"/>
          </p:nvPr>
        </p:nvSpPr>
        <p:spPr>
          <a:noFill/>
        </p:spPr>
        <p:txBody>
          <a:bodyPr/>
          <a:lstStyle/>
          <a:p>
            <a:fld id="{236D1D9A-FAB6-4BC7-BE93-3C2750604121}" type="slidenum">
              <a:rPr lang="en-GB" smtClean="0">
                <a:latin typeface="Arial" pitchFamily="34" charset="0"/>
                <a:cs typeface="Arial" pitchFamily="34" charset="0"/>
              </a:rPr>
              <a:pPr/>
              <a:t>43</a:t>
            </a:fld>
            <a:endParaRPr lang="en-GB">
              <a:latin typeface="Arial" pitchFamily="34" charset="0"/>
              <a:cs typeface="Arial" pitchFamily="34" charset="0"/>
            </a:endParaRPr>
          </a:p>
        </p:txBody>
      </p:sp>
      <p:sp>
        <p:nvSpPr>
          <p:cNvPr id="130052" name="Rectangle 2"/>
          <p:cNvSpPr>
            <a:spLocks noGrp="1" noRot="1" noChangeAspect="1" noChangeArrowheads="1" noTextEdit="1"/>
          </p:cNvSpPr>
          <p:nvPr>
            <p:ph type="sldImg"/>
          </p:nvPr>
        </p:nvSpPr>
        <p:spPr>
          <a:xfrm>
            <a:off x="87313" y="742950"/>
            <a:ext cx="6605587" cy="3716338"/>
          </a:xfrm>
          <a:ln/>
        </p:spPr>
      </p:sp>
      <p:sp>
        <p:nvSpPr>
          <p:cNvPr id="1300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570515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7"/>
          <p:cNvSpPr>
            <a:spLocks noGrp="1" noChangeArrowheads="1"/>
          </p:cNvSpPr>
          <p:nvPr>
            <p:ph type="sldNum" sz="quarter" idx="5"/>
          </p:nvPr>
        </p:nvSpPr>
        <p:spPr>
          <a:noFill/>
        </p:spPr>
        <p:txBody>
          <a:bodyPr/>
          <a:lstStyle/>
          <a:p>
            <a:fld id="{236D1D9A-FAB6-4BC7-BE93-3C2750604121}" type="slidenum">
              <a:rPr lang="en-GB" smtClean="0">
                <a:latin typeface="Arial" pitchFamily="34" charset="0"/>
                <a:cs typeface="Arial" pitchFamily="34" charset="0"/>
              </a:rPr>
              <a:pPr/>
              <a:t>44</a:t>
            </a:fld>
            <a:endParaRPr lang="en-GB">
              <a:latin typeface="Arial" pitchFamily="34" charset="0"/>
              <a:cs typeface="Arial" pitchFamily="34" charset="0"/>
            </a:endParaRPr>
          </a:p>
        </p:txBody>
      </p:sp>
      <p:sp>
        <p:nvSpPr>
          <p:cNvPr id="130052" name="Rectangle 2"/>
          <p:cNvSpPr>
            <a:spLocks noGrp="1" noRot="1" noChangeAspect="1" noChangeArrowheads="1" noTextEdit="1"/>
          </p:cNvSpPr>
          <p:nvPr>
            <p:ph type="sldImg"/>
          </p:nvPr>
        </p:nvSpPr>
        <p:spPr>
          <a:xfrm>
            <a:off x="87313" y="742950"/>
            <a:ext cx="6605587" cy="3716338"/>
          </a:xfrm>
          <a:ln/>
        </p:spPr>
      </p:sp>
      <p:sp>
        <p:nvSpPr>
          <p:cNvPr id="1300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77568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7"/>
          <p:cNvSpPr>
            <a:spLocks noGrp="1" noChangeArrowheads="1"/>
          </p:cNvSpPr>
          <p:nvPr>
            <p:ph type="sldNum" sz="quarter" idx="5"/>
          </p:nvPr>
        </p:nvSpPr>
        <p:spPr>
          <a:noFill/>
        </p:spPr>
        <p:txBody>
          <a:bodyPr/>
          <a:lstStyle/>
          <a:p>
            <a:fld id="{645B40D2-66A7-4785-8B05-F9744FC7A792}" type="slidenum">
              <a:rPr lang="en-GB" smtClean="0">
                <a:latin typeface="Arial" pitchFamily="34" charset="0"/>
                <a:cs typeface="Arial" pitchFamily="34" charset="0"/>
              </a:rPr>
              <a:pPr/>
              <a:t>46</a:t>
            </a:fld>
            <a:endParaRPr lang="en-GB">
              <a:latin typeface="Arial" pitchFamily="34" charset="0"/>
              <a:cs typeface="Arial" pitchFamily="34" charset="0"/>
            </a:endParaRPr>
          </a:p>
        </p:txBody>
      </p:sp>
      <p:sp>
        <p:nvSpPr>
          <p:cNvPr id="132100" name="Rectangle 2"/>
          <p:cNvSpPr>
            <a:spLocks noGrp="1" noRot="1" noChangeAspect="1" noChangeArrowheads="1" noTextEdit="1"/>
          </p:cNvSpPr>
          <p:nvPr>
            <p:ph type="sldImg"/>
          </p:nvPr>
        </p:nvSpPr>
        <p:spPr>
          <a:xfrm>
            <a:off x="87313" y="742950"/>
            <a:ext cx="6605587" cy="3716338"/>
          </a:xfrm>
          <a:ln/>
        </p:spPr>
      </p:sp>
      <p:sp>
        <p:nvSpPr>
          <p:cNvPr id="1321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988797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7"/>
          <p:cNvSpPr>
            <a:spLocks noGrp="1" noChangeArrowheads="1"/>
          </p:cNvSpPr>
          <p:nvPr>
            <p:ph type="sldNum" sz="quarter" idx="5"/>
          </p:nvPr>
        </p:nvSpPr>
        <p:spPr>
          <a:noFill/>
        </p:spPr>
        <p:txBody>
          <a:bodyPr/>
          <a:lstStyle/>
          <a:p>
            <a:fld id="{72DC272B-9462-4664-AA2E-D61BFAC43BB0}" type="slidenum">
              <a:rPr lang="en-GB" smtClean="0">
                <a:latin typeface="Arial" pitchFamily="34" charset="0"/>
                <a:cs typeface="Arial" pitchFamily="34" charset="0"/>
              </a:rPr>
              <a:pPr/>
              <a:t>47</a:t>
            </a:fld>
            <a:endParaRPr lang="en-GB">
              <a:latin typeface="Arial" pitchFamily="34" charset="0"/>
              <a:cs typeface="Arial" pitchFamily="34" charset="0"/>
            </a:endParaRPr>
          </a:p>
        </p:txBody>
      </p:sp>
      <p:sp>
        <p:nvSpPr>
          <p:cNvPr id="133124" name="Rectangle 2"/>
          <p:cNvSpPr>
            <a:spLocks noGrp="1" noRot="1" noChangeAspect="1" noChangeArrowheads="1" noTextEdit="1"/>
          </p:cNvSpPr>
          <p:nvPr>
            <p:ph type="sldImg"/>
          </p:nvPr>
        </p:nvSpPr>
        <p:spPr>
          <a:xfrm>
            <a:off x="87313" y="742950"/>
            <a:ext cx="6605587" cy="3716338"/>
          </a:xfrm>
          <a:ln/>
        </p:spPr>
      </p:sp>
      <p:sp>
        <p:nvSpPr>
          <p:cNvPr id="13312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4863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7"/>
          <p:cNvSpPr>
            <a:spLocks noGrp="1" noChangeArrowheads="1"/>
          </p:cNvSpPr>
          <p:nvPr>
            <p:ph type="sldNum" sz="quarter" idx="5"/>
          </p:nvPr>
        </p:nvSpPr>
        <p:spPr>
          <a:noFill/>
        </p:spPr>
        <p:txBody>
          <a:bodyPr/>
          <a:lstStyle/>
          <a:p>
            <a:fld id="{BFDB1864-EEC5-4E8A-A203-7950708B0967}" type="slidenum">
              <a:rPr lang="en-GB" smtClean="0">
                <a:latin typeface="Arial" pitchFamily="34" charset="0"/>
                <a:cs typeface="Arial" pitchFamily="34" charset="0"/>
              </a:rPr>
              <a:pPr/>
              <a:t>48</a:t>
            </a:fld>
            <a:endParaRPr lang="en-GB">
              <a:latin typeface="Arial" pitchFamily="34" charset="0"/>
              <a:cs typeface="Arial" pitchFamily="34" charset="0"/>
            </a:endParaRPr>
          </a:p>
        </p:txBody>
      </p:sp>
      <p:sp>
        <p:nvSpPr>
          <p:cNvPr id="134148" name="Rectangle 2"/>
          <p:cNvSpPr>
            <a:spLocks noGrp="1" noRot="1" noChangeAspect="1" noChangeArrowheads="1" noTextEdit="1"/>
          </p:cNvSpPr>
          <p:nvPr>
            <p:ph type="sldImg"/>
          </p:nvPr>
        </p:nvSpPr>
        <p:spPr>
          <a:xfrm>
            <a:off x="87313" y="742950"/>
            <a:ext cx="6605587" cy="3716338"/>
          </a:xfrm>
          <a:ln/>
        </p:spPr>
      </p:sp>
      <p:sp>
        <p:nvSpPr>
          <p:cNvPr id="1341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698898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7"/>
          <p:cNvSpPr>
            <a:spLocks noGrp="1" noChangeArrowheads="1"/>
          </p:cNvSpPr>
          <p:nvPr>
            <p:ph type="sldNum" sz="quarter" idx="5"/>
          </p:nvPr>
        </p:nvSpPr>
        <p:spPr>
          <a:noFill/>
        </p:spPr>
        <p:txBody>
          <a:bodyPr/>
          <a:lstStyle/>
          <a:p>
            <a:fld id="{4DFDD69B-3FB7-4A2D-9361-38E915B32F2A}" type="slidenum">
              <a:rPr lang="en-GB" smtClean="0">
                <a:latin typeface="Arial" pitchFamily="34" charset="0"/>
                <a:cs typeface="Arial" pitchFamily="34" charset="0"/>
              </a:rPr>
              <a:pPr/>
              <a:t>49</a:t>
            </a:fld>
            <a:endParaRPr lang="en-GB">
              <a:latin typeface="Arial" pitchFamily="34" charset="0"/>
              <a:cs typeface="Arial" pitchFamily="34" charset="0"/>
            </a:endParaRPr>
          </a:p>
        </p:txBody>
      </p:sp>
      <p:sp>
        <p:nvSpPr>
          <p:cNvPr id="135172" name="Rectangle 2"/>
          <p:cNvSpPr>
            <a:spLocks noGrp="1" noRot="1" noChangeAspect="1" noChangeArrowheads="1" noTextEdit="1"/>
          </p:cNvSpPr>
          <p:nvPr>
            <p:ph type="sldImg"/>
          </p:nvPr>
        </p:nvSpPr>
        <p:spPr>
          <a:xfrm>
            <a:off x="87313" y="742950"/>
            <a:ext cx="6605587" cy="3716338"/>
          </a:xfrm>
          <a:ln/>
        </p:spPr>
      </p:sp>
      <p:sp>
        <p:nvSpPr>
          <p:cNvPr id="13517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86989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7"/>
          <p:cNvSpPr>
            <a:spLocks noGrp="1" noChangeArrowheads="1"/>
          </p:cNvSpPr>
          <p:nvPr>
            <p:ph type="sldNum" sz="quarter" idx="5"/>
          </p:nvPr>
        </p:nvSpPr>
        <p:spPr>
          <a:noFill/>
        </p:spPr>
        <p:txBody>
          <a:bodyPr/>
          <a:lstStyle/>
          <a:p>
            <a:fld id="{22539232-1C07-44EA-86FD-8A05144A03FF}" type="slidenum">
              <a:rPr lang="en-GB" smtClean="0">
                <a:latin typeface="Arial" pitchFamily="34" charset="0"/>
                <a:cs typeface="Arial" pitchFamily="34" charset="0"/>
              </a:rPr>
              <a:pPr/>
              <a:t>50</a:t>
            </a:fld>
            <a:endParaRPr lang="en-GB">
              <a:latin typeface="Arial" pitchFamily="34" charset="0"/>
              <a:cs typeface="Arial" pitchFamily="34" charset="0"/>
            </a:endParaRPr>
          </a:p>
        </p:txBody>
      </p:sp>
      <p:sp>
        <p:nvSpPr>
          <p:cNvPr id="136196" name="Rectangle 2"/>
          <p:cNvSpPr>
            <a:spLocks noGrp="1" noRot="1" noChangeAspect="1" noChangeArrowheads="1" noTextEdit="1"/>
          </p:cNvSpPr>
          <p:nvPr>
            <p:ph type="sldImg"/>
          </p:nvPr>
        </p:nvSpPr>
        <p:spPr>
          <a:xfrm>
            <a:off x="87313" y="742950"/>
            <a:ext cx="6605587" cy="3716338"/>
          </a:xfrm>
          <a:ln/>
        </p:spPr>
      </p:sp>
      <p:sp>
        <p:nvSpPr>
          <p:cNvPr id="1361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78273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87313" y="742950"/>
            <a:ext cx="6605587" cy="3716338"/>
          </a:xfrm>
          <a:ln/>
        </p:spPr>
      </p:sp>
      <p:sp>
        <p:nvSpPr>
          <p:cNvPr id="137219" name="Notes Placeholder 2"/>
          <p:cNvSpPr>
            <a:spLocks noGrp="1"/>
          </p:cNvSpPr>
          <p:nvPr>
            <p:ph type="body" idx="1"/>
          </p:nvPr>
        </p:nvSpPr>
        <p:spPr>
          <a:noFill/>
          <a:ln/>
        </p:spPr>
        <p:txBody>
          <a:bodyPr/>
          <a:lstStyle/>
          <a:p>
            <a:pPr eaLnBrk="1" hangingPunct="1"/>
            <a:endParaRPr lang="en-US">
              <a:latin typeface="Arial" pitchFamily="34" charset="0"/>
            </a:endParaRPr>
          </a:p>
        </p:txBody>
      </p:sp>
      <p:sp>
        <p:nvSpPr>
          <p:cNvPr id="137221" name="Slide Number Placeholder 4"/>
          <p:cNvSpPr>
            <a:spLocks noGrp="1"/>
          </p:cNvSpPr>
          <p:nvPr>
            <p:ph type="sldNum" sz="quarter" idx="5"/>
          </p:nvPr>
        </p:nvSpPr>
        <p:spPr>
          <a:noFill/>
        </p:spPr>
        <p:txBody>
          <a:bodyPr/>
          <a:lstStyle/>
          <a:p>
            <a:fld id="{136DCE83-EDE6-4A5A-84C6-E9886CBB0433}" type="slidenum">
              <a:rPr lang="en-GB" smtClean="0">
                <a:latin typeface="Arial" pitchFamily="34" charset="0"/>
                <a:cs typeface="Arial" pitchFamily="34" charset="0"/>
              </a:rPr>
              <a:pPr/>
              <a:t>51</a:t>
            </a:fld>
            <a:endParaRPr lang="en-GB">
              <a:latin typeface="Arial" pitchFamily="34" charset="0"/>
              <a:cs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3506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7"/>
          <p:cNvSpPr>
            <a:spLocks noGrp="1" noChangeArrowheads="1"/>
          </p:cNvSpPr>
          <p:nvPr>
            <p:ph type="sldNum" sz="quarter" idx="5"/>
          </p:nvPr>
        </p:nvSpPr>
        <p:spPr>
          <a:noFill/>
        </p:spPr>
        <p:txBody>
          <a:bodyPr/>
          <a:lstStyle/>
          <a:p>
            <a:fld id="{9FECE564-EE3C-4233-8E7A-2DBB84555545}" type="slidenum">
              <a:rPr lang="en-GB" smtClean="0">
                <a:latin typeface="Arial" pitchFamily="34" charset="0"/>
                <a:cs typeface="Arial" pitchFamily="34" charset="0"/>
              </a:rPr>
              <a:pPr/>
              <a:t>6</a:t>
            </a:fld>
            <a:endParaRPr lang="en-GB">
              <a:latin typeface="Arial" pitchFamily="34" charset="0"/>
              <a:cs typeface="Arial" pitchFamily="34" charset="0"/>
            </a:endParaRPr>
          </a:p>
        </p:txBody>
      </p:sp>
      <p:sp>
        <p:nvSpPr>
          <p:cNvPr id="90116" name="Rectangle 2"/>
          <p:cNvSpPr>
            <a:spLocks noGrp="1" noRot="1" noChangeAspect="1" noChangeArrowheads="1" noTextEdit="1"/>
          </p:cNvSpPr>
          <p:nvPr>
            <p:ph type="sldImg"/>
          </p:nvPr>
        </p:nvSpPr>
        <p:spPr>
          <a:xfrm>
            <a:off x="87313" y="742950"/>
            <a:ext cx="6605587" cy="3716338"/>
          </a:xfrm>
          <a:ln/>
        </p:spPr>
      </p:sp>
      <p:sp>
        <p:nvSpPr>
          <p:cNvPr id="9011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5761100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87313" y="742950"/>
            <a:ext cx="6605587" cy="3716338"/>
          </a:xfrm>
          <a:ln/>
        </p:spPr>
      </p:sp>
      <p:sp>
        <p:nvSpPr>
          <p:cNvPr id="137219" name="Notes Placeholder 2"/>
          <p:cNvSpPr>
            <a:spLocks noGrp="1"/>
          </p:cNvSpPr>
          <p:nvPr>
            <p:ph type="body" idx="1"/>
          </p:nvPr>
        </p:nvSpPr>
        <p:spPr>
          <a:noFill/>
          <a:ln/>
        </p:spPr>
        <p:txBody>
          <a:bodyPr/>
          <a:lstStyle/>
          <a:p>
            <a:pPr eaLnBrk="1" hangingPunct="1"/>
            <a:endParaRPr lang="en-US">
              <a:latin typeface="Arial" pitchFamily="34" charset="0"/>
            </a:endParaRPr>
          </a:p>
        </p:txBody>
      </p:sp>
      <p:sp>
        <p:nvSpPr>
          <p:cNvPr id="137221" name="Slide Number Placeholder 4"/>
          <p:cNvSpPr>
            <a:spLocks noGrp="1"/>
          </p:cNvSpPr>
          <p:nvPr>
            <p:ph type="sldNum" sz="quarter" idx="5"/>
          </p:nvPr>
        </p:nvSpPr>
        <p:spPr>
          <a:noFill/>
        </p:spPr>
        <p:txBody>
          <a:bodyPr/>
          <a:lstStyle/>
          <a:p>
            <a:fld id="{136DCE83-EDE6-4A5A-84C6-E9886CBB0433}" type="slidenum">
              <a:rPr lang="en-GB" smtClean="0">
                <a:latin typeface="Arial" pitchFamily="34" charset="0"/>
                <a:cs typeface="Arial" pitchFamily="34" charset="0"/>
              </a:rPr>
              <a:pPr/>
              <a:t>52</a:t>
            </a:fld>
            <a:endParaRPr lang="en-GB">
              <a:latin typeface="Arial" pitchFamily="34" charset="0"/>
              <a:cs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6337417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87313" y="742950"/>
            <a:ext cx="6605587" cy="3716338"/>
          </a:xfrm>
          <a:ln/>
        </p:spPr>
      </p:sp>
      <p:sp>
        <p:nvSpPr>
          <p:cNvPr id="137219" name="Notes Placeholder 2"/>
          <p:cNvSpPr>
            <a:spLocks noGrp="1"/>
          </p:cNvSpPr>
          <p:nvPr>
            <p:ph type="body" idx="1"/>
          </p:nvPr>
        </p:nvSpPr>
        <p:spPr>
          <a:noFill/>
          <a:ln/>
        </p:spPr>
        <p:txBody>
          <a:bodyPr/>
          <a:lstStyle/>
          <a:p>
            <a:pPr eaLnBrk="1" hangingPunct="1"/>
            <a:endParaRPr lang="en-US">
              <a:latin typeface="Arial" pitchFamily="34" charset="0"/>
            </a:endParaRPr>
          </a:p>
        </p:txBody>
      </p:sp>
      <p:sp>
        <p:nvSpPr>
          <p:cNvPr id="137221" name="Slide Number Placeholder 4"/>
          <p:cNvSpPr>
            <a:spLocks noGrp="1"/>
          </p:cNvSpPr>
          <p:nvPr>
            <p:ph type="sldNum" sz="quarter" idx="5"/>
          </p:nvPr>
        </p:nvSpPr>
        <p:spPr>
          <a:noFill/>
        </p:spPr>
        <p:txBody>
          <a:bodyPr/>
          <a:lstStyle/>
          <a:p>
            <a:fld id="{136DCE83-EDE6-4A5A-84C6-E9886CBB0433}" type="slidenum">
              <a:rPr lang="en-GB" smtClean="0">
                <a:latin typeface="Arial" pitchFamily="34" charset="0"/>
                <a:cs typeface="Arial" pitchFamily="34" charset="0"/>
              </a:rPr>
              <a:pPr/>
              <a:t>53</a:t>
            </a:fld>
            <a:endParaRPr lang="en-GB">
              <a:latin typeface="Arial" pitchFamily="34" charset="0"/>
              <a:cs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23114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7"/>
          <p:cNvSpPr>
            <a:spLocks noGrp="1" noChangeArrowheads="1"/>
          </p:cNvSpPr>
          <p:nvPr>
            <p:ph type="sldNum" sz="quarter" idx="5"/>
          </p:nvPr>
        </p:nvSpPr>
        <p:spPr>
          <a:noFill/>
        </p:spPr>
        <p:txBody>
          <a:bodyPr/>
          <a:lstStyle/>
          <a:p>
            <a:fld id="{3BB24FE6-02AF-4F31-A147-CD59BC04A64A}" type="slidenum">
              <a:rPr lang="en-GB" smtClean="0">
                <a:latin typeface="Arial" pitchFamily="34" charset="0"/>
                <a:cs typeface="Arial" pitchFamily="34" charset="0"/>
              </a:rPr>
              <a:pPr/>
              <a:t>54</a:t>
            </a:fld>
            <a:endParaRPr lang="en-GB">
              <a:latin typeface="Arial" pitchFamily="34" charset="0"/>
              <a:cs typeface="Arial" pitchFamily="34" charset="0"/>
            </a:endParaRPr>
          </a:p>
        </p:txBody>
      </p:sp>
      <p:sp>
        <p:nvSpPr>
          <p:cNvPr id="140292" name="Rectangle 2"/>
          <p:cNvSpPr>
            <a:spLocks noGrp="1" noRot="1" noChangeAspect="1" noChangeArrowheads="1" noTextEdit="1"/>
          </p:cNvSpPr>
          <p:nvPr>
            <p:ph type="sldImg"/>
          </p:nvPr>
        </p:nvSpPr>
        <p:spPr>
          <a:xfrm>
            <a:off x="87313" y="742950"/>
            <a:ext cx="6605587" cy="3716338"/>
          </a:xfrm>
          <a:ln/>
        </p:spPr>
      </p:sp>
      <p:sp>
        <p:nvSpPr>
          <p:cNvPr id="14029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675521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7"/>
          <p:cNvSpPr>
            <a:spLocks noGrp="1" noChangeArrowheads="1"/>
          </p:cNvSpPr>
          <p:nvPr>
            <p:ph type="sldNum" sz="quarter" idx="5"/>
          </p:nvPr>
        </p:nvSpPr>
        <p:spPr>
          <a:noFill/>
        </p:spPr>
        <p:txBody>
          <a:bodyPr/>
          <a:lstStyle/>
          <a:p>
            <a:fld id="{6647E8C8-F926-4E04-B0FE-0061457FD63E}" type="slidenum">
              <a:rPr lang="en-GB" smtClean="0">
                <a:latin typeface="Arial" pitchFamily="34" charset="0"/>
                <a:cs typeface="Arial" pitchFamily="34" charset="0"/>
              </a:rPr>
              <a:pPr/>
              <a:t>55</a:t>
            </a:fld>
            <a:endParaRPr lang="en-GB">
              <a:latin typeface="Arial" pitchFamily="34" charset="0"/>
              <a:cs typeface="Arial" pitchFamily="34" charset="0"/>
            </a:endParaRPr>
          </a:p>
        </p:txBody>
      </p:sp>
      <p:sp>
        <p:nvSpPr>
          <p:cNvPr id="141316" name="Rectangle 2"/>
          <p:cNvSpPr>
            <a:spLocks noGrp="1" noRot="1" noChangeAspect="1" noChangeArrowheads="1" noTextEdit="1"/>
          </p:cNvSpPr>
          <p:nvPr>
            <p:ph type="sldImg"/>
          </p:nvPr>
        </p:nvSpPr>
        <p:spPr>
          <a:xfrm>
            <a:off x="87313" y="742950"/>
            <a:ext cx="6605587" cy="3716338"/>
          </a:xfrm>
          <a:ln/>
        </p:spPr>
      </p:sp>
      <p:sp>
        <p:nvSpPr>
          <p:cNvPr id="14131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44161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7"/>
          <p:cNvSpPr>
            <a:spLocks noGrp="1" noChangeArrowheads="1"/>
          </p:cNvSpPr>
          <p:nvPr>
            <p:ph type="sldNum" sz="quarter" idx="5"/>
          </p:nvPr>
        </p:nvSpPr>
        <p:spPr>
          <a:noFill/>
        </p:spPr>
        <p:txBody>
          <a:bodyPr/>
          <a:lstStyle/>
          <a:p>
            <a:fld id="{86F4A5F9-3D0F-4BDB-94EA-34018B8FFCD8}" type="slidenum">
              <a:rPr lang="en-GB" smtClean="0">
                <a:latin typeface="Arial" pitchFamily="34" charset="0"/>
                <a:cs typeface="Arial" pitchFamily="34" charset="0"/>
              </a:rPr>
              <a:pPr/>
              <a:t>56</a:t>
            </a:fld>
            <a:endParaRPr lang="en-GB">
              <a:latin typeface="Arial" pitchFamily="34" charset="0"/>
              <a:cs typeface="Arial" pitchFamily="34" charset="0"/>
            </a:endParaRPr>
          </a:p>
        </p:txBody>
      </p:sp>
      <p:sp>
        <p:nvSpPr>
          <p:cNvPr id="142340" name="Rectangle 2"/>
          <p:cNvSpPr>
            <a:spLocks noGrp="1" noRot="1" noChangeAspect="1" noChangeArrowheads="1" noTextEdit="1"/>
          </p:cNvSpPr>
          <p:nvPr>
            <p:ph type="sldImg"/>
          </p:nvPr>
        </p:nvSpPr>
        <p:spPr>
          <a:xfrm>
            <a:off x="87313" y="742950"/>
            <a:ext cx="6605587" cy="3716338"/>
          </a:xfrm>
          <a:ln/>
        </p:spPr>
      </p:sp>
      <p:sp>
        <p:nvSpPr>
          <p:cNvPr id="14234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3019806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7"/>
          <p:cNvSpPr>
            <a:spLocks noGrp="1" noChangeArrowheads="1"/>
          </p:cNvSpPr>
          <p:nvPr>
            <p:ph type="sldNum" sz="quarter" idx="5"/>
          </p:nvPr>
        </p:nvSpPr>
        <p:spPr>
          <a:noFill/>
        </p:spPr>
        <p:txBody>
          <a:bodyPr/>
          <a:lstStyle/>
          <a:p>
            <a:fld id="{86F4A5F9-3D0F-4BDB-94EA-34018B8FFCD8}" type="slidenum">
              <a:rPr lang="en-GB" smtClean="0">
                <a:latin typeface="Arial" pitchFamily="34" charset="0"/>
                <a:cs typeface="Arial" pitchFamily="34" charset="0"/>
              </a:rPr>
              <a:pPr/>
              <a:t>57</a:t>
            </a:fld>
            <a:endParaRPr lang="en-GB">
              <a:latin typeface="Arial" pitchFamily="34" charset="0"/>
              <a:cs typeface="Arial" pitchFamily="34" charset="0"/>
            </a:endParaRPr>
          </a:p>
        </p:txBody>
      </p:sp>
      <p:sp>
        <p:nvSpPr>
          <p:cNvPr id="142340" name="Rectangle 2"/>
          <p:cNvSpPr>
            <a:spLocks noGrp="1" noRot="1" noChangeAspect="1" noChangeArrowheads="1" noTextEdit="1"/>
          </p:cNvSpPr>
          <p:nvPr>
            <p:ph type="sldImg"/>
          </p:nvPr>
        </p:nvSpPr>
        <p:spPr>
          <a:xfrm>
            <a:off x="87313" y="742950"/>
            <a:ext cx="6605587" cy="3716338"/>
          </a:xfrm>
          <a:ln/>
        </p:spPr>
      </p:sp>
      <p:sp>
        <p:nvSpPr>
          <p:cNvPr id="14234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5714505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7"/>
          <p:cNvSpPr>
            <a:spLocks noGrp="1" noChangeArrowheads="1"/>
          </p:cNvSpPr>
          <p:nvPr>
            <p:ph type="sldNum" sz="quarter" idx="5"/>
          </p:nvPr>
        </p:nvSpPr>
        <p:spPr>
          <a:noFill/>
        </p:spPr>
        <p:txBody>
          <a:bodyPr/>
          <a:lstStyle/>
          <a:p>
            <a:fld id="{38FFFA63-DAE5-4BAD-8B38-234308C488C6}" type="slidenum">
              <a:rPr lang="en-GB" smtClean="0">
                <a:latin typeface="Arial" pitchFamily="34" charset="0"/>
                <a:cs typeface="Arial" pitchFamily="34" charset="0"/>
              </a:rPr>
              <a:pPr/>
              <a:t>58</a:t>
            </a:fld>
            <a:endParaRPr lang="en-GB">
              <a:latin typeface="Arial" pitchFamily="34" charset="0"/>
              <a:cs typeface="Arial" pitchFamily="34" charset="0"/>
            </a:endParaRPr>
          </a:p>
        </p:txBody>
      </p:sp>
      <p:sp>
        <p:nvSpPr>
          <p:cNvPr id="146436" name="Rectangle 2"/>
          <p:cNvSpPr>
            <a:spLocks noGrp="1" noRot="1" noChangeAspect="1" noChangeArrowheads="1" noTextEdit="1"/>
          </p:cNvSpPr>
          <p:nvPr>
            <p:ph type="sldImg"/>
          </p:nvPr>
        </p:nvSpPr>
        <p:spPr>
          <a:xfrm>
            <a:off x="87313" y="742950"/>
            <a:ext cx="6605587" cy="3716338"/>
          </a:xfrm>
          <a:ln/>
        </p:spPr>
      </p:sp>
      <p:sp>
        <p:nvSpPr>
          <p:cNvPr id="14643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037477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7"/>
          <p:cNvSpPr>
            <a:spLocks noGrp="1" noChangeArrowheads="1"/>
          </p:cNvSpPr>
          <p:nvPr>
            <p:ph type="sldNum" sz="quarter" idx="5"/>
          </p:nvPr>
        </p:nvSpPr>
        <p:spPr>
          <a:noFill/>
        </p:spPr>
        <p:txBody>
          <a:bodyPr/>
          <a:lstStyle/>
          <a:p>
            <a:fld id="{7DA2BE2F-71EC-4BD1-A796-6C8575F3F39A}" type="slidenum">
              <a:rPr lang="en-GB" smtClean="0">
                <a:latin typeface="Arial" pitchFamily="34" charset="0"/>
                <a:cs typeface="Arial" pitchFamily="34" charset="0"/>
              </a:rPr>
              <a:pPr/>
              <a:t>59</a:t>
            </a:fld>
            <a:endParaRPr lang="en-GB">
              <a:latin typeface="Arial" pitchFamily="34" charset="0"/>
              <a:cs typeface="Arial" pitchFamily="34" charset="0"/>
            </a:endParaRPr>
          </a:p>
        </p:txBody>
      </p:sp>
      <p:sp>
        <p:nvSpPr>
          <p:cNvPr id="147460" name="Rectangle 2"/>
          <p:cNvSpPr>
            <a:spLocks noGrp="1" noRot="1" noChangeAspect="1" noChangeArrowheads="1" noTextEdit="1"/>
          </p:cNvSpPr>
          <p:nvPr>
            <p:ph type="sldImg"/>
          </p:nvPr>
        </p:nvSpPr>
        <p:spPr>
          <a:xfrm>
            <a:off x="87313" y="742950"/>
            <a:ext cx="6605587" cy="3716338"/>
          </a:xfrm>
          <a:ln/>
        </p:spPr>
      </p:sp>
      <p:sp>
        <p:nvSpPr>
          <p:cNvPr id="1474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6950109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7"/>
          <p:cNvSpPr>
            <a:spLocks noGrp="1" noChangeArrowheads="1"/>
          </p:cNvSpPr>
          <p:nvPr>
            <p:ph type="sldNum" sz="quarter" idx="5"/>
          </p:nvPr>
        </p:nvSpPr>
        <p:spPr>
          <a:noFill/>
        </p:spPr>
        <p:txBody>
          <a:bodyPr/>
          <a:lstStyle/>
          <a:p>
            <a:fld id="{6BF2C914-C414-484B-9AC1-B17F4C5C5DE4}" type="slidenum">
              <a:rPr lang="en-GB" smtClean="0">
                <a:latin typeface="Arial" pitchFamily="34" charset="0"/>
                <a:cs typeface="Arial" pitchFamily="34" charset="0"/>
              </a:rPr>
              <a:pPr/>
              <a:t>60</a:t>
            </a:fld>
            <a:endParaRPr lang="en-GB">
              <a:latin typeface="Arial" pitchFamily="34" charset="0"/>
              <a:cs typeface="Arial" pitchFamily="34" charset="0"/>
            </a:endParaRPr>
          </a:p>
        </p:txBody>
      </p:sp>
      <p:sp>
        <p:nvSpPr>
          <p:cNvPr id="148484" name="Rectangle 2"/>
          <p:cNvSpPr>
            <a:spLocks noGrp="1" noRot="1" noChangeAspect="1" noChangeArrowheads="1" noTextEdit="1"/>
          </p:cNvSpPr>
          <p:nvPr>
            <p:ph type="sldImg"/>
          </p:nvPr>
        </p:nvSpPr>
        <p:spPr>
          <a:xfrm>
            <a:off x="87313" y="742950"/>
            <a:ext cx="6605587" cy="3716338"/>
          </a:xfrm>
          <a:ln/>
        </p:spPr>
      </p:sp>
      <p:sp>
        <p:nvSpPr>
          <p:cNvPr id="14848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454931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7"/>
          <p:cNvSpPr>
            <a:spLocks noGrp="1" noChangeArrowheads="1"/>
          </p:cNvSpPr>
          <p:nvPr>
            <p:ph type="sldNum" sz="quarter" idx="5"/>
          </p:nvPr>
        </p:nvSpPr>
        <p:spPr>
          <a:noFill/>
        </p:spPr>
        <p:txBody>
          <a:bodyPr/>
          <a:lstStyle/>
          <a:p>
            <a:fld id="{75438FB6-86BD-4B4B-9005-840FFCCBB5A5}" type="slidenum">
              <a:rPr lang="en-GB" smtClean="0">
                <a:latin typeface="Arial" pitchFamily="34" charset="0"/>
                <a:cs typeface="Arial" pitchFamily="34" charset="0"/>
              </a:rPr>
              <a:pPr/>
              <a:t>61</a:t>
            </a:fld>
            <a:endParaRPr lang="en-GB">
              <a:latin typeface="Arial" pitchFamily="34" charset="0"/>
              <a:cs typeface="Arial" pitchFamily="34" charset="0"/>
            </a:endParaRPr>
          </a:p>
        </p:txBody>
      </p:sp>
      <p:sp>
        <p:nvSpPr>
          <p:cNvPr id="149508" name="Rectangle 2"/>
          <p:cNvSpPr>
            <a:spLocks noGrp="1" noRot="1" noChangeAspect="1" noChangeArrowheads="1" noTextEdit="1"/>
          </p:cNvSpPr>
          <p:nvPr>
            <p:ph type="sldImg"/>
          </p:nvPr>
        </p:nvSpPr>
        <p:spPr>
          <a:xfrm>
            <a:off x="87313" y="742950"/>
            <a:ext cx="6605587" cy="3716338"/>
          </a:xfrm>
          <a:ln/>
        </p:spPr>
      </p:sp>
      <p:sp>
        <p:nvSpPr>
          <p:cNvPr id="14950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983303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87313" y="742950"/>
            <a:ext cx="6605587" cy="3716338"/>
          </a:xfrm>
          <a:ln/>
        </p:spPr>
      </p:sp>
      <p:sp>
        <p:nvSpPr>
          <p:cNvPr id="91139" name="Rectangle 3"/>
          <p:cNvSpPr>
            <a:spLocks noGrp="1" noChangeArrowheads="1"/>
          </p:cNvSpPr>
          <p:nvPr>
            <p:ph type="body" idx="1"/>
          </p:nvPr>
        </p:nvSpPr>
        <p:spPr>
          <a:noFill/>
          <a:ln/>
        </p:spPr>
        <p:txBody>
          <a:bodyPr/>
          <a:lstStyle/>
          <a:p>
            <a:endParaRPr lang="nl-NL">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806527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7"/>
          <p:cNvSpPr>
            <a:spLocks noGrp="1" noChangeArrowheads="1"/>
          </p:cNvSpPr>
          <p:nvPr>
            <p:ph type="sldNum" sz="quarter" idx="5"/>
          </p:nvPr>
        </p:nvSpPr>
        <p:spPr>
          <a:noFill/>
        </p:spPr>
        <p:txBody>
          <a:bodyPr/>
          <a:lstStyle/>
          <a:p>
            <a:fld id="{8ACA6BD0-B0B0-4C05-8A43-5E069DF0CBE9}" type="slidenum">
              <a:rPr lang="en-GB" smtClean="0">
                <a:latin typeface="Arial" pitchFamily="34" charset="0"/>
                <a:cs typeface="Arial" pitchFamily="34" charset="0"/>
              </a:rPr>
              <a:pPr/>
              <a:t>62</a:t>
            </a:fld>
            <a:endParaRPr lang="en-GB">
              <a:latin typeface="Arial" pitchFamily="34" charset="0"/>
              <a:cs typeface="Arial" pitchFamily="34" charset="0"/>
            </a:endParaRPr>
          </a:p>
        </p:txBody>
      </p:sp>
      <p:sp>
        <p:nvSpPr>
          <p:cNvPr id="150532" name="Rectangle 2"/>
          <p:cNvSpPr>
            <a:spLocks noGrp="1" noRot="1" noChangeAspect="1" noChangeArrowheads="1" noTextEdit="1"/>
          </p:cNvSpPr>
          <p:nvPr>
            <p:ph type="sldImg"/>
          </p:nvPr>
        </p:nvSpPr>
        <p:spPr>
          <a:xfrm>
            <a:off x="87313" y="742950"/>
            <a:ext cx="6605587" cy="3716338"/>
          </a:xfrm>
          <a:ln/>
        </p:spPr>
      </p:sp>
      <p:sp>
        <p:nvSpPr>
          <p:cNvPr id="15053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301324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7"/>
          <p:cNvSpPr>
            <a:spLocks noGrp="1" noChangeArrowheads="1"/>
          </p:cNvSpPr>
          <p:nvPr>
            <p:ph type="sldNum" sz="quarter" idx="5"/>
          </p:nvPr>
        </p:nvSpPr>
        <p:spPr>
          <a:noFill/>
        </p:spPr>
        <p:txBody>
          <a:bodyPr/>
          <a:lstStyle/>
          <a:p>
            <a:fld id="{38CAF613-0CF1-46F2-8023-6AAEE3414869}" type="slidenum">
              <a:rPr lang="en-GB" smtClean="0">
                <a:latin typeface="Arial" pitchFamily="34" charset="0"/>
                <a:cs typeface="Arial" pitchFamily="34" charset="0"/>
              </a:rPr>
              <a:pPr/>
              <a:t>63</a:t>
            </a:fld>
            <a:endParaRPr lang="en-GB">
              <a:latin typeface="Arial" pitchFamily="34" charset="0"/>
              <a:cs typeface="Arial" pitchFamily="34" charset="0"/>
            </a:endParaRPr>
          </a:p>
        </p:txBody>
      </p:sp>
      <p:sp>
        <p:nvSpPr>
          <p:cNvPr id="151556" name="Rectangle 2"/>
          <p:cNvSpPr>
            <a:spLocks noGrp="1" noRot="1" noChangeAspect="1" noChangeArrowheads="1" noTextEdit="1"/>
          </p:cNvSpPr>
          <p:nvPr>
            <p:ph type="sldImg"/>
          </p:nvPr>
        </p:nvSpPr>
        <p:spPr>
          <a:xfrm>
            <a:off x="87313" y="742950"/>
            <a:ext cx="6605587" cy="3716338"/>
          </a:xfrm>
          <a:ln/>
        </p:spPr>
      </p:sp>
      <p:sp>
        <p:nvSpPr>
          <p:cNvPr id="1515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2935053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7"/>
          <p:cNvSpPr>
            <a:spLocks noGrp="1" noChangeArrowheads="1"/>
          </p:cNvSpPr>
          <p:nvPr>
            <p:ph type="sldNum" sz="quarter" idx="5"/>
          </p:nvPr>
        </p:nvSpPr>
        <p:spPr>
          <a:noFill/>
        </p:spPr>
        <p:txBody>
          <a:bodyPr/>
          <a:lstStyle/>
          <a:p>
            <a:fld id="{5051895D-80FD-4A61-A654-32B5D6D518C3}" type="slidenum">
              <a:rPr lang="en-GB" smtClean="0">
                <a:latin typeface="Arial" pitchFamily="34" charset="0"/>
                <a:cs typeface="Arial" pitchFamily="34" charset="0"/>
              </a:rPr>
              <a:pPr/>
              <a:t>64</a:t>
            </a:fld>
            <a:endParaRPr lang="en-GB">
              <a:latin typeface="Arial" pitchFamily="34" charset="0"/>
              <a:cs typeface="Arial" pitchFamily="34" charset="0"/>
            </a:endParaRPr>
          </a:p>
        </p:txBody>
      </p:sp>
      <p:sp>
        <p:nvSpPr>
          <p:cNvPr id="152580" name="Rectangle 2"/>
          <p:cNvSpPr>
            <a:spLocks noGrp="1" noRot="1" noChangeAspect="1" noChangeArrowheads="1" noTextEdit="1"/>
          </p:cNvSpPr>
          <p:nvPr>
            <p:ph type="sldImg"/>
          </p:nvPr>
        </p:nvSpPr>
        <p:spPr>
          <a:xfrm>
            <a:off x="87313" y="742950"/>
            <a:ext cx="6605587" cy="3716338"/>
          </a:xfrm>
          <a:ln/>
        </p:spPr>
      </p:sp>
      <p:sp>
        <p:nvSpPr>
          <p:cNvPr id="15258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581224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7"/>
          <p:cNvSpPr>
            <a:spLocks noGrp="1" noChangeArrowheads="1"/>
          </p:cNvSpPr>
          <p:nvPr>
            <p:ph type="sldNum" sz="quarter" idx="5"/>
          </p:nvPr>
        </p:nvSpPr>
        <p:spPr>
          <a:noFill/>
        </p:spPr>
        <p:txBody>
          <a:bodyPr/>
          <a:lstStyle/>
          <a:p>
            <a:fld id="{3122A96F-4D6E-47B5-8A95-B6E85C3C4745}" type="slidenum">
              <a:rPr lang="en-GB" smtClean="0">
                <a:latin typeface="Arial" pitchFamily="34" charset="0"/>
                <a:cs typeface="Arial" pitchFamily="34" charset="0"/>
              </a:rPr>
              <a:pPr/>
              <a:t>65</a:t>
            </a:fld>
            <a:endParaRPr lang="en-GB">
              <a:latin typeface="Arial" pitchFamily="34" charset="0"/>
              <a:cs typeface="Arial" pitchFamily="34" charset="0"/>
            </a:endParaRPr>
          </a:p>
        </p:txBody>
      </p:sp>
      <p:sp>
        <p:nvSpPr>
          <p:cNvPr id="153604" name="Rectangle 2"/>
          <p:cNvSpPr>
            <a:spLocks noGrp="1" noRot="1" noChangeAspect="1" noChangeArrowheads="1" noTextEdit="1"/>
          </p:cNvSpPr>
          <p:nvPr>
            <p:ph type="sldImg"/>
          </p:nvPr>
        </p:nvSpPr>
        <p:spPr>
          <a:xfrm>
            <a:off x="87313" y="742950"/>
            <a:ext cx="6605587" cy="3716338"/>
          </a:xfrm>
          <a:ln/>
        </p:spPr>
      </p:sp>
      <p:sp>
        <p:nvSpPr>
          <p:cNvPr id="15360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8293319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7"/>
          <p:cNvSpPr>
            <a:spLocks noGrp="1" noChangeArrowheads="1"/>
          </p:cNvSpPr>
          <p:nvPr>
            <p:ph type="sldNum" sz="quarter" idx="5"/>
          </p:nvPr>
        </p:nvSpPr>
        <p:spPr>
          <a:noFill/>
        </p:spPr>
        <p:txBody>
          <a:bodyPr/>
          <a:lstStyle/>
          <a:p>
            <a:fld id="{6ABB5096-07F5-4C57-B7EA-6B4F49A119A0}" type="slidenum">
              <a:rPr lang="en-GB" smtClean="0">
                <a:latin typeface="Arial" pitchFamily="34" charset="0"/>
                <a:cs typeface="Arial" pitchFamily="34" charset="0"/>
              </a:rPr>
              <a:pPr/>
              <a:t>66</a:t>
            </a:fld>
            <a:endParaRPr lang="en-GB">
              <a:latin typeface="Arial" pitchFamily="34" charset="0"/>
              <a:cs typeface="Arial" pitchFamily="34" charset="0"/>
            </a:endParaRPr>
          </a:p>
        </p:txBody>
      </p:sp>
      <p:sp>
        <p:nvSpPr>
          <p:cNvPr id="154628" name="Rectangle 2"/>
          <p:cNvSpPr>
            <a:spLocks noGrp="1" noRot="1" noChangeAspect="1" noChangeArrowheads="1" noTextEdit="1"/>
          </p:cNvSpPr>
          <p:nvPr>
            <p:ph type="sldImg"/>
          </p:nvPr>
        </p:nvSpPr>
        <p:spPr>
          <a:xfrm>
            <a:off x="87313" y="742950"/>
            <a:ext cx="6605587" cy="3716338"/>
          </a:xfrm>
          <a:ln/>
        </p:spPr>
      </p:sp>
      <p:sp>
        <p:nvSpPr>
          <p:cNvPr id="1546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3398212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7"/>
          <p:cNvSpPr>
            <a:spLocks noGrp="1" noChangeArrowheads="1"/>
          </p:cNvSpPr>
          <p:nvPr>
            <p:ph type="sldNum" sz="quarter" idx="5"/>
          </p:nvPr>
        </p:nvSpPr>
        <p:spPr>
          <a:noFill/>
        </p:spPr>
        <p:txBody>
          <a:bodyPr/>
          <a:lstStyle/>
          <a:p>
            <a:fld id="{8A9FA650-38CC-4256-9CC6-CB40D651EEA3}" type="slidenum">
              <a:rPr lang="en-GB" smtClean="0">
                <a:latin typeface="Arial" pitchFamily="34" charset="0"/>
                <a:cs typeface="Arial" pitchFamily="34" charset="0"/>
              </a:rPr>
              <a:pPr/>
              <a:t>67</a:t>
            </a:fld>
            <a:endParaRPr lang="en-GB">
              <a:latin typeface="Arial" pitchFamily="34" charset="0"/>
              <a:cs typeface="Arial" pitchFamily="34" charset="0"/>
            </a:endParaRPr>
          </a:p>
        </p:txBody>
      </p:sp>
      <p:sp>
        <p:nvSpPr>
          <p:cNvPr id="155652" name="Rectangle 2"/>
          <p:cNvSpPr>
            <a:spLocks noGrp="1" noRot="1" noChangeAspect="1" noChangeArrowheads="1" noTextEdit="1"/>
          </p:cNvSpPr>
          <p:nvPr>
            <p:ph type="sldImg"/>
          </p:nvPr>
        </p:nvSpPr>
        <p:spPr>
          <a:xfrm>
            <a:off x="87313" y="742950"/>
            <a:ext cx="6605587" cy="3716338"/>
          </a:xfrm>
          <a:ln/>
        </p:spPr>
      </p:sp>
      <p:sp>
        <p:nvSpPr>
          <p:cNvPr id="1556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2609754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7"/>
          <p:cNvSpPr>
            <a:spLocks noGrp="1" noChangeArrowheads="1"/>
          </p:cNvSpPr>
          <p:nvPr>
            <p:ph type="sldNum" sz="quarter" idx="5"/>
          </p:nvPr>
        </p:nvSpPr>
        <p:spPr>
          <a:noFill/>
        </p:spPr>
        <p:txBody>
          <a:bodyPr/>
          <a:lstStyle/>
          <a:p>
            <a:fld id="{342C1416-3BC3-4E88-A157-05072A9CCA28}" type="slidenum">
              <a:rPr lang="en-GB" smtClean="0">
                <a:latin typeface="Arial" pitchFamily="34" charset="0"/>
                <a:cs typeface="Arial" pitchFamily="34" charset="0"/>
              </a:rPr>
              <a:pPr/>
              <a:t>68</a:t>
            </a:fld>
            <a:endParaRPr lang="en-GB">
              <a:latin typeface="Arial" pitchFamily="34" charset="0"/>
              <a:cs typeface="Arial" pitchFamily="34" charset="0"/>
            </a:endParaRPr>
          </a:p>
        </p:txBody>
      </p:sp>
      <p:sp>
        <p:nvSpPr>
          <p:cNvPr id="156676" name="Rectangle 2"/>
          <p:cNvSpPr>
            <a:spLocks noGrp="1" noRot="1" noChangeAspect="1" noChangeArrowheads="1" noTextEdit="1"/>
          </p:cNvSpPr>
          <p:nvPr>
            <p:ph type="sldImg"/>
          </p:nvPr>
        </p:nvSpPr>
        <p:spPr>
          <a:xfrm>
            <a:off x="87313" y="742950"/>
            <a:ext cx="6605587" cy="3716338"/>
          </a:xfrm>
          <a:ln/>
        </p:spPr>
      </p:sp>
      <p:sp>
        <p:nvSpPr>
          <p:cNvPr id="15667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3071676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7"/>
          <p:cNvSpPr>
            <a:spLocks noGrp="1" noChangeArrowheads="1"/>
          </p:cNvSpPr>
          <p:nvPr>
            <p:ph type="sldNum" sz="quarter" idx="5"/>
          </p:nvPr>
        </p:nvSpPr>
        <p:spPr>
          <a:noFill/>
        </p:spPr>
        <p:txBody>
          <a:bodyPr/>
          <a:lstStyle/>
          <a:p>
            <a:fld id="{FA7A1899-13FC-4C6B-B825-36CB585A78A0}" type="slidenum">
              <a:rPr lang="en-GB" smtClean="0">
                <a:latin typeface="Arial" pitchFamily="34" charset="0"/>
                <a:cs typeface="Arial" pitchFamily="34" charset="0"/>
              </a:rPr>
              <a:pPr/>
              <a:t>69</a:t>
            </a:fld>
            <a:endParaRPr lang="en-GB">
              <a:latin typeface="Arial" pitchFamily="34" charset="0"/>
              <a:cs typeface="Arial" pitchFamily="34" charset="0"/>
            </a:endParaRPr>
          </a:p>
        </p:txBody>
      </p:sp>
      <p:sp>
        <p:nvSpPr>
          <p:cNvPr id="157700" name="Rectangle 2"/>
          <p:cNvSpPr>
            <a:spLocks noGrp="1" noRot="1" noChangeAspect="1" noChangeArrowheads="1" noTextEdit="1"/>
          </p:cNvSpPr>
          <p:nvPr>
            <p:ph type="sldImg"/>
          </p:nvPr>
        </p:nvSpPr>
        <p:spPr>
          <a:xfrm>
            <a:off x="87313" y="742950"/>
            <a:ext cx="6605587" cy="3716338"/>
          </a:xfrm>
          <a:ln/>
        </p:spPr>
      </p:sp>
      <p:sp>
        <p:nvSpPr>
          <p:cNvPr id="1577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7699185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7"/>
          <p:cNvSpPr>
            <a:spLocks noGrp="1" noChangeArrowheads="1"/>
          </p:cNvSpPr>
          <p:nvPr>
            <p:ph type="sldNum" sz="quarter" idx="5"/>
          </p:nvPr>
        </p:nvSpPr>
        <p:spPr>
          <a:noFill/>
        </p:spPr>
        <p:txBody>
          <a:bodyPr/>
          <a:lstStyle/>
          <a:p>
            <a:fld id="{32D3D3D8-1751-4331-8799-2D54CA75E42A}" type="slidenum">
              <a:rPr lang="en-GB" smtClean="0">
                <a:latin typeface="Arial" pitchFamily="34" charset="0"/>
                <a:cs typeface="Arial" pitchFamily="34" charset="0"/>
              </a:rPr>
              <a:pPr/>
              <a:t>70</a:t>
            </a:fld>
            <a:endParaRPr lang="en-GB">
              <a:latin typeface="Arial" pitchFamily="34" charset="0"/>
              <a:cs typeface="Arial" pitchFamily="34" charset="0"/>
            </a:endParaRPr>
          </a:p>
        </p:txBody>
      </p:sp>
      <p:sp>
        <p:nvSpPr>
          <p:cNvPr id="158724" name="Rectangle 2"/>
          <p:cNvSpPr>
            <a:spLocks noGrp="1" noRot="1" noChangeAspect="1" noChangeArrowheads="1" noTextEdit="1"/>
          </p:cNvSpPr>
          <p:nvPr>
            <p:ph type="sldImg"/>
          </p:nvPr>
        </p:nvSpPr>
        <p:spPr>
          <a:xfrm>
            <a:off x="87313" y="742950"/>
            <a:ext cx="6605587" cy="3716338"/>
          </a:xfrm>
          <a:ln/>
        </p:spPr>
      </p:sp>
      <p:sp>
        <p:nvSpPr>
          <p:cNvPr id="15872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41851835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7"/>
          <p:cNvSpPr>
            <a:spLocks noGrp="1" noChangeArrowheads="1"/>
          </p:cNvSpPr>
          <p:nvPr>
            <p:ph type="sldNum" sz="quarter" idx="5"/>
          </p:nvPr>
        </p:nvSpPr>
        <p:spPr>
          <a:noFill/>
        </p:spPr>
        <p:txBody>
          <a:bodyPr/>
          <a:lstStyle/>
          <a:p>
            <a:fld id="{D1B2C81A-4E11-4170-8568-09B348253009}" type="slidenum">
              <a:rPr lang="en-GB" smtClean="0">
                <a:latin typeface="Arial" pitchFamily="34" charset="0"/>
                <a:cs typeface="Arial" pitchFamily="34" charset="0"/>
              </a:rPr>
              <a:pPr/>
              <a:t>71</a:t>
            </a:fld>
            <a:endParaRPr lang="en-GB">
              <a:latin typeface="Arial" pitchFamily="34" charset="0"/>
              <a:cs typeface="Arial" pitchFamily="34" charset="0"/>
            </a:endParaRPr>
          </a:p>
        </p:txBody>
      </p:sp>
      <p:sp>
        <p:nvSpPr>
          <p:cNvPr id="159748" name="Rectangle 2"/>
          <p:cNvSpPr>
            <a:spLocks noGrp="1" noRot="1" noChangeAspect="1" noChangeArrowheads="1" noTextEdit="1"/>
          </p:cNvSpPr>
          <p:nvPr>
            <p:ph type="sldImg"/>
          </p:nvPr>
        </p:nvSpPr>
        <p:spPr>
          <a:xfrm>
            <a:off x="87313" y="742950"/>
            <a:ext cx="6605587" cy="3716338"/>
          </a:xfrm>
          <a:ln/>
        </p:spPr>
      </p:sp>
      <p:sp>
        <p:nvSpPr>
          <p:cNvPr id="1597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74938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7"/>
          <p:cNvSpPr>
            <a:spLocks noGrp="1" noChangeArrowheads="1"/>
          </p:cNvSpPr>
          <p:nvPr>
            <p:ph type="sldNum" sz="quarter" idx="5"/>
          </p:nvPr>
        </p:nvSpPr>
        <p:spPr>
          <a:noFill/>
        </p:spPr>
        <p:txBody>
          <a:bodyPr/>
          <a:lstStyle/>
          <a:p>
            <a:fld id="{A73981BD-A4A6-40CE-AC08-35084B4C1F17}" type="slidenum">
              <a:rPr lang="en-GB" smtClean="0">
                <a:latin typeface="Arial" pitchFamily="34" charset="0"/>
                <a:cs typeface="Arial" pitchFamily="34" charset="0"/>
              </a:rPr>
              <a:pPr/>
              <a:t>8</a:t>
            </a:fld>
            <a:endParaRPr lang="en-GB">
              <a:latin typeface="Arial" pitchFamily="34" charset="0"/>
              <a:cs typeface="Arial" pitchFamily="34" charset="0"/>
            </a:endParaRPr>
          </a:p>
        </p:txBody>
      </p:sp>
      <p:sp>
        <p:nvSpPr>
          <p:cNvPr id="92164" name="Rectangle 2"/>
          <p:cNvSpPr>
            <a:spLocks noGrp="1" noRot="1" noChangeAspect="1" noChangeArrowheads="1" noTextEdit="1"/>
          </p:cNvSpPr>
          <p:nvPr>
            <p:ph type="sldImg"/>
          </p:nvPr>
        </p:nvSpPr>
        <p:spPr>
          <a:xfrm>
            <a:off x="87313" y="742950"/>
            <a:ext cx="6605587" cy="3716338"/>
          </a:xfrm>
          <a:ln/>
        </p:spPr>
      </p:sp>
      <p:sp>
        <p:nvSpPr>
          <p:cNvPr id="921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911690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7"/>
          <p:cNvSpPr>
            <a:spLocks noGrp="1" noChangeArrowheads="1"/>
          </p:cNvSpPr>
          <p:nvPr>
            <p:ph type="sldNum" sz="quarter" idx="5"/>
          </p:nvPr>
        </p:nvSpPr>
        <p:spPr>
          <a:noFill/>
        </p:spPr>
        <p:txBody>
          <a:bodyPr/>
          <a:lstStyle/>
          <a:p>
            <a:fld id="{19948344-8537-4D2C-9314-10C74E6C2133}" type="slidenum">
              <a:rPr lang="en-GB" smtClean="0">
                <a:latin typeface="Arial" pitchFamily="34" charset="0"/>
                <a:cs typeface="Arial" pitchFamily="34" charset="0"/>
              </a:rPr>
              <a:pPr/>
              <a:t>72</a:t>
            </a:fld>
            <a:endParaRPr lang="en-GB">
              <a:latin typeface="Arial" pitchFamily="34" charset="0"/>
              <a:cs typeface="Arial" pitchFamily="34" charset="0"/>
            </a:endParaRPr>
          </a:p>
        </p:txBody>
      </p:sp>
      <p:sp>
        <p:nvSpPr>
          <p:cNvPr id="160772" name="Rectangle 2"/>
          <p:cNvSpPr>
            <a:spLocks noGrp="1" noRot="1" noChangeAspect="1" noChangeArrowheads="1" noTextEdit="1"/>
          </p:cNvSpPr>
          <p:nvPr>
            <p:ph type="sldImg"/>
          </p:nvPr>
        </p:nvSpPr>
        <p:spPr>
          <a:xfrm>
            <a:off x="87313" y="742950"/>
            <a:ext cx="6605587" cy="3716338"/>
          </a:xfrm>
          <a:ln/>
        </p:spPr>
      </p:sp>
      <p:sp>
        <p:nvSpPr>
          <p:cNvPr id="16077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9636596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7"/>
          <p:cNvSpPr>
            <a:spLocks noGrp="1" noChangeArrowheads="1"/>
          </p:cNvSpPr>
          <p:nvPr>
            <p:ph type="sldNum" sz="quarter" idx="5"/>
          </p:nvPr>
        </p:nvSpPr>
        <p:spPr>
          <a:noFill/>
        </p:spPr>
        <p:txBody>
          <a:bodyPr/>
          <a:lstStyle/>
          <a:p>
            <a:fld id="{84A4328B-2318-4DEE-8479-1DB0C651CD4F}" type="slidenum">
              <a:rPr lang="en-GB" smtClean="0">
                <a:latin typeface="Arial" pitchFamily="34" charset="0"/>
                <a:cs typeface="Arial" pitchFamily="34" charset="0"/>
              </a:rPr>
              <a:pPr/>
              <a:t>73</a:t>
            </a:fld>
            <a:endParaRPr lang="en-GB">
              <a:latin typeface="Arial" pitchFamily="34" charset="0"/>
              <a:cs typeface="Arial" pitchFamily="34" charset="0"/>
            </a:endParaRPr>
          </a:p>
        </p:txBody>
      </p:sp>
      <p:sp>
        <p:nvSpPr>
          <p:cNvPr id="161796" name="Rectangle 2"/>
          <p:cNvSpPr>
            <a:spLocks noGrp="1" noRot="1" noChangeAspect="1" noChangeArrowheads="1" noTextEdit="1"/>
          </p:cNvSpPr>
          <p:nvPr>
            <p:ph type="sldImg"/>
          </p:nvPr>
        </p:nvSpPr>
        <p:spPr>
          <a:xfrm>
            <a:off x="87313" y="742950"/>
            <a:ext cx="6605587" cy="3716338"/>
          </a:xfrm>
          <a:ln/>
        </p:spPr>
      </p:sp>
      <p:sp>
        <p:nvSpPr>
          <p:cNvPr id="1617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448559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p>
            <a:fld id="{83DB5A39-FBFC-4B6B-B9C2-09EA3F927E16}" type="slidenum">
              <a:rPr lang="en-GB" smtClean="0">
                <a:latin typeface="Arial" pitchFamily="34" charset="0"/>
                <a:cs typeface="Arial" pitchFamily="34" charset="0"/>
              </a:rPr>
              <a:pPr/>
              <a:t>74</a:t>
            </a:fld>
            <a:endParaRPr lang="en-GB">
              <a:latin typeface="Arial" pitchFamily="34" charset="0"/>
              <a:cs typeface="Arial" pitchFamily="34" charset="0"/>
            </a:endParaRPr>
          </a:p>
        </p:txBody>
      </p:sp>
      <p:sp>
        <p:nvSpPr>
          <p:cNvPr id="162820" name="Rectangle 2"/>
          <p:cNvSpPr>
            <a:spLocks noGrp="1" noRot="1" noChangeAspect="1" noChangeArrowheads="1" noTextEdit="1"/>
          </p:cNvSpPr>
          <p:nvPr>
            <p:ph type="sldImg"/>
          </p:nvPr>
        </p:nvSpPr>
        <p:spPr>
          <a:xfrm>
            <a:off x="87313" y="742950"/>
            <a:ext cx="6605587" cy="3716338"/>
          </a:xfrm>
          <a:ln/>
        </p:spPr>
      </p:sp>
      <p:sp>
        <p:nvSpPr>
          <p:cNvPr id="162821" name="Rectangle 3"/>
          <p:cNvSpPr>
            <a:spLocks noGrp="1" noChangeArrowheads="1"/>
          </p:cNvSpPr>
          <p:nvPr>
            <p:ph type="body" idx="1"/>
          </p:nvPr>
        </p:nvSpPr>
        <p:spPr>
          <a:xfrm>
            <a:off x="904461" y="4708367"/>
            <a:ext cx="4971292" cy="4458970"/>
          </a:xfrm>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6976329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7"/>
          <p:cNvSpPr>
            <a:spLocks noGrp="1" noChangeArrowheads="1"/>
          </p:cNvSpPr>
          <p:nvPr>
            <p:ph type="sldNum" sz="quarter" idx="5"/>
          </p:nvPr>
        </p:nvSpPr>
        <p:spPr>
          <a:noFill/>
        </p:spPr>
        <p:txBody>
          <a:bodyPr/>
          <a:lstStyle/>
          <a:p>
            <a:fld id="{6236C1F8-CDEC-426F-AE91-E3B9897AB451}" type="slidenum">
              <a:rPr lang="en-GB" smtClean="0">
                <a:latin typeface="Arial" pitchFamily="34" charset="0"/>
                <a:cs typeface="Arial" pitchFamily="34" charset="0"/>
              </a:rPr>
              <a:pPr/>
              <a:t>75</a:t>
            </a:fld>
            <a:endParaRPr lang="en-GB">
              <a:latin typeface="Arial" pitchFamily="34" charset="0"/>
              <a:cs typeface="Arial" pitchFamily="34" charset="0"/>
            </a:endParaRPr>
          </a:p>
        </p:txBody>
      </p:sp>
      <p:sp>
        <p:nvSpPr>
          <p:cNvPr id="163844" name="Rectangle 2"/>
          <p:cNvSpPr>
            <a:spLocks noGrp="1" noRot="1" noChangeAspect="1" noChangeArrowheads="1" noTextEdit="1"/>
          </p:cNvSpPr>
          <p:nvPr>
            <p:ph type="sldImg"/>
          </p:nvPr>
        </p:nvSpPr>
        <p:spPr>
          <a:xfrm>
            <a:off x="87313" y="742950"/>
            <a:ext cx="6605587" cy="3716338"/>
          </a:xfrm>
          <a:ln/>
        </p:spPr>
      </p:sp>
      <p:sp>
        <p:nvSpPr>
          <p:cNvPr id="16384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3332485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7"/>
          <p:cNvSpPr>
            <a:spLocks noGrp="1" noChangeArrowheads="1"/>
          </p:cNvSpPr>
          <p:nvPr>
            <p:ph type="sldNum" sz="quarter" idx="5"/>
          </p:nvPr>
        </p:nvSpPr>
        <p:spPr>
          <a:noFill/>
        </p:spPr>
        <p:txBody>
          <a:bodyPr/>
          <a:lstStyle/>
          <a:p>
            <a:fld id="{824DEC37-6C23-4390-B535-BB3AE7EFFF11}" type="slidenum">
              <a:rPr lang="en-GB" smtClean="0">
                <a:latin typeface="Arial" pitchFamily="34" charset="0"/>
                <a:cs typeface="Arial" pitchFamily="34" charset="0"/>
              </a:rPr>
              <a:pPr/>
              <a:t>76</a:t>
            </a:fld>
            <a:endParaRPr lang="en-GB">
              <a:latin typeface="Arial" pitchFamily="34" charset="0"/>
              <a:cs typeface="Arial" pitchFamily="34" charset="0"/>
            </a:endParaRPr>
          </a:p>
        </p:txBody>
      </p:sp>
      <p:sp>
        <p:nvSpPr>
          <p:cNvPr id="164868" name="Rectangle 2"/>
          <p:cNvSpPr>
            <a:spLocks noGrp="1" noRot="1" noChangeAspect="1" noChangeArrowheads="1" noTextEdit="1"/>
          </p:cNvSpPr>
          <p:nvPr>
            <p:ph type="sldImg"/>
          </p:nvPr>
        </p:nvSpPr>
        <p:spPr>
          <a:xfrm>
            <a:off x="87313" y="742950"/>
            <a:ext cx="6605587" cy="3716338"/>
          </a:xfrm>
          <a:ln/>
        </p:spPr>
      </p:sp>
      <p:sp>
        <p:nvSpPr>
          <p:cNvPr id="1648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9864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7"/>
          <p:cNvSpPr>
            <a:spLocks noGrp="1" noChangeArrowheads="1"/>
          </p:cNvSpPr>
          <p:nvPr>
            <p:ph type="sldNum" sz="quarter" idx="5"/>
          </p:nvPr>
        </p:nvSpPr>
        <p:spPr>
          <a:noFill/>
        </p:spPr>
        <p:txBody>
          <a:bodyPr/>
          <a:lstStyle/>
          <a:p>
            <a:fld id="{6C99085F-CAC2-453A-8393-EC11E74144F2}" type="slidenum">
              <a:rPr lang="en-GB" smtClean="0">
                <a:latin typeface="Arial" pitchFamily="34" charset="0"/>
                <a:cs typeface="Arial" pitchFamily="34" charset="0"/>
              </a:rPr>
              <a:pPr/>
              <a:t>9</a:t>
            </a:fld>
            <a:endParaRPr lang="en-GB">
              <a:latin typeface="Arial" pitchFamily="34" charset="0"/>
              <a:cs typeface="Arial" pitchFamily="34" charset="0"/>
            </a:endParaRPr>
          </a:p>
        </p:txBody>
      </p:sp>
      <p:sp>
        <p:nvSpPr>
          <p:cNvPr id="93188" name="Rectangle 2"/>
          <p:cNvSpPr>
            <a:spLocks noGrp="1" noRot="1" noChangeAspect="1" noChangeArrowheads="1" noTextEdit="1"/>
          </p:cNvSpPr>
          <p:nvPr>
            <p:ph type="sldImg"/>
          </p:nvPr>
        </p:nvSpPr>
        <p:spPr>
          <a:xfrm>
            <a:off x="87313" y="742950"/>
            <a:ext cx="6605587" cy="3716338"/>
          </a:xfrm>
          <a:ln/>
        </p:spPr>
      </p:sp>
      <p:sp>
        <p:nvSpPr>
          <p:cNvPr id="9318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81767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7"/>
          <p:cNvSpPr>
            <a:spLocks noGrp="1" noChangeArrowheads="1"/>
          </p:cNvSpPr>
          <p:nvPr>
            <p:ph type="sldNum" sz="quarter" idx="5"/>
          </p:nvPr>
        </p:nvSpPr>
        <p:spPr>
          <a:noFill/>
        </p:spPr>
        <p:txBody>
          <a:bodyPr/>
          <a:lstStyle/>
          <a:p>
            <a:fld id="{6169F7DB-94B6-4240-B453-C7C5D23F61B7}" type="slidenum">
              <a:rPr lang="en-GB" smtClean="0">
                <a:latin typeface="Arial" pitchFamily="34" charset="0"/>
                <a:cs typeface="Arial" pitchFamily="34" charset="0"/>
              </a:rPr>
              <a:pPr/>
              <a:t>10</a:t>
            </a:fld>
            <a:endParaRPr lang="en-GB">
              <a:latin typeface="Arial" pitchFamily="34" charset="0"/>
              <a:cs typeface="Arial" pitchFamily="34" charset="0"/>
            </a:endParaRPr>
          </a:p>
        </p:txBody>
      </p:sp>
      <p:sp>
        <p:nvSpPr>
          <p:cNvPr id="94212" name="Rectangle 2"/>
          <p:cNvSpPr>
            <a:spLocks noGrp="1" noRot="1" noChangeAspect="1" noChangeArrowheads="1" noTextEdit="1"/>
          </p:cNvSpPr>
          <p:nvPr>
            <p:ph type="sldImg"/>
          </p:nvPr>
        </p:nvSpPr>
        <p:spPr>
          <a:xfrm>
            <a:off x="87313" y="742950"/>
            <a:ext cx="6605587" cy="3716338"/>
          </a:xfrm>
          <a:ln/>
        </p:spPr>
      </p:sp>
      <p:sp>
        <p:nvSpPr>
          <p:cNvPr id="9421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
        <p:nvSpPr>
          <p:cNvPr id="2" name="Footer Placeholder 1"/>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4651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2547939"/>
            <a:ext cx="10936806" cy="2387600"/>
          </a:xfrm>
          <a:prstGeom prst="rect">
            <a:avLst/>
          </a:prstGeom>
        </p:spPr>
        <p:txBody>
          <a:bodyPr anchor="ctr"/>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5027614"/>
            <a:ext cx="10944225" cy="120967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a:xfrm>
            <a:off x="8817494"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800" b="0" i="0" u="none" strike="noStrike" kern="1200" cap="none" spc="0" normalizeH="0" baseline="0" noProof="0" smtClean="0">
                <a:ln>
                  <a:noFill/>
                </a:ln>
                <a:solidFill>
                  <a:srgbClr val="002E65"/>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nl-BE" sz="18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1321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sz="half" idx="1" hasCustomPrompt="1"/>
          </p:nvPr>
        </p:nvSpPr>
        <p:spPr>
          <a:xfrm>
            <a:off x="623888" y="1825625"/>
            <a:ext cx="5181600" cy="435133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4" name="Tijdelijke aanduiding voor inhoud 3"/>
          <p:cNvSpPr>
            <a:spLocks noGrp="1"/>
          </p:cNvSpPr>
          <p:nvPr>
            <p:ph sz="half" idx="2" hasCustomPrompt="1"/>
          </p:nvPr>
        </p:nvSpPr>
        <p:spPr>
          <a:xfrm>
            <a:off x="6386513" y="1825625"/>
            <a:ext cx="5181600" cy="4351338"/>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8" name="Tijdelijke aanduiding voor dianummer 7">
            <a:extLst>
              <a:ext uri="{FF2B5EF4-FFF2-40B4-BE49-F238E27FC236}">
                <a16:creationId xmlns:a16="http://schemas.microsoft.com/office/drawing/2014/main" id="{2C1BE378-DC23-2B48-AE13-8715F539C7C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90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solidFill>
          <a:schemeClr val="bg1">
            <a:alpha val="47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2"/>
            <a:ext cx="4148137"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2057399"/>
            <a:ext cx="4148137" cy="41798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E99BE5F7-6B54-8E46-A09C-1186A2D5D9F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6" name="Tijdelijke aanduiding voor inhoud 3">
            <a:extLst>
              <a:ext uri="{FF2B5EF4-FFF2-40B4-BE49-F238E27FC236}">
                <a16:creationId xmlns:a16="http://schemas.microsoft.com/office/drawing/2014/main" id="{1A552F66-E817-8740-B7F1-562D225215C0}"/>
              </a:ext>
            </a:extLst>
          </p:cNvPr>
          <p:cNvSpPr>
            <a:spLocks noGrp="1"/>
          </p:cNvSpPr>
          <p:nvPr>
            <p:ph sz="half" idx="11" hasCustomPrompt="1"/>
          </p:nvPr>
        </p:nvSpPr>
        <p:spPr>
          <a:xfrm>
            <a:off x="5183188" y="620712"/>
            <a:ext cx="6377506" cy="5616575"/>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Tree>
    <p:extLst>
      <p:ext uri="{BB962C8B-B14F-4D97-AF65-F5344CB8AC3E}">
        <p14:creationId xmlns:p14="http://schemas.microsoft.com/office/powerpoint/2010/main" val="140909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6" name="Tijdelijke aanduiding voor dianummer 5">
            <a:extLst>
              <a:ext uri="{FF2B5EF4-FFF2-40B4-BE49-F238E27FC236}">
                <a16:creationId xmlns:a16="http://schemas.microsoft.com/office/drawing/2014/main" id="{C2773E91-F303-2E4F-8BE5-F4B3CA2C458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11651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ianummer 4">
            <a:extLst>
              <a:ext uri="{FF2B5EF4-FFF2-40B4-BE49-F238E27FC236}">
                <a16:creationId xmlns:a16="http://schemas.microsoft.com/office/drawing/2014/main" id="{819219D7-C7BD-564D-8CB0-D8813B96F2E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1792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endParaRPr lang="nl-B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extLst>
      <p:ext uri="{BB962C8B-B14F-4D97-AF65-F5344CB8AC3E}">
        <p14:creationId xmlns:p14="http://schemas.microsoft.com/office/powerpoint/2010/main" val="141961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7813"/>
            <a:ext cx="10972800" cy="584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9"/>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GB"/>
          </a:p>
        </p:txBody>
      </p:sp>
      <p:sp>
        <p:nvSpPr>
          <p:cNvPr id="4" name="Rectangle 70"/>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GB"/>
          </a:p>
        </p:txBody>
      </p:sp>
      <p:sp>
        <p:nvSpPr>
          <p:cNvPr id="5" name="Rectangle 71"/>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260B7BCF-B659-425B-99D9-F1972CFAED7A}" type="slidenum">
              <a:rPr lang="en-GB"/>
              <a:pPr>
                <a:defRPr/>
              </a:pPr>
              <a:t>‹#›</a:t>
            </a:fld>
            <a:endParaRPr lang="en-GB"/>
          </a:p>
        </p:txBody>
      </p:sp>
    </p:spTree>
    <p:extLst>
      <p:ext uri="{BB962C8B-B14F-4D97-AF65-F5344CB8AC3E}">
        <p14:creationId xmlns:p14="http://schemas.microsoft.com/office/powerpoint/2010/main" val="18608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1122363"/>
            <a:ext cx="10936806" cy="2387600"/>
          </a:xfrm>
        </p:spPr>
        <p:txBody>
          <a:bodyPr anchor="b"/>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3602038"/>
            <a:ext cx="109442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8585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B96FF89E-1A88-6644-92AC-9142DDA98F2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4" name="Tijdelijke aanduiding voor titel 1">
            <a:extLst>
              <a:ext uri="{FF2B5EF4-FFF2-40B4-BE49-F238E27FC236}">
                <a16:creationId xmlns:a16="http://schemas.microsoft.com/office/drawing/2014/main" id="{98CD15F7-4A41-1143-A521-E4605A1D7995}"/>
              </a:ext>
            </a:extLst>
          </p:cNvPr>
          <p:cNvSpPr>
            <a:spLocks noGrp="1"/>
          </p:cNvSpPr>
          <p:nvPr>
            <p:ph type="title" hasCustomPrompt="1"/>
          </p:nvPr>
        </p:nvSpPr>
        <p:spPr>
          <a:xfrm>
            <a:off x="623887" y="2685415"/>
            <a:ext cx="10944225" cy="1325563"/>
          </a:xfrm>
          <a:prstGeom prst="rect">
            <a:avLst/>
          </a:prstGeom>
        </p:spPr>
        <p:txBody>
          <a:bodyPr vert="horz" lIns="91440" tIns="45720" rIns="91440" bIns="45720" rtlCol="0" anchor="ctr">
            <a:normAutofit/>
          </a:bodyPr>
          <a:lstStyle>
            <a:lvl1pPr algn="ct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Tree>
    <p:extLst>
      <p:ext uri="{BB962C8B-B14F-4D97-AF65-F5344CB8AC3E}">
        <p14:creationId xmlns:p14="http://schemas.microsoft.com/office/powerpoint/2010/main" val="287320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beelding 1/2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393509" y="620712"/>
            <a:ext cx="5164909"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393510" y="2057400"/>
            <a:ext cx="5164908"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ijdelijke aanduiding voor afbeelding 4">
            <a:extLst>
              <a:ext uri="{FF2B5EF4-FFF2-40B4-BE49-F238E27FC236}">
                <a16:creationId xmlns:a16="http://schemas.microsoft.com/office/drawing/2014/main" id="{63C37243-C559-E546-ADCD-F505707E4116}"/>
              </a:ext>
            </a:extLst>
          </p:cNvPr>
          <p:cNvSpPr>
            <a:spLocks noGrp="1"/>
          </p:cNvSpPr>
          <p:nvPr>
            <p:ph type="pic" sz="quarter" idx="11" hasCustomPrompt="1"/>
          </p:nvPr>
        </p:nvSpPr>
        <p:spPr>
          <a:xfrm>
            <a:off x="623888" y="620713"/>
            <a:ext cx="5145087"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132351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1/3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22027" y="620712"/>
            <a:ext cx="7736392"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3822026" y="2057400"/>
            <a:ext cx="7736392"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7" name="Tijdelijke aanduiding voor afbeelding 4">
            <a:extLst>
              <a:ext uri="{FF2B5EF4-FFF2-40B4-BE49-F238E27FC236}">
                <a16:creationId xmlns:a16="http://schemas.microsoft.com/office/drawing/2014/main" id="{21F11882-DCCC-6D4E-8DC5-26C989CFCD94}"/>
              </a:ext>
            </a:extLst>
          </p:cNvPr>
          <p:cNvSpPr>
            <a:spLocks noGrp="1"/>
          </p:cNvSpPr>
          <p:nvPr>
            <p:ph type="pic" sz="quarter" idx="11" hasCustomPrompt="1"/>
          </p:nvPr>
        </p:nvSpPr>
        <p:spPr>
          <a:xfrm>
            <a:off x="623889" y="620713"/>
            <a:ext cx="2596742"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82644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fbeelding horizontaal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4141790"/>
            <a:ext cx="10934531" cy="656788"/>
          </a:xfrm>
        </p:spPr>
        <p:txBody>
          <a:bodyPr anchor="t">
            <a:noAutofit/>
          </a:bodyPr>
          <a:lstStyle>
            <a:lvl1pPr>
              <a:defRPr sz="45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5169480"/>
            <a:ext cx="10934530" cy="10678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9" name="Tijdelijke aanduiding voor afbeelding 4">
            <a:extLst>
              <a:ext uri="{FF2B5EF4-FFF2-40B4-BE49-F238E27FC236}">
                <a16:creationId xmlns:a16="http://schemas.microsoft.com/office/drawing/2014/main" id="{F1C4521A-D628-734E-9AEB-C9A6E93C9115}"/>
              </a:ext>
            </a:extLst>
          </p:cNvPr>
          <p:cNvSpPr>
            <a:spLocks noGrp="1"/>
          </p:cNvSpPr>
          <p:nvPr>
            <p:ph type="pic" sz="quarter" idx="11" hasCustomPrompt="1"/>
          </p:nvPr>
        </p:nvSpPr>
        <p:spPr>
          <a:xfrm>
            <a:off x="623888" y="620713"/>
            <a:ext cx="10934529" cy="31501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331076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1912776"/>
            <a:ext cx="10936806" cy="4324511"/>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0680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onder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2576052"/>
            <a:ext cx="10936806" cy="3661235"/>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ext Placeholder 4">
            <a:extLst>
              <a:ext uri="{FF2B5EF4-FFF2-40B4-BE49-F238E27FC236}">
                <a16:creationId xmlns:a16="http://schemas.microsoft.com/office/drawing/2014/main" id="{8A59F69A-091E-534B-802D-D6CADEB7181D}"/>
              </a:ext>
            </a:extLst>
          </p:cNvPr>
          <p:cNvSpPr>
            <a:spLocks noGrp="1"/>
          </p:cNvSpPr>
          <p:nvPr>
            <p:ph type="body" sz="quarter" idx="11" hasCustomPrompt="1"/>
          </p:nvPr>
        </p:nvSpPr>
        <p:spPr>
          <a:xfrm>
            <a:off x="623888" y="1931437"/>
            <a:ext cx="10936287" cy="645076"/>
          </a:xfrm>
        </p:spPr>
        <p:txBody>
          <a:bodyPr/>
          <a:lstStyle>
            <a:lvl1pPr>
              <a:buNone/>
              <a:defRPr/>
            </a:lvl1pPr>
            <a:lvl2pPr>
              <a:buNone/>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Tree>
    <p:extLst>
      <p:ext uri="{BB962C8B-B14F-4D97-AF65-F5344CB8AC3E}">
        <p14:creationId xmlns:p14="http://schemas.microsoft.com/office/powerpoint/2010/main" val="141138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3"/>
            <a:ext cx="10936806" cy="1069975"/>
          </a:xfrm>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tekst 2"/>
          <p:cNvSpPr>
            <a:spLocks noGrp="1"/>
          </p:cNvSpPr>
          <p:nvPr>
            <p:ph type="body" idx="1" hasCustomPrompt="1"/>
          </p:nvPr>
        </p:nvSpPr>
        <p:spPr>
          <a:xfrm>
            <a:off x="6238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4" name="Tijdelijke aanduiding voor inhoud 3"/>
          <p:cNvSpPr>
            <a:spLocks noGrp="1"/>
          </p:cNvSpPr>
          <p:nvPr>
            <p:ph sz="half" idx="2" hasCustomPrompt="1"/>
          </p:nvPr>
        </p:nvSpPr>
        <p:spPr>
          <a:xfrm>
            <a:off x="623888" y="2505075"/>
            <a:ext cx="5157787" cy="3684588"/>
          </a:xfrm>
        </p:spPr>
        <p:txBody>
          <a:bodyPr/>
          <a:lstStyle>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5" name="Tijdelijke aanduiding voor tekst 4"/>
          <p:cNvSpPr>
            <a:spLocks noGrp="1"/>
          </p:cNvSpPr>
          <p:nvPr>
            <p:ph type="body" sz="quarter" idx="3" hasCustomPrompt="1"/>
          </p:nvPr>
        </p:nvSpPr>
        <p:spPr>
          <a:xfrm>
            <a:off x="638492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6" name="Tijdelijke aanduiding voor inhoud 5"/>
          <p:cNvSpPr>
            <a:spLocks noGrp="1"/>
          </p:cNvSpPr>
          <p:nvPr>
            <p:ph sz="quarter" idx="4" hasCustomPrompt="1"/>
          </p:nvPr>
        </p:nvSpPr>
        <p:spPr>
          <a:xfrm>
            <a:off x="6384925" y="2505075"/>
            <a:ext cx="5183188" cy="368458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10" name="Tijdelijke aanduiding voor dianummer 9">
            <a:extLst>
              <a:ext uri="{FF2B5EF4-FFF2-40B4-BE49-F238E27FC236}">
                <a16:creationId xmlns:a16="http://schemas.microsoft.com/office/drawing/2014/main" id="{55DC8CAB-E918-054F-B474-14E2225416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3113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4">
            <a:extLst>
              <a:ext uri="{FF2B5EF4-FFF2-40B4-BE49-F238E27FC236}">
                <a16:creationId xmlns:a16="http://schemas.microsoft.com/office/drawing/2014/main" id="{2E4EFE2B-8153-C744-9FC9-3AF66B647D25}"/>
              </a:ext>
            </a:extLst>
          </p:cNvPr>
          <p:cNvPicPr>
            <a:picLocks noChangeAspect="1"/>
          </p:cNvPicPr>
          <p:nvPr userDrawn="1"/>
        </p:nvPicPr>
        <p:blipFill>
          <a:blip r:embed="rId3"/>
          <a:stretch>
            <a:fillRect/>
          </a:stretch>
        </p:blipFill>
        <p:spPr>
          <a:xfrm>
            <a:off x="4687237" y="1147791"/>
            <a:ext cx="2810109" cy="792112"/>
          </a:xfrm>
          <a:prstGeom prst="rect">
            <a:avLst/>
          </a:prstGeom>
        </p:spPr>
      </p:pic>
    </p:spTree>
    <p:extLst>
      <p:ext uri="{BB962C8B-B14F-4D97-AF65-F5344CB8AC3E}">
        <p14:creationId xmlns:p14="http://schemas.microsoft.com/office/powerpoint/2010/main" val="3990446076"/>
      </p:ext>
    </p:extLst>
  </p:cSld>
  <p:clrMap bg1="lt1" tx1="dk1" bg2="lt2" tx2="dk2" accent1="accent1" accent2="accent2" accent3="accent3" accent4="accent4" accent5="accent5" accent6="accent6" hlink="hlink" folHlink="folHlink"/>
  <p:sldLayoutIdLst>
    <p:sldLayoutId id="2147483737" r:id="rId1"/>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3888" y="620713"/>
            <a:ext cx="10936806" cy="1069975"/>
          </a:xfrm>
          <a:prstGeom prst="rect">
            <a:avLst/>
          </a:prstGeom>
        </p:spPr>
        <p:txBody>
          <a:bodyPr vert="horz" lIns="91440" tIns="45720" rIns="91440" bIns="45720" rtlCol="0" anchor="t">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623888" y="1690688"/>
            <a:ext cx="10936806" cy="4546599"/>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4"/>
          </p:nvPr>
        </p:nvSpPr>
        <p:spPr>
          <a:xfrm>
            <a:off x="8817494" y="6356350"/>
            <a:ext cx="2743200" cy="365125"/>
          </a:xfrm>
          <a:prstGeom prst="rect">
            <a:avLst/>
          </a:prstGeom>
        </p:spPr>
        <p:txBody>
          <a:bodyPr vert="horz" lIns="91440" tIns="45720" rIns="91440" bIns="45720" rtlCol="0" anchor="ctr"/>
          <a:lstStyle>
            <a:lvl1pPr algn="r">
              <a:defRPr sz="12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pic>
        <p:nvPicPr>
          <p:cNvPr id="8" name="Afbeelding 4">
            <a:extLst>
              <a:ext uri="{FF2B5EF4-FFF2-40B4-BE49-F238E27FC236}">
                <a16:creationId xmlns:a16="http://schemas.microsoft.com/office/drawing/2014/main" id="{C0A884E5-E662-674E-854B-1A40349AECE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623888" y="6429781"/>
            <a:ext cx="794485" cy="223949"/>
          </a:xfrm>
          <a:prstGeom prst="rect">
            <a:avLst/>
          </a:prstGeom>
        </p:spPr>
      </p:pic>
    </p:spTree>
    <p:extLst>
      <p:ext uri="{BB962C8B-B14F-4D97-AF65-F5344CB8AC3E}">
        <p14:creationId xmlns:p14="http://schemas.microsoft.com/office/powerpoint/2010/main" val="18365512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2.emf"/><Relationship Id="rId4"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6.emf"/><Relationship Id="rId4" Type="http://schemas.openxmlformats.org/officeDocument/2006/relationships/oleObject" Target="../embeddings/oleObject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7.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39062" y="942875"/>
            <a:ext cx="10936806" cy="2286708"/>
          </a:xfrm>
        </p:spPr>
        <p:txBody>
          <a:bodyPr/>
          <a:lstStyle/>
          <a:p>
            <a:br>
              <a:rPr lang="nl-NL" sz="6000" dirty="0"/>
            </a:br>
            <a:br>
              <a:rPr lang="nl-NL" sz="6000" dirty="0"/>
            </a:br>
            <a:br>
              <a:rPr lang="nl-NL" sz="6000" dirty="0"/>
            </a:br>
            <a:br>
              <a:rPr lang="nl-NL" sz="6000" dirty="0"/>
            </a:br>
            <a:br>
              <a:rPr lang="nl-NL" sz="6000" dirty="0"/>
            </a:br>
            <a:br>
              <a:rPr lang="nl-NL" sz="6000" dirty="0"/>
            </a:br>
            <a:br>
              <a:rPr lang="nl-NL" sz="6000" dirty="0"/>
            </a:br>
            <a:r>
              <a:rPr lang="nl-NL" sz="4800" dirty="0"/>
              <a:t>Financiële Analyse</a:t>
            </a:r>
            <a:br>
              <a:rPr lang="nl-NL" sz="5400" dirty="0"/>
            </a:br>
            <a:br>
              <a:rPr lang="nl-NL" sz="5400" dirty="0"/>
            </a:br>
            <a:r>
              <a:rPr lang="nl-NL" altLang="nl-BE" sz="4000" dirty="0">
                <a:cs typeface="Times New Roman" pitchFamily="18" charset="0"/>
              </a:rPr>
              <a:t>Hoofdstuk 3</a:t>
            </a:r>
            <a:r>
              <a:rPr lang="nl-NL" altLang="nl-BE" sz="3200" dirty="0">
                <a:cs typeface="Times New Roman" pitchFamily="18" charset="0"/>
              </a:rPr>
              <a:t> </a:t>
            </a:r>
            <a:br>
              <a:rPr lang="nl-NL" altLang="nl-BE" sz="3200" dirty="0">
                <a:cs typeface="Times New Roman" pitchFamily="18" charset="0"/>
              </a:rPr>
            </a:br>
            <a:br>
              <a:rPr lang="nl-NL" altLang="nl-BE" sz="2400" dirty="0">
                <a:cs typeface="Times New Roman" pitchFamily="18" charset="0"/>
              </a:rPr>
            </a:br>
            <a:r>
              <a:rPr lang="nl-NL" sz="2400" i="1" dirty="0"/>
              <a:t>Eddy Laveren, Sven Damen &amp; Peter-Jan Engelen, </a:t>
            </a:r>
            <a:br>
              <a:rPr lang="nl-NL" sz="2400" i="1" dirty="0"/>
            </a:br>
            <a:r>
              <a:rPr lang="nl-NL" sz="2400" b="1" dirty="0"/>
              <a:t>Financieel Beheer voor KMO’s,</a:t>
            </a:r>
            <a:br>
              <a:rPr lang="en-BE" sz="2400" dirty="0"/>
            </a:br>
            <a:r>
              <a:rPr lang="nl-NL" sz="2400" dirty="0"/>
              <a:t>Intersentia, Antwerpen, Derde editie.</a:t>
            </a:r>
            <a:br>
              <a:rPr lang="en-BE" sz="2400" dirty="0"/>
            </a:br>
            <a:br>
              <a:rPr lang="nl-NL" sz="6000" dirty="0"/>
            </a:br>
            <a:endParaRPr lang="nl-NL" sz="6000" dirty="0"/>
          </a:p>
        </p:txBody>
      </p:sp>
    </p:spTree>
    <p:extLst>
      <p:ext uri="{BB962C8B-B14F-4D97-AF65-F5344CB8AC3E}">
        <p14:creationId xmlns:p14="http://schemas.microsoft.com/office/powerpoint/2010/main" val="27501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0"/>
          <p:cNvSpPr>
            <a:spLocks noGrp="1" noChangeArrowheads="1"/>
          </p:cNvSpPr>
          <p:nvPr>
            <p:ph type="title"/>
          </p:nvPr>
        </p:nvSpPr>
        <p:spPr/>
        <p:txBody>
          <a:bodyPr/>
          <a:lstStyle/>
          <a:p>
            <a:pPr eaLnBrk="1" hangingPunct="1"/>
            <a:r>
              <a:rPr lang="nl-BE" sz="2400" dirty="0"/>
              <a:t>Horizontale analyse van de balans </a:t>
            </a:r>
            <a:br>
              <a:rPr lang="nl-BE" sz="2400" dirty="0"/>
            </a:br>
            <a:r>
              <a:rPr lang="nl-BE" sz="2400" dirty="0"/>
              <a:t>van Zitmeubel NV</a:t>
            </a:r>
            <a:endParaRPr lang="en-US" sz="4600" dirty="0"/>
          </a:p>
        </p:txBody>
      </p:sp>
      <p:graphicFrame>
        <p:nvGraphicFramePr>
          <p:cNvPr id="175528" name="Group 424"/>
          <p:cNvGraphicFramePr>
            <a:graphicFrameLocks noGrp="1"/>
          </p:cNvGraphicFramePr>
          <p:nvPr>
            <p:ph idx="1"/>
            <p:extLst/>
          </p:nvPr>
        </p:nvGraphicFramePr>
        <p:xfrm>
          <a:off x="2157413" y="1700232"/>
          <a:ext cx="7870826" cy="4537080"/>
        </p:xfrm>
        <a:graphic>
          <a:graphicData uri="http://schemas.openxmlformats.org/drawingml/2006/table">
            <a:tbl>
              <a:tblPr/>
              <a:tblGrid>
                <a:gridCol w="5491556">
                  <a:extLst>
                    <a:ext uri="{9D8B030D-6E8A-4147-A177-3AD203B41FA5}">
                      <a16:colId xmlns:a16="http://schemas.microsoft.com/office/drawing/2014/main" val="20000"/>
                    </a:ext>
                  </a:extLst>
                </a:gridCol>
                <a:gridCol w="908039">
                  <a:extLst>
                    <a:ext uri="{9D8B030D-6E8A-4147-A177-3AD203B41FA5}">
                      <a16:colId xmlns:a16="http://schemas.microsoft.com/office/drawing/2014/main" val="20001"/>
                    </a:ext>
                  </a:extLst>
                </a:gridCol>
                <a:gridCol w="764208">
                  <a:extLst>
                    <a:ext uri="{9D8B030D-6E8A-4147-A177-3AD203B41FA5}">
                      <a16:colId xmlns:a16="http://schemas.microsoft.com/office/drawing/2014/main" val="20002"/>
                    </a:ext>
                  </a:extLst>
                </a:gridCol>
                <a:gridCol w="707023">
                  <a:extLst>
                    <a:ext uri="{9D8B030D-6E8A-4147-A177-3AD203B41FA5}">
                      <a16:colId xmlns:a16="http://schemas.microsoft.com/office/drawing/2014/main" val="20003"/>
                    </a:ext>
                  </a:extLst>
                </a:gridCol>
              </a:tblGrid>
              <a:tr h="284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err="1">
                          <a:ln>
                            <a:noFill/>
                          </a:ln>
                          <a:solidFill>
                            <a:srgbClr val="000000"/>
                          </a:solidFill>
                          <a:effectLst/>
                          <a:latin typeface="Times New Roman" pitchFamily="18" charset="0"/>
                          <a:cs typeface="Times New Roman" pitchFamily="18" charset="0"/>
                        </a:rPr>
                        <a:t>Activa</a:t>
                      </a:r>
                      <a:endParaRPr kumimoji="0" lang="nl-NL" sz="1200" b="1" i="0" u="sng" strike="noStrike" cap="none" normalizeH="0" baseline="0" dirty="0">
                        <a:ln>
                          <a:noFill/>
                        </a:ln>
                        <a:solidFill>
                          <a:srgbClr val="000000"/>
                        </a:solidFill>
                        <a:effectLst/>
                        <a:latin typeface="Times New Roman" pitchFamily="18" charset="0"/>
                        <a:cs typeface="Times New Roman" pitchFamily="18"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a:ln>
                            <a:noFill/>
                          </a:ln>
                          <a:solidFill>
                            <a:srgbClr val="000000"/>
                          </a:solidFill>
                          <a:effectLst/>
                          <a:latin typeface="Times New Roman" pitchFamily="18" charset="0"/>
                          <a:cs typeface="Times New Roman" pitchFamily="18" charset="0"/>
                        </a:rPr>
                        <a:t>20X2</a:t>
                      </a:r>
                      <a:endParaRPr kumimoji="0" lang="en-US"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a:ln>
                            <a:noFill/>
                          </a:ln>
                          <a:solidFill>
                            <a:srgbClr val="000000"/>
                          </a:solidFill>
                          <a:effectLst/>
                          <a:latin typeface="Times New Roman" pitchFamily="18" charset="0"/>
                          <a:cs typeface="Times New Roman" pitchFamily="18" charset="0"/>
                        </a:rPr>
                        <a:t>20X1</a:t>
                      </a:r>
                      <a:endParaRPr kumimoji="0" lang="en-US"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sng" strike="noStrike" cap="none" normalizeH="0" baseline="0">
                          <a:ln>
                            <a:noFill/>
                          </a:ln>
                          <a:solidFill>
                            <a:srgbClr val="000000"/>
                          </a:solidFill>
                          <a:effectLst/>
                          <a:latin typeface="Times New Roman" pitchFamily="18" charset="0"/>
                          <a:cs typeface="Times New Roman" pitchFamily="18" charset="0"/>
                        </a:rPr>
                        <a:t>20X0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Vaste activa</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75,7</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70,3</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1"/>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Oprichtingskosten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1475,9</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49,0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2"/>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dirty="0">
                          <a:ln>
                            <a:noFill/>
                          </a:ln>
                          <a:solidFill>
                            <a:srgbClr val="000000"/>
                          </a:solidFill>
                          <a:effectLst/>
                          <a:latin typeface="Times New Roman" pitchFamily="18" charset="0"/>
                          <a:cs typeface="Times New Roman" pitchFamily="18" charset="0"/>
                        </a:rPr>
                        <a:t>Immateriële vaste activa</a:t>
                      </a:r>
                      <a:endParaRPr kumimoji="0" lang="nl-NL" sz="1800" b="0" i="0" u="none" strike="noStrike" cap="none" normalizeH="0" baseline="0" dirty="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3"/>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Materiële vaste activa</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50,7</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4"/>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Financiële vaste activa</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78,0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77,7</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5"/>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Vlottende activa</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85,0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84,7</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6"/>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Vorderingen op meer dan één jaar</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7"/>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Voorraden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79,2</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79,4</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8"/>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Vorderingen op ten hoogste één jaar</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98,5</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89,5</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9"/>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Handelsvorderingen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72,9</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89,0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0"/>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Overige vorderingen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453,0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95,8</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1"/>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Geldbeleggingen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2"/>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Liquide middelen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31,2</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47,1</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3"/>
                  </a:ext>
                </a:extLst>
              </a:tr>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Overlopende rekeningen</a:t>
                      </a:r>
                      <a:endParaRPr kumimoji="0" lang="nl-NL" sz="1800" b="0" i="0" u="none" strike="noStrike" cap="none" normalizeH="0" baseline="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105,2</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238,0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4"/>
                  </a:ext>
                </a:extLst>
              </a:tr>
              <a:tr h="284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dirty="0">
                          <a:ln>
                            <a:noFill/>
                          </a:ln>
                          <a:solidFill>
                            <a:srgbClr val="000000"/>
                          </a:solidFill>
                          <a:effectLst/>
                          <a:latin typeface="Times New Roman" pitchFamily="18" charset="0"/>
                          <a:cs typeface="Times New Roman" pitchFamily="18" charset="0"/>
                        </a:rPr>
                        <a:t>Totaal der activa</a:t>
                      </a:r>
                      <a:endParaRPr kumimoji="0" lang="nl-NL" sz="1800" b="0" i="0" u="none" strike="noStrike" cap="none" normalizeH="0" baseline="0" dirty="0">
                        <a:ln>
                          <a:noFill/>
                        </a:ln>
                        <a:solidFill>
                          <a:schemeClr val="tx1"/>
                        </a:solidFill>
                        <a:effectLst/>
                        <a:latin typeface="Arial" charset="0"/>
                      </a:endParaRPr>
                    </a:p>
                  </a:txBody>
                  <a:tcPr marL="99815" marR="9981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84,4</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83,7</a:t>
                      </a:r>
                      <a:endParaRPr kumimoji="0" lang="nl-NL" sz="1800" b="0" i="0" u="none" strike="noStrike" cap="none" normalizeH="0" baseline="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dirty="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dirty="0">
                        <a:ln>
                          <a:noFill/>
                        </a:ln>
                        <a:solidFill>
                          <a:schemeClr val="tx1"/>
                        </a:solidFill>
                        <a:effectLst/>
                        <a:latin typeface="Arial" charset="0"/>
                      </a:endParaRPr>
                    </a:p>
                  </a:txBody>
                  <a:tcPr marL="99815" marR="9981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5"/>
                  </a:ext>
                </a:extLst>
              </a:tr>
            </a:tbl>
          </a:graphicData>
        </a:graphic>
      </p:graphicFrame>
      <p:sp>
        <p:nvSpPr>
          <p:cNvPr id="36867" name="Rectangle 2"/>
          <p:cNvSpPr>
            <a:spLocks noGrp="1" noChangeArrowheads="1"/>
          </p:cNvSpPr>
          <p:nvPr>
            <p:ph type="body" sz="half" idx="4294967295"/>
          </p:nvPr>
        </p:nvSpPr>
        <p:spPr>
          <a:xfrm>
            <a:off x="1954214" y="1412777"/>
            <a:ext cx="8713787" cy="4713387"/>
          </a:xfrm>
        </p:spPr>
        <p:txBody>
          <a:bodyPr/>
          <a:lstStyle/>
          <a:p>
            <a:pPr eaLnBrk="1" hangingPunct="1">
              <a:buFont typeface="Wingdings" pitchFamily="2" charset="2"/>
              <a:buNone/>
            </a:pPr>
            <a:r>
              <a:rPr lang="nl-BE" sz="1600" b="1" dirty="0"/>
              <a:t>Basisjaar: 20X0</a:t>
            </a:r>
            <a:r>
              <a:rPr lang="nl-BE" sz="1600" dirty="0"/>
              <a:t> </a:t>
            </a:r>
            <a:r>
              <a:rPr lang="nl-BE" sz="1600" dirty="0">
                <a:sym typeface="Wingdings" pitchFamily="2" charset="2"/>
              </a:rPr>
              <a:t> Alle balansposten in jaar 20X0 werden gelijkgesteld aan 100</a:t>
            </a:r>
            <a:endParaRPr lang="en-GB" sz="1600" dirty="0"/>
          </a:p>
        </p:txBody>
      </p:sp>
      <p:sp>
        <p:nvSpPr>
          <p:cNvPr id="2" name="Slide Number Placeholder 1">
            <a:extLst>
              <a:ext uri="{FF2B5EF4-FFF2-40B4-BE49-F238E27FC236}">
                <a16:creationId xmlns:a16="http://schemas.microsoft.com/office/drawing/2014/main" id="{3D5BACB0-47F8-4B21-97E8-09319D7914E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52406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86" name="Group 450"/>
          <p:cNvGraphicFramePr>
            <a:graphicFrameLocks noGrp="1"/>
          </p:cNvGraphicFramePr>
          <p:nvPr>
            <p:ph/>
          </p:nvPr>
        </p:nvGraphicFramePr>
        <p:xfrm>
          <a:off x="1981200" y="277813"/>
          <a:ext cx="8229600" cy="5848354"/>
        </p:xfrm>
        <a:graphic>
          <a:graphicData uri="http://schemas.openxmlformats.org/drawingml/2006/table">
            <a:tbl>
              <a:tblPr/>
              <a:tblGrid>
                <a:gridCol w="4541838">
                  <a:extLst>
                    <a:ext uri="{9D8B030D-6E8A-4147-A177-3AD203B41FA5}">
                      <a16:colId xmlns:a16="http://schemas.microsoft.com/office/drawing/2014/main" val="20000"/>
                    </a:ext>
                  </a:extLst>
                </a:gridCol>
                <a:gridCol w="1408112">
                  <a:extLst>
                    <a:ext uri="{9D8B030D-6E8A-4147-A177-3AD203B41FA5}">
                      <a16:colId xmlns:a16="http://schemas.microsoft.com/office/drawing/2014/main" val="20001"/>
                    </a:ext>
                  </a:extLst>
                </a:gridCol>
                <a:gridCol w="118268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tblGrid>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sng" strike="noStrike" cap="none" normalizeH="0" baseline="0">
                          <a:ln>
                            <a:noFill/>
                          </a:ln>
                          <a:solidFill>
                            <a:srgbClr val="000000"/>
                          </a:solidFill>
                          <a:effectLst/>
                          <a:latin typeface="Times New Roman" pitchFamily="18" charset="0"/>
                          <a:cs typeface="Times New Roman" pitchFamily="18" charset="0"/>
                        </a:rPr>
                        <a:t>Passiva</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sng" strike="noStrike" cap="none" normalizeH="0" baseline="0">
                          <a:ln>
                            <a:noFill/>
                          </a:ln>
                          <a:solidFill>
                            <a:srgbClr val="000000"/>
                          </a:solidFill>
                          <a:effectLst/>
                          <a:latin typeface="Times New Roman" pitchFamily="18" charset="0"/>
                          <a:cs typeface="Times New Roman" pitchFamily="18" charset="0"/>
                        </a:rPr>
                        <a:t>20X2</a:t>
                      </a:r>
                      <a:endParaRPr kumimoji="0" lang="nl-NL" sz="1800" b="0" i="0" u="sng"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sng" strike="noStrike" cap="none" normalizeH="0" baseline="0">
                          <a:ln>
                            <a:noFill/>
                          </a:ln>
                          <a:solidFill>
                            <a:srgbClr val="000000"/>
                          </a:solidFill>
                          <a:effectLst/>
                          <a:latin typeface="Times New Roman" pitchFamily="18" charset="0"/>
                          <a:cs typeface="Times New Roman" pitchFamily="18" charset="0"/>
                        </a:rPr>
                        <a:t>20X1</a:t>
                      </a:r>
                      <a:endParaRPr kumimoji="0" lang="nl-NL" sz="1800" b="0" i="0" u="sng"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sng" strike="noStrike" cap="none" normalizeH="0" baseline="0">
                          <a:ln>
                            <a:noFill/>
                          </a:ln>
                          <a:solidFill>
                            <a:srgbClr val="000000"/>
                          </a:solidFill>
                          <a:effectLst/>
                          <a:latin typeface="Times New Roman" pitchFamily="18" charset="0"/>
                          <a:cs typeface="Times New Roman" pitchFamily="18" charset="0"/>
                        </a:rPr>
                        <a:t>20X0</a:t>
                      </a:r>
                      <a:endParaRPr kumimoji="0" lang="nl-NL" sz="1800" b="0" i="0" u="sng"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Eigen vermogen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51,6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94,4</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1"/>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Kapitaal</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2"/>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Uitgiftepremies</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3"/>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Herwaarderingsmeerwaarden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4"/>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Reserves</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5"/>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Overgedragen winst of verlies</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-298,3</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-123,0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6"/>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Kapitaalsubsidies</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7"/>
                  </a:ext>
                </a:extLst>
              </a:tr>
              <a:tr h="552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Voorzieningen en uitgestelde belastingen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727,9</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144,6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8"/>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Schulden op meer dan één jaar</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40,1</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66,1</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9"/>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Schulden op ten hoogste één jaar</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104,6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77,1</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0"/>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Schulden die binnen het jaar vervallen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102,6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84,2</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1"/>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Financiële schulden </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99,5</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61,6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2"/>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Handelsschulden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121,2</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88,6</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3"/>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Schuld belast., bezold. &amp; soc.lasten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79,0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89,2</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4"/>
                  </a:ext>
                </a:extLst>
              </a:tr>
              <a:tr h="330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Overlopende rekeningen</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66,9</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74,1</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0"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5"/>
                  </a:ext>
                </a:extLst>
              </a:tr>
              <a:tr h="3317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Totaal der passiva</a:t>
                      </a:r>
                      <a:endParaRPr kumimoji="0" lang="nl-NL"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84,4</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83,7</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nl-NL" sz="1200" b="1" i="0" u="none" strike="noStrike" cap="none" normalizeH="0" baseline="0">
                          <a:ln>
                            <a:noFill/>
                          </a:ln>
                          <a:solidFill>
                            <a:srgbClr val="000000"/>
                          </a:solidFill>
                          <a:effectLst/>
                          <a:latin typeface="Times New Roman" pitchFamily="18" charset="0"/>
                          <a:cs typeface="Times New Roman" pitchFamily="18" charset="0"/>
                        </a:rPr>
                        <a:t>100</a:t>
                      </a:r>
                      <a:endParaRPr kumimoji="0" lang="nl-NL" sz="1800" b="0"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16"/>
                  </a:ext>
                </a:extLst>
              </a:tr>
            </a:tbl>
          </a:graphicData>
        </a:graphic>
      </p:graphicFrame>
      <p:sp>
        <p:nvSpPr>
          <p:cNvPr id="2" name="Slide Number Placeholder 1">
            <a:extLst>
              <a:ext uri="{FF2B5EF4-FFF2-40B4-BE49-F238E27FC236}">
                <a16:creationId xmlns:a16="http://schemas.microsoft.com/office/drawing/2014/main" id="{8DCC2852-CCD6-486E-9888-922479954533}"/>
              </a:ext>
            </a:extLst>
          </p:cNvPr>
          <p:cNvSpPr>
            <a:spLocks noGrp="1"/>
          </p:cNvSpPr>
          <p:nvPr>
            <p:ph type="sldNum" sz="quarter" idx="12"/>
          </p:nvPr>
        </p:nvSpPr>
        <p:spPr/>
        <p:txBody>
          <a:bodyPr/>
          <a:lstStyle/>
          <a:p>
            <a:pPr>
              <a:defRPr/>
            </a:pPr>
            <a:fld id="{260B7BCF-B659-425B-99D9-F1972CFAED7A}" type="slidenum">
              <a:rPr lang="en-GB" smtClean="0"/>
              <a:pPr>
                <a:defRPr/>
              </a:pPr>
              <a:t>11</a:t>
            </a:fld>
            <a:endParaRPr lang="en-GB"/>
          </a:p>
        </p:txBody>
      </p:sp>
    </p:spTree>
    <p:extLst>
      <p:ext uri="{BB962C8B-B14F-4D97-AF65-F5344CB8AC3E}">
        <p14:creationId xmlns:p14="http://schemas.microsoft.com/office/powerpoint/2010/main" val="429363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defRPr/>
            </a:pPr>
            <a:r>
              <a:rPr lang="nl-BE" sz="3600" dirty="0"/>
              <a:t>Procentuele analyse</a:t>
            </a:r>
            <a:br>
              <a:rPr lang="nl-BE" sz="3600" dirty="0"/>
            </a:br>
            <a:endParaRPr lang="en-GB" sz="3600" dirty="0"/>
          </a:p>
        </p:txBody>
      </p:sp>
      <p:sp>
        <p:nvSpPr>
          <p:cNvPr id="16387" name="Rectangle 3"/>
          <p:cNvSpPr>
            <a:spLocks noGrp="1" noChangeArrowheads="1"/>
          </p:cNvSpPr>
          <p:nvPr>
            <p:ph idx="1"/>
          </p:nvPr>
        </p:nvSpPr>
        <p:spPr/>
        <p:txBody>
          <a:bodyPr/>
          <a:lstStyle/>
          <a:p>
            <a:pPr eaLnBrk="1" hangingPunct="1">
              <a:buFont typeface="Wingdings" pitchFamily="2" charset="2"/>
              <a:buNone/>
              <a:defRPr/>
            </a:pPr>
            <a:r>
              <a:rPr lang="nl-BE" sz="2800" b="1" dirty="0"/>
              <a:t>Verticale of structuuranalyse</a:t>
            </a:r>
          </a:p>
          <a:p>
            <a:pPr marL="0" indent="0">
              <a:buNone/>
              <a:defRPr/>
            </a:pPr>
            <a:endParaRPr lang="nl-BE" sz="2000" u="sng" dirty="0"/>
          </a:p>
          <a:p>
            <a:pPr marL="0" indent="0">
              <a:buNone/>
              <a:defRPr/>
            </a:pPr>
            <a:r>
              <a:rPr lang="nl-BE" sz="2000" u="sng" dirty="0"/>
              <a:t>Methode:</a:t>
            </a:r>
            <a:r>
              <a:rPr lang="nl-BE" sz="2000" dirty="0"/>
              <a:t> </a:t>
            </a:r>
            <a:r>
              <a:rPr lang="nl-NL" sz="2000" dirty="0"/>
              <a:t>Voor elke bestudeerde jaarrekening wordt het totaal der activa, het totaal der passiva en de netto-omzet aan 100 gelijkgesteld. </a:t>
            </a:r>
          </a:p>
          <a:p>
            <a:pPr marL="0" indent="0">
              <a:buNone/>
              <a:defRPr/>
            </a:pPr>
            <a:r>
              <a:rPr lang="nl-NL" sz="2000" dirty="0"/>
              <a:t>Daarna worden alle bestanddelen die de respectievelijke totalen samenstellen, uitgedrukt in verhouding tot deze totalen.</a:t>
            </a:r>
            <a:endParaRPr lang="nl-BE" sz="2000" u="sng" dirty="0"/>
          </a:p>
          <a:p>
            <a:pPr eaLnBrk="1" hangingPunct="1">
              <a:defRPr/>
            </a:pPr>
            <a:endParaRPr lang="nl-BE" sz="2000" i="1" dirty="0"/>
          </a:p>
          <a:p>
            <a:pPr eaLnBrk="1" hangingPunct="1">
              <a:defRPr/>
            </a:pPr>
            <a:endParaRPr lang="nl-BE" sz="2000" i="1" dirty="0"/>
          </a:p>
          <a:p>
            <a:pPr eaLnBrk="1" hangingPunct="1">
              <a:defRPr/>
            </a:pPr>
            <a:endParaRPr lang="nl-BE" sz="2800" i="1" dirty="0"/>
          </a:p>
          <a:p>
            <a:pPr eaLnBrk="1" hangingPunct="1">
              <a:defRPr/>
            </a:pPr>
            <a:endParaRPr lang="nl-BE" sz="2800" i="1" dirty="0"/>
          </a:p>
          <a:p>
            <a:pPr eaLnBrk="1" hangingPunct="1">
              <a:defRPr/>
            </a:pPr>
            <a:endParaRPr lang="en-GB" sz="2800" i="1" dirty="0"/>
          </a:p>
        </p:txBody>
      </p:sp>
      <p:sp>
        <p:nvSpPr>
          <p:cNvPr id="16388" name="Rectangle 4"/>
          <p:cNvSpPr>
            <a:spLocks noChangeArrowheads="1"/>
          </p:cNvSpPr>
          <p:nvPr/>
        </p:nvSpPr>
        <p:spPr bwMode="auto">
          <a:xfrm>
            <a:off x="1992313" y="2388683"/>
            <a:ext cx="7848600" cy="1877437"/>
          </a:xfrm>
          <a:prstGeom prst="rect">
            <a:avLst/>
          </a:prstGeom>
          <a:noFill/>
          <a:ln w="9525" algn="ctr">
            <a:noFill/>
            <a:miter lim="800000"/>
            <a:headEnd/>
            <a:tailEnd/>
          </a:ln>
          <a:effectLst/>
        </p:spPr>
        <p:txBody>
          <a:bodyPr anchor="ctr">
            <a:spAutoFit/>
          </a:bodyPr>
          <a:lstStyle/>
          <a:p>
            <a:pPr>
              <a:defRPr/>
            </a:pPr>
            <a:endParaRPr lang="nl-NL" sz="2400">
              <a:latin typeface="Arial" charset="0"/>
              <a:cs typeface="Arial" charset="0"/>
            </a:endParaRPr>
          </a:p>
          <a:p>
            <a:pPr>
              <a:defRPr/>
            </a:pPr>
            <a:endParaRPr lang="nl-NL" sz="2400">
              <a:latin typeface="Arial" charset="0"/>
              <a:cs typeface="Arial" charset="0"/>
            </a:endParaRPr>
          </a:p>
          <a:p>
            <a:pPr>
              <a:defRPr/>
            </a:pPr>
            <a:endParaRPr lang="nl-NL" sz="2400">
              <a:latin typeface="Arial" charset="0"/>
              <a:cs typeface="Arial" charset="0"/>
            </a:endParaRPr>
          </a:p>
          <a:p>
            <a:pPr>
              <a:defRPr/>
            </a:pPr>
            <a:endParaRPr lang="nl-NL" sz="2400">
              <a:effectLst>
                <a:outerShdw blurRad="38100" dist="38100" dir="2700000" algn="tl">
                  <a:srgbClr val="000000"/>
                </a:outerShdw>
              </a:effectLst>
              <a:latin typeface="Arial" charset="0"/>
              <a:cs typeface="Arial" charset="0"/>
            </a:endParaRPr>
          </a:p>
          <a:p>
            <a:pPr>
              <a:defRPr/>
            </a:pPr>
            <a:endParaRPr lang="en-GB">
              <a:effectLst>
                <a:outerShdw blurRad="38100" dist="38100" dir="2700000" algn="tl">
                  <a:srgbClr val="000000"/>
                </a:outerShdw>
              </a:effectLst>
              <a:latin typeface="Arial" charset="0"/>
              <a:cs typeface="Arial" charset="0"/>
            </a:endParaRPr>
          </a:p>
        </p:txBody>
      </p:sp>
      <p:sp>
        <p:nvSpPr>
          <p:cNvPr id="2" name="Slide Number Placeholder 1">
            <a:extLst>
              <a:ext uri="{FF2B5EF4-FFF2-40B4-BE49-F238E27FC236}">
                <a16:creationId xmlns:a16="http://schemas.microsoft.com/office/drawing/2014/main" id="{0EE3139E-312F-4B48-98BF-DF0F667A616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2916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Verticale analyse</a:t>
            </a:r>
          </a:p>
        </p:txBody>
      </p:sp>
      <p:sp>
        <p:nvSpPr>
          <p:cNvPr id="51203" name="Rectangle 3"/>
          <p:cNvSpPr>
            <a:spLocks noGrp="1" noChangeArrowheads="1"/>
          </p:cNvSpPr>
          <p:nvPr>
            <p:ph idx="1"/>
          </p:nvPr>
        </p:nvSpPr>
        <p:spPr>
          <a:xfrm>
            <a:off x="2157414" y="4077073"/>
            <a:ext cx="7870825" cy="1888753"/>
          </a:xfrm>
        </p:spPr>
        <p:txBody>
          <a:bodyPr>
            <a:normAutofit fontScale="85000" lnSpcReduction="20000"/>
          </a:bodyPr>
          <a:lstStyle/>
          <a:p>
            <a:pPr>
              <a:lnSpc>
                <a:spcPct val="80000"/>
              </a:lnSpc>
              <a:buFont typeface="Wingdings"/>
              <a:buChar char="è"/>
              <a:defRPr/>
            </a:pPr>
            <a:r>
              <a:rPr lang="nl-BE" sz="2000" dirty="0">
                <a:sym typeface="Wingdings" pitchFamily="2" charset="2"/>
              </a:rPr>
              <a:t>Inzicht in belang van activabestanddelen in het totaal der activa alsook van passivabestanddelen in het totaal der passiva binnen eenzelfde boekjaar</a:t>
            </a:r>
          </a:p>
          <a:p>
            <a:pPr>
              <a:lnSpc>
                <a:spcPct val="80000"/>
              </a:lnSpc>
              <a:buFont typeface="Wingdings"/>
              <a:buChar char="è"/>
              <a:defRPr/>
            </a:pPr>
            <a:endParaRPr lang="nl-BE" sz="2000" u="sng" dirty="0"/>
          </a:p>
          <a:p>
            <a:pPr marL="0" indent="0">
              <a:lnSpc>
                <a:spcPct val="80000"/>
              </a:lnSpc>
              <a:buNone/>
              <a:defRPr/>
            </a:pPr>
            <a:r>
              <a:rPr lang="nl-BE" sz="2000" u="sng" dirty="0"/>
              <a:t>Belangrijke aandachtpunten</a:t>
            </a:r>
            <a:endParaRPr lang="nl-BE" sz="2000" dirty="0"/>
          </a:p>
          <a:p>
            <a:pPr>
              <a:lnSpc>
                <a:spcPct val="80000"/>
              </a:lnSpc>
              <a:defRPr/>
            </a:pPr>
            <a:r>
              <a:rPr lang="nl-BE" sz="2000" dirty="0"/>
              <a:t>Geen zicht op het globale volume van de diverse posten in vergelijking met andere jaren</a:t>
            </a:r>
          </a:p>
          <a:p>
            <a:pPr eaLnBrk="1" hangingPunct="1">
              <a:lnSpc>
                <a:spcPct val="80000"/>
              </a:lnSpc>
              <a:buFont typeface="Wingdings" pitchFamily="2" charset="2"/>
              <a:buNone/>
              <a:defRPr/>
            </a:pPr>
            <a:r>
              <a:rPr lang="nl-BE" sz="2200" dirty="0"/>
              <a:t>		</a:t>
            </a:r>
            <a:endParaRPr lang="en-GB" sz="2000" dirty="0"/>
          </a:p>
        </p:txBody>
      </p:sp>
      <p:sp>
        <p:nvSpPr>
          <p:cNvPr id="3" name="Tekstvak 2"/>
          <p:cNvSpPr txBox="1"/>
          <p:nvPr/>
        </p:nvSpPr>
        <p:spPr>
          <a:xfrm>
            <a:off x="2107359" y="1907843"/>
            <a:ext cx="7920880" cy="2431435"/>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a:lnSpc>
                <a:spcPct val="80000"/>
              </a:lnSpc>
              <a:defRPr/>
            </a:pPr>
            <a:r>
              <a:rPr lang="nl-BE" sz="1800" dirty="0"/>
              <a:t>Eenzelfde procentuele verticale analyse moet ook gemaakt worden voor de passivazijde van de balans, alsook voor de resultatenrekening. Hierbij wordt de omzet telkens gelijkgesteld aan 100 en worden de diverse resultaten-rekeningposten uitgedrukt als een percentage van de omzet. </a:t>
            </a:r>
          </a:p>
          <a:p>
            <a:pPr eaLnBrk="1" hangingPunct="1">
              <a:lnSpc>
                <a:spcPct val="80000"/>
              </a:lnSpc>
              <a:buFont typeface="Wingdings" pitchFamily="2" charset="2"/>
              <a:buNone/>
              <a:defRPr/>
            </a:pPr>
            <a:endParaRPr lang="nl-BE" sz="1800" dirty="0">
              <a:solidFill>
                <a:srgbClr val="003D62"/>
              </a:solidFill>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748" y="1772816"/>
            <a:ext cx="4536504" cy="112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8992B108-F638-42B9-B309-7868F95439E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1245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0"/>
          <p:cNvSpPr>
            <a:spLocks noGrp="1" noChangeArrowheads="1"/>
          </p:cNvSpPr>
          <p:nvPr>
            <p:ph type="title"/>
          </p:nvPr>
        </p:nvSpPr>
        <p:spPr/>
        <p:txBody>
          <a:bodyPr/>
          <a:lstStyle/>
          <a:p>
            <a:pPr eaLnBrk="1" hangingPunct="1"/>
            <a:r>
              <a:rPr lang="nl-BE" sz="2400" dirty="0"/>
              <a:t>Verticale analyse van de balans </a:t>
            </a:r>
            <a:br>
              <a:rPr lang="nl-BE" sz="2400" dirty="0"/>
            </a:br>
            <a:r>
              <a:rPr lang="nl-BE" sz="2400" dirty="0"/>
              <a:t>van Zitmeubel NV</a:t>
            </a:r>
            <a:endParaRPr lang="en-US" sz="4600" dirty="0"/>
          </a:p>
        </p:txBody>
      </p:sp>
      <p:sp>
        <p:nvSpPr>
          <p:cNvPr id="36867" name="Rectangle 2"/>
          <p:cNvSpPr>
            <a:spLocks noGrp="1" noChangeArrowheads="1"/>
          </p:cNvSpPr>
          <p:nvPr>
            <p:ph type="body" sz="half" idx="4294967295"/>
          </p:nvPr>
        </p:nvSpPr>
        <p:spPr>
          <a:xfrm>
            <a:off x="1954214" y="1412777"/>
            <a:ext cx="8030219" cy="4713387"/>
          </a:xfrm>
        </p:spPr>
        <p:txBody>
          <a:bodyPr/>
          <a:lstStyle/>
          <a:p>
            <a:pPr>
              <a:buNone/>
            </a:pPr>
            <a:r>
              <a:rPr lang="nl-BE" sz="1600" dirty="0"/>
              <a:t>Het totaal van het actief of het passief wordt gelijkgesteld aan 100 en de andere balansposten worden als een percentage daarvan uitgedrukt</a:t>
            </a:r>
            <a:endParaRPr lang="en-GB" sz="1600" dirty="0"/>
          </a:p>
        </p:txBody>
      </p:sp>
      <p:pic>
        <p:nvPicPr>
          <p:cNvPr id="7" name="Picture 7"/>
          <p:cNvPicPr>
            <a:picLocks noChangeAspect="1" noChangeArrowheads="1"/>
          </p:cNvPicPr>
          <p:nvPr/>
        </p:nvPicPr>
        <p:blipFill rotWithShape="1">
          <a:blip r:embed="rId3" cstate="print"/>
          <a:srcRect r="32108" b="4916"/>
          <a:stretch/>
        </p:blipFill>
        <p:spPr>
          <a:xfrm>
            <a:off x="3971764" y="1988841"/>
            <a:ext cx="4248472" cy="4326437"/>
          </a:xfrm>
          <a:prstGeom prst="rect">
            <a:avLst/>
          </a:prstGeom>
        </p:spPr>
      </p:pic>
      <p:sp>
        <p:nvSpPr>
          <p:cNvPr id="2" name="Slide Number Placeholder 1">
            <a:extLst>
              <a:ext uri="{FF2B5EF4-FFF2-40B4-BE49-F238E27FC236}">
                <a16:creationId xmlns:a16="http://schemas.microsoft.com/office/drawing/2014/main" id="{0F5560F1-E473-405A-8626-5B3DE2D6ACC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18982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8"/>
          <p:cNvPicPr>
            <a:picLocks noGrp="1" noChangeAspect="1" noChangeArrowheads="1"/>
          </p:cNvPicPr>
          <p:nvPr>
            <p:ph idx="1"/>
          </p:nvPr>
        </p:nvPicPr>
        <p:blipFill rotWithShape="1">
          <a:blip r:embed="rId3" cstate="print"/>
          <a:srcRect r="32389" b="4581"/>
          <a:stretch/>
        </p:blipFill>
        <p:spPr>
          <a:xfrm>
            <a:off x="3368675" y="188914"/>
            <a:ext cx="5751661" cy="5976391"/>
          </a:xfrm>
        </p:spPr>
      </p:pic>
      <p:sp>
        <p:nvSpPr>
          <p:cNvPr id="2" name="Slide Number Placeholder 1">
            <a:extLst>
              <a:ext uri="{FF2B5EF4-FFF2-40B4-BE49-F238E27FC236}">
                <a16:creationId xmlns:a16="http://schemas.microsoft.com/office/drawing/2014/main" id="{3931156A-6F6B-47B0-9F3A-3DBE9DB3088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690754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nl-BE" sz="3200" dirty="0"/>
              <a:t>Ratioanalyse</a:t>
            </a:r>
            <a:endParaRPr lang="en-GB" sz="3200" dirty="0"/>
          </a:p>
        </p:txBody>
      </p:sp>
      <p:sp>
        <p:nvSpPr>
          <p:cNvPr id="177155" name="Rectangle 3"/>
          <p:cNvSpPr>
            <a:spLocks noGrp="1" noChangeArrowheads="1"/>
          </p:cNvSpPr>
          <p:nvPr>
            <p:ph idx="1"/>
          </p:nvPr>
        </p:nvSpPr>
        <p:spPr/>
        <p:txBody>
          <a:bodyPr/>
          <a:lstStyle/>
          <a:p>
            <a:pPr marL="0" indent="0">
              <a:buNone/>
              <a:defRPr/>
            </a:pPr>
            <a:r>
              <a:rPr lang="nl-NL" sz="2400" dirty="0"/>
              <a:t>Bouwt een beeld op van de financiële toestand van een onderneming op basis van een samenhangend geheel van </a:t>
            </a:r>
            <a:r>
              <a:rPr lang="nl-NL" sz="2400" i="1" dirty="0"/>
              <a:t>verhoudingsgetallen</a:t>
            </a:r>
            <a:r>
              <a:rPr lang="nl-NL" sz="2400" dirty="0"/>
              <a:t> tussen één of meerdere financiële basisgegevens.</a:t>
            </a:r>
          </a:p>
          <a:p>
            <a:pPr marL="609600" indent="-609600">
              <a:buNone/>
              <a:defRPr/>
            </a:pPr>
            <a:endParaRPr lang="nl-NL" dirty="0"/>
          </a:p>
          <a:p>
            <a:pPr marL="0" indent="0">
              <a:buNone/>
              <a:defRPr/>
            </a:pPr>
            <a:r>
              <a:rPr lang="nl-NL" sz="2400" u="sng" dirty="0"/>
              <a:t>Soorten ratio’s</a:t>
            </a:r>
            <a:endParaRPr lang="nl-NL" sz="1200" dirty="0"/>
          </a:p>
          <a:p>
            <a:pPr marL="571500" indent="-457200">
              <a:buClr>
                <a:schemeClr val="tx1"/>
              </a:buClr>
              <a:buFont typeface="Wingdings" pitchFamily="2" charset="2"/>
              <a:buAutoNum type="arabicPeriod"/>
              <a:defRPr/>
            </a:pPr>
            <a:r>
              <a:rPr lang="nl-NL" sz="2000" dirty="0"/>
              <a:t>Liquiditeit</a:t>
            </a:r>
          </a:p>
          <a:p>
            <a:pPr marL="571500" indent="-457200">
              <a:buClr>
                <a:schemeClr val="tx1"/>
              </a:buClr>
              <a:buFont typeface="Wingdings" pitchFamily="2" charset="2"/>
              <a:buAutoNum type="arabicPeriod"/>
              <a:defRPr/>
            </a:pPr>
            <a:r>
              <a:rPr lang="nl-NL" sz="2000" dirty="0"/>
              <a:t>Solvabiliteit</a:t>
            </a:r>
          </a:p>
          <a:p>
            <a:pPr marL="571500" indent="-457200">
              <a:buClr>
                <a:schemeClr val="tx1"/>
              </a:buClr>
              <a:buFont typeface="Wingdings" pitchFamily="2" charset="2"/>
              <a:buAutoNum type="arabicPeriod"/>
              <a:defRPr/>
            </a:pPr>
            <a:r>
              <a:rPr lang="nl-NL" sz="2000" dirty="0"/>
              <a:t>Rendabiliteit</a:t>
            </a:r>
          </a:p>
          <a:p>
            <a:pPr marL="571500" indent="-457200">
              <a:buClr>
                <a:schemeClr val="tx1"/>
              </a:buClr>
              <a:buFont typeface="Wingdings" pitchFamily="2" charset="2"/>
              <a:buAutoNum type="arabicPeriod"/>
              <a:defRPr/>
            </a:pPr>
            <a:r>
              <a:rPr lang="nl-NL" sz="2000" dirty="0"/>
              <a:t>Toegevoegde waarde</a:t>
            </a:r>
          </a:p>
          <a:p>
            <a:pPr marL="571500" indent="-457200">
              <a:buClr>
                <a:schemeClr val="tx1"/>
              </a:buClr>
              <a:buFont typeface="Wingdings" pitchFamily="2" charset="2"/>
              <a:buAutoNum type="arabicPeriod"/>
              <a:defRPr/>
            </a:pPr>
            <a:r>
              <a:rPr lang="nl-NL" sz="2000" dirty="0"/>
              <a:t>Beurs</a:t>
            </a:r>
          </a:p>
          <a:p>
            <a:pPr marL="609600" indent="-609600">
              <a:defRPr/>
            </a:pPr>
            <a:endParaRPr lang="en-GB" sz="2000" dirty="0"/>
          </a:p>
        </p:txBody>
      </p:sp>
      <p:sp>
        <p:nvSpPr>
          <p:cNvPr id="2" name="Slide Number Placeholder 1">
            <a:extLst>
              <a:ext uri="{FF2B5EF4-FFF2-40B4-BE49-F238E27FC236}">
                <a16:creationId xmlns:a16="http://schemas.microsoft.com/office/drawing/2014/main" id="{918F7181-A40F-4294-BDB6-9C394CB1783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5220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600" dirty="0"/>
              <a:t>Ratioanalyse</a:t>
            </a:r>
            <a:endParaRPr lang="nl-BE" dirty="0"/>
          </a:p>
        </p:txBody>
      </p:sp>
      <p:sp>
        <p:nvSpPr>
          <p:cNvPr id="53251" name="Rectangle 3"/>
          <p:cNvSpPr>
            <a:spLocks noGrp="1" noChangeArrowheads="1"/>
          </p:cNvSpPr>
          <p:nvPr>
            <p:ph idx="1"/>
          </p:nvPr>
        </p:nvSpPr>
        <p:spPr/>
        <p:txBody>
          <a:bodyPr/>
          <a:lstStyle/>
          <a:p>
            <a:pPr marL="0" indent="0">
              <a:lnSpc>
                <a:spcPct val="120000"/>
              </a:lnSpc>
              <a:buNone/>
              <a:defRPr/>
            </a:pPr>
            <a:r>
              <a:rPr lang="nl-NL" sz="2400" u="sng" dirty="0"/>
              <a:t>Hoe ratio’s beoordelen?</a:t>
            </a:r>
          </a:p>
          <a:p>
            <a:pPr>
              <a:lnSpc>
                <a:spcPct val="120000"/>
              </a:lnSpc>
              <a:defRPr/>
            </a:pPr>
            <a:r>
              <a:rPr lang="nl-NL" sz="2300" dirty="0"/>
              <a:t>Algemeen gestelde normen</a:t>
            </a:r>
          </a:p>
          <a:p>
            <a:pPr>
              <a:lnSpc>
                <a:spcPct val="120000"/>
              </a:lnSpc>
              <a:defRPr/>
            </a:pPr>
            <a:r>
              <a:rPr lang="nl-NL" sz="2300" dirty="0"/>
              <a:t>Evolutie in de tijd</a:t>
            </a:r>
          </a:p>
          <a:p>
            <a:pPr>
              <a:lnSpc>
                <a:spcPct val="120000"/>
              </a:lnSpc>
              <a:defRPr/>
            </a:pPr>
            <a:r>
              <a:rPr lang="nl-NL" sz="2300" dirty="0"/>
              <a:t>Vergelijking met een aantal concurrenten</a:t>
            </a:r>
          </a:p>
          <a:p>
            <a:pPr>
              <a:lnSpc>
                <a:spcPct val="120000"/>
              </a:lnSpc>
              <a:defRPr/>
            </a:pPr>
            <a:r>
              <a:rPr lang="nl-NL" sz="2300" dirty="0"/>
              <a:t>Vergelijking met ondernemingen in dezelfde sector</a:t>
            </a:r>
          </a:p>
        </p:txBody>
      </p:sp>
      <p:sp>
        <p:nvSpPr>
          <p:cNvPr id="3" name="Slide Number Placeholder 2">
            <a:extLst>
              <a:ext uri="{FF2B5EF4-FFF2-40B4-BE49-F238E27FC236}">
                <a16:creationId xmlns:a16="http://schemas.microsoft.com/office/drawing/2014/main" id="{74CC52D3-77B4-4816-AB5A-EB2099892B3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4833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pPr eaLnBrk="1" hangingPunct="1">
              <a:defRPr/>
            </a:pPr>
            <a:r>
              <a:rPr lang="nl-BE" sz="4400" dirty="0"/>
              <a:t>Liquiditeitratio’s</a:t>
            </a:r>
            <a:endParaRPr lang="en-GB" sz="4400" dirty="0"/>
          </a:p>
        </p:txBody>
      </p:sp>
      <p:sp>
        <p:nvSpPr>
          <p:cNvPr id="2" name="Tijdelijke aanduiding voor tekst 1"/>
          <p:cNvSpPr>
            <a:spLocks noGrp="1"/>
          </p:cNvSpPr>
          <p:nvPr>
            <p:ph type="body" idx="1"/>
          </p:nvPr>
        </p:nvSpPr>
        <p:spPr/>
        <p:txBody>
          <a:bodyPr/>
          <a:lstStyle/>
          <a:p>
            <a:r>
              <a:rPr lang="nl-BE" dirty="0"/>
              <a:t>Ratioanalyse</a:t>
            </a:r>
          </a:p>
        </p:txBody>
      </p:sp>
    </p:spTree>
    <p:extLst>
      <p:ext uri="{BB962C8B-B14F-4D97-AF65-F5344CB8AC3E}">
        <p14:creationId xmlns:p14="http://schemas.microsoft.com/office/powerpoint/2010/main" val="405723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600" dirty="0"/>
              <a:t>Liquiditeit</a:t>
            </a:r>
            <a:endParaRPr lang="nl-BE" dirty="0"/>
          </a:p>
        </p:txBody>
      </p:sp>
      <p:sp>
        <p:nvSpPr>
          <p:cNvPr id="19459" name="Rectangle 3"/>
          <p:cNvSpPr>
            <a:spLocks noGrp="1" noChangeArrowheads="1"/>
          </p:cNvSpPr>
          <p:nvPr>
            <p:ph idx="1"/>
          </p:nvPr>
        </p:nvSpPr>
        <p:spPr/>
        <p:txBody>
          <a:bodyPr/>
          <a:lstStyle/>
          <a:p>
            <a:pPr eaLnBrk="1" hangingPunct="1">
              <a:buFont typeface="Wingdings" pitchFamily="2" charset="2"/>
              <a:buNone/>
              <a:defRPr/>
            </a:pPr>
            <a:r>
              <a:rPr lang="nl-BE" sz="2000" dirty="0"/>
              <a:t>= De mate waarin de onderneming erin slaagt op korte termijn aan haar verplichtingen te voldoen.</a:t>
            </a:r>
            <a:r>
              <a:rPr lang="nl-BE" sz="2400" dirty="0"/>
              <a:t> </a:t>
            </a:r>
            <a:r>
              <a:rPr lang="en-GB" sz="2400" dirty="0"/>
              <a:t> </a:t>
            </a:r>
          </a:p>
          <a:p>
            <a:pPr eaLnBrk="1" hangingPunct="1">
              <a:defRPr/>
            </a:pPr>
            <a:endParaRPr lang="nl-BE" sz="2400" dirty="0"/>
          </a:p>
          <a:p>
            <a:pPr marL="0" indent="0">
              <a:buNone/>
              <a:defRPr/>
            </a:pPr>
            <a:r>
              <a:rPr lang="nl-BE" sz="2000" u="sng" dirty="0"/>
              <a:t>Beïnvloed door:</a:t>
            </a:r>
          </a:p>
          <a:p>
            <a:pPr>
              <a:defRPr/>
            </a:pPr>
            <a:r>
              <a:rPr lang="nl-BE" sz="2000" dirty="0"/>
              <a:t>Uitzetting/inkrimping ondernemingsactiviteit</a:t>
            </a:r>
          </a:p>
          <a:p>
            <a:pPr>
              <a:defRPr/>
            </a:pPr>
            <a:r>
              <a:rPr lang="nl-BE" sz="2000" dirty="0"/>
              <a:t>Seizoenschommelingen</a:t>
            </a:r>
          </a:p>
          <a:p>
            <a:pPr>
              <a:defRPr/>
            </a:pPr>
            <a:r>
              <a:rPr lang="nl-BE" sz="2000" dirty="0"/>
              <a:t>Investeringen in duurzame activa </a:t>
            </a:r>
            <a:r>
              <a:rPr lang="nl-BE" sz="2000" dirty="0" err="1"/>
              <a:t>dmv</a:t>
            </a:r>
            <a:r>
              <a:rPr lang="nl-BE" sz="2000" dirty="0"/>
              <a:t> liquide middelen</a:t>
            </a:r>
          </a:p>
          <a:p>
            <a:pPr>
              <a:defRPr/>
            </a:pPr>
            <a:r>
              <a:rPr lang="nl-BE" sz="2000" dirty="0"/>
              <a:t>Leningen aan vennoten, personeelsleden,…</a:t>
            </a:r>
          </a:p>
          <a:p>
            <a:pPr>
              <a:defRPr/>
            </a:pPr>
            <a:r>
              <a:rPr lang="nl-BE" sz="2000" dirty="0"/>
              <a:t>…</a:t>
            </a:r>
            <a:endParaRPr lang="en-GB" sz="2000" dirty="0"/>
          </a:p>
        </p:txBody>
      </p:sp>
      <p:sp>
        <p:nvSpPr>
          <p:cNvPr id="3" name="Slide Number Placeholder 2">
            <a:extLst>
              <a:ext uri="{FF2B5EF4-FFF2-40B4-BE49-F238E27FC236}">
                <a16:creationId xmlns:a16="http://schemas.microsoft.com/office/drawing/2014/main" id="{B4F97DED-DDF3-4B0D-91AF-44882FE74A7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11617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Financiële analyse</a:t>
            </a:r>
          </a:p>
        </p:txBody>
      </p:sp>
      <p:sp>
        <p:nvSpPr>
          <p:cNvPr id="3" name="Tijdelijke aanduiding voor inhoud 2"/>
          <p:cNvSpPr>
            <a:spLocks noGrp="1"/>
          </p:cNvSpPr>
          <p:nvPr>
            <p:ph idx="1"/>
          </p:nvPr>
        </p:nvSpPr>
        <p:spPr/>
        <p:txBody>
          <a:bodyPr/>
          <a:lstStyle/>
          <a:p>
            <a:pPr marL="609600" indent="-609600">
              <a:lnSpc>
                <a:spcPct val="150000"/>
              </a:lnSpc>
              <a:buFont typeface="Wingdings" pitchFamily="2" charset="2"/>
              <a:buAutoNum type="arabicPeriod"/>
              <a:defRPr/>
            </a:pPr>
            <a:endParaRPr lang="nl-BE" sz="2400" dirty="0"/>
          </a:p>
          <a:p>
            <a:pPr marL="609600" indent="-609600">
              <a:lnSpc>
                <a:spcPct val="150000"/>
              </a:lnSpc>
              <a:buFont typeface="Wingdings" pitchFamily="2" charset="2"/>
              <a:buAutoNum type="arabicPeriod"/>
              <a:defRPr/>
            </a:pPr>
            <a:r>
              <a:rPr lang="nl-BE" sz="2400" dirty="0"/>
              <a:t>De beschikbare informatie</a:t>
            </a:r>
          </a:p>
          <a:p>
            <a:pPr marL="609600" indent="-609600">
              <a:lnSpc>
                <a:spcPct val="150000"/>
              </a:lnSpc>
              <a:buFont typeface="Wingdings" pitchFamily="2" charset="2"/>
              <a:buAutoNum type="arabicPeriod"/>
              <a:defRPr/>
            </a:pPr>
            <a:r>
              <a:rPr lang="nl-BE" sz="2400" dirty="0"/>
              <a:t>Verschillende analysetechnieken</a:t>
            </a:r>
          </a:p>
          <a:p>
            <a:pPr marL="609600" indent="-609600">
              <a:lnSpc>
                <a:spcPct val="150000"/>
              </a:lnSpc>
              <a:buFont typeface="Wingdings" pitchFamily="2" charset="2"/>
              <a:buAutoNum type="arabicPeriod"/>
              <a:defRPr/>
            </a:pPr>
            <a:r>
              <a:rPr lang="nl-BE" sz="2400" dirty="0"/>
              <a:t>Statische analyse</a:t>
            </a:r>
          </a:p>
          <a:p>
            <a:pPr marL="609600" indent="-609600">
              <a:lnSpc>
                <a:spcPct val="150000"/>
              </a:lnSpc>
              <a:buFont typeface="Wingdings" pitchFamily="2" charset="2"/>
              <a:buAutoNum type="arabicPeriod"/>
              <a:defRPr/>
            </a:pPr>
            <a:r>
              <a:rPr lang="nl-BE" sz="2400" dirty="0"/>
              <a:t>Dynamische analyse</a:t>
            </a:r>
          </a:p>
          <a:p>
            <a:pPr>
              <a:lnSpc>
                <a:spcPct val="150000"/>
              </a:lnSpc>
            </a:pPr>
            <a:endParaRPr lang="nl-BE" dirty="0"/>
          </a:p>
        </p:txBody>
      </p:sp>
      <p:sp>
        <p:nvSpPr>
          <p:cNvPr id="4" name="Slide Number Placeholder 3">
            <a:extLst>
              <a:ext uri="{FF2B5EF4-FFF2-40B4-BE49-F238E27FC236}">
                <a16:creationId xmlns:a16="http://schemas.microsoft.com/office/drawing/2014/main" id="{46A9599C-60DB-483D-B86F-A975B0C52FD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1226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Liquiditeit</a:t>
            </a:r>
          </a:p>
        </p:txBody>
      </p:sp>
      <p:sp>
        <p:nvSpPr>
          <p:cNvPr id="19459" name="Rectangle 3"/>
          <p:cNvSpPr>
            <a:spLocks noGrp="1" noChangeArrowheads="1"/>
          </p:cNvSpPr>
          <p:nvPr>
            <p:ph idx="1"/>
          </p:nvPr>
        </p:nvSpPr>
        <p:spPr>
          <a:xfrm>
            <a:off x="631306" y="1381328"/>
            <a:ext cx="10929387" cy="5252936"/>
          </a:xfrm>
        </p:spPr>
        <p:txBody>
          <a:bodyPr>
            <a:normAutofit fontScale="92500" lnSpcReduction="10000"/>
          </a:bodyPr>
          <a:lstStyle/>
          <a:p>
            <a:pPr marL="0" indent="0">
              <a:lnSpc>
                <a:spcPct val="80000"/>
              </a:lnSpc>
              <a:buNone/>
              <a:defRPr/>
            </a:pPr>
            <a:r>
              <a:rPr lang="nl-BE" sz="2200" u="sng" dirty="0"/>
              <a:t>Soorten:</a:t>
            </a:r>
          </a:p>
          <a:p>
            <a:pPr marL="1295400" lvl="2" indent="-381000">
              <a:lnSpc>
                <a:spcPct val="80000"/>
              </a:lnSpc>
              <a:defRPr/>
            </a:pPr>
            <a:endParaRPr lang="nl-BE" sz="1900" dirty="0"/>
          </a:p>
          <a:p>
            <a:pPr marL="514350" indent="-457200">
              <a:lnSpc>
                <a:spcPct val="80000"/>
              </a:lnSpc>
              <a:buClr>
                <a:schemeClr val="tx1"/>
              </a:buClr>
              <a:buFont typeface="Wingdings" pitchFamily="2" charset="2"/>
              <a:buAutoNum type="alphaUcPeriod"/>
              <a:defRPr/>
            </a:pPr>
            <a:r>
              <a:rPr lang="nl-BE" sz="1900" dirty="0"/>
              <a:t>Liquiditeit in algemene of brede zin</a:t>
            </a:r>
          </a:p>
          <a:p>
            <a:pPr marL="895350" lvl="1" indent="-381000">
              <a:lnSpc>
                <a:spcPct val="80000"/>
              </a:lnSpc>
              <a:buClr>
                <a:schemeClr val="tx1"/>
              </a:buClr>
              <a:buFontTx/>
              <a:buAutoNum type="arabicPeriod"/>
              <a:defRPr/>
            </a:pPr>
            <a:r>
              <a:rPr lang="nl-BE" sz="1900" dirty="0" err="1"/>
              <a:t>Current</a:t>
            </a:r>
            <a:r>
              <a:rPr lang="nl-BE" sz="1900" dirty="0"/>
              <a:t> ratio</a:t>
            </a:r>
          </a:p>
          <a:p>
            <a:pPr marL="895350" lvl="1" indent="-381000">
              <a:lnSpc>
                <a:spcPct val="80000"/>
              </a:lnSpc>
              <a:buClr>
                <a:schemeClr val="tx1"/>
              </a:buClr>
              <a:buFontTx/>
              <a:buAutoNum type="arabicPeriod"/>
              <a:defRPr/>
            </a:pPr>
            <a:r>
              <a:rPr lang="nl-BE" sz="1900" dirty="0" err="1"/>
              <a:t>Nettobedrijfskapitaal</a:t>
            </a:r>
            <a:endParaRPr lang="nl-BE" sz="1900" dirty="0"/>
          </a:p>
          <a:p>
            <a:pPr marL="895350" lvl="1" indent="-381000">
              <a:lnSpc>
                <a:spcPct val="80000"/>
              </a:lnSpc>
              <a:buClr>
                <a:schemeClr val="tx1"/>
              </a:buClr>
              <a:buFontTx/>
              <a:buAutoNum type="arabicPeriod"/>
              <a:defRPr/>
            </a:pPr>
            <a:r>
              <a:rPr lang="nl-BE" sz="1900" dirty="0"/>
              <a:t>Behoefte aan bedrijfskapitaal</a:t>
            </a:r>
          </a:p>
          <a:p>
            <a:pPr marL="895350" lvl="1" indent="-381000">
              <a:lnSpc>
                <a:spcPct val="80000"/>
              </a:lnSpc>
              <a:buClr>
                <a:schemeClr val="tx1"/>
              </a:buClr>
              <a:buFontTx/>
              <a:buAutoNum type="arabicPeriod"/>
              <a:defRPr/>
            </a:pPr>
            <a:endParaRPr lang="nl-BE" sz="1900" dirty="0"/>
          </a:p>
          <a:p>
            <a:pPr marL="514350" indent="-457200">
              <a:lnSpc>
                <a:spcPct val="80000"/>
              </a:lnSpc>
              <a:buClr>
                <a:schemeClr val="tx1"/>
              </a:buClr>
              <a:buFont typeface="Wingdings" pitchFamily="2" charset="2"/>
              <a:buAutoNum type="alphaUcPeriod"/>
              <a:defRPr/>
            </a:pPr>
            <a:r>
              <a:rPr lang="nl-BE" sz="1900" dirty="0"/>
              <a:t>Thesaurietoestand</a:t>
            </a:r>
          </a:p>
          <a:p>
            <a:pPr marL="514350" indent="-457200">
              <a:lnSpc>
                <a:spcPct val="80000"/>
              </a:lnSpc>
              <a:buClr>
                <a:schemeClr val="tx1"/>
              </a:buClr>
              <a:buFont typeface="Wingdings" pitchFamily="2" charset="2"/>
              <a:buAutoNum type="alphaUcPeriod"/>
              <a:defRPr/>
            </a:pPr>
            <a:endParaRPr lang="nl-BE" sz="1900" dirty="0"/>
          </a:p>
          <a:p>
            <a:pPr marL="514350" indent="-457200">
              <a:lnSpc>
                <a:spcPct val="80000"/>
              </a:lnSpc>
              <a:buClr>
                <a:schemeClr val="tx1"/>
              </a:buClr>
              <a:buFont typeface="Wingdings" pitchFamily="2" charset="2"/>
              <a:buAutoNum type="alphaUcPeriod"/>
              <a:defRPr/>
            </a:pPr>
            <a:r>
              <a:rPr lang="nl-BE" sz="1900" dirty="0"/>
              <a:t>Liquiditeit in enge zin</a:t>
            </a:r>
          </a:p>
          <a:p>
            <a:pPr marL="514350" indent="-457200">
              <a:lnSpc>
                <a:spcPct val="80000"/>
              </a:lnSpc>
              <a:buClr>
                <a:schemeClr val="tx1"/>
              </a:buClr>
              <a:buFont typeface="Wingdings" pitchFamily="2" charset="2"/>
              <a:buAutoNum type="alphaUcPeriod"/>
              <a:defRPr/>
            </a:pPr>
            <a:endParaRPr lang="nl-BE" sz="1900" dirty="0"/>
          </a:p>
          <a:p>
            <a:pPr marL="514350" indent="-457200">
              <a:lnSpc>
                <a:spcPct val="80000"/>
              </a:lnSpc>
              <a:buClr>
                <a:schemeClr val="tx1"/>
              </a:buClr>
              <a:buFont typeface="Wingdings" pitchFamily="2" charset="2"/>
              <a:buAutoNum type="alphaUcPeriod"/>
              <a:defRPr/>
            </a:pPr>
            <a:r>
              <a:rPr lang="nl-BE" sz="1900" dirty="0"/>
              <a:t>Omloopsnelheden</a:t>
            </a:r>
          </a:p>
          <a:p>
            <a:pPr marL="895350" lvl="1" indent="-381000">
              <a:lnSpc>
                <a:spcPct val="80000"/>
              </a:lnSpc>
              <a:buClr>
                <a:schemeClr val="tx1"/>
              </a:buClr>
              <a:buFontTx/>
              <a:buAutoNum type="arabicPeriod"/>
              <a:defRPr/>
            </a:pPr>
            <a:r>
              <a:rPr lang="nl-BE" sz="1900" dirty="0"/>
              <a:t>Rotatie voorraden en bestellingen in uitvoering</a:t>
            </a:r>
          </a:p>
          <a:p>
            <a:pPr marL="895350" lvl="1" indent="-381000">
              <a:lnSpc>
                <a:spcPct val="80000"/>
              </a:lnSpc>
              <a:buClr>
                <a:schemeClr val="tx1"/>
              </a:buClr>
              <a:buFontTx/>
              <a:buAutoNum type="arabicPeriod"/>
              <a:defRPr/>
            </a:pPr>
            <a:r>
              <a:rPr lang="nl-BE" sz="1900" dirty="0"/>
              <a:t>Aantal dagen voorraad</a:t>
            </a:r>
          </a:p>
          <a:p>
            <a:pPr marL="895350" lvl="1" indent="-381000">
              <a:lnSpc>
                <a:spcPct val="80000"/>
              </a:lnSpc>
              <a:buClr>
                <a:schemeClr val="tx1"/>
              </a:buClr>
              <a:buFontTx/>
              <a:buAutoNum type="arabicPeriod"/>
              <a:defRPr/>
            </a:pPr>
            <a:r>
              <a:rPr lang="nl-BE" sz="1900" dirty="0"/>
              <a:t>Aantal dagen klantenkrediet</a:t>
            </a:r>
          </a:p>
          <a:p>
            <a:pPr marL="895350" lvl="1" indent="-381000">
              <a:lnSpc>
                <a:spcPct val="80000"/>
              </a:lnSpc>
              <a:buClr>
                <a:schemeClr val="tx1"/>
              </a:buClr>
              <a:buFontTx/>
              <a:buAutoNum type="arabicPeriod"/>
              <a:defRPr/>
            </a:pPr>
            <a:r>
              <a:rPr lang="nl-BE" sz="1900" dirty="0"/>
              <a:t>Aantal dagen leverancierskrediet</a:t>
            </a:r>
          </a:p>
          <a:p>
            <a:pPr marL="895350" lvl="1" indent="-381000">
              <a:lnSpc>
                <a:spcPct val="80000"/>
              </a:lnSpc>
              <a:buClr>
                <a:schemeClr val="tx1"/>
              </a:buClr>
              <a:buFontTx/>
              <a:buAutoNum type="arabicPeriod"/>
              <a:defRPr/>
            </a:pPr>
            <a:endParaRPr lang="nl-BE" sz="1900" dirty="0"/>
          </a:p>
          <a:p>
            <a:pPr marL="514350" indent="-457200">
              <a:lnSpc>
                <a:spcPct val="80000"/>
              </a:lnSpc>
              <a:buClr>
                <a:schemeClr val="tx1"/>
              </a:buClr>
              <a:buFont typeface="Wingdings" pitchFamily="2" charset="2"/>
              <a:buAutoNum type="alphaUcPeriod"/>
              <a:defRPr/>
            </a:pPr>
            <a:r>
              <a:rPr lang="nl-BE" sz="1900" dirty="0"/>
              <a:t>Te financieren periode</a:t>
            </a:r>
            <a:endParaRPr lang="en-GB" sz="1900" dirty="0"/>
          </a:p>
          <a:p>
            <a:pPr marL="533400" indent="-533400">
              <a:lnSpc>
                <a:spcPct val="80000"/>
              </a:lnSpc>
              <a:defRPr/>
            </a:pPr>
            <a:endParaRPr lang="nl-BE" sz="2000" dirty="0"/>
          </a:p>
        </p:txBody>
      </p:sp>
      <p:sp>
        <p:nvSpPr>
          <p:cNvPr id="3" name="Slide Number Placeholder 2">
            <a:extLst>
              <a:ext uri="{FF2B5EF4-FFF2-40B4-BE49-F238E27FC236}">
                <a16:creationId xmlns:a16="http://schemas.microsoft.com/office/drawing/2014/main" id="{001382AB-14A5-43B8-9834-48823464227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708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Liquiditeit</a:t>
            </a:r>
          </a:p>
        </p:txBody>
      </p:sp>
      <p:sp>
        <p:nvSpPr>
          <p:cNvPr id="197635" name="Rectangle 3"/>
          <p:cNvSpPr>
            <a:spLocks noGrp="1" noChangeArrowheads="1"/>
          </p:cNvSpPr>
          <p:nvPr>
            <p:ph idx="1"/>
          </p:nvPr>
        </p:nvSpPr>
        <p:spPr/>
        <p:txBody>
          <a:bodyPr>
            <a:normAutofit fontScale="92500" lnSpcReduction="20000"/>
          </a:bodyPr>
          <a:lstStyle/>
          <a:p>
            <a:pPr marL="0" indent="0">
              <a:lnSpc>
                <a:spcPct val="80000"/>
              </a:lnSpc>
              <a:buNone/>
              <a:defRPr/>
            </a:pPr>
            <a:r>
              <a:rPr lang="nl-BE" sz="2400" u="sng" dirty="0"/>
              <a:t>Aanpassing van de balans:</a:t>
            </a:r>
          </a:p>
          <a:p>
            <a:pPr eaLnBrk="1" hangingPunct="1">
              <a:lnSpc>
                <a:spcPct val="80000"/>
              </a:lnSpc>
              <a:buFont typeface="Wingdings" pitchFamily="2" charset="2"/>
              <a:buNone/>
              <a:defRPr/>
            </a:pPr>
            <a:endParaRPr lang="nl-BE" sz="2400" dirty="0"/>
          </a:p>
          <a:p>
            <a:pPr eaLnBrk="1" hangingPunct="1">
              <a:lnSpc>
                <a:spcPct val="80000"/>
              </a:lnSpc>
              <a:buFont typeface="Wingdings" pitchFamily="2" charset="2"/>
              <a:buNone/>
              <a:defRPr/>
            </a:pPr>
            <a:r>
              <a:rPr lang="nl-BE" sz="2000" dirty="0"/>
              <a:t>Balans:  	Vaste activa</a:t>
            </a:r>
          </a:p>
          <a:p>
            <a:pPr eaLnBrk="1" hangingPunct="1">
              <a:lnSpc>
                <a:spcPct val="80000"/>
              </a:lnSpc>
              <a:buFont typeface="Wingdings" pitchFamily="2" charset="2"/>
              <a:buNone/>
              <a:defRPr/>
            </a:pPr>
            <a:r>
              <a:rPr lang="nl-BE" sz="2000" dirty="0"/>
              <a:t>			</a:t>
            </a:r>
            <a:r>
              <a:rPr lang="nl-BE" sz="2000" i="1" dirty="0"/>
              <a:t>Vlottende activa</a:t>
            </a:r>
            <a:r>
              <a:rPr lang="nl-BE" sz="2000" dirty="0"/>
              <a:t> </a:t>
            </a:r>
          </a:p>
          <a:p>
            <a:pPr eaLnBrk="1" hangingPunct="1">
              <a:lnSpc>
                <a:spcPct val="80000"/>
              </a:lnSpc>
              <a:buFont typeface="Wingdings" pitchFamily="2" charset="2"/>
              <a:buNone/>
              <a:defRPr/>
            </a:pPr>
            <a:r>
              <a:rPr lang="nl-BE" sz="2000" dirty="0"/>
              <a:t>				Vorderingen op meer dan 1 jaar</a:t>
            </a:r>
          </a:p>
          <a:p>
            <a:pPr eaLnBrk="1" hangingPunct="1">
              <a:lnSpc>
                <a:spcPct val="80000"/>
              </a:lnSpc>
              <a:buFont typeface="Wingdings" pitchFamily="2" charset="2"/>
              <a:buNone/>
              <a:defRPr/>
            </a:pPr>
            <a:r>
              <a:rPr lang="nl-BE" sz="2000" dirty="0"/>
              <a:t>				Voorraden</a:t>
            </a:r>
          </a:p>
          <a:p>
            <a:pPr eaLnBrk="1" hangingPunct="1">
              <a:lnSpc>
                <a:spcPct val="80000"/>
              </a:lnSpc>
              <a:buFont typeface="Wingdings" pitchFamily="2" charset="2"/>
              <a:buNone/>
              <a:defRPr/>
            </a:pPr>
            <a:r>
              <a:rPr lang="nl-BE" sz="2000" dirty="0"/>
              <a:t>				Vorderingen op hoogstens 1 jaar</a:t>
            </a:r>
          </a:p>
          <a:p>
            <a:pPr eaLnBrk="1" hangingPunct="1">
              <a:lnSpc>
                <a:spcPct val="80000"/>
              </a:lnSpc>
              <a:buFont typeface="Wingdings" pitchFamily="2" charset="2"/>
              <a:buNone/>
              <a:defRPr/>
            </a:pPr>
            <a:r>
              <a:rPr lang="nl-BE" sz="2000" dirty="0"/>
              <a:t>				Geldbeleggingen en </a:t>
            </a:r>
            <a:r>
              <a:rPr lang="nl-BE" sz="2000" dirty="0" err="1"/>
              <a:t>liq</a:t>
            </a:r>
            <a:r>
              <a:rPr lang="nl-BE" sz="2000" dirty="0"/>
              <a:t>. Middelen</a:t>
            </a:r>
          </a:p>
          <a:p>
            <a:pPr eaLnBrk="1" hangingPunct="1">
              <a:lnSpc>
                <a:spcPct val="80000"/>
              </a:lnSpc>
              <a:buFont typeface="Wingdings" pitchFamily="2" charset="2"/>
              <a:buNone/>
              <a:defRPr/>
            </a:pPr>
            <a:endParaRPr lang="nl-BE" sz="2000" dirty="0"/>
          </a:p>
          <a:p>
            <a:pPr eaLnBrk="1" hangingPunct="1">
              <a:lnSpc>
                <a:spcPct val="80000"/>
              </a:lnSpc>
              <a:buFont typeface="Wingdings" pitchFamily="2" charset="2"/>
              <a:buNone/>
              <a:defRPr/>
            </a:pPr>
            <a:r>
              <a:rPr lang="nl-BE" sz="2000" b="1" i="1" dirty="0"/>
              <a:t>Beperkte vlottende activa</a:t>
            </a:r>
            <a:r>
              <a:rPr lang="nl-BE" sz="2000" dirty="0"/>
              <a:t> =  </a:t>
            </a:r>
          </a:p>
          <a:p>
            <a:pPr eaLnBrk="1" hangingPunct="1">
              <a:lnSpc>
                <a:spcPct val="80000"/>
              </a:lnSpc>
              <a:buFont typeface="Wingdings" pitchFamily="2" charset="2"/>
              <a:buNone/>
              <a:defRPr/>
            </a:pPr>
            <a:r>
              <a:rPr lang="nl-BE" sz="2000" dirty="0"/>
              <a:t>	Vlottende activa  –  vorderingen op meer dan 1 jaar</a:t>
            </a:r>
          </a:p>
          <a:p>
            <a:pPr eaLnBrk="1" hangingPunct="1">
              <a:lnSpc>
                <a:spcPct val="80000"/>
              </a:lnSpc>
              <a:buFont typeface="Wingdings" pitchFamily="2" charset="2"/>
              <a:buNone/>
              <a:defRPr/>
            </a:pPr>
            <a:endParaRPr lang="nl-BE" sz="2000" dirty="0"/>
          </a:p>
          <a:p>
            <a:pPr eaLnBrk="1" hangingPunct="1">
              <a:lnSpc>
                <a:spcPct val="80000"/>
              </a:lnSpc>
              <a:buFont typeface="Wingdings" pitchFamily="2" charset="2"/>
              <a:buNone/>
              <a:defRPr/>
            </a:pPr>
            <a:r>
              <a:rPr lang="nl-BE" sz="2000" b="1" i="1" dirty="0"/>
              <a:t>Uitgebreide vaste activa</a:t>
            </a:r>
            <a:r>
              <a:rPr lang="nl-BE" sz="2000" dirty="0"/>
              <a:t> =</a:t>
            </a:r>
          </a:p>
          <a:p>
            <a:pPr eaLnBrk="1" hangingPunct="1">
              <a:lnSpc>
                <a:spcPct val="80000"/>
              </a:lnSpc>
              <a:buFont typeface="Wingdings" pitchFamily="2" charset="2"/>
              <a:buNone/>
              <a:defRPr/>
            </a:pPr>
            <a:r>
              <a:rPr lang="nl-BE" sz="2000" dirty="0"/>
              <a:t>	Vaste activa  +  vorderingen op meer dan 1 jaar</a:t>
            </a:r>
          </a:p>
          <a:p>
            <a:pPr eaLnBrk="1" hangingPunct="1">
              <a:lnSpc>
                <a:spcPct val="80000"/>
              </a:lnSpc>
              <a:buFont typeface="Wingdings" pitchFamily="2" charset="2"/>
              <a:buNone/>
              <a:defRPr/>
            </a:pPr>
            <a:endParaRPr lang="en-US" sz="2000" dirty="0"/>
          </a:p>
        </p:txBody>
      </p:sp>
      <p:sp>
        <p:nvSpPr>
          <p:cNvPr id="3" name="Slide Number Placeholder 2">
            <a:extLst>
              <a:ext uri="{FF2B5EF4-FFF2-40B4-BE49-F238E27FC236}">
                <a16:creationId xmlns:a16="http://schemas.microsoft.com/office/drawing/2014/main" id="{3E9B0FFB-0361-441C-801B-53DE54E1AC6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9908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nl-BE" sz="2800" dirty="0"/>
              <a:t>A. Liquiditeit in de algemene of brede zin</a:t>
            </a:r>
            <a:endParaRPr lang="en-GB" sz="2800" dirty="0"/>
          </a:p>
        </p:txBody>
      </p:sp>
      <p:sp>
        <p:nvSpPr>
          <p:cNvPr id="23555" name="Rectangle 3"/>
          <p:cNvSpPr>
            <a:spLocks noGrp="1" noChangeArrowheads="1"/>
          </p:cNvSpPr>
          <p:nvPr>
            <p:ph idx="1"/>
          </p:nvPr>
        </p:nvSpPr>
        <p:spPr/>
        <p:txBody>
          <a:bodyPr/>
          <a:lstStyle/>
          <a:p>
            <a:pPr marL="609600" indent="-609600">
              <a:buClr>
                <a:schemeClr val="tx1"/>
              </a:buClr>
              <a:buFont typeface="Wingdings" pitchFamily="2" charset="2"/>
              <a:buAutoNum type="arabicPeriod"/>
              <a:defRPr/>
            </a:pPr>
            <a:r>
              <a:rPr lang="nl-BE" sz="2400" u="sng" dirty="0"/>
              <a:t>Current ratio</a:t>
            </a:r>
          </a:p>
          <a:p>
            <a:pPr marL="609600" indent="-609600">
              <a:buNone/>
              <a:defRPr/>
            </a:pPr>
            <a:r>
              <a:rPr lang="nl-BE" dirty="0"/>
              <a:t>			</a:t>
            </a:r>
            <a:r>
              <a:rPr lang="nl-BE" sz="2000" dirty="0"/>
              <a:t>					</a:t>
            </a:r>
          </a:p>
          <a:p>
            <a:pPr marL="609600" indent="-609600">
              <a:buNone/>
              <a:defRPr/>
            </a:pPr>
            <a:r>
              <a:rPr lang="nl-BE" sz="2000" dirty="0"/>
              <a:t>							       </a:t>
            </a:r>
          </a:p>
          <a:p>
            <a:pPr marL="609600" indent="-609600">
              <a:buNone/>
              <a:defRPr/>
            </a:pPr>
            <a:endParaRPr lang="nl-BE" sz="2000" dirty="0"/>
          </a:p>
          <a:p>
            <a:pPr marL="609600" indent="-609600">
              <a:buNone/>
              <a:defRPr/>
            </a:pPr>
            <a:endParaRPr lang="nl-BE" sz="2000" dirty="0"/>
          </a:p>
          <a:p>
            <a:pPr marL="609600" indent="-609600">
              <a:buNone/>
              <a:defRPr/>
            </a:pPr>
            <a:r>
              <a:rPr lang="nl-BE" sz="2000" dirty="0"/>
              <a:t>	</a:t>
            </a:r>
            <a:r>
              <a:rPr lang="nl-BE" sz="2000" dirty="0" err="1"/>
              <a:t>Current</a:t>
            </a:r>
            <a:r>
              <a:rPr lang="nl-BE" sz="2000" dirty="0"/>
              <a:t> ratio &gt; 1 </a:t>
            </a:r>
          </a:p>
          <a:p>
            <a:pPr marL="609600" indent="-609600">
              <a:buNone/>
              <a:defRPr/>
            </a:pPr>
            <a:r>
              <a:rPr lang="nl-BE" sz="2000" dirty="0">
                <a:sym typeface="Wingdings" pitchFamily="2" charset="2"/>
              </a:rPr>
              <a:t>	 </a:t>
            </a:r>
            <a:r>
              <a:rPr lang="nl-BE" sz="2000" dirty="0"/>
              <a:t>De onderneming kan met de aanwezige vlottende activa voldoen aan de schulden die op korte termijn vervallen</a:t>
            </a:r>
          </a:p>
          <a:p>
            <a:pPr marL="609600" indent="-609600">
              <a:defRPr/>
            </a:pPr>
            <a:endParaRPr lang="en-GB" sz="2000" dirty="0"/>
          </a:p>
        </p:txBody>
      </p:sp>
      <mc:AlternateContent xmlns:mc="http://schemas.openxmlformats.org/markup-compatibility/2006">
        <mc:Choice xmlns:a14="http://schemas.microsoft.com/office/drawing/2010/main" Requires="a14">
          <p:sp>
            <p:nvSpPr>
              <p:cNvPr id="5" name="Tekstvak 4"/>
              <p:cNvSpPr txBox="1"/>
              <p:nvPr/>
            </p:nvSpPr>
            <p:spPr>
              <a:xfrm>
                <a:off x="1381328" y="2858633"/>
                <a:ext cx="9795753" cy="889795"/>
              </a:xfrm>
              <a:prstGeom prst="rect">
                <a:avLst/>
              </a:prstGeom>
              <a:noFill/>
              <a:ln>
                <a:solidFill>
                  <a:srgbClr val="FFC000"/>
                </a:solidFill>
              </a:ln>
            </p:spPr>
            <p:txBody>
              <a:bodyPr wrap="square" rtlCol="0">
                <a:spAutoFit/>
              </a:bodyPr>
              <a:lstStyle/>
              <a:p>
                <a:pPr algn="ctr"/>
                <a14:m>
                  <m:oMath xmlns:m="http://schemas.openxmlformats.org/officeDocument/2006/math">
                    <m:f>
                      <m:fPr>
                        <m:ctrlPr>
                          <a:rPr lang="nl-BE" sz="3200" i="1" smtClean="0">
                            <a:solidFill>
                              <a:srgbClr val="003D62"/>
                            </a:solidFill>
                            <a:latin typeface="Cambria Math" panose="02040503050406030204" pitchFamily="18" charset="0"/>
                          </a:rPr>
                        </m:ctrlPr>
                      </m:fPr>
                      <m:num>
                        <m:d>
                          <m:dPr>
                            <m:ctrlPr>
                              <a:rPr lang="nl-BE" sz="3200" i="1">
                                <a:solidFill>
                                  <a:srgbClr val="003D62"/>
                                </a:solidFill>
                                <a:latin typeface="Cambria Math" panose="02040503050406030204" pitchFamily="18" charset="0"/>
                              </a:rPr>
                            </m:ctrlPr>
                          </m:dPr>
                          <m:e>
                            <m:r>
                              <a:rPr lang="nl-BE" sz="3200" i="1">
                                <a:solidFill>
                                  <a:srgbClr val="003D62"/>
                                </a:solidFill>
                                <a:latin typeface="Cambria Math"/>
                              </a:rPr>
                              <m:t>𝐵𝑒𝑝𝑒𝑟𝑘𝑡𝑒</m:t>
                            </m:r>
                          </m:e>
                        </m:d>
                        <m:r>
                          <a:rPr lang="nl-BE" sz="3200" i="1">
                            <a:solidFill>
                              <a:srgbClr val="003D62"/>
                            </a:solidFill>
                            <a:latin typeface="Cambria Math"/>
                          </a:rPr>
                          <m:t>𝑣𝑙𝑜𝑡𝑡𝑒𝑛𝑑𝑒</m:t>
                        </m:r>
                        <m:r>
                          <a:rPr lang="nl-BE" sz="3200" i="1">
                            <a:solidFill>
                              <a:srgbClr val="003D62"/>
                            </a:solidFill>
                            <a:latin typeface="Cambria Math"/>
                          </a:rPr>
                          <m:t> </m:t>
                        </m:r>
                        <m:r>
                          <a:rPr lang="nl-BE" sz="3200" i="1">
                            <a:solidFill>
                              <a:srgbClr val="003D62"/>
                            </a:solidFill>
                            <a:latin typeface="Cambria Math"/>
                          </a:rPr>
                          <m:t>𝑎𝑐𝑡𝑖𝑣𝑎</m:t>
                        </m:r>
                      </m:num>
                      <m:den>
                        <m:r>
                          <a:rPr lang="nl-BE" sz="3200" i="1">
                            <a:solidFill>
                              <a:srgbClr val="003D62"/>
                            </a:solidFill>
                            <a:latin typeface="Cambria Math"/>
                          </a:rPr>
                          <m:t>𝑉𝑟𝑒𝑒𝑚𝑑</m:t>
                        </m:r>
                        <m:r>
                          <a:rPr lang="nl-BE" sz="3200" i="1">
                            <a:solidFill>
                              <a:srgbClr val="003D62"/>
                            </a:solidFill>
                            <a:latin typeface="Cambria Math"/>
                          </a:rPr>
                          <m:t> </m:t>
                        </m:r>
                        <m:r>
                          <a:rPr lang="nl-BE" sz="3200" i="1">
                            <a:solidFill>
                              <a:srgbClr val="003D62"/>
                            </a:solidFill>
                            <a:latin typeface="Cambria Math"/>
                          </a:rPr>
                          <m:t>𝑣𝑒𝑟𝑚𝑜𝑔𝑒𝑛</m:t>
                        </m:r>
                        <m:r>
                          <a:rPr lang="nl-BE" sz="3200" i="1">
                            <a:solidFill>
                              <a:srgbClr val="003D62"/>
                            </a:solidFill>
                            <a:latin typeface="Cambria Math"/>
                          </a:rPr>
                          <m:t> </m:t>
                        </m:r>
                        <m:r>
                          <a:rPr lang="nl-BE" sz="3200" i="1">
                            <a:solidFill>
                              <a:srgbClr val="003D62"/>
                            </a:solidFill>
                            <a:latin typeface="Cambria Math"/>
                          </a:rPr>
                          <m:t>𝑜𝑝</m:t>
                        </m:r>
                        <m:r>
                          <a:rPr lang="nl-BE" sz="3200" i="1">
                            <a:solidFill>
                              <a:srgbClr val="003D62"/>
                            </a:solidFill>
                            <a:latin typeface="Cambria Math"/>
                          </a:rPr>
                          <m:t> </m:t>
                        </m:r>
                        <m:r>
                          <a:rPr lang="nl-BE" sz="3200" i="1">
                            <a:solidFill>
                              <a:srgbClr val="003D62"/>
                            </a:solidFill>
                            <a:latin typeface="Cambria Math"/>
                          </a:rPr>
                          <m:t>𝑘𝑜𝑟𝑡𝑒</m:t>
                        </m:r>
                        <m:r>
                          <a:rPr lang="nl-BE" sz="3200" i="1">
                            <a:solidFill>
                              <a:srgbClr val="003D62"/>
                            </a:solidFill>
                            <a:latin typeface="Cambria Math"/>
                          </a:rPr>
                          <m:t> </m:t>
                        </m:r>
                        <m:r>
                          <a:rPr lang="nl-BE" sz="3200" i="1">
                            <a:solidFill>
                              <a:srgbClr val="003D62"/>
                            </a:solidFill>
                            <a:latin typeface="Cambria Math"/>
                          </a:rPr>
                          <m:t>𝑡𝑒𝑟𝑚𝑖𝑗𝑛</m:t>
                        </m:r>
                        <m:r>
                          <a:rPr lang="nl-BE" sz="3200" i="1">
                            <a:solidFill>
                              <a:srgbClr val="003D62"/>
                            </a:solidFill>
                            <a:latin typeface="Cambria Math"/>
                          </a:rPr>
                          <m:t> (</m:t>
                        </m:r>
                        <m:sSub>
                          <m:sSubPr>
                            <m:ctrlPr>
                              <a:rPr lang="nl-BE" sz="3200" i="1">
                                <a:solidFill>
                                  <a:srgbClr val="003D62"/>
                                </a:solidFill>
                                <a:latin typeface="Cambria Math" panose="02040503050406030204" pitchFamily="18" charset="0"/>
                              </a:rPr>
                            </m:ctrlPr>
                          </m:sSubPr>
                          <m:e>
                            <m:r>
                              <a:rPr lang="nl-BE" sz="3200" i="1">
                                <a:solidFill>
                                  <a:srgbClr val="003D62"/>
                                </a:solidFill>
                                <a:latin typeface="Cambria Math"/>
                              </a:rPr>
                              <m:t>𝑉𝑉</m:t>
                            </m:r>
                          </m:e>
                          <m:sub>
                            <m:r>
                              <a:rPr lang="nl-BE" sz="3200" i="1">
                                <a:solidFill>
                                  <a:srgbClr val="003D62"/>
                                </a:solidFill>
                                <a:latin typeface="Cambria Math"/>
                              </a:rPr>
                              <m:t>𝐾𝑇</m:t>
                            </m:r>
                          </m:sub>
                        </m:sSub>
                        <m:r>
                          <a:rPr lang="nl-BE" sz="3200" i="1">
                            <a:solidFill>
                              <a:srgbClr val="003D62"/>
                            </a:solidFill>
                            <a:latin typeface="Cambria Math"/>
                          </a:rPr>
                          <m:t>)</m:t>
                        </m:r>
                      </m:den>
                    </m:f>
                    <m:r>
                      <m:rPr>
                        <m:nor/>
                      </m:rPr>
                      <a:rPr lang="nl-BE" sz="3200" dirty="0">
                        <a:solidFill>
                          <a:srgbClr val="003D62"/>
                        </a:solidFill>
                      </a:rPr>
                      <m:t>	</m:t>
                    </m:r>
                  </m:oMath>
                </a14:m>
                <a:r>
                  <a:rPr lang="en-GB" sz="3200" dirty="0">
                    <a:solidFill>
                      <a:srgbClr val="003D62"/>
                    </a:solidFill>
                    <a:latin typeface="Arial" charset="0"/>
                    <a:cs typeface="Arial" charset="0"/>
                  </a:rPr>
                  <a:t> =</a:t>
                </a:r>
                <a:r>
                  <a:rPr lang="nl-BE" sz="3200" dirty="0">
                    <a:solidFill>
                      <a:srgbClr val="003D62"/>
                    </a:solidFill>
                  </a:rPr>
                  <a:t> </a:t>
                </a:r>
                <a14:m>
                  <m:oMath xmlns:m="http://schemas.openxmlformats.org/officeDocument/2006/math">
                    <m:f>
                      <m:fPr>
                        <m:ctrlPr>
                          <a:rPr lang="nl-BE" sz="3200" i="1">
                            <a:solidFill>
                              <a:srgbClr val="003D62"/>
                            </a:solidFill>
                            <a:latin typeface="Cambria Math" panose="02040503050406030204" pitchFamily="18" charset="0"/>
                          </a:rPr>
                        </m:ctrlPr>
                      </m:fPr>
                      <m:num>
                        <m:r>
                          <a:rPr lang="nl-BE" sz="3200" b="0" i="1" smtClean="0">
                            <a:solidFill>
                              <a:srgbClr val="003D62"/>
                            </a:solidFill>
                            <a:latin typeface="Cambria Math" panose="02040503050406030204" pitchFamily="18" charset="0"/>
                          </a:rPr>
                          <m:t>29/58−29</m:t>
                        </m:r>
                      </m:num>
                      <m:den>
                        <m:r>
                          <a:rPr lang="nl-BE" sz="3200" b="0" i="1" smtClean="0">
                            <a:solidFill>
                              <a:srgbClr val="003D62"/>
                            </a:solidFill>
                            <a:latin typeface="Cambria Math" panose="02040503050406030204" pitchFamily="18" charset="0"/>
                          </a:rPr>
                          <m:t>42/48−492/3</m:t>
                        </m:r>
                      </m:den>
                    </m:f>
                  </m:oMath>
                </a14:m>
                <a:r>
                  <a:rPr lang="en-GB" sz="3200" dirty="0">
                    <a:solidFill>
                      <a:srgbClr val="003D62"/>
                    </a:solidFill>
                    <a:latin typeface="Arial" charset="0"/>
                    <a:cs typeface="Arial" charset="0"/>
                  </a:rPr>
                  <a:t> </a:t>
                </a:r>
              </a:p>
            </p:txBody>
          </p:sp>
        </mc:Choice>
        <mc:Fallback>
          <p:sp>
            <p:nvSpPr>
              <p:cNvPr id="5" name="Tekstvak 4"/>
              <p:cNvSpPr txBox="1">
                <a:spLocks noRot="1" noChangeAspect="1" noMove="1" noResize="1" noEditPoints="1" noAdjustHandles="1" noChangeArrowheads="1" noChangeShapeType="1" noTextEdit="1"/>
              </p:cNvSpPr>
              <p:nvPr/>
            </p:nvSpPr>
            <p:spPr>
              <a:xfrm>
                <a:off x="1381328" y="2858633"/>
                <a:ext cx="9795753" cy="889795"/>
              </a:xfrm>
              <a:prstGeom prst="rect">
                <a:avLst/>
              </a:prstGeom>
              <a:blipFill>
                <a:blip r:embed="rId3"/>
                <a:stretch>
                  <a:fillRect b="-676"/>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AC40EB13-2B3B-489F-8BC8-194542DAF4C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6592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A. Liquiditeit in de algemene of brede zin</a:t>
            </a:r>
          </a:p>
        </p:txBody>
      </p:sp>
      <mc:AlternateContent xmlns:mc="http://schemas.openxmlformats.org/markup-compatibility/2006">
        <mc:Choice xmlns:a14="http://schemas.microsoft.com/office/drawing/2010/main" Requires="a14">
          <p:sp>
            <p:nvSpPr>
              <p:cNvPr id="24579" name="Rectangle 3"/>
              <p:cNvSpPr>
                <a:spLocks noGrp="1" noChangeArrowheads="1"/>
              </p:cNvSpPr>
              <p:nvPr>
                <p:ph idx="1"/>
              </p:nvPr>
            </p:nvSpPr>
            <p:spPr>
              <a:xfrm>
                <a:off x="946669" y="1350496"/>
                <a:ext cx="9481382" cy="5137853"/>
              </a:xfrm>
            </p:spPr>
            <p:txBody>
              <a:bodyPr/>
              <a:lstStyle/>
              <a:p>
                <a:pPr marL="533400" indent="-533400">
                  <a:buClr>
                    <a:schemeClr val="tx1"/>
                  </a:buClr>
                  <a:buNone/>
                  <a:defRPr/>
                </a:pPr>
                <a:r>
                  <a:rPr lang="nl-BE" sz="2400" dirty="0"/>
                  <a:t>2.	</a:t>
                </a:r>
                <a:r>
                  <a:rPr lang="nl-BE" sz="2400" u="sng" dirty="0" err="1"/>
                  <a:t>Nettobedrijfskapitaal</a:t>
                </a:r>
                <a:r>
                  <a:rPr lang="nl-BE" sz="2400" dirty="0"/>
                  <a:t>:</a:t>
                </a:r>
                <a:r>
                  <a:rPr lang="nl-BE" sz="3100" dirty="0"/>
                  <a:t> </a:t>
                </a:r>
              </a:p>
              <a:p>
                <a:pPr marL="533400" indent="-533400">
                  <a:buNone/>
                  <a:defRPr/>
                </a:pPr>
                <a:r>
                  <a:rPr lang="nl-BE" sz="2000" dirty="0"/>
                  <a:t>	overschot van lange termijn-middelen die niet nodig zijn ter financiering van de vaste activa</a:t>
                </a:r>
              </a:p>
              <a:p>
                <a:pPr marL="0" indent="0">
                  <a:buNone/>
                  <a:defRPr/>
                </a:pPr>
                <a:endParaRPr lang="nl-BE" sz="2000" dirty="0"/>
              </a:p>
              <a:p>
                <a:pPr marL="533400" indent="-533400">
                  <a:buNone/>
                  <a:defRPr/>
                </a:pPr>
                <a:r>
                  <a:rPr lang="nl-NL" sz="2000" dirty="0"/>
                  <a:t>		</a:t>
                </a:r>
              </a:p>
              <a:p>
                <a:pPr marL="533400" indent="-533400">
                  <a:buNone/>
                  <a:defRPr/>
                </a:pPr>
                <a:r>
                  <a:rPr lang="nl-NL" sz="2000" dirty="0"/>
                  <a:t>		</a:t>
                </a:r>
              </a:p>
              <a:p>
                <a:pPr marL="914400" lvl="1" indent="-457200">
                  <a:defRPr/>
                </a:pPr>
                <a:endParaRPr lang="nl-BE" sz="2000" dirty="0"/>
              </a:p>
              <a:p>
                <a:pPr marL="914400" lvl="1" indent="-457200">
                  <a:defRPr/>
                </a:pPr>
                <a:r>
                  <a:rPr lang="nl-BE" sz="2000" dirty="0"/>
                  <a:t>=(10/15-19+16+17)-(20/28+29) of (29/58-29)-(42/48+492/3)</a:t>
                </a:r>
              </a:p>
              <a:p>
                <a:pPr marL="914400" lvl="1" indent="-457200">
                  <a:defRPr/>
                </a:pPr>
                <a:r>
                  <a:rPr lang="nl-BE" sz="2000" dirty="0"/>
                  <a:t>Regel van financieel evenwicht: </a:t>
                </a:r>
                <a:r>
                  <a:rPr lang="nl-BE" sz="2000" i="1" dirty="0"/>
                  <a:t>activa dienen gefinancierd te worden met middelen van minimum dezelfde looptijd.</a:t>
                </a:r>
              </a:p>
              <a:p>
                <a:pPr marL="914400" lvl="1" indent="-457200">
                  <a:defRPr/>
                </a:pPr>
                <a:r>
                  <a:rPr lang="nl-BE" sz="2000" dirty="0"/>
                  <a:t>Wanneer het NBK &gt; 0 dan is de </a:t>
                </a:r>
                <a:r>
                  <a:rPr lang="nl-BE" sz="2000" dirty="0" err="1"/>
                  <a:t>current</a:t>
                </a:r>
                <a:r>
                  <a:rPr lang="nl-BE" sz="2000" dirty="0"/>
                  <a:t> ratio &gt; 1</a:t>
                </a:r>
              </a:p>
              <a:p>
                <a:pPr marL="914400" lvl="1" indent="-457200">
                  <a:defRPr/>
                </a:pPr>
                <a:r>
                  <a:rPr lang="nl-BE" sz="2000" dirty="0"/>
                  <a:t>Voor industriële ondernemingen wordt gewenst dat </a:t>
                </a:r>
                <a14:m>
                  <m:oMath xmlns:m="http://schemas.openxmlformats.org/officeDocument/2006/math">
                    <m:r>
                      <a:rPr lang="nl-BE" sz="2000">
                        <a:latin typeface="Cambria Math"/>
                      </a:rPr>
                      <m:t>8%</m:t>
                    </m:r>
                    <m:r>
                      <a:rPr lang="nl-BE" sz="2000" i="1">
                        <a:latin typeface="Cambria Math"/>
                      </a:rPr>
                      <m:t>&lt;</m:t>
                    </m:r>
                    <m:f>
                      <m:fPr>
                        <m:ctrlPr>
                          <a:rPr lang="nl-BE" sz="2000" i="1">
                            <a:latin typeface="Cambria Math" panose="02040503050406030204" pitchFamily="18" charset="0"/>
                          </a:rPr>
                        </m:ctrlPr>
                      </m:fPr>
                      <m:num>
                        <m:r>
                          <a:rPr lang="nl-BE" sz="2000" i="1">
                            <a:latin typeface="Cambria Math"/>
                          </a:rPr>
                          <m:t>𝑁𝐵𝐾</m:t>
                        </m:r>
                      </m:num>
                      <m:den>
                        <m:r>
                          <a:rPr lang="nl-BE" sz="2000" i="1">
                            <a:latin typeface="Cambria Math"/>
                          </a:rPr>
                          <m:t>𝑂𝑚𝑧𝑒𝑡</m:t>
                        </m:r>
                      </m:den>
                    </m:f>
                    <m:r>
                      <a:rPr lang="nl-BE" sz="2000" i="1">
                        <a:latin typeface="Cambria Math"/>
                      </a:rPr>
                      <m:t>&lt;12%</m:t>
                    </m:r>
                  </m:oMath>
                </a14:m>
                <a:endParaRPr lang="nl-BE" sz="2700" dirty="0"/>
              </a:p>
              <a:p>
                <a:pPr marL="533400" indent="-533400">
                  <a:buNone/>
                  <a:defRPr/>
                </a:pPr>
                <a:endParaRPr lang="nl-BE" sz="2800" dirty="0"/>
              </a:p>
              <a:p>
                <a:pPr marL="533400" indent="-533400">
                  <a:buNone/>
                  <a:defRPr/>
                </a:pPr>
                <a:endParaRPr lang="nl-BE" sz="2800" dirty="0"/>
              </a:p>
            </p:txBody>
          </p:sp>
        </mc:Choice>
        <mc:Fallback>
          <p:sp>
            <p:nvSpPr>
              <p:cNvPr id="24579" name="Rectangle 3"/>
              <p:cNvSpPr>
                <a:spLocks noGrp="1" noRot="1" noChangeAspect="1" noMove="1" noResize="1" noEditPoints="1" noAdjustHandles="1" noChangeArrowheads="1" noChangeShapeType="1" noTextEdit="1"/>
              </p:cNvSpPr>
              <p:nvPr>
                <p:ph idx="1"/>
              </p:nvPr>
            </p:nvSpPr>
            <p:spPr>
              <a:xfrm>
                <a:off x="946669" y="1350496"/>
                <a:ext cx="9481382" cy="5137853"/>
              </a:xfrm>
              <a:blipFill>
                <a:blip r:embed="rId3"/>
                <a:stretch>
                  <a:fillRect l="-964" t="-238"/>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4" name="Tekstvak 3"/>
              <p:cNvSpPr txBox="1"/>
              <p:nvPr/>
            </p:nvSpPr>
            <p:spPr>
              <a:xfrm>
                <a:off x="1666966" y="2657878"/>
                <a:ext cx="6156684" cy="1015663"/>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i="1">
                          <a:solidFill>
                            <a:srgbClr val="003D62"/>
                          </a:solidFill>
                          <a:latin typeface="Cambria Math"/>
                          <a:cs typeface="Arial" charset="0"/>
                        </a:rPr>
                        <m:t>𝑝𝑒𝑟𝑚𝑎𝑛𝑒𝑛𝑡</m:t>
                      </m:r>
                      <m:r>
                        <a:rPr lang="nl-BE" i="1">
                          <a:solidFill>
                            <a:srgbClr val="003D62"/>
                          </a:solidFill>
                          <a:latin typeface="Cambria Math"/>
                          <a:cs typeface="Arial" charset="0"/>
                        </a:rPr>
                        <m:t> </m:t>
                      </m:r>
                      <m:r>
                        <a:rPr lang="nl-BE" i="1">
                          <a:solidFill>
                            <a:srgbClr val="003D62"/>
                          </a:solidFill>
                          <a:latin typeface="Cambria Math"/>
                          <a:cs typeface="Arial" charset="0"/>
                        </a:rPr>
                        <m:t>𝑣𝑒𝑟𝑚𝑜𝑔𝑒𝑛</m:t>
                      </m:r>
                      <m:r>
                        <a:rPr lang="nl-BE" i="1">
                          <a:solidFill>
                            <a:srgbClr val="003D62"/>
                          </a:solidFill>
                          <a:latin typeface="Cambria Math"/>
                          <a:cs typeface="Arial" charset="0"/>
                        </a:rPr>
                        <m:t> −</m:t>
                      </m:r>
                      <m:d>
                        <m:dPr>
                          <m:ctrlPr>
                            <a:rPr lang="nl-BE" i="1">
                              <a:solidFill>
                                <a:srgbClr val="003D62"/>
                              </a:solidFill>
                              <a:latin typeface="Cambria Math" panose="02040503050406030204" pitchFamily="18" charset="0"/>
                              <a:cs typeface="Arial" charset="0"/>
                            </a:rPr>
                          </m:ctrlPr>
                        </m:dPr>
                        <m:e>
                          <m:r>
                            <a:rPr lang="nl-BE" i="1">
                              <a:solidFill>
                                <a:srgbClr val="003D62"/>
                              </a:solidFill>
                              <a:latin typeface="Cambria Math"/>
                              <a:cs typeface="Arial" charset="0"/>
                            </a:rPr>
                            <m:t>𝑢𝑖𝑡𝑔𝑒𝑏𝑟𝑒𝑖𝑑𝑒</m:t>
                          </m:r>
                        </m:e>
                      </m:d>
                      <m:r>
                        <a:rPr lang="nl-BE" i="1">
                          <a:solidFill>
                            <a:srgbClr val="003D62"/>
                          </a:solidFill>
                          <a:latin typeface="Cambria Math"/>
                          <a:cs typeface="Arial" charset="0"/>
                        </a:rPr>
                        <m:t>𝑣𝑎𝑠𝑡𝑒</m:t>
                      </m:r>
                      <m:r>
                        <a:rPr lang="nl-BE" i="1">
                          <a:solidFill>
                            <a:srgbClr val="003D62"/>
                          </a:solidFill>
                          <a:latin typeface="Cambria Math"/>
                          <a:cs typeface="Arial" charset="0"/>
                        </a:rPr>
                        <m:t> </m:t>
                      </m:r>
                      <m:r>
                        <a:rPr lang="nl-BE" i="1">
                          <a:solidFill>
                            <a:srgbClr val="003D62"/>
                          </a:solidFill>
                          <a:latin typeface="Cambria Math"/>
                          <a:cs typeface="Arial" charset="0"/>
                        </a:rPr>
                        <m:t>𝑎𝑐𝑡𝑖𝑣𝑎</m:t>
                      </m:r>
                    </m:oMath>
                  </m:oMathPara>
                </a14:m>
                <a:endParaRPr lang="en-GB" dirty="0">
                  <a:solidFill>
                    <a:srgbClr val="003D62"/>
                  </a:solidFill>
                  <a:latin typeface="Arial" charset="0"/>
                  <a:cs typeface="Arial" charset="0"/>
                </a:endParaRPr>
              </a:p>
              <a:p>
                <a:pPr algn="ctr"/>
                <a:r>
                  <a:rPr lang="en-GB" dirty="0">
                    <a:solidFill>
                      <a:srgbClr val="003D62"/>
                    </a:solidFill>
                    <a:latin typeface="Arial" charset="0"/>
                    <a:cs typeface="Arial" charset="0"/>
                  </a:rPr>
                  <a:t>of</a:t>
                </a:r>
              </a:p>
              <a:p>
                <a:pPr algn="ctr"/>
                <a14:m>
                  <m:oMathPara xmlns:m="http://schemas.openxmlformats.org/officeDocument/2006/math">
                    <m:oMathParaPr>
                      <m:jc m:val="centerGroup"/>
                    </m:oMathParaPr>
                    <m:oMath xmlns:m="http://schemas.openxmlformats.org/officeDocument/2006/math">
                      <m:d>
                        <m:dPr>
                          <m:ctrlPr>
                            <a:rPr lang="nl-BE" i="1">
                              <a:solidFill>
                                <a:srgbClr val="003D62"/>
                              </a:solidFill>
                              <a:latin typeface="Cambria Math" panose="02040503050406030204" pitchFamily="18" charset="0"/>
                              <a:cs typeface="Arial" charset="0"/>
                            </a:rPr>
                          </m:ctrlPr>
                        </m:dPr>
                        <m:e>
                          <m:r>
                            <a:rPr lang="nl-BE" i="1">
                              <a:solidFill>
                                <a:srgbClr val="003D62"/>
                              </a:solidFill>
                              <a:latin typeface="Cambria Math"/>
                              <a:cs typeface="Arial" charset="0"/>
                            </a:rPr>
                            <m:t>𝑏𝑒𝑝𝑒𝑟𝑘𝑡𝑒</m:t>
                          </m:r>
                        </m:e>
                      </m:d>
                      <m:r>
                        <a:rPr lang="nl-BE" i="1">
                          <a:solidFill>
                            <a:srgbClr val="003D62"/>
                          </a:solidFill>
                          <a:latin typeface="Cambria Math"/>
                          <a:cs typeface="Arial" charset="0"/>
                        </a:rPr>
                        <m:t>𝑣𝑙𝑜𝑡𝑡𝑒𝑛𝑑𝑒</m:t>
                      </m:r>
                      <m:r>
                        <a:rPr lang="nl-BE" i="1">
                          <a:solidFill>
                            <a:srgbClr val="003D62"/>
                          </a:solidFill>
                          <a:latin typeface="Cambria Math"/>
                          <a:cs typeface="Arial" charset="0"/>
                        </a:rPr>
                        <m:t> </m:t>
                      </m:r>
                      <m:r>
                        <a:rPr lang="nl-BE" i="1">
                          <a:solidFill>
                            <a:srgbClr val="003D62"/>
                          </a:solidFill>
                          <a:latin typeface="Cambria Math"/>
                          <a:cs typeface="Arial" charset="0"/>
                        </a:rPr>
                        <m:t>𝑎𝑐𝑡𝑖𝑣𝑎</m:t>
                      </m:r>
                      <m:r>
                        <a:rPr lang="nl-BE" i="1">
                          <a:solidFill>
                            <a:srgbClr val="003D62"/>
                          </a:solidFill>
                          <a:latin typeface="Cambria Math"/>
                          <a:cs typeface="Arial" charset="0"/>
                        </a:rPr>
                        <m:t> − </m:t>
                      </m:r>
                      <m:sSub>
                        <m:sSubPr>
                          <m:ctrlPr>
                            <a:rPr lang="nl-BE" i="1">
                              <a:solidFill>
                                <a:srgbClr val="003D62"/>
                              </a:solidFill>
                              <a:latin typeface="Cambria Math" panose="02040503050406030204" pitchFamily="18" charset="0"/>
                              <a:cs typeface="Arial" charset="0"/>
                            </a:rPr>
                          </m:ctrlPr>
                        </m:sSubPr>
                        <m:e>
                          <m:r>
                            <a:rPr lang="nl-BE" i="1">
                              <a:solidFill>
                                <a:srgbClr val="003D62"/>
                              </a:solidFill>
                              <a:latin typeface="Cambria Math"/>
                              <a:cs typeface="Arial" charset="0"/>
                            </a:rPr>
                            <m:t>𝑉𝑉</m:t>
                          </m:r>
                        </m:e>
                        <m:sub>
                          <m:r>
                            <a:rPr lang="nl-BE" i="1">
                              <a:solidFill>
                                <a:srgbClr val="003D62"/>
                              </a:solidFill>
                              <a:latin typeface="Cambria Math"/>
                              <a:cs typeface="Arial" charset="0"/>
                            </a:rPr>
                            <m:t>𝐾𝑇</m:t>
                          </m:r>
                        </m:sub>
                      </m:sSub>
                    </m:oMath>
                  </m:oMathPara>
                </a14:m>
                <a:endParaRPr lang="en-GB" dirty="0">
                  <a:solidFill>
                    <a:srgbClr val="003D62"/>
                  </a:solidFill>
                  <a:latin typeface="Arial" charset="0"/>
                  <a:cs typeface="Arial" charset="0"/>
                </a:endParaRPr>
              </a:p>
            </p:txBody>
          </p:sp>
        </mc:Choice>
        <mc:Fallback>
          <p:sp>
            <p:nvSpPr>
              <p:cNvPr id="4" name="Tekstvak 3"/>
              <p:cNvSpPr txBox="1">
                <a:spLocks noRot="1" noChangeAspect="1" noMove="1" noResize="1" noEditPoints="1" noAdjustHandles="1" noChangeArrowheads="1" noChangeShapeType="1" noTextEdit="1"/>
              </p:cNvSpPr>
              <p:nvPr/>
            </p:nvSpPr>
            <p:spPr>
              <a:xfrm>
                <a:off x="1666966" y="2657878"/>
                <a:ext cx="6156684" cy="1015663"/>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2C7AB06A-7148-431D-9157-73FA08D3EEA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9955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nl-BE" sz="2400"/>
              <a:t>Cijfervoorbeeld  NBK</a:t>
            </a:r>
            <a:endParaRPr lang="en-US" sz="2400"/>
          </a:p>
        </p:txBody>
      </p:sp>
      <p:graphicFrame>
        <p:nvGraphicFramePr>
          <p:cNvPr id="3074" name="Object 3"/>
          <p:cNvGraphicFramePr>
            <a:graphicFrameLocks noGrp="1" noChangeAspect="1"/>
          </p:cNvGraphicFramePr>
          <p:nvPr>
            <p:ph idx="1"/>
            <p:extLst/>
          </p:nvPr>
        </p:nvGraphicFramePr>
        <p:xfrm>
          <a:off x="2135560" y="1401408"/>
          <a:ext cx="7848872" cy="4979920"/>
        </p:xfrm>
        <a:graphic>
          <a:graphicData uri="http://schemas.openxmlformats.org/presentationml/2006/ole">
            <mc:AlternateContent xmlns:mc="http://schemas.openxmlformats.org/markup-compatibility/2006">
              <mc:Choice xmlns:v="urn:schemas-microsoft-com:vml" Requires="v">
                <p:oleObj spid="_x0000_s10254" name="Document" r:id="rId4" imgW="6345110" imgH="4025868" progId="Word.Document.8">
                  <p:embed/>
                </p:oleObj>
              </mc:Choice>
              <mc:Fallback>
                <p:oleObj name="Document" r:id="rId4" imgW="6345110" imgH="4025868" progId="Word.Document.8">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1401408"/>
                        <a:ext cx="7848872" cy="4979920"/>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52FE6C00-7603-4C7A-B97B-6C45E2018FE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177797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A. Liquiditeit in de algemene of brede zin</a:t>
            </a:r>
          </a:p>
        </p:txBody>
      </p:sp>
      <p:sp>
        <p:nvSpPr>
          <p:cNvPr id="51202" name="Rectangle 3"/>
          <p:cNvSpPr>
            <a:spLocks noGrp="1" noChangeArrowheads="1"/>
          </p:cNvSpPr>
          <p:nvPr>
            <p:ph idx="1"/>
          </p:nvPr>
        </p:nvSpPr>
        <p:spPr/>
        <p:txBody>
          <a:bodyPr/>
          <a:lstStyle/>
          <a:p>
            <a:pPr marL="609600" indent="-609600">
              <a:buNone/>
            </a:pPr>
            <a:r>
              <a:rPr lang="nl-BE" sz="2400" dirty="0"/>
              <a:t>3.	</a:t>
            </a:r>
            <a:r>
              <a:rPr lang="nl-BE" sz="2400" u="sng" dirty="0"/>
              <a:t>Behoefte aan bedrijfskapitaal</a:t>
            </a:r>
          </a:p>
          <a:p>
            <a:pPr marL="609600" indent="-609600">
              <a:buNone/>
            </a:pPr>
            <a:r>
              <a:rPr lang="nl-BE" sz="3500" dirty="0"/>
              <a:t>	</a:t>
            </a:r>
          </a:p>
          <a:p>
            <a:pPr marL="609600" indent="-609600">
              <a:buNone/>
            </a:pPr>
            <a:endParaRPr lang="nl-BE" sz="3500" dirty="0"/>
          </a:p>
          <a:p>
            <a:pPr marL="609600" indent="-609600">
              <a:buNone/>
            </a:pPr>
            <a:endParaRPr lang="nl-BE" sz="3500" dirty="0"/>
          </a:p>
          <a:p>
            <a:pPr marL="609600" indent="-609600">
              <a:buNone/>
            </a:pPr>
            <a:endParaRPr lang="nl-BE" sz="3500" dirty="0"/>
          </a:p>
          <a:p>
            <a:pPr marL="609600" indent="-609600">
              <a:buNone/>
            </a:pPr>
            <a:r>
              <a:rPr lang="nl-BE" sz="2000" dirty="0"/>
              <a:t>	</a:t>
            </a:r>
            <a:r>
              <a:rPr lang="nl-BE" sz="2400" dirty="0"/>
              <a:t>De behoefte aan bedrijfskapitaal geeft de externe </a:t>
            </a:r>
            <a:r>
              <a:rPr lang="nl-BE" sz="2400" b="1" dirty="0"/>
              <a:t>financieringsbehoefte</a:t>
            </a:r>
            <a:r>
              <a:rPr lang="nl-BE" sz="2400" dirty="0"/>
              <a:t> weer die ontstaat als gevolg van de exploitatiecyclus. </a:t>
            </a:r>
          </a:p>
          <a:p>
            <a:pPr marL="609600" indent="-609600">
              <a:buNone/>
            </a:pPr>
            <a:endParaRPr lang="en-GB" sz="2000" dirty="0"/>
          </a:p>
        </p:txBody>
      </p:sp>
      <mc:AlternateContent xmlns:mc="http://schemas.openxmlformats.org/markup-compatibility/2006">
        <mc:Choice xmlns:a14="http://schemas.microsoft.com/office/drawing/2010/main" Requires="a14">
          <p:sp>
            <p:nvSpPr>
              <p:cNvPr id="4" name="Tekstvak 3"/>
              <p:cNvSpPr txBox="1"/>
              <p:nvPr/>
            </p:nvSpPr>
            <p:spPr>
              <a:xfrm>
                <a:off x="2235235" y="2582614"/>
                <a:ext cx="8115051" cy="2123658"/>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sz="2400" b="1" i="1">
                          <a:solidFill>
                            <a:srgbClr val="003D62"/>
                          </a:solidFill>
                          <a:latin typeface="Cambria Math"/>
                          <a:cs typeface="Arial" charset="0"/>
                        </a:rPr>
                        <m:t>𝒆𝒙𝒑𝒍𝒐𝒊𝒕𝒂𝒕𝒊𝒆𝒂𝒄𝒕𝒊𝒗𝒂</m:t>
                      </m:r>
                      <m:r>
                        <a:rPr lang="nl-BE" sz="2400" b="1" i="1">
                          <a:solidFill>
                            <a:srgbClr val="003D62"/>
                          </a:solidFill>
                          <a:latin typeface="Cambria Math"/>
                          <a:cs typeface="Arial" charset="0"/>
                        </a:rPr>
                        <m:t> −</m:t>
                      </m:r>
                      <m:r>
                        <a:rPr lang="nl-BE" sz="2400" b="1" i="1">
                          <a:solidFill>
                            <a:srgbClr val="003D62"/>
                          </a:solidFill>
                          <a:latin typeface="Cambria Math"/>
                          <a:cs typeface="Arial" charset="0"/>
                        </a:rPr>
                        <m:t>𝒆𝒙𝒑𝒍𝒐𝒊𝒕𝒂𝒕𝒊𝒆𝒑𝒂𝒔𝒔𝒊𝒗𝒂</m:t>
                      </m:r>
                    </m:oMath>
                  </m:oMathPara>
                </a14:m>
                <a:endParaRPr lang="nl-BE" sz="2400" b="1" dirty="0">
                  <a:solidFill>
                    <a:srgbClr val="003D62"/>
                  </a:solidFill>
                  <a:latin typeface="Arial" charset="0"/>
                  <a:cs typeface="Arial" charset="0"/>
                </a:endParaRPr>
              </a:p>
              <a:p>
                <a:pPr algn="ctr"/>
                <a:r>
                  <a:rPr lang="en-GB" dirty="0">
                    <a:solidFill>
                      <a:srgbClr val="003D62"/>
                    </a:solidFill>
                    <a:latin typeface="Arial" charset="0"/>
                    <a:cs typeface="Arial" charset="0"/>
                  </a:rPr>
                  <a:t>of</a:t>
                </a:r>
              </a:p>
              <a:p>
                <a:pPr algn="ctr"/>
                <a14:m>
                  <m:oMathPara xmlns:m="http://schemas.openxmlformats.org/officeDocument/2006/math">
                    <m:oMathParaPr>
                      <m:jc m:val="centerGroup"/>
                    </m:oMathParaPr>
                    <m:oMath xmlns:m="http://schemas.openxmlformats.org/officeDocument/2006/math">
                      <m:d>
                        <m:dPr>
                          <m:ctrlPr>
                            <a:rPr lang="nl-BE" i="1">
                              <a:solidFill>
                                <a:srgbClr val="003D62"/>
                              </a:solidFill>
                              <a:latin typeface="Cambria Math" panose="02040503050406030204" pitchFamily="18" charset="0"/>
                              <a:cs typeface="Arial" charset="0"/>
                            </a:rPr>
                          </m:ctrlPr>
                        </m:dPr>
                        <m:e>
                          <m:r>
                            <a:rPr lang="nl-BE" i="1">
                              <a:solidFill>
                                <a:srgbClr val="003D62"/>
                              </a:solidFill>
                              <a:latin typeface="Cambria Math"/>
                              <a:cs typeface="Arial" charset="0"/>
                            </a:rPr>
                            <m:t>𝑣𝑜𝑜𝑟𝑟𝑎𝑑𝑒𝑛</m:t>
                          </m:r>
                          <m:r>
                            <a:rPr lang="nl-BE" i="1">
                              <a:solidFill>
                                <a:srgbClr val="003D62"/>
                              </a:solidFill>
                              <a:latin typeface="Cambria Math"/>
                              <a:cs typeface="Arial" charset="0"/>
                            </a:rPr>
                            <m:t>+</m:t>
                          </m:r>
                          <m:r>
                            <a:rPr lang="nl-BE" i="1">
                              <a:solidFill>
                                <a:srgbClr val="003D62"/>
                              </a:solidFill>
                              <a:latin typeface="Cambria Math"/>
                              <a:cs typeface="Arial" charset="0"/>
                            </a:rPr>
                            <m:t>𝑣𝑜𝑟𝑑𝑒𝑟𝑖𝑛𝑔𝑒𝑛</m:t>
                          </m:r>
                          <m:r>
                            <a:rPr lang="nl-BE" i="1">
                              <a:solidFill>
                                <a:srgbClr val="003D62"/>
                              </a:solidFill>
                              <a:latin typeface="Cambria Math"/>
                              <a:cs typeface="Arial" charset="0"/>
                            </a:rPr>
                            <m:t>+</m:t>
                          </m:r>
                          <m:r>
                            <a:rPr lang="nl-BE" i="1">
                              <a:solidFill>
                                <a:srgbClr val="003D62"/>
                              </a:solidFill>
                              <a:latin typeface="Cambria Math"/>
                              <a:cs typeface="Arial" charset="0"/>
                            </a:rPr>
                            <m:t>𝑜𝑣𝑒𝑟𝑙𝑜𝑝𝑒𝑛𝑑𝑒</m:t>
                          </m:r>
                          <m:r>
                            <a:rPr lang="nl-BE" i="1">
                              <a:solidFill>
                                <a:srgbClr val="003D62"/>
                              </a:solidFill>
                              <a:latin typeface="Cambria Math"/>
                              <a:cs typeface="Arial" charset="0"/>
                            </a:rPr>
                            <m:t> </m:t>
                          </m:r>
                          <m:r>
                            <a:rPr lang="nl-BE" i="1">
                              <a:solidFill>
                                <a:srgbClr val="003D62"/>
                              </a:solidFill>
                              <a:latin typeface="Cambria Math"/>
                              <a:cs typeface="Arial" charset="0"/>
                            </a:rPr>
                            <m:t>𝑟𝑒𝑘𝑒𝑛𝑖𝑛𝑔𝑒𝑛</m:t>
                          </m:r>
                        </m:e>
                      </m:d>
                    </m:oMath>
                  </m:oMathPara>
                </a14:m>
                <a:br>
                  <a:rPr lang="nl-BE" i="1" dirty="0">
                    <a:solidFill>
                      <a:srgbClr val="003D62"/>
                    </a:solidFill>
                    <a:latin typeface="Cambria Math"/>
                    <a:cs typeface="Arial" charset="0"/>
                  </a:rPr>
                </a:br>
                <a14:m>
                  <m:oMath xmlns:m="http://schemas.openxmlformats.org/officeDocument/2006/math">
                    <m:r>
                      <a:rPr lang="nl-BE" i="1">
                        <a:solidFill>
                          <a:srgbClr val="003D62"/>
                        </a:solidFill>
                        <a:latin typeface="Cambria Math"/>
                        <a:cs typeface="Arial" charset="0"/>
                      </a:rPr>
                      <m:t>−</m:t>
                    </m:r>
                    <m:r>
                      <a:rPr lang="nl-BE" i="1">
                        <a:solidFill>
                          <a:srgbClr val="003D62"/>
                        </a:solidFill>
                        <a:latin typeface="Cambria Math" panose="02040503050406030204" pitchFamily="18" charset="0"/>
                        <a:cs typeface="Arial" charset="0"/>
                      </a:rPr>
                      <m:t> </m:t>
                    </m:r>
                    <m:r>
                      <a:rPr lang="nl-BE" i="1">
                        <a:solidFill>
                          <a:srgbClr val="003D62"/>
                        </a:solidFill>
                        <a:latin typeface="Cambria Math"/>
                        <a:cs typeface="Arial" charset="0"/>
                      </a:rPr>
                      <m:t>(</m:t>
                    </m:r>
                    <m:r>
                      <a:rPr lang="nl-BE" i="1">
                        <a:solidFill>
                          <a:srgbClr val="003D62"/>
                        </a:solidFill>
                        <a:latin typeface="Cambria Math"/>
                        <a:cs typeface="Arial" charset="0"/>
                      </a:rPr>
                      <m:t>h𝑎𝑛𝑑𝑒𝑙𝑠𝑠𝑐h𝑢𝑙𝑑𝑒𝑛</m:t>
                    </m:r>
                    <m:r>
                      <a:rPr lang="nl-BE" i="1">
                        <a:solidFill>
                          <a:srgbClr val="003D62"/>
                        </a:solidFill>
                        <a:latin typeface="Cambria Math"/>
                        <a:cs typeface="Arial" charset="0"/>
                      </a:rPr>
                      <m:t>+</m:t>
                    </m:r>
                    <m:r>
                      <a:rPr lang="nl-BE" i="1">
                        <a:solidFill>
                          <a:srgbClr val="003D62"/>
                        </a:solidFill>
                        <a:latin typeface="Cambria Math"/>
                        <a:cs typeface="Arial" charset="0"/>
                      </a:rPr>
                      <m:t>𝑜𝑣𝑒𝑟𝑖𝑔𝑒</m:t>
                    </m:r>
                    <m:r>
                      <a:rPr lang="nl-BE" i="1">
                        <a:solidFill>
                          <a:srgbClr val="003D62"/>
                        </a:solidFill>
                        <a:latin typeface="Cambria Math"/>
                        <a:cs typeface="Arial" charset="0"/>
                      </a:rPr>
                      <m:t> </m:t>
                    </m:r>
                    <m:r>
                      <a:rPr lang="nl-BE" i="1">
                        <a:solidFill>
                          <a:srgbClr val="003D62"/>
                        </a:solidFill>
                        <a:latin typeface="Cambria Math"/>
                        <a:cs typeface="Arial" charset="0"/>
                      </a:rPr>
                      <m:t>𝑛𝑖𝑒𝑡</m:t>
                    </m:r>
                    <m:r>
                      <a:rPr lang="nl-BE" i="1">
                        <a:solidFill>
                          <a:srgbClr val="003D62"/>
                        </a:solidFill>
                        <a:latin typeface="Cambria Math" panose="02040503050406030204" pitchFamily="18" charset="0"/>
                        <a:cs typeface="Arial" charset="0"/>
                      </a:rPr>
                      <m:t>−</m:t>
                    </m:r>
                    <m:r>
                      <a:rPr lang="nl-BE" i="1">
                        <a:solidFill>
                          <a:srgbClr val="003D62"/>
                        </a:solidFill>
                        <a:latin typeface="Cambria Math"/>
                        <a:cs typeface="Arial" charset="0"/>
                      </a:rPr>
                      <m:t>𝑟𝑒𝑛𝑡𝑒𝑑𝑟𝑎𝑔𝑒𝑛𝑑𝑒</m:t>
                    </m:r>
                    <m:r>
                      <a:rPr lang="nl-BE" i="1">
                        <a:solidFill>
                          <a:srgbClr val="003D62"/>
                        </a:solidFill>
                        <a:latin typeface="Cambria Math"/>
                        <a:cs typeface="Arial" charset="0"/>
                      </a:rPr>
                      <m:t> </m:t>
                    </m:r>
                  </m:oMath>
                </a14:m>
                <a:r>
                  <a:rPr lang="nl-BE" i="1" dirty="0">
                    <a:solidFill>
                      <a:srgbClr val="003D62"/>
                    </a:solidFill>
                    <a:latin typeface="Cambria Math"/>
                    <a:cs typeface="Arial" charset="0"/>
                  </a:rPr>
                  <a:t>schulden</a:t>
                </a:r>
                <a:br>
                  <a:rPr lang="nl-BE" i="1" dirty="0">
                    <a:solidFill>
                      <a:srgbClr val="003D62"/>
                    </a:solidFill>
                    <a:latin typeface="Cambria Math"/>
                    <a:cs typeface="Arial" charset="0"/>
                  </a:rPr>
                </a:br>
                <a:r>
                  <a:rPr lang="nl-BE" i="1" dirty="0">
                    <a:solidFill>
                      <a:srgbClr val="003D62"/>
                    </a:solidFill>
                    <a:latin typeface="Cambria Math"/>
                    <a:cs typeface="Arial" charset="0"/>
                  </a:rPr>
                  <a:t>   </a:t>
                </a:r>
                <a14:m>
                  <m:oMath xmlns:m="http://schemas.openxmlformats.org/officeDocument/2006/math">
                    <m:r>
                      <a:rPr lang="nl-BE" sz="1600" i="1">
                        <a:solidFill>
                          <a:srgbClr val="003D62"/>
                        </a:solidFill>
                        <a:latin typeface="Cambria Math" panose="02040503050406030204" pitchFamily="18" charset="0"/>
                        <a:cs typeface="Arial" charset="0"/>
                      </a:rPr>
                      <m:t>(</m:t>
                    </m:r>
                    <m:r>
                      <a:rPr lang="nl-BE" sz="1600" i="1">
                        <a:solidFill>
                          <a:srgbClr val="003D62"/>
                        </a:solidFill>
                        <a:latin typeface="Cambria Math"/>
                        <a:cs typeface="Arial" charset="0"/>
                      </a:rPr>
                      <m:t>𝑤𝑎𝑎𝑟𝑜𝑛𝑑𝑒𝑟</m:t>
                    </m:r>
                    <m:r>
                      <a:rPr lang="nl-BE" sz="1600" i="1">
                        <a:solidFill>
                          <a:srgbClr val="003D62"/>
                        </a:solidFill>
                        <a:latin typeface="Cambria Math"/>
                        <a:cs typeface="Arial" charset="0"/>
                      </a:rPr>
                      <m:t> </m:t>
                    </m:r>
                    <m:r>
                      <a:rPr lang="nl-BE" sz="1600" i="1">
                        <a:solidFill>
                          <a:srgbClr val="003D62"/>
                        </a:solidFill>
                        <a:latin typeface="Cambria Math"/>
                        <a:cs typeface="Arial" charset="0"/>
                      </a:rPr>
                      <m:t>𝑠𝑐h𝑢𝑙𝑑𝑒𝑛</m:t>
                    </m:r>
                    <m:r>
                      <a:rPr lang="nl-BE" sz="1600" i="1">
                        <a:solidFill>
                          <a:srgbClr val="003D62"/>
                        </a:solidFill>
                        <a:latin typeface="Cambria Math"/>
                        <a:cs typeface="Arial" charset="0"/>
                      </a:rPr>
                      <m:t> </m:t>
                    </m:r>
                    <m:r>
                      <a:rPr lang="nl-BE" sz="1600" i="1">
                        <a:solidFill>
                          <a:srgbClr val="003D62"/>
                        </a:solidFill>
                        <a:latin typeface="Cambria Math"/>
                        <a:cs typeface="Arial" charset="0"/>
                      </a:rPr>
                      <m:t>𝑡</m:t>
                    </m:r>
                    <m:r>
                      <a:rPr lang="nl-BE" sz="1600" i="1">
                        <a:solidFill>
                          <a:srgbClr val="003D62"/>
                        </a:solidFill>
                        <a:latin typeface="Cambria Math"/>
                        <a:cs typeface="Arial" charset="0"/>
                      </a:rPr>
                      <m:t>.</m:t>
                    </m:r>
                    <m:r>
                      <a:rPr lang="nl-BE" sz="1600" i="1">
                        <a:solidFill>
                          <a:srgbClr val="003D62"/>
                        </a:solidFill>
                        <a:latin typeface="Cambria Math"/>
                        <a:cs typeface="Arial" charset="0"/>
                      </a:rPr>
                      <m:t>𝑎</m:t>
                    </m:r>
                    <m:r>
                      <a:rPr lang="nl-BE" sz="1600" i="1">
                        <a:solidFill>
                          <a:srgbClr val="003D62"/>
                        </a:solidFill>
                        <a:latin typeface="Cambria Math"/>
                        <a:cs typeface="Arial" charset="0"/>
                      </a:rPr>
                      <m:t>.</m:t>
                    </m:r>
                    <m:r>
                      <a:rPr lang="nl-BE" sz="1600" i="1">
                        <a:solidFill>
                          <a:srgbClr val="003D62"/>
                        </a:solidFill>
                        <a:latin typeface="Cambria Math"/>
                        <a:cs typeface="Arial" charset="0"/>
                      </a:rPr>
                      <m:t>𝑣</m:t>
                    </m:r>
                    <m:r>
                      <a:rPr lang="nl-BE" sz="1600" i="1">
                        <a:solidFill>
                          <a:srgbClr val="003D62"/>
                        </a:solidFill>
                        <a:latin typeface="Cambria Math"/>
                        <a:cs typeface="Arial" charset="0"/>
                      </a:rPr>
                      <m:t>. </m:t>
                    </m:r>
                    <m:r>
                      <a:rPr lang="nl-BE" sz="1600" i="1">
                        <a:solidFill>
                          <a:srgbClr val="003D62"/>
                        </a:solidFill>
                        <a:latin typeface="Cambria Math"/>
                        <a:cs typeface="Arial" charset="0"/>
                      </a:rPr>
                      <m:t>𝑅𝑆𝑍</m:t>
                    </m:r>
                    <m:r>
                      <a:rPr lang="nl-BE" sz="1600" i="1">
                        <a:solidFill>
                          <a:srgbClr val="003D62"/>
                        </a:solidFill>
                        <a:latin typeface="Cambria Math"/>
                        <a:cs typeface="Arial" charset="0"/>
                      </a:rPr>
                      <m:t> </m:t>
                    </m:r>
                    <m:r>
                      <a:rPr lang="nl-BE" sz="1600" i="1">
                        <a:solidFill>
                          <a:srgbClr val="003D62"/>
                        </a:solidFill>
                        <a:latin typeface="Cambria Math"/>
                        <a:cs typeface="Arial" charset="0"/>
                      </a:rPr>
                      <m:t>𝑒𝑛</m:t>
                    </m:r>
                    <m:r>
                      <a:rPr lang="nl-BE" sz="1600" i="1">
                        <a:solidFill>
                          <a:srgbClr val="003D62"/>
                        </a:solidFill>
                        <a:latin typeface="Cambria Math"/>
                        <a:cs typeface="Arial" charset="0"/>
                      </a:rPr>
                      <m:t> </m:t>
                    </m:r>
                    <m:r>
                      <a:rPr lang="nl-BE" sz="1600" i="1">
                        <a:solidFill>
                          <a:srgbClr val="003D62"/>
                        </a:solidFill>
                        <a:latin typeface="Cambria Math"/>
                        <a:cs typeface="Arial" charset="0"/>
                      </a:rPr>
                      <m:t>𝑏𝑒𝑙𝑎𝑠𝑡𝑖𝑛𝑔𝑒𝑛</m:t>
                    </m:r>
                    <m:r>
                      <a:rPr lang="nl-BE" sz="1600" i="1">
                        <a:solidFill>
                          <a:srgbClr val="003D62"/>
                        </a:solidFill>
                        <a:latin typeface="Cambria Math" panose="02040503050406030204" pitchFamily="18" charset="0"/>
                        <a:cs typeface="Arial" charset="0"/>
                      </a:rPr>
                      <m:t> </m:t>
                    </m:r>
                    <m:r>
                      <a:rPr lang="nl-BE" sz="1600" i="1">
                        <a:solidFill>
                          <a:srgbClr val="003D62"/>
                        </a:solidFill>
                        <a:latin typeface="Cambria Math"/>
                        <a:cs typeface="Arial" charset="0"/>
                      </a:rPr>
                      <m:t>𝑒𝑛</m:t>
                    </m:r>
                    <m:r>
                      <a:rPr lang="nl-BE" sz="1600" i="1">
                        <a:solidFill>
                          <a:srgbClr val="003D62"/>
                        </a:solidFill>
                        <a:latin typeface="Cambria Math"/>
                        <a:cs typeface="Arial" charset="0"/>
                      </a:rPr>
                      <m:t> </m:t>
                    </m:r>
                    <m:r>
                      <a:rPr lang="nl-BE" sz="1600" i="1">
                        <a:solidFill>
                          <a:srgbClr val="003D62"/>
                        </a:solidFill>
                        <a:latin typeface="Cambria Math"/>
                        <a:cs typeface="Arial" charset="0"/>
                      </a:rPr>
                      <m:t>𝑜𝑣𝑒𝑟𝑙𝑜𝑝𝑒𝑛𝑑𝑒</m:t>
                    </m:r>
                    <m:r>
                      <a:rPr lang="nl-BE" sz="1600" i="1">
                        <a:solidFill>
                          <a:srgbClr val="003D62"/>
                        </a:solidFill>
                        <a:latin typeface="Cambria Math"/>
                        <a:cs typeface="Arial" charset="0"/>
                      </a:rPr>
                      <m:t> </m:t>
                    </m:r>
                    <m:r>
                      <a:rPr lang="nl-BE" sz="1600" i="1">
                        <a:solidFill>
                          <a:srgbClr val="003D62"/>
                        </a:solidFill>
                        <a:latin typeface="Cambria Math"/>
                        <a:cs typeface="Arial" charset="0"/>
                      </a:rPr>
                      <m:t>𝑟𝑒𝑘𝑒𝑛𝑖𝑛𝑔𝑒𝑛</m:t>
                    </m:r>
                    <m:r>
                      <a:rPr lang="nl-BE" sz="1600" i="1">
                        <a:solidFill>
                          <a:srgbClr val="003D62"/>
                        </a:solidFill>
                        <a:latin typeface="Cambria Math"/>
                        <a:cs typeface="Arial" charset="0"/>
                      </a:rPr>
                      <m:t>)</m:t>
                    </m:r>
                  </m:oMath>
                </a14:m>
                <a:r>
                  <a:rPr lang="en-GB" dirty="0">
                    <a:solidFill>
                      <a:srgbClr val="003D62"/>
                    </a:solidFill>
                    <a:latin typeface="Arial" charset="0"/>
                    <a:cs typeface="Arial" charset="0"/>
                  </a:rPr>
                  <a:t>)</a:t>
                </a:r>
              </a:p>
              <a:p>
                <a:pPr algn="ctr"/>
                <a:endParaRPr lang="en-GB" dirty="0">
                  <a:solidFill>
                    <a:srgbClr val="003D62"/>
                  </a:solidFill>
                  <a:latin typeface="Arial" charset="0"/>
                  <a:cs typeface="Arial" charset="0"/>
                </a:endParaRPr>
              </a:p>
              <a:p>
                <a:pPr algn="ctr"/>
                <a:r>
                  <a:rPr lang="en-GB" dirty="0">
                    <a:solidFill>
                      <a:srgbClr val="003D62"/>
                    </a:solidFill>
                    <a:latin typeface="Arial" charset="0"/>
                    <a:cs typeface="Arial" charset="0"/>
                  </a:rPr>
                  <a:t>=(3+40/41+490/1)-(44+45+46+47/48+482/3)</a:t>
                </a:r>
              </a:p>
            </p:txBody>
          </p:sp>
        </mc:Choice>
        <mc:Fallback>
          <p:sp>
            <p:nvSpPr>
              <p:cNvPr id="4" name="Tekstvak 3"/>
              <p:cNvSpPr txBox="1">
                <a:spLocks noRot="1" noChangeAspect="1" noMove="1" noResize="1" noEditPoints="1" noAdjustHandles="1" noChangeArrowheads="1" noChangeShapeType="1" noTextEdit="1"/>
              </p:cNvSpPr>
              <p:nvPr/>
            </p:nvSpPr>
            <p:spPr>
              <a:xfrm>
                <a:off x="2235235" y="2582614"/>
                <a:ext cx="8115051" cy="2123658"/>
              </a:xfrm>
              <a:prstGeom prst="rect">
                <a:avLst/>
              </a:prstGeom>
              <a:blipFill>
                <a:blip r:embed="rId3"/>
                <a:stretch>
                  <a:fillRect b="-3429"/>
                </a:stretch>
              </a:blipFill>
              <a:ln>
                <a:solidFill>
                  <a:srgbClr val="FFC00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D23D64F1-6BB7-42B5-B706-8565F245BAD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622857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nl-BE" sz="2400"/>
              <a:t>Cijfervoorbeeld BKB</a:t>
            </a:r>
            <a:endParaRPr lang="en-US" sz="2400"/>
          </a:p>
        </p:txBody>
      </p:sp>
      <p:graphicFrame>
        <p:nvGraphicFramePr>
          <p:cNvPr id="4098" name="Object 3"/>
          <p:cNvGraphicFramePr>
            <a:graphicFrameLocks noGrp="1" noChangeAspect="1"/>
          </p:cNvGraphicFramePr>
          <p:nvPr>
            <p:ph idx="1"/>
            <p:extLst/>
          </p:nvPr>
        </p:nvGraphicFramePr>
        <p:xfrm>
          <a:off x="2135560" y="1484784"/>
          <a:ext cx="7836530" cy="4968552"/>
        </p:xfrm>
        <a:graphic>
          <a:graphicData uri="http://schemas.openxmlformats.org/presentationml/2006/ole">
            <mc:AlternateContent xmlns:mc="http://schemas.openxmlformats.org/markup-compatibility/2006">
              <mc:Choice xmlns:v="urn:schemas-microsoft-com:vml" Requires="v">
                <p:oleObj spid="_x0000_s11278" name="Document" r:id="rId4" imgW="6354473" imgH="4028750" progId="Word.Document.8">
                  <p:embed/>
                </p:oleObj>
              </mc:Choice>
              <mc:Fallback>
                <p:oleObj name="Document" r:id="rId4" imgW="6354473" imgH="4028750" progId="Word.Document.8">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1484784"/>
                        <a:ext cx="7836530" cy="4968552"/>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8E54343C-6BAA-4EAE-B4DF-30C319B6112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32995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838200" indent="-838200">
              <a:defRPr/>
            </a:pPr>
            <a:r>
              <a:rPr lang="en-GB" sz="3200" dirty="0"/>
              <a:t>B. </a:t>
            </a:r>
            <a:r>
              <a:rPr lang="en-GB" sz="3200" dirty="0" err="1"/>
              <a:t>Netto-thesaurie</a:t>
            </a:r>
            <a:endParaRPr lang="en-GB" sz="3200" dirty="0"/>
          </a:p>
        </p:txBody>
      </p:sp>
      <p:sp>
        <p:nvSpPr>
          <p:cNvPr id="55299" name="Rectangle 3"/>
          <p:cNvSpPr>
            <a:spLocks noGrp="1" noChangeArrowheads="1"/>
          </p:cNvSpPr>
          <p:nvPr>
            <p:ph idx="1"/>
          </p:nvPr>
        </p:nvSpPr>
        <p:spPr>
          <a:xfrm>
            <a:off x="1050588" y="1340769"/>
            <a:ext cx="8977652" cy="4625057"/>
          </a:xfrm>
        </p:spPr>
        <p:txBody>
          <a:bodyPr>
            <a:normAutofit fontScale="92500" lnSpcReduction="10000"/>
          </a:bodyPr>
          <a:lstStyle/>
          <a:p>
            <a:pPr marL="0" lvl="1" indent="-533400">
              <a:buClr>
                <a:schemeClr val="tx1"/>
              </a:buClr>
              <a:buNone/>
              <a:defRPr/>
            </a:pPr>
            <a:r>
              <a:rPr lang="nl-BE" sz="2400" u="sng" dirty="0"/>
              <a:t>Netto-thesaurie</a:t>
            </a:r>
          </a:p>
          <a:p>
            <a:pPr marL="609600" indent="-609600">
              <a:buNone/>
              <a:defRPr/>
            </a:pPr>
            <a:r>
              <a:rPr lang="nl-BE" sz="3500" dirty="0"/>
              <a:t>	</a:t>
            </a:r>
            <a:r>
              <a:rPr lang="nl-BE" sz="2000" dirty="0"/>
              <a:t>= het verschil tussen het </a:t>
            </a:r>
            <a:r>
              <a:rPr lang="nl-BE" sz="2000" dirty="0" err="1"/>
              <a:t>nettobedrijfskapitaal</a:t>
            </a:r>
            <a:r>
              <a:rPr lang="nl-BE" sz="2000" dirty="0"/>
              <a:t> (NBK) en de behoefte aan bedrijfskapitaal (BBK)</a:t>
            </a:r>
          </a:p>
          <a:p>
            <a:pPr marL="609600" indent="-609600">
              <a:buNone/>
              <a:defRPr/>
            </a:pPr>
            <a:r>
              <a:rPr lang="nl-BE" sz="2000" dirty="0"/>
              <a:t>Bij de analyse van de balans kunnen zich op het niveau van de Netto-thesaurie de volgende situaties voordoen:</a:t>
            </a:r>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r>
              <a:rPr lang="nl-BE" sz="1800" dirty="0"/>
              <a:t>Goed of minder goed is afhankelijk van netto-thesaurie (+ of -)</a:t>
            </a:r>
          </a:p>
          <a:p>
            <a:pPr marL="609600" indent="-609600">
              <a:buNone/>
              <a:defRPr/>
            </a:pPr>
            <a:r>
              <a:rPr lang="nl-BE" sz="2000" dirty="0"/>
              <a:t>				 	</a:t>
            </a:r>
            <a:endParaRPr lang="en-GB" sz="1800" dirty="0"/>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74" y="3119730"/>
            <a:ext cx="828092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0032706-1ECC-4284-A14E-88C28A19C50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9296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nl-BE" sz="2400"/>
              <a:t>Cijfervoorbeeld Liquiditeit</a:t>
            </a:r>
            <a:endParaRPr lang="en-US" sz="2400"/>
          </a:p>
        </p:txBody>
      </p:sp>
      <p:graphicFrame>
        <p:nvGraphicFramePr>
          <p:cNvPr id="5122" name="Object 3"/>
          <p:cNvGraphicFramePr>
            <a:graphicFrameLocks noGrp="1" noChangeAspect="1"/>
          </p:cNvGraphicFramePr>
          <p:nvPr>
            <p:ph idx="1"/>
            <p:extLst/>
          </p:nvPr>
        </p:nvGraphicFramePr>
        <p:xfrm>
          <a:off x="2459596" y="1484784"/>
          <a:ext cx="7272808" cy="4617714"/>
        </p:xfrm>
        <a:graphic>
          <a:graphicData uri="http://schemas.openxmlformats.org/presentationml/2006/ole">
            <mc:AlternateContent xmlns:mc="http://schemas.openxmlformats.org/markup-compatibility/2006">
              <mc:Choice xmlns:v="urn:schemas-microsoft-com:vml" Requires="v">
                <p:oleObj spid="_x0000_s12302" name="Document" r:id="rId4" imgW="6336106" imgH="4022986" progId="Word.Document.8">
                  <p:embed/>
                </p:oleObj>
              </mc:Choice>
              <mc:Fallback>
                <p:oleObj name="Document" r:id="rId4" imgW="6336106" imgH="4022986" progId="Word.Document.8">
                  <p:embed/>
                  <p:pic>
                    <p:nvPicPr>
                      <p:cNvPr id="512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596" y="1484784"/>
                        <a:ext cx="7272808" cy="4617714"/>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C352657D-5035-49A6-BA03-86FC4EF2663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385466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nl-BE" sz="3200" dirty="0"/>
              <a:t>C. Liquiditeit in enge zin</a:t>
            </a:r>
            <a:endParaRPr lang="en-GB" sz="3200" dirty="0"/>
          </a:p>
        </p:txBody>
      </p:sp>
      <p:sp>
        <p:nvSpPr>
          <p:cNvPr id="25603" name="Rectangle 3"/>
          <p:cNvSpPr>
            <a:spLocks noGrp="1" noChangeArrowheads="1"/>
          </p:cNvSpPr>
          <p:nvPr>
            <p:ph idx="1"/>
          </p:nvPr>
        </p:nvSpPr>
        <p:spPr/>
        <p:txBody>
          <a:bodyPr/>
          <a:lstStyle/>
          <a:p>
            <a:pPr marL="0" lvl="1" indent="-381000">
              <a:buClr>
                <a:schemeClr val="tx1"/>
              </a:buClr>
              <a:buNone/>
              <a:defRPr/>
            </a:pPr>
            <a:r>
              <a:rPr lang="nl-BE" sz="2400" u="sng" dirty="0"/>
              <a:t>Quick ratio:</a:t>
            </a:r>
          </a:p>
          <a:p>
            <a:pPr marL="457200" indent="-457200">
              <a:buNone/>
              <a:defRPr/>
            </a:pPr>
            <a:r>
              <a:rPr lang="nl-BE" sz="1600" dirty="0"/>
              <a:t>De liquiditeit in enge zin wordt vaak voorgesteld door de </a:t>
            </a:r>
            <a:r>
              <a:rPr lang="nl-BE" sz="1600" u="sng" dirty="0" err="1"/>
              <a:t>quick</a:t>
            </a:r>
            <a:r>
              <a:rPr lang="nl-BE" sz="1600" u="sng" dirty="0"/>
              <a:t> ratio</a:t>
            </a:r>
            <a:r>
              <a:rPr lang="nl-BE" sz="1600" dirty="0"/>
              <a:t>:</a:t>
            </a:r>
          </a:p>
          <a:p>
            <a:pPr marL="0" indent="0">
              <a:buNone/>
              <a:defRPr/>
            </a:pPr>
            <a:endParaRPr lang="nl-BE" sz="2000" dirty="0"/>
          </a:p>
          <a:p>
            <a:pPr marL="0" indent="0">
              <a:buNone/>
              <a:defRPr/>
            </a:pPr>
            <a:endParaRPr lang="nl-BE" sz="2000" dirty="0"/>
          </a:p>
          <a:p>
            <a:pPr marL="457200" indent="-457200">
              <a:defRPr/>
            </a:pPr>
            <a:endParaRPr lang="nl-BE" sz="2000" dirty="0"/>
          </a:p>
          <a:p>
            <a:pPr marL="438150" indent="-381000">
              <a:defRPr/>
            </a:pPr>
            <a:r>
              <a:rPr lang="nl-BE" sz="1800" dirty="0"/>
              <a:t>Deze ratio is strenger dan de liquiditeit in ruime zin </a:t>
            </a:r>
            <a:br>
              <a:rPr lang="nl-BE" sz="1800" dirty="0"/>
            </a:br>
            <a:r>
              <a:rPr lang="nl-BE" sz="1800" dirty="0">
                <a:sym typeface="Wingdings" pitchFamily="2" charset="2"/>
              </a:rPr>
              <a:t> </a:t>
            </a:r>
            <a:r>
              <a:rPr lang="nl-BE" sz="1800" dirty="0"/>
              <a:t>voorraden &amp; overlopende rekeningen worden niet meegerekend</a:t>
            </a:r>
          </a:p>
          <a:p>
            <a:pPr marL="57150" indent="0">
              <a:buNone/>
              <a:defRPr/>
            </a:pPr>
            <a:endParaRPr lang="nl-BE" sz="1800" dirty="0"/>
          </a:p>
          <a:p>
            <a:pPr marL="438150" indent="-381000">
              <a:defRPr/>
            </a:pPr>
            <a:r>
              <a:rPr lang="nl-BE" sz="1800" dirty="0"/>
              <a:t>De evolutie van deze ratio in de tijd belangrijker dan het absolute cijfer van één periode.</a:t>
            </a:r>
            <a:r>
              <a:rPr lang="nl-BE" sz="2000" dirty="0"/>
              <a:t> </a:t>
            </a:r>
          </a:p>
          <a:p>
            <a:pPr marL="438150" indent="-381000">
              <a:defRPr/>
            </a:pPr>
            <a:r>
              <a:rPr lang="nl-BE" sz="2000" dirty="0"/>
              <a:t>Indien QR lager is dan 66%, dan de waarde van de voorraden evalueren. </a:t>
            </a:r>
            <a:endParaRPr lang="en-GB" sz="2000" dirty="0"/>
          </a:p>
        </p:txBody>
      </p:sp>
      <mc:AlternateContent xmlns:mc="http://schemas.openxmlformats.org/markup-compatibility/2006">
        <mc:Choice xmlns:a14="http://schemas.microsoft.com/office/drawing/2010/main" Requires="a14">
          <p:sp>
            <p:nvSpPr>
              <p:cNvPr id="5" name="Tekstvak 4"/>
              <p:cNvSpPr txBox="1"/>
              <p:nvPr/>
            </p:nvSpPr>
            <p:spPr>
              <a:xfrm>
                <a:off x="885218" y="2888339"/>
                <a:ext cx="10525326" cy="690382"/>
              </a:xfrm>
              <a:prstGeom prst="rect">
                <a:avLst/>
              </a:prstGeom>
              <a:noFill/>
              <a:ln>
                <a:solidFill>
                  <a:srgbClr val="FFC000"/>
                </a:solidFill>
              </a:ln>
            </p:spPr>
            <p:txBody>
              <a:bodyPr wrap="square" rtlCol="0">
                <a:spAutoFit/>
              </a:bodyPr>
              <a:lstStyle/>
              <a:p>
                <a:pPr algn="ctr"/>
                <a14:m>
                  <m:oMath xmlns:m="http://schemas.openxmlformats.org/officeDocument/2006/math">
                    <m:f>
                      <m:fPr>
                        <m:ctrlPr>
                          <a:rPr lang="nl-BE" sz="2400" i="1" smtClean="0">
                            <a:solidFill>
                              <a:srgbClr val="003D62"/>
                            </a:solidFill>
                            <a:latin typeface="Cambria Math" panose="02040503050406030204" pitchFamily="18" charset="0"/>
                          </a:rPr>
                        </m:ctrlPr>
                      </m:fPr>
                      <m:num>
                        <m:d>
                          <m:dPr>
                            <m:ctrlPr>
                              <a:rPr lang="nl-BE" sz="2400" i="1">
                                <a:solidFill>
                                  <a:srgbClr val="003D62"/>
                                </a:solidFill>
                                <a:latin typeface="Cambria Math" panose="02040503050406030204" pitchFamily="18" charset="0"/>
                              </a:rPr>
                            </m:ctrlPr>
                          </m:dPr>
                          <m:e>
                            <m:r>
                              <a:rPr lang="nl-BE" sz="2400" i="1">
                                <a:solidFill>
                                  <a:srgbClr val="003D62"/>
                                </a:solidFill>
                                <a:latin typeface="Cambria Math"/>
                              </a:rPr>
                              <m:t>𝐵𝑒𝑝𝑒𝑟𝑘𝑡𝑒</m:t>
                            </m:r>
                          </m:e>
                        </m:d>
                        <m:r>
                          <a:rPr lang="nl-BE" sz="2400" i="1">
                            <a:solidFill>
                              <a:srgbClr val="003D62"/>
                            </a:solidFill>
                            <a:latin typeface="Cambria Math"/>
                          </a:rPr>
                          <m:t>𝑣𝑙𝑜𝑡𝑡𝑒𝑛𝑑𝑒</m:t>
                        </m:r>
                        <m:r>
                          <a:rPr lang="nl-BE" sz="2400" i="1">
                            <a:solidFill>
                              <a:srgbClr val="003D62"/>
                            </a:solidFill>
                            <a:latin typeface="Cambria Math"/>
                          </a:rPr>
                          <m:t> </m:t>
                        </m:r>
                        <m:r>
                          <a:rPr lang="nl-BE" sz="2400" i="1">
                            <a:solidFill>
                              <a:srgbClr val="003D62"/>
                            </a:solidFill>
                            <a:latin typeface="Cambria Math"/>
                          </a:rPr>
                          <m:t>𝑎𝑐𝑡𝑖𝑣𝑎</m:t>
                        </m:r>
                        <m:r>
                          <a:rPr lang="nl-BE" sz="2400" i="1">
                            <a:solidFill>
                              <a:srgbClr val="003D62"/>
                            </a:solidFill>
                            <a:latin typeface="Cambria Math"/>
                          </a:rPr>
                          <m:t> −</m:t>
                        </m:r>
                        <m:r>
                          <a:rPr lang="nl-BE" sz="2400" i="1">
                            <a:solidFill>
                              <a:srgbClr val="003D62"/>
                            </a:solidFill>
                            <a:latin typeface="Cambria Math"/>
                          </a:rPr>
                          <m:t>𝑣𝑜𝑜𝑟𝑟𝑎𝑑𝑒𝑛</m:t>
                        </m:r>
                        <m:r>
                          <a:rPr lang="nl-BE" sz="2400" i="1">
                            <a:solidFill>
                              <a:srgbClr val="003D62"/>
                            </a:solidFill>
                            <a:latin typeface="Cambria Math"/>
                          </a:rPr>
                          <m:t> −</m:t>
                        </m:r>
                        <m:r>
                          <a:rPr lang="nl-BE" sz="2400" i="1">
                            <a:solidFill>
                              <a:srgbClr val="003D62"/>
                            </a:solidFill>
                            <a:latin typeface="Cambria Math"/>
                          </a:rPr>
                          <m:t>𝑜𝑣𝑒𝑟𝑙𝑜𝑝𝑒𝑛𝑑𝑒</m:t>
                        </m:r>
                        <m:r>
                          <a:rPr lang="nl-BE" sz="2400" i="1">
                            <a:solidFill>
                              <a:srgbClr val="003D62"/>
                            </a:solidFill>
                            <a:latin typeface="Cambria Math"/>
                          </a:rPr>
                          <m:t> </m:t>
                        </m:r>
                        <m:r>
                          <a:rPr lang="nl-BE" sz="2400" i="1">
                            <a:solidFill>
                              <a:srgbClr val="003D62"/>
                            </a:solidFill>
                            <a:latin typeface="Cambria Math"/>
                          </a:rPr>
                          <m:t>𝑟𝑒𝑘𝑒𝑛𝑖𝑛𝑔𝑒𝑛</m:t>
                        </m:r>
                      </m:num>
                      <m:den>
                        <m:r>
                          <a:rPr lang="nl-BE" sz="2400" i="1">
                            <a:solidFill>
                              <a:srgbClr val="003D62"/>
                            </a:solidFill>
                            <a:latin typeface="Cambria Math"/>
                          </a:rPr>
                          <m:t>𝑆𝑐h𝑢𝑙𝑑𝑒𝑛</m:t>
                        </m:r>
                        <m:r>
                          <a:rPr lang="nl-BE" sz="2400" i="1">
                            <a:solidFill>
                              <a:srgbClr val="003D62"/>
                            </a:solidFill>
                            <a:latin typeface="Cambria Math"/>
                          </a:rPr>
                          <m:t> </m:t>
                        </m:r>
                        <m:r>
                          <a:rPr lang="nl-BE" sz="2400" i="1">
                            <a:solidFill>
                              <a:srgbClr val="003D62"/>
                            </a:solidFill>
                            <a:latin typeface="Cambria Math"/>
                          </a:rPr>
                          <m:t>𝑜𝑝</m:t>
                        </m:r>
                        <m:r>
                          <a:rPr lang="nl-BE" sz="2400" i="1">
                            <a:solidFill>
                              <a:srgbClr val="003D62"/>
                            </a:solidFill>
                            <a:latin typeface="Cambria Math"/>
                          </a:rPr>
                          <m:t> </m:t>
                        </m:r>
                        <m:r>
                          <a:rPr lang="nl-BE" sz="2400" i="1">
                            <a:solidFill>
                              <a:srgbClr val="003D62"/>
                            </a:solidFill>
                            <a:latin typeface="Cambria Math"/>
                          </a:rPr>
                          <m:t>𝑘𝑜𝑟𝑡𝑒</m:t>
                        </m:r>
                        <m:r>
                          <a:rPr lang="nl-BE" sz="2400" i="1">
                            <a:solidFill>
                              <a:srgbClr val="003D62"/>
                            </a:solidFill>
                            <a:latin typeface="Cambria Math"/>
                          </a:rPr>
                          <m:t> </m:t>
                        </m:r>
                        <m:r>
                          <a:rPr lang="nl-BE" sz="2400" i="1">
                            <a:solidFill>
                              <a:srgbClr val="003D62"/>
                            </a:solidFill>
                            <a:latin typeface="Cambria Math"/>
                          </a:rPr>
                          <m:t>𝑡𝑒𝑟𝑚𝑖𝑗𝑛</m:t>
                        </m:r>
                        <m:r>
                          <a:rPr lang="nl-BE" sz="2400" i="1">
                            <a:solidFill>
                              <a:srgbClr val="003D62"/>
                            </a:solidFill>
                            <a:latin typeface="Cambria Math"/>
                          </a:rPr>
                          <m:t> (</m:t>
                        </m:r>
                        <m:sSub>
                          <m:sSubPr>
                            <m:ctrlPr>
                              <a:rPr lang="nl-BE" sz="2400" i="1">
                                <a:solidFill>
                                  <a:srgbClr val="003D62"/>
                                </a:solidFill>
                                <a:latin typeface="Cambria Math" panose="02040503050406030204" pitchFamily="18" charset="0"/>
                              </a:rPr>
                            </m:ctrlPr>
                          </m:sSubPr>
                          <m:e>
                            <m:r>
                              <a:rPr lang="nl-BE" sz="2400" i="1">
                                <a:solidFill>
                                  <a:srgbClr val="003D62"/>
                                </a:solidFill>
                                <a:latin typeface="Cambria Math"/>
                              </a:rPr>
                              <m:t>𝑉𝑉</m:t>
                            </m:r>
                          </m:e>
                          <m:sub>
                            <m:r>
                              <a:rPr lang="nl-BE" sz="2400" i="1">
                                <a:solidFill>
                                  <a:srgbClr val="003D62"/>
                                </a:solidFill>
                                <a:latin typeface="Cambria Math"/>
                              </a:rPr>
                              <m:t>𝐾𝑇</m:t>
                            </m:r>
                          </m:sub>
                        </m:sSub>
                        <m:r>
                          <a:rPr lang="nl-BE" sz="2400" i="1">
                            <a:solidFill>
                              <a:srgbClr val="003D62"/>
                            </a:solidFill>
                            <a:latin typeface="Cambria Math"/>
                          </a:rPr>
                          <m:t>)</m:t>
                        </m:r>
                      </m:den>
                    </m:f>
                    <m:r>
                      <m:rPr>
                        <m:nor/>
                      </m:rPr>
                      <a:rPr lang="nl-BE" sz="2400" dirty="0">
                        <a:solidFill>
                          <a:srgbClr val="003D62"/>
                        </a:solidFill>
                      </a:rPr>
                      <m:t>	</m:t>
                    </m:r>
                  </m:oMath>
                </a14:m>
                <a:r>
                  <a:rPr lang="en-GB" sz="2400" dirty="0">
                    <a:solidFill>
                      <a:srgbClr val="003D62"/>
                    </a:solidFill>
                    <a:latin typeface="Arial" charset="0"/>
                    <a:cs typeface="Arial" charset="0"/>
                  </a:rPr>
                  <a:t>=</a:t>
                </a:r>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29/58−29−3−490/1</m:t>
                        </m:r>
                      </m:num>
                      <m:den>
                        <m:r>
                          <a:rPr lang="nl-BE" sz="2400" b="0" i="1" smtClean="0">
                            <a:solidFill>
                              <a:srgbClr val="003D62"/>
                            </a:solidFill>
                            <a:latin typeface="Cambria Math" panose="02040503050406030204" pitchFamily="18" charset="0"/>
                          </a:rPr>
                          <m:t>42/48</m:t>
                        </m:r>
                      </m:den>
                    </m:f>
                  </m:oMath>
                </a14:m>
                <a:r>
                  <a:rPr lang="en-GB" sz="2400" dirty="0">
                    <a:solidFill>
                      <a:srgbClr val="003D62"/>
                    </a:solidFill>
                    <a:latin typeface="Arial" charset="0"/>
                    <a:cs typeface="Arial" charset="0"/>
                  </a:rPr>
                  <a:t> </a:t>
                </a:r>
              </a:p>
            </p:txBody>
          </p:sp>
        </mc:Choice>
        <mc:Fallback>
          <p:sp>
            <p:nvSpPr>
              <p:cNvPr id="5" name="Tekstvak 4"/>
              <p:cNvSpPr txBox="1">
                <a:spLocks noRot="1" noChangeAspect="1" noMove="1" noResize="1" noEditPoints="1" noAdjustHandles="1" noChangeArrowheads="1" noChangeShapeType="1" noTextEdit="1"/>
              </p:cNvSpPr>
              <p:nvPr/>
            </p:nvSpPr>
            <p:spPr>
              <a:xfrm>
                <a:off x="885218" y="2888339"/>
                <a:ext cx="10525326" cy="690382"/>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012FAE44-BF50-4CBF-925F-5E51F56B1C1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1194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nl-BE" dirty="0"/>
              <a:t>De beschikbare informatie</a:t>
            </a:r>
            <a:endParaRPr lang="en-US" dirty="0"/>
          </a:p>
        </p:txBody>
      </p:sp>
      <p:sp>
        <p:nvSpPr>
          <p:cNvPr id="2" name="Tijdelijke aanduiding voor tekst 1"/>
          <p:cNvSpPr>
            <a:spLocks noGrp="1"/>
          </p:cNvSpPr>
          <p:nvPr>
            <p:ph type="body" idx="1"/>
          </p:nvPr>
        </p:nvSpPr>
        <p:spPr/>
        <p:txBody>
          <a:bodyPr/>
          <a:lstStyle/>
          <a:p>
            <a:r>
              <a:rPr lang="nl-BE" dirty="0"/>
              <a:t>Financiële analyse</a:t>
            </a:r>
          </a:p>
        </p:txBody>
      </p:sp>
    </p:spTree>
    <p:extLst>
      <p:ext uri="{BB962C8B-B14F-4D97-AF65-F5344CB8AC3E}">
        <p14:creationId xmlns:p14="http://schemas.microsoft.com/office/powerpoint/2010/main" val="126715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nl-BE" sz="3200" dirty="0"/>
              <a:t>D. Omloopsnelheden / Rotaties</a:t>
            </a:r>
            <a:endParaRPr lang="en-GB" sz="3200" dirty="0"/>
          </a:p>
        </p:txBody>
      </p:sp>
      <p:sp>
        <p:nvSpPr>
          <p:cNvPr id="7172" name="Rectangle 3"/>
          <p:cNvSpPr>
            <a:spLocks noGrp="1" noChangeArrowheads="1"/>
          </p:cNvSpPr>
          <p:nvPr>
            <p:ph idx="1"/>
          </p:nvPr>
        </p:nvSpPr>
        <p:spPr/>
        <p:txBody>
          <a:bodyPr/>
          <a:lstStyle/>
          <a:p>
            <a:pPr marL="609600" indent="-609600">
              <a:lnSpc>
                <a:spcPct val="80000"/>
              </a:lnSpc>
              <a:buClr>
                <a:schemeClr val="tx1"/>
              </a:buClr>
              <a:buFont typeface="Wingdings" pitchFamily="2" charset="2"/>
              <a:buAutoNum type="arabicPeriod"/>
            </a:pPr>
            <a:r>
              <a:rPr lang="nl-BE" sz="2400" u="sng" dirty="0"/>
              <a:t>Rotatie voorraden en bestellingen in uitvoering</a:t>
            </a:r>
          </a:p>
          <a:p>
            <a:pPr marL="609600" indent="-609600">
              <a:lnSpc>
                <a:spcPct val="80000"/>
              </a:lnSpc>
              <a:buNone/>
            </a:pPr>
            <a:endParaRPr lang="nl-BE" sz="2400" i="1" u="sng" dirty="0"/>
          </a:p>
          <a:p>
            <a:pPr marL="0" indent="0">
              <a:lnSpc>
                <a:spcPct val="80000"/>
              </a:lnSpc>
              <a:buNone/>
            </a:pPr>
            <a:endParaRPr lang="nl-BE" sz="2400" dirty="0"/>
          </a:p>
          <a:p>
            <a:pPr marL="609600" indent="-609600">
              <a:lnSpc>
                <a:spcPct val="80000"/>
              </a:lnSpc>
            </a:pPr>
            <a:endParaRPr lang="nl-BE" sz="2400" u="sng" dirty="0"/>
          </a:p>
          <a:p>
            <a:pPr marL="609600" indent="-609600">
              <a:lnSpc>
                <a:spcPct val="80000"/>
              </a:lnSpc>
              <a:buNone/>
            </a:pPr>
            <a:r>
              <a:rPr lang="nl-BE" sz="2400" dirty="0"/>
              <a:t>2.	</a:t>
            </a:r>
            <a:r>
              <a:rPr lang="nl-BE" sz="2400" u="sng" dirty="0"/>
              <a:t>Aantal dagen voorraad </a:t>
            </a:r>
          </a:p>
          <a:p>
            <a:pPr marL="609600" indent="-609600">
              <a:lnSpc>
                <a:spcPct val="150000"/>
              </a:lnSpc>
              <a:buNone/>
            </a:pPr>
            <a:endParaRPr lang="nl-BE" sz="2000" dirty="0"/>
          </a:p>
        </p:txBody>
      </p:sp>
      <p:sp>
        <p:nvSpPr>
          <p:cNvPr id="27653"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27655"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3023258" y="2555227"/>
                <a:ext cx="7677167" cy="684867"/>
              </a:xfrm>
              <a:prstGeom prst="rect">
                <a:avLst/>
              </a:prstGeom>
              <a:noFill/>
              <a:ln>
                <a:solidFill>
                  <a:srgbClr val="FFC000"/>
                </a:solidFill>
              </a:ln>
            </p:spPr>
            <p:txBody>
              <a:bodyPr wrap="square" rtlCol="0">
                <a:spAutoFit/>
              </a:bodyPr>
              <a:lstStyle/>
              <a:p>
                <a:pPr algn="ctr"/>
                <a14:m>
                  <m:oMath xmlns:m="http://schemas.openxmlformats.org/officeDocument/2006/math">
                    <m:f>
                      <m:fPr>
                        <m:ctrlPr>
                          <a:rPr lang="nl-BE" sz="2400" i="1" smtClean="0">
                            <a:solidFill>
                              <a:srgbClr val="003D62"/>
                            </a:solidFill>
                            <a:latin typeface="Cambria Math" panose="02040503050406030204" pitchFamily="18" charset="0"/>
                          </a:rPr>
                        </m:ctrlPr>
                      </m:fPr>
                      <m:num>
                        <m:d>
                          <m:dPr>
                            <m:ctrlPr>
                              <a:rPr lang="nl-BE" sz="2400" i="1">
                                <a:solidFill>
                                  <a:srgbClr val="003D62"/>
                                </a:solidFill>
                                <a:latin typeface="Cambria Math" panose="02040503050406030204" pitchFamily="18" charset="0"/>
                              </a:rPr>
                            </m:ctrlPr>
                          </m:dPr>
                          <m:e>
                            <m:r>
                              <a:rPr lang="nl-BE" sz="2400" i="1">
                                <a:solidFill>
                                  <a:srgbClr val="003D62"/>
                                </a:solidFill>
                                <a:latin typeface="Cambria Math" panose="02040503050406030204" pitchFamily="18" charset="0"/>
                              </a:rPr>
                              <m:t>𝑅𝑒𝑐𝑢𝑟𝑟𝑒𝑛𝑡𝑒</m:t>
                            </m:r>
                          </m:e>
                        </m:d>
                        <m:r>
                          <a:rPr lang="nl-BE" sz="2400" i="1">
                            <a:solidFill>
                              <a:srgbClr val="003D62"/>
                            </a:solidFill>
                            <a:latin typeface="Cambria Math" panose="02040503050406030204" pitchFamily="18" charset="0"/>
                          </a:rPr>
                          <m:t>𝑘</m:t>
                        </m:r>
                        <m:r>
                          <a:rPr lang="nl-BE" sz="2400" i="1">
                            <a:solidFill>
                              <a:srgbClr val="003D62"/>
                            </a:solidFill>
                            <a:latin typeface="Cambria Math"/>
                          </a:rPr>
                          <m:t>𝑜𝑠𝑡𝑝𝑟𝑖𝑗𝑠</m:t>
                        </m:r>
                        <m:r>
                          <a:rPr lang="nl-BE" sz="2400" i="1">
                            <a:solidFill>
                              <a:srgbClr val="003D62"/>
                            </a:solidFill>
                            <a:latin typeface="Cambria Math"/>
                          </a:rPr>
                          <m:t> </m:t>
                        </m:r>
                        <m:r>
                          <a:rPr lang="nl-BE" sz="2400" i="1">
                            <a:solidFill>
                              <a:srgbClr val="003D62"/>
                            </a:solidFill>
                            <a:latin typeface="Cambria Math"/>
                          </a:rPr>
                          <m:t>𝑣𝑎𝑛</m:t>
                        </m:r>
                        <m:r>
                          <a:rPr lang="nl-BE" sz="2400" i="1">
                            <a:solidFill>
                              <a:srgbClr val="003D62"/>
                            </a:solidFill>
                            <a:latin typeface="Cambria Math"/>
                          </a:rPr>
                          <m:t> </m:t>
                        </m:r>
                        <m:r>
                          <a:rPr lang="nl-BE" sz="2400" i="1">
                            <a:solidFill>
                              <a:srgbClr val="003D62"/>
                            </a:solidFill>
                            <a:latin typeface="Cambria Math"/>
                          </a:rPr>
                          <m:t>𝑑𝑒</m:t>
                        </m:r>
                        <m:r>
                          <a:rPr lang="nl-BE" sz="2400" i="1">
                            <a:solidFill>
                              <a:srgbClr val="003D62"/>
                            </a:solidFill>
                            <a:latin typeface="Cambria Math"/>
                          </a:rPr>
                          <m:t> </m:t>
                        </m:r>
                        <m:r>
                          <a:rPr lang="nl-BE" sz="2400" i="1">
                            <a:solidFill>
                              <a:srgbClr val="003D62"/>
                            </a:solidFill>
                            <a:latin typeface="Cambria Math"/>
                          </a:rPr>
                          <m:t>𝑣𝑒𝑟𝑘𝑜𝑝𝑒𝑛</m:t>
                        </m:r>
                      </m:num>
                      <m:den>
                        <m:r>
                          <a:rPr lang="nl-BE" sz="2400" i="1">
                            <a:solidFill>
                              <a:srgbClr val="003D62"/>
                            </a:solidFill>
                            <a:latin typeface="Cambria Math"/>
                          </a:rPr>
                          <m:t>𝑉𝑜𝑜𝑟𝑟𝑎𝑑𝑒𝑛</m:t>
                        </m:r>
                        <m:r>
                          <a:rPr lang="nl-BE" sz="2400" i="1">
                            <a:solidFill>
                              <a:srgbClr val="003D62"/>
                            </a:solidFill>
                            <a:latin typeface="Cambria Math"/>
                          </a:rPr>
                          <m:t> </m:t>
                        </m:r>
                        <m:r>
                          <a:rPr lang="nl-BE" sz="2400" i="1">
                            <a:solidFill>
                              <a:srgbClr val="003D62"/>
                            </a:solidFill>
                            <a:latin typeface="Cambria Math"/>
                          </a:rPr>
                          <m:t>𝑒𝑛</m:t>
                        </m:r>
                        <m:r>
                          <a:rPr lang="nl-BE" sz="2400" i="1">
                            <a:solidFill>
                              <a:srgbClr val="003D62"/>
                            </a:solidFill>
                            <a:latin typeface="Cambria Math"/>
                          </a:rPr>
                          <m:t> </m:t>
                        </m:r>
                        <m:r>
                          <a:rPr lang="nl-BE" sz="2400" i="1">
                            <a:solidFill>
                              <a:srgbClr val="003D62"/>
                            </a:solidFill>
                            <a:latin typeface="Cambria Math"/>
                          </a:rPr>
                          <m:t>𝑏𝑒𝑠𝑡𝑒𝑙𝑙𝑖𝑛𝑔𝑒𝑛</m:t>
                        </m:r>
                        <m:r>
                          <a:rPr lang="nl-BE" sz="2400" i="1">
                            <a:solidFill>
                              <a:srgbClr val="003D62"/>
                            </a:solidFill>
                            <a:latin typeface="Cambria Math"/>
                          </a:rPr>
                          <m:t> </m:t>
                        </m:r>
                        <m:r>
                          <a:rPr lang="nl-BE" sz="2400" i="1">
                            <a:solidFill>
                              <a:srgbClr val="003D62"/>
                            </a:solidFill>
                            <a:latin typeface="Cambria Math"/>
                          </a:rPr>
                          <m:t>𝑖𝑛</m:t>
                        </m:r>
                        <m:r>
                          <a:rPr lang="nl-BE" sz="2400" i="1">
                            <a:solidFill>
                              <a:srgbClr val="003D62"/>
                            </a:solidFill>
                            <a:latin typeface="Cambria Math"/>
                          </a:rPr>
                          <m:t> </m:t>
                        </m:r>
                        <m:r>
                          <a:rPr lang="nl-BE" sz="2400" i="1">
                            <a:solidFill>
                              <a:srgbClr val="003D62"/>
                            </a:solidFill>
                            <a:latin typeface="Cambria Math"/>
                          </a:rPr>
                          <m:t>𝑢𝑖𝑡𝑣𝑜𝑒𝑟𝑖𝑛𝑔</m:t>
                        </m:r>
                      </m:den>
                    </m:f>
                  </m:oMath>
                </a14:m>
                <a:r>
                  <a:rPr lang="en-GB" sz="2400" dirty="0">
                    <a:solidFill>
                      <a:srgbClr val="003D62"/>
                    </a:solidFill>
                    <a:latin typeface="Arial" charset="0"/>
                    <a:cs typeface="Arial" charset="0"/>
                  </a:rPr>
                  <a:t> =</a:t>
                </a:r>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70+74−(9901−76</m:t>
                        </m:r>
                        <m:r>
                          <a:rPr lang="nl-BE" sz="2400" b="0" i="1" smtClean="0">
                            <a:solidFill>
                              <a:srgbClr val="003D62"/>
                            </a:solidFill>
                            <a:latin typeface="Cambria Math" panose="02040503050406030204" pitchFamily="18" charset="0"/>
                          </a:rPr>
                          <m:t>𝐴</m:t>
                        </m:r>
                        <m:r>
                          <a:rPr lang="nl-BE" sz="2400" b="0" i="1" smtClean="0">
                            <a:solidFill>
                              <a:srgbClr val="003D62"/>
                            </a:solidFill>
                            <a:latin typeface="Cambria Math" panose="02040503050406030204" pitchFamily="18" charset="0"/>
                          </a:rPr>
                          <m:t>+66</m:t>
                        </m:r>
                        <m:r>
                          <a:rPr lang="nl-BE" sz="2400" b="0" i="1" smtClean="0">
                            <a:solidFill>
                              <a:srgbClr val="003D62"/>
                            </a:solidFill>
                            <a:latin typeface="Cambria Math" panose="02040503050406030204" pitchFamily="18" charset="0"/>
                          </a:rPr>
                          <m:t>𝐴</m:t>
                        </m:r>
                      </m:num>
                      <m:den>
                        <m:r>
                          <a:rPr lang="nl-BE" sz="2400" b="0" i="1" smtClean="0">
                            <a:solidFill>
                              <a:srgbClr val="003D62"/>
                            </a:solidFill>
                            <a:latin typeface="Cambria Math" panose="02040503050406030204" pitchFamily="18" charset="0"/>
                          </a:rPr>
                          <m:t>3</m:t>
                        </m:r>
                      </m:den>
                    </m:f>
                  </m:oMath>
                </a14:m>
                <a:endParaRPr lang="en-GB" sz="2400" dirty="0">
                  <a:solidFill>
                    <a:srgbClr val="003D62"/>
                  </a:solidFill>
                  <a:latin typeface="Arial" charset="0"/>
                  <a:cs typeface="Arial" charset="0"/>
                </a:endParaRPr>
              </a:p>
            </p:txBody>
          </p:sp>
        </mc:Choice>
        <mc:Fallback>
          <p:sp>
            <p:nvSpPr>
              <p:cNvPr id="8" name="Tekstvak 7"/>
              <p:cNvSpPr txBox="1">
                <a:spLocks noRot="1" noChangeAspect="1" noMove="1" noResize="1" noEditPoints="1" noAdjustHandles="1" noChangeArrowheads="1" noChangeShapeType="1" noTextEdit="1"/>
              </p:cNvSpPr>
              <p:nvPr/>
            </p:nvSpPr>
            <p:spPr>
              <a:xfrm>
                <a:off x="3023258" y="2555227"/>
                <a:ext cx="7677167" cy="684867"/>
              </a:xfrm>
              <a:prstGeom prst="rect">
                <a:avLst/>
              </a:prstGeom>
              <a:blipFill>
                <a:blip r:embed="rId3"/>
                <a:stretch>
                  <a:fillRect/>
                </a:stretch>
              </a:blipFill>
              <a:ln>
                <a:solidFill>
                  <a:srgbClr val="FFC000"/>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Tekstvak 8"/>
              <p:cNvSpPr txBox="1"/>
              <p:nvPr/>
            </p:nvSpPr>
            <p:spPr>
              <a:xfrm>
                <a:off x="2207568" y="4016988"/>
                <a:ext cx="7056784" cy="1469890"/>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365 </m:t>
                          </m:r>
                          <m:r>
                            <a:rPr lang="nl-BE" sz="1800" i="1">
                              <a:solidFill>
                                <a:srgbClr val="003D62"/>
                              </a:solidFill>
                              <a:latin typeface="Cambria Math"/>
                            </a:rPr>
                            <m:t>𝑑𝑎𝑔𝑒𝑛</m:t>
                          </m:r>
                        </m:num>
                        <m:den>
                          <m:r>
                            <a:rPr lang="nl-BE" sz="1800" i="1">
                              <a:solidFill>
                                <a:srgbClr val="003D62"/>
                              </a:solidFill>
                              <a:latin typeface="Cambria Math"/>
                            </a:rPr>
                            <m:t>𝑟𝑜𝑡𝑎𝑡𝑖𝑒</m:t>
                          </m:r>
                        </m:den>
                      </m:f>
                    </m:oMath>
                  </m:oMathPara>
                </a14:m>
                <a:endParaRPr lang="nl-BE" sz="1800" dirty="0">
                  <a:solidFill>
                    <a:srgbClr val="003D62"/>
                  </a:solidFill>
                </a:endParaRPr>
              </a:p>
              <a:p>
                <a:pPr algn="ctr"/>
                <a:br>
                  <a:rPr lang="nl-BE" sz="1800" dirty="0">
                    <a:solidFill>
                      <a:srgbClr val="003D62"/>
                    </a:solidFill>
                  </a:rPr>
                </a:br>
                <a14:m>
                  <m:oMathPara xmlns:m="http://schemas.openxmlformats.org/officeDocument/2006/math">
                    <m:oMathParaPr>
                      <m:jc m:val="centerGroup"/>
                    </m:oMathParaPr>
                    <m:oMath xmlns:m="http://schemas.openxmlformats.org/officeDocument/2006/math">
                      <m:r>
                        <a:rPr lang="nl-BE" sz="1800" i="1">
                          <a:solidFill>
                            <a:srgbClr val="003D62"/>
                          </a:solidFill>
                          <a:latin typeface="Cambria Math"/>
                        </a:rPr>
                        <m:t>=</m:t>
                      </m:r>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𝑣𝑜𝑜𝑟𝑟𝑎𝑑𝑒𝑛</m:t>
                          </m:r>
                          <m:r>
                            <a:rPr lang="nl-BE" sz="1800" i="1">
                              <a:solidFill>
                                <a:srgbClr val="003D62"/>
                              </a:solidFill>
                              <a:latin typeface="Cambria Math"/>
                            </a:rPr>
                            <m:t> </m:t>
                          </m:r>
                          <m:r>
                            <a:rPr lang="nl-BE" sz="1800" i="1">
                              <a:solidFill>
                                <a:srgbClr val="003D62"/>
                              </a:solidFill>
                              <a:latin typeface="Cambria Math"/>
                            </a:rPr>
                            <m:t>𝑒𝑛</m:t>
                          </m:r>
                          <m:r>
                            <a:rPr lang="nl-BE" sz="1800" i="1">
                              <a:solidFill>
                                <a:srgbClr val="003D62"/>
                              </a:solidFill>
                              <a:latin typeface="Cambria Math"/>
                            </a:rPr>
                            <m:t> </m:t>
                          </m:r>
                          <m:r>
                            <a:rPr lang="nl-BE" sz="1800" i="1">
                              <a:solidFill>
                                <a:srgbClr val="003D62"/>
                              </a:solidFill>
                              <a:latin typeface="Cambria Math"/>
                            </a:rPr>
                            <m:t>𝑏𝑒𝑠𝑡𝑒𝑙𝑙𝑖𝑛𝑔𝑒𝑛</m:t>
                          </m:r>
                          <m:r>
                            <a:rPr lang="nl-BE" sz="1800" i="1">
                              <a:solidFill>
                                <a:srgbClr val="003D62"/>
                              </a:solidFill>
                              <a:latin typeface="Cambria Math"/>
                            </a:rPr>
                            <m:t> </m:t>
                          </m:r>
                          <m:r>
                            <a:rPr lang="nl-BE" sz="1800" i="1">
                              <a:solidFill>
                                <a:srgbClr val="003D62"/>
                              </a:solidFill>
                              <a:latin typeface="Cambria Math"/>
                            </a:rPr>
                            <m:t>𝑖𝑛</m:t>
                          </m:r>
                          <m:r>
                            <a:rPr lang="nl-BE" sz="1800" i="1">
                              <a:solidFill>
                                <a:srgbClr val="003D62"/>
                              </a:solidFill>
                              <a:latin typeface="Cambria Math"/>
                            </a:rPr>
                            <m:t> </m:t>
                          </m:r>
                          <m:r>
                            <a:rPr lang="nl-BE" sz="1800" i="1">
                              <a:solidFill>
                                <a:srgbClr val="003D62"/>
                              </a:solidFill>
                              <a:latin typeface="Cambria Math"/>
                            </a:rPr>
                            <m:t>𝑢𝑖𝑡𝑣𝑜𝑒𝑟𝑖𝑛𝑔</m:t>
                          </m:r>
                        </m:num>
                        <m:den>
                          <m:r>
                            <a:rPr lang="nl-BE" sz="1800" i="1">
                              <a:solidFill>
                                <a:srgbClr val="003D62"/>
                              </a:solidFill>
                              <a:latin typeface="Cambria Math"/>
                            </a:rPr>
                            <m:t> </m:t>
                          </m:r>
                          <m:d>
                            <m:dPr>
                              <m:ctrlPr>
                                <a:rPr lang="nl-BE" sz="1800" i="1">
                                  <a:solidFill>
                                    <a:srgbClr val="003D62"/>
                                  </a:solidFill>
                                  <a:latin typeface="Cambria Math" panose="02040503050406030204" pitchFamily="18" charset="0"/>
                                </a:rPr>
                              </m:ctrlPr>
                            </m:dPr>
                            <m:e>
                              <m:r>
                                <a:rPr lang="nl-BE" sz="1800" i="1">
                                  <a:solidFill>
                                    <a:srgbClr val="003D62"/>
                                  </a:solidFill>
                                  <a:latin typeface="Cambria Math" panose="02040503050406030204" pitchFamily="18" charset="0"/>
                                </a:rPr>
                                <m:t>𝑟𝑒𝑐𝑢𝑟𝑟𝑒𝑛𝑡𝑒</m:t>
                              </m:r>
                            </m:e>
                          </m:d>
                          <m:r>
                            <a:rPr lang="nl-BE" sz="1800" i="1">
                              <a:solidFill>
                                <a:srgbClr val="003D62"/>
                              </a:solidFill>
                              <a:latin typeface="Cambria Math" panose="02040503050406030204" pitchFamily="18" charset="0"/>
                            </a:rPr>
                            <m:t> </m:t>
                          </m:r>
                          <m:r>
                            <a:rPr lang="nl-BE" sz="1800" i="1">
                              <a:solidFill>
                                <a:srgbClr val="003D62"/>
                              </a:solidFill>
                              <a:latin typeface="Cambria Math"/>
                            </a:rPr>
                            <m:t>𝑘𝑜𝑠𝑡𝑝𝑟𝑖𝑗𝑠</m:t>
                          </m:r>
                          <m:r>
                            <a:rPr lang="nl-BE" sz="1800" i="1">
                              <a:solidFill>
                                <a:srgbClr val="003D62"/>
                              </a:solidFill>
                              <a:latin typeface="Cambria Math"/>
                            </a:rPr>
                            <m:t> </m:t>
                          </m:r>
                          <m:r>
                            <a:rPr lang="nl-BE" sz="1800" i="1">
                              <a:solidFill>
                                <a:srgbClr val="003D62"/>
                              </a:solidFill>
                              <a:latin typeface="Cambria Math"/>
                            </a:rPr>
                            <m:t>𝑣𝑎𝑛</m:t>
                          </m:r>
                          <m:r>
                            <a:rPr lang="nl-BE" sz="1800" i="1">
                              <a:solidFill>
                                <a:srgbClr val="003D62"/>
                              </a:solidFill>
                              <a:latin typeface="Cambria Math"/>
                            </a:rPr>
                            <m:t> </m:t>
                          </m:r>
                          <m:r>
                            <a:rPr lang="nl-BE" sz="1800" i="1">
                              <a:solidFill>
                                <a:srgbClr val="003D62"/>
                              </a:solidFill>
                              <a:latin typeface="Cambria Math"/>
                            </a:rPr>
                            <m:t>𝑑𝑒</m:t>
                          </m:r>
                          <m:r>
                            <a:rPr lang="nl-BE" sz="1800" i="1">
                              <a:solidFill>
                                <a:srgbClr val="003D62"/>
                              </a:solidFill>
                              <a:latin typeface="Cambria Math"/>
                            </a:rPr>
                            <m:t> </m:t>
                          </m:r>
                          <m:r>
                            <a:rPr lang="nl-BE" sz="1800" i="1">
                              <a:solidFill>
                                <a:srgbClr val="003D62"/>
                              </a:solidFill>
                              <a:latin typeface="Cambria Math"/>
                            </a:rPr>
                            <m:t>𝑣𝑒𝑟𝑘𝑜𝑝𝑒𝑛</m:t>
                          </m:r>
                          <m:r>
                            <a:rPr lang="nl-BE" sz="1800" i="1">
                              <a:solidFill>
                                <a:srgbClr val="003D62"/>
                              </a:solidFill>
                              <a:latin typeface="Cambria Math"/>
                            </a:rPr>
                            <m:t> </m:t>
                          </m:r>
                          <m:r>
                            <a:rPr lang="nl-BE" sz="1800" i="1">
                              <a:solidFill>
                                <a:srgbClr val="003D62"/>
                              </a:solidFill>
                              <a:latin typeface="Cambria Math"/>
                            </a:rPr>
                            <m:t>𝑝𝑒𝑟</m:t>
                          </m:r>
                          <m:r>
                            <a:rPr lang="nl-BE" sz="1800" i="1">
                              <a:solidFill>
                                <a:srgbClr val="003D62"/>
                              </a:solidFill>
                              <a:latin typeface="Cambria Math"/>
                            </a:rPr>
                            <m:t> </m:t>
                          </m:r>
                          <m:r>
                            <a:rPr lang="nl-BE" sz="1800" i="1">
                              <a:solidFill>
                                <a:srgbClr val="003D62"/>
                              </a:solidFill>
                              <a:latin typeface="Cambria Math"/>
                            </a:rPr>
                            <m:t>𝑑𝑎𝑔</m:t>
                          </m:r>
                        </m:den>
                      </m:f>
                    </m:oMath>
                  </m:oMathPara>
                </a14:m>
                <a:endParaRPr lang="en-GB" sz="1800" dirty="0">
                  <a:solidFill>
                    <a:srgbClr val="003D62"/>
                  </a:solidFill>
                  <a:latin typeface="Arial" charset="0"/>
                  <a:cs typeface="Arial" charset="0"/>
                </a:endParaRPr>
              </a:p>
            </p:txBody>
          </p:sp>
        </mc:Choice>
        <mc:Fallback xmlns="">
          <p:sp>
            <p:nvSpPr>
              <p:cNvPr id="9" name="Tekstvak 8"/>
              <p:cNvSpPr txBox="1">
                <a:spLocks noRot="1" noChangeAspect="1" noMove="1" noResize="1" noEditPoints="1" noAdjustHandles="1" noChangeArrowheads="1" noChangeShapeType="1" noTextEdit="1"/>
              </p:cNvSpPr>
              <p:nvPr/>
            </p:nvSpPr>
            <p:spPr>
              <a:xfrm>
                <a:off x="2207568" y="4016988"/>
                <a:ext cx="7056784" cy="1469890"/>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3" name="Rechthoek 2"/>
          <p:cNvSpPr/>
          <p:nvPr/>
        </p:nvSpPr>
        <p:spPr>
          <a:xfrm>
            <a:off x="2207568" y="5416188"/>
            <a:ext cx="8028384" cy="677108"/>
          </a:xfrm>
          <a:prstGeom prst="rect">
            <a:avLst/>
          </a:prstGeom>
          <a:ln>
            <a:solidFill>
              <a:srgbClr val="808080"/>
            </a:solidFill>
          </a:ln>
        </p:spPr>
        <p:txBody>
          <a:bodyPr wrap="square">
            <a:spAutoFit/>
          </a:bodyPr>
          <a:lstStyle/>
          <a:p>
            <a:pPr eaLnBrk="1" hangingPunct="1">
              <a:buFont typeface="Wingdings" pitchFamily="2" charset="2"/>
              <a:buNone/>
              <a:defRPr/>
            </a:pPr>
            <a:r>
              <a:rPr lang="nl-BE" dirty="0"/>
              <a:t>Opgelet:  Het begrip  Verkopen is niet gelijk aan het begrip Omzet</a:t>
            </a:r>
            <a:br>
              <a:rPr lang="nl-BE" dirty="0"/>
            </a:br>
            <a:r>
              <a:rPr lang="nl-BE" sz="1800" dirty="0"/>
              <a:t>verkopen =  omzet + andere bedrijfsopbrengsten = 70 + 74</a:t>
            </a:r>
            <a:endParaRPr lang="en-US" sz="1800" dirty="0"/>
          </a:p>
        </p:txBody>
      </p:sp>
      <p:sp>
        <p:nvSpPr>
          <p:cNvPr id="2" name="Slide Number Placeholder 1">
            <a:extLst>
              <a:ext uri="{FF2B5EF4-FFF2-40B4-BE49-F238E27FC236}">
                <a16:creationId xmlns:a16="http://schemas.microsoft.com/office/drawing/2014/main" id="{30E6937E-8F78-4000-B4D8-892387E55F3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358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600" dirty="0"/>
              <a:t>D. Omloopsnelheden / Rotaties</a:t>
            </a:r>
            <a:endParaRPr lang="nl-BE" dirty="0"/>
          </a:p>
        </p:txBody>
      </p:sp>
      <p:sp>
        <p:nvSpPr>
          <p:cNvPr id="8196" name="Rectangle 3"/>
          <p:cNvSpPr>
            <a:spLocks noGrp="1" noChangeArrowheads="1"/>
          </p:cNvSpPr>
          <p:nvPr>
            <p:ph idx="1"/>
          </p:nvPr>
        </p:nvSpPr>
        <p:spPr>
          <a:xfrm>
            <a:off x="1624520" y="1628801"/>
            <a:ext cx="8503930" cy="4519080"/>
          </a:xfrm>
        </p:spPr>
        <p:txBody>
          <a:bodyPr/>
          <a:lstStyle/>
          <a:p>
            <a:pPr marL="609600" indent="-609600">
              <a:buNone/>
            </a:pPr>
            <a:r>
              <a:rPr lang="nl-BE" sz="2400" dirty="0"/>
              <a:t>3.	</a:t>
            </a:r>
            <a:r>
              <a:rPr lang="nl-BE" sz="2400" u="sng" dirty="0"/>
              <a:t>Aantal dagen Klantenkrediet</a:t>
            </a:r>
          </a:p>
          <a:p>
            <a:pPr marL="0" indent="0">
              <a:buNone/>
            </a:pPr>
            <a:endParaRPr lang="nl-BE" sz="2400" u="sng" dirty="0"/>
          </a:p>
          <a:p>
            <a:pPr marL="0" indent="0">
              <a:buNone/>
            </a:pPr>
            <a:endParaRPr lang="nl-BE" sz="2400" u="sng" dirty="0"/>
          </a:p>
          <a:p>
            <a:pPr marL="609600" indent="-609600"/>
            <a:endParaRPr lang="nl-BE" sz="2400" u="sng" dirty="0"/>
          </a:p>
          <a:p>
            <a:pPr marL="0" indent="0">
              <a:buNone/>
            </a:pPr>
            <a:r>
              <a:rPr lang="nl-BE" sz="2400" dirty="0"/>
              <a:t>4.     </a:t>
            </a:r>
            <a:r>
              <a:rPr lang="nl-BE" sz="2400" u="sng" dirty="0"/>
              <a:t>Aantal dagen Leverancierskrediet</a:t>
            </a:r>
          </a:p>
          <a:p>
            <a:pPr marL="0" indent="0">
              <a:buNone/>
            </a:pPr>
            <a:r>
              <a:rPr lang="nl-BE" sz="2000" dirty="0"/>
              <a:t>(Aankopen = aankopen van handelsgoederen (post 60 en diensten &amp; diverse goederen (post 61))</a:t>
            </a:r>
          </a:p>
          <a:p>
            <a:pPr marL="0" indent="0">
              <a:buNone/>
            </a:pPr>
            <a:endParaRPr lang="nl-BE" sz="2400" u="sng" dirty="0"/>
          </a:p>
          <a:p>
            <a:pPr marL="609600" indent="-609600"/>
            <a:endParaRPr lang="en-GB" sz="2400" u="sng" dirty="0"/>
          </a:p>
          <a:p>
            <a:pPr marL="609600" indent="-609600"/>
            <a:endParaRPr lang="en-GB" sz="2400" u="sng" dirty="0"/>
          </a:p>
          <a:p>
            <a:pPr marL="609600" indent="-609600"/>
            <a:endParaRPr lang="en-GB" sz="2400" u="sng" dirty="0"/>
          </a:p>
          <a:p>
            <a:pPr marL="609600" indent="-609600"/>
            <a:endParaRPr lang="en-GB" sz="2400" u="sng" dirty="0"/>
          </a:p>
          <a:p>
            <a:pPr marL="609600" indent="-609600"/>
            <a:endParaRPr lang="en-GB" sz="2400" u="sng" dirty="0"/>
          </a:p>
        </p:txBody>
      </p:sp>
      <p:sp>
        <p:nvSpPr>
          <p:cNvPr id="199684" name="Rectangle 4"/>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199686" name="Rectangle 6"/>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3" name="Tekstvak 2"/>
          <p:cNvSpPr txBox="1"/>
          <p:nvPr/>
        </p:nvSpPr>
        <p:spPr>
          <a:xfrm>
            <a:off x="6134101" y="2971800"/>
            <a:ext cx="184731" cy="400110"/>
          </a:xfrm>
          <a:prstGeom prst="rect">
            <a:avLst/>
          </a:prstGeom>
          <a:noFill/>
        </p:spPr>
        <p:txBody>
          <a:bodyPr wrap="none" rtlCol="0">
            <a:spAutoFit/>
          </a:bodyPr>
          <a:lstStyle/>
          <a:p>
            <a:endParaRPr lang="nl-BE" dirty="0"/>
          </a:p>
        </p:txBody>
      </p:sp>
      <mc:AlternateContent xmlns:mc="http://schemas.openxmlformats.org/markup-compatibility/2006">
        <mc:Choice xmlns:a14="http://schemas.microsoft.com/office/drawing/2010/main" Requires="a14">
          <p:sp>
            <p:nvSpPr>
              <p:cNvPr id="10" name="Tekstvak 9"/>
              <p:cNvSpPr txBox="1"/>
              <p:nvPr/>
            </p:nvSpPr>
            <p:spPr>
              <a:xfrm>
                <a:off x="1624520" y="2464880"/>
                <a:ext cx="7733488" cy="677301"/>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𝐻𝑎𝑛𝑑𝑒𝑙𝑠𝑣𝑜𝑟𝑑𝑒𝑟𝑖𝑛𝑔𝑒𝑛</m:t>
                        </m:r>
                      </m:num>
                      <m:den>
                        <m:r>
                          <a:rPr lang="nl-BE" sz="2400" i="1">
                            <a:solidFill>
                              <a:srgbClr val="003D62"/>
                            </a:solidFill>
                            <a:latin typeface="Cambria Math"/>
                          </a:rPr>
                          <m:t>𝑉𝑒𝑟𝑘𝑜𝑝𝑒𝑛</m:t>
                        </m:r>
                        <m:r>
                          <a:rPr lang="nl-BE" sz="2400" i="1">
                            <a:solidFill>
                              <a:srgbClr val="003D62"/>
                            </a:solidFill>
                            <a:latin typeface="Cambria Math"/>
                          </a:rPr>
                          <m:t> (</m:t>
                        </m:r>
                        <m:r>
                          <a:rPr lang="nl-BE" sz="2400" i="1">
                            <a:solidFill>
                              <a:srgbClr val="003D62"/>
                            </a:solidFill>
                            <a:latin typeface="Cambria Math"/>
                          </a:rPr>
                          <m:t>𝑖𝑛𝑐𝑙</m:t>
                        </m:r>
                        <m:r>
                          <a:rPr lang="nl-BE" sz="2400" i="1">
                            <a:solidFill>
                              <a:srgbClr val="003D62"/>
                            </a:solidFill>
                            <a:latin typeface="Cambria Math"/>
                          </a:rPr>
                          <m:t>. </m:t>
                        </m:r>
                        <m:r>
                          <a:rPr lang="nl-BE" sz="2400" i="1">
                            <a:solidFill>
                              <a:srgbClr val="003D62"/>
                            </a:solidFill>
                            <a:latin typeface="Cambria Math"/>
                          </a:rPr>
                          <m:t>𝐵𝑇𝑊</m:t>
                        </m:r>
                        <m:r>
                          <a:rPr lang="nl-BE" sz="2400" i="1">
                            <a:solidFill>
                              <a:srgbClr val="003D62"/>
                            </a:solidFill>
                            <a:latin typeface="Cambria Math"/>
                          </a:rPr>
                          <m:t>)</m:t>
                        </m:r>
                      </m:den>
                    </m:f>
                    <m:r>
                      <a:rPr lang="nl-BE" sz="2400" i="1">
                        <a:solidFill>
                          <a:srgbClr val="003D62"/>
                        </a:solidFill>
                        <a:latin typeface="Cambria Math"/>
                        <a:ea typeface="Cambria Math"/>
                      </a:rPr>
                      <m:t>×365</m:t>
                    </m:r>
                  </m:oMath>
                </a14:m>
                <a:r>
                  <a:rPr lang="nl-BE" sz="2400" dirty="0">
                    <a:solidFill>
                      <a:srgbClr val="003D62"/>
                    </a:solidFill>
                  </a:rPr>
                  <a:t>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40</m:t>
                        </m:r>
                      </m:num>
                      <m:den>
                        <m:r>
                          <a:rPr lang="nl-BE" sz="2400" b="0" i="1" smtClean="0">
                            <a:solidFill>
                              <a:srgbClr val="003D62"/>
                            </a:solidFill>
                            <a:latin typeface="Cambria Math" panose="02040503050406030204" pitchFamily="18" charset="0"/>
                          </a:rPr>
                          <m:t>(70+74+9146)/365</m:t>
                        </m:r>
                      </m:den>
                    </m:f>
                  </m:oMath>
                </a14:m>
                <a:endParaRPr lang="nl-BE" sz="2400" dirty="0">
                  <a:solidFill>
                    <a:srgbClr val="003D62"/>
                  </a:solidFill>
                </a:endParaRPr>
              </a:p>
            </p:txBody>
          </p:sp>
        </mc:Choice>
        <mc:Fallback>
          <p:sp>
            <p:nvSpPr>
              <p:cNvPr id="10" name="Tekstvak 9"/>
              <p:cNvSpPr txBox="1">
                <a:spLocks noRot="1" noChangeAspect="1" noMove="1" noResize="1" noEditPoints="1" noAdjustHandles="1" noChangeArrowheads="1" noChangeShapeType="1" noTextEdit="1"/>
              </p:cNvSpPr>
              <p:nvPr/>
            </p:nvSpPr>
            <p:spPr>
              <a:xfrm>
                <a:off x="1624520" y="2464880"/>
                <a:ext cx="7733488" cy="677301"/>
              </a:xfrm>
              <a:prstGeom prst="rect">
                <a:avLst/>
              </a:prstGeom>
              <a:blipFill>
                <a:blip r:embed="rId3"/>
                <a:stretch>
                  <a:fillRect b="-885"/>
                </a:stretch>
              </a:blipFill>
              <a:ln>
                <a:solidFill>
                  <a:srgbClr val="FFC000"/>
                </a:solidFill>
              </a:ln>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11" name="Tekstvak 10"/>
              <p:cNvSpPr txBox="1"/>
              <p:nvPr/>
            </p:nvSpPr>
            <p:spPr>
              <a:xfrm>
                <a:off x="911597" y="5229199"/>
                <a:ext cx="9723655" cy="860877"/>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𝐻𝑎𝑛𝑑𝑒𝑙𝑠𝑠𝑐h𝑢𝑙𝑑𝑒𝑛</m:t>
                          </m:r>
                          <m:r>
                            <a:rPr lang="nl-BE" sz="2400" i="1">
                              <a:solidFill>
                                <a:srgbClr val="003D62"/>
                              </a:solidFill>
                              <a:latin typeface="Cambria Math"/>
                            </a:rPr>
                            <m:t> </m:t>
                          </m:r>
                          <m:r>
                            <a:rPr lang="nl-BE" sz="2400" i="1">
                              <a:solidFill>
                                <a:srgbClr val="003D62"/>
                              </a:solidFill>
                              <a:latin typeface="Cambria Math"/>
                            </a:rPr>
                            <m:t>𝑚𝑖𝑛𝑑𝑒𝑟</m:t>
                          </m:r>
                          <m:r>
                            <a:rPr lang="nl-BE" sz="2400" i="1">
                              <a:solidFill>
                                <a:srgbClr val="003D62"/>
                              </a:solidFill>
                              <a:latin typeface="Cambria Math"/>
                            </a:rPr>
                            <m:t> </m:t>
                          </m:r>
                          <m:r>
                            <a:rPr lang="nl-BE" sz="2400" i="1">
                              <a:solidFill>
                                <a:srgbClr val="003D62"/>
                              </a:solidFill>
                              <a:latin typeface="Cambria Math"/>
                            </a:rPr>
                            <m:t>𝑑𝑎𝑛</m:t>
                          </m:r>
                          <m:r>
                            <a:rPr lang="nl-BE" sz="2400" i="1">
                              <a:solidFill>
                                <a:srgbClr val="003D62"/>
                              </a:solidFill>
                              <a:latin typeface="Cambria Math"/>
                            </a:rPr>
                            <m:t> éé</m:t>
                          </m:r>
                          <m:r>
                            <a:rPr lang="nl-BE" sz="2400" i="1">
                              <a:solidFill>
                                <a:srgbClr val="003D62"/>
                              </a:solidFill>
                              <a:latin typeface="Cambria Math"/>
                            </a:rPr>
                            <m:t>𝑛</m:t>
                          </m:r>
                          <m:r>
                            <a:rPr lang="nl-BE" sz="2400" i="1">
                              <a:solidFill>
                                <a:srgbClr val="003D62"/>
                              </a:solidFill>
                              <a:latin typeface="Cambria Math"/>
                            </a:rPr>
                            <m:t> </m:t>
                          </m:r>
                          <m:r>
                            <a:rPr lang="nl-BE" sz="2400" i="1">
                              <a:solidFill>
                                <a:srgbClr val="003D62"/>
                              </a:solidFill>
                              <a:latin typeface="Cambria Math"/>
                            </a:rPr>
                            <m:t>𝑗𝑎𝑎𝑟</m:t>
                          </m:r>
                        </m:num>
                        <m:den>
                          <m:r>
                            <a:rPr lang="nl-BE" sz="2400" i="1">
                              <a:solidFill>
                                <a:srgbClr val="003D62"/>
                              </a:solidFill>
                              <a:latin typeface="Cambria Math"/>
                            </a:rPr>
                            <m:t>𝐴𝑎𝑛𝑘𝑜𝑝𝑒𝑛</m:t>
                          </m:r>
                          <m:r>
                            <a:rPr lang="nl-BE" sz="2400" i="1">
                              <a:solidFill>
                                <a:srgbClr val="003D62"/>
                              </a:solidFill>
                              <a:latin typeface="Cambria Math"/>
                            </a:rPr>
                            <m:t>(</m:t>
                          </m:r>
                          <m:r>
                            <a:rPr lang="nl-BE" sz="2400" i="1">
                              <a:solidFill>
                                <a:srgbClr val="003D62"/>
                              </a:solidFill>
                              <a:latin typeface="Cambria Math"/>
                            </a:rPr>
                            <m:t>𝑖𝑛𝑐𝑙</m:t>
                          </m:r>
                          <m:r>
                            <a:rPr lang="nl-BE" sz="2400" i="1">
                              <a:solidFill>
                                <a:srgbClr val="003D62"/>
                              </a:solidFill>
                              <a:latin typeface="Cambria Math"/>
                            </a:rPr>
                            <m:t>. </m:t>
                          </m:r>
                          <m:r>
                            <a:rPr lang="nl-BE" sz="2400" i="1">
                              <a:solidFill>
                                <a:srgbClr val="003D62"/>
                              </a:solidFill>
                              <a:latin typeface="Cambria Math"/>
                            </a:rPr>
                            <m:t>𝐵𝑇𝑊</m:t>
                          </m:r>
                          <m:r>
                            <a:rPr lang="nl-BE" sz="2400" i="1">
                              <a:solidFill>
                                <a:srgbClr val="003D62"/>
                              </a:solidFill>
                              <a:latin typeface="Cambria Math"/>
                            </a:rPr>
                            <m:t>)</m:t>
                          </m:r>
                        </m:den>
                      </m:f>
                      <m:r>
                        <a:rPr lang="nl-BE" sz="2400" i="1">
                          <a:solidFill>
                            <a:srgbClr val="003D62"/>
                          </a:solidFill>
                          <a:latin typeface="Cambria Math"/>
                          <a:ea typeface="Cambria Math"/>
                        </a:rPr>
                        <m:t>×365</m:t>
                      </m:r>
                      <m:r>
                        <a:rPr lang="nl-BE" sz="2400" b="0" i="1" smtClean="0">
                          <a:solidFill>
                            <a:srgbClr val="003D62"/>
                          </a:solidFill>
                          <a:latin typeface="Cambria Math" panose="02040503050406030204" pitchFamily="18" charset="0"/>
                          <a:ea typeface="Cambria Math"/>
                        </a:rPr>
                        <m:t>= </m:t>
                      </m:r>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44</m:t>
                          </m:r>
                        </m:num>
                        <m:den>
                          <m:r>
                            <a:rPr lang="nl-BE" sz="2400" i="1">
                              <a:solidFill>
                                <a:srgbClr val="003D62"/>
                              </a:solidFill>
                              <a:latin typeface="Cambria Math" panose="02040503050406030204" pitchFamily="18" charset="0"/>
                            </a:rPr>
                            <m:t>(</m:t>
                          </m:r>
                          <m:r>
                            <a:rPr lang="nl-BE" sz="2400" b="0" i="1" smtClean="0">
                              <a:solidFill>
                                <a:srgbClr val="003D62"/>
                              </a:solidFill>
                              <a:latin typeface="Cambria Math" panose="02040503050406030204" pitchFamily="18" charset="0"/>
                            </a:rPr>
                            <m:t>6</m:t>
                          </m:r>
                          <m:r>
                            <a:rPr lang="nl-BE" sz="2400" i="1">
                              <a:solidFill>
                                <a:srgbClr val="003D62"/>
                              </a:solidFill>
                              <a:latin typeface="Cambria Math" panose="02040503050406030204" pitchFamily="18" charset="0"/>
                            </a:rPr>
                            <m:t>0+</m:t>
                          </m:r>
                          <m:r>
                            <a:rPr lang="nl-BE" sz="2400" b="0" i="1" smtClean="0">
                              <a:solidFill>
                                <a:srgbClr val="003D62"/>
                              </a:solidFill>
                              <a:latin typeface="Cambria Math" panose="02040503050406030204" pitchFamily="18" charset="0"/>
                            </a:rPr>
                            <m:t>61</m:t>
                          </m:r>
                          <m:r>
                            <a:rPr lang="nl-BE" sz="2400" i="1">
                              <a:solidFill>
                                <a:srgbClr val="003D62"/>
                              </a:solidFill>
                              <a:latin typeface="Cambria Math" panose="02040503050406030204" pitchFamily="18" charset="0"/>
                            </a:rPr>
                            <m:t>+914</m:t>
                          </m:r>
                          <m:r>
                            <a:rPr lang="nl-BE" sz="2400" b="0" i="1" smtClean="0">
                              <a:solidFill>
                                <a:srgbClr val="003D62"/>
                              </a:solidFill>
                              <a:latin typeface="Cambria Math" panose="02040503050406030204" pitchFamily="18" charset="0"/>
                            </a:rPr>
                            <m:t>5</m:t>
                          </m:r>
                          <m:r>
                            <a:rPr lang="nl-BE" sz="2400" i="1">
                              <a:solidFill>
                                <a:srgbClr val="003D62"/>
                              </a:solidFill>
                              <a:latin typeface="Cambria Math" panose="02040503050406030204" pitchFamily="18" charset="0"/>
                            </a:rPr>
                            <m:t>)/365</m:t>
                          </m:r>
                        </m:den>
                      </m:f>
                    </m:oMath>
                  </m:oMathPara>
                </a14:m>
                <a:endParaRPr lang="nl-BE" sz="2400" dirty="0">
                  <a:solidFill>
                    <a:srgbClr val="003D62"/>
                  </a:solidFill>
                </a:endParaRPr>
              </a:p>
            </p:txBody>
          </p:sp>
        </mc:Choice>
        <mc:Fallback>
          <p:sp>
            <p:nvSpPr>
              <p:cNvPr id="11" name="Tekstvak 10"/>
              <p:cNvSpPr txBox="1">
                <a:spLocks noRot="1" noChangeAspect="1" noMove="1" noResize="1" noEditPoints="1" noAdjustHandles="1" noChangeArrowheads="1" noChangeShapeType="1" noTextEdit="1"/>
              </p:cNvSpPr>
              <p:nvPr/>
            </p:nvSpPr>
            <p:spPr>
              <a:xfrm>
                <a:off x="911597" y="5229199"/>
                <a:ext cx="9723655" cy="860877"/>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068B7535-9C95-4FD6-A152-466B53D83B8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481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nl-BE" sz="2800" dirty="0"/>
              <a:t>Berekening van de omloopsnelheden </a:t>
            </a:r>
            <a:br>
              <a:rPr lang="nl-BE" sz="2800" dirty="0"/>
            </a:br>
            <a:r>
              <a:rPr lang="nl-BE" sz="2800" dirty="0"/>
              <a:t>voor Zitmeubel voor het jaar 20X2</a:t>
            </a:r>
            <a:endParaRPr lang="en-GB" sz="2800" dirty="0"/>
          </a:p>
        </p:txBody>
      </p:sp>
      <p:pic>
        <p:nvPicPr>
          <p:cNvPr id="54276" name="Picture 9"/>
          <p:cNvPicPr>
            <a:picLocks noGrp="1" noChangeAspect="1" noChangeArrowheads="1"/>
          </p:cNvPicPr>
          <p:nvPr>
            <p:ph idx="1"/>
          </p:nvPr>
        </p:nvPicPr>
        <p:blipFill>
          <a:blip r:embed="rId3" cstate="print"/>
          <a:stretch>
            <a:fillRect/>
          </a:stretch>
        </p:blipFill>
        <p:spPr>
          <a:xfrm>
            <a:off x="2711624" y="1556792"/>
            <a:ext cx="6768752" cy="4519704"/>
          </a:xfrm>
        </p:spPr>
      </p:pic>
      <p:sp>
        <p:nvSpPr>
          <p:cNvPr id="2" name="Slide Number Placeholder 1">
            <a:extLst>
              <a:ext uri="{FF2B5EF4-FFF2-40B4-BE49-F238E27FC236}">
                <a16:creationId xmlns:a16="http://schemas.microsoft.com/office/drawing/2014/main" id="{226C04FB-D74C-4788-BEFD-815641B15D0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61556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nl-BE" sz="2800" dirty="0"/>
              <a:t>Liquiditeitsratio’s voor Zitmeubel NV</a:t>
            </a:r>
            <a:endParaRPr lang="en-GB" sz="2800" dirty="0"/>
          </a:p>
        </p:txBody>
      </p:sp>
      <p:pic>
        <p:nvPicPr>
          <p:cNvPr id="55300" name="Picture 8"/>
          <p:cNvPicPr>
            <a:picLocks noGrp="1" noChangeAspect="1" noChangeArrowheads="1"/>
          </p:cNvPicPr>
          <p:nvPr>
            <p:ph idx="1"/>
          </p:nvPr>
        </p:nvPicPr>
        <p:blipFill rotWithShape="1">
          <a:blip r:embed="rId3" cstate="print"/>
          <a:srcRect r="16785" b="8070"/>
          <a:stretch/>
        </p:blipFill>
        <p:spPr>
          <a:xfrm>
            <a:off x="3087317" y="1628800"/>
            <a:ext cx="6017366" cy="2808312"/>
          </a:xfrm>
        </p:spPr>
      </p:pic>
      <p:sp>
        <p:nvSpPr>
          <p:cNvPr id="123915" name="Rectangle 11"/>
          <p:cNvSpPr>
            <a:spLocks noGrp="1" noChangeArrowheads="1"/>
          </p:cNvSpPr>
          <p:nvPr>
            <p:ph type="body" idx="4294967295"/>
          </p:nvPr>
        </p:nvSpPr>
        <p:spPr>
          <a:xfrm>
            <a:off x="1566154" y="4653135"/>
            <a:ext cx="8850328" cy="1584151"/>
          </a:xfrm>
        </p:spPr>
        <p:txBody>
          <a:bodyPr>
            <a:normAutofit fontScale="92500"/>
          </a:bodyPr>
          <a:lstStyle/>
          <a:p>
            <a:pPr eaLnBrk="1" hangingPunct="1">
              <a:lnSpc>
                <a:spcPct val="80000"/>
              </a:lnSpc>
              <a:buFont typeface="Wingdings" pitchFamily="2" charset="2"/>
              <a:buNone/>
              <a:defRPr/>
            </a:pPr>
            <a:r>
              <a:rPr lang="nl-BE" sz="2000" dirty="0">
                <a:latin typeface="Times New Roman" pitchFamily="18" charset="0"/>
              </a:rPr>
              <a:t>Wanneer we de liquiditeitsratio’s van Zitmeubel NV bekijken, dan laten zowel de </a:t>
            </a:r>
            <a:r>
              <a:rPr lang="nl-BE" sz="2000" dirty="0" err="1">
                <a:latin typeface="Times New Roman" pitchFamily="18" charset="0"/>
              </a:rPr>
              <a:t>current</a:t>
            </a:r>
            <a:r>
              <a:rPr lang="nl-BE" sz="2000" dirty="0">
                <a:latin typeface="Times New Roman" pitchFamily="18" charset="0"/>
              </a:rPr>
              <a:t> als de </a:t>
            </a:r>
            <a:r>
              <a:rPr lang="nl-BE" sz="2000" dirty="0" err="1">
                <a:latin typeface="Times New Roman" pitchFamily="18" charset="0"/>
              </a:rPr>
              <a:t>quick</a:t>
            </a:r>
            <a:r>
              <a:rPr lang="nl-BE" sz="2000" dirty="0">
                <a:latin typeface="Times New Roman" pitchFamily="18" charset="0"/>
              </a:rPr>
              <a:t> ratio een gevoelige verslechtering van de liquiditeitspositie van de onderneming zien. Tevens nemen het NBK en de BBK af. </a:t>
            </a:r>
            <a:br>
              <a:rPr lang="nl-BE" sz="2000" dirty="0">
                <a:latin typeface="Times New Roman" pitchFamily="18" charset="0"/>
              </a:rPr>
            </a:br>
            <a:r>
              <a:rPr lang="nl-BE" sz="2000" dirty="0">
                <a:latin typeface="Times New Roman" pitchFamily="18" charset="0"/>
              </a:rPr>
              <a:t>Verder merken we dat het aantal dagen klantenkrediet van 56 tot 59 dagen stijgt, terwijl het aantal dagen leverancierskrediet van 37 tot 62 dagen toeneemt.</a:t>
            </a:r>
          </a:p>
          <a:p>
            <a:pPr eaLnBrk="1" hangingPunct="1">
              <a:lnSpc>
                <a:spcPct val="80000"/>
              </a:lnSpc>
              <a:buFont typeface="Wingdings" pitchFamily="2" charset="2"/>
              <a:buNone/>
              <a:defRPr/>
            </a:pPr>
            <a:endParaRPr lang="en-GB" sz="2000" dirty="0">
              <a:latin typeface="Times New Roman" pitchFamily="18" charset="0"/>
            </a:endParaRPr>
          </a:p>
          <a:p>
            <a:pPr eaLnBrk="1" hangingPunct="1">
              <a:lnSpc>
                <a:spcPct val="80000"/>
              </a:lnSpc>
              <a:buFont typeface="Wingdings" pitchFamily="2" charset="2"/>
              <a:buNone/>
              <a:defRPr/>
            </a:pPr>
            <a:endParaRPr lang="en-GB" sz="2000" dirty="0">
              <a:latin typeface="Times New Roman" pitchFamily="18" charset="0"/>
            </a:endParaRPr>
          </a:p>
        </p:txBody>
      </p:sp>
      <p:sp>
        <p:nvSpPr>
          <p:cNvPr id="2" name="Slide Number Placeholder 1">
            <a:extLst>
              <a:ext uri="{FF2B5EF4-FFF2-40B4-BE49-F238E27FC236}">
                <a16:creationId xmlns:a16="http://schemas.microsoft.com/office/drawing/2014/main" id="{630A36DC-18EA-4871-BFA7-6840DD7C47A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65251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nl-BE" sz="3200" b="1" dirty="0"/>
              <a:t>E.  Te financieren periode</a:t>
            </a:r>
            <a:endParaRPr lang="en-GB" sz="3200" b="1" dirty="0"/>
          </a:p>
        </p:txBody>
      </p:sp>
      <p:sp>
        <p:nvSpPr>
          <p:cNvPr id="29702" name="Rectangle 6"/>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29704" name="Rectangle 8"/>
          <p:cNvSpPr>
            <a:spLocks noChangeArrowheads="1"/>
          </p:cNvSpPr>
          <p:nvPr/>
        </p:nvSpPr>
        <p:spPr bwMode="auto">
          <a:xfrm>
            <a:off x="1524000" y="1719233"/>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graphicFrame>
        <p:nvGraphicFramePr>
          <p:cNvPr id="9218" name="Object 7"/>
          <p:cNvGraphicFramePr>
            <a:graphicFrameLocks noChangeAspect="1"/>
          </p:cNvGraphicFramePr>
          <p:nvPr>
            <p:extLst/>
          </p:nvPr>
        </p:nvGraphicFramePr>
        <p:xfrm>
          <a:off x="2782889" y="1484784"/>
          <a:ext cx="6626225" cy="4864100"/>
        </p:xfrm>
        <a:graphic>
          <a:graphicData uri="http://schemas.openxmlformats.org/presentationml/2006/ole">
            <mc:AlternateContent xmlns:mc="http://schemas.openxmlformats.org/markup-compatibility/2006">
              <mc:Choice xmlns:v="urn:schemas-microsoft-com:vml" Requires="v">
                <p:oleObj spid="_x0000_s13326" name="Picture" r:id="rId4" imgW="4387596" imgH="3223260" progId="Word.Picture.8">
                  <p:embed/>
                </p:oleObj>
              </mc:Choice>
              <mc:Fallback>
                <p:oleObj name="Picture" r:id="rId4" imgW="4387596" imgH="3223260" progId="Word.Picture.8">
                  <p:embed/>
                  <p:pic>
                    <p:nvPicPr>
                      <p:cNvPr id="921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9" y="1484784"/>
                        <a:ext cx="6626225" cy="486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E0F9DA69-2130-4E74-860C-D8770EADDE5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155699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sz="3600" b="1" dirty="0"/>
              <a:t>Te financieren periode</a:t>
            </a:r>
            <a:endParaRPr lang="nl-BE" dirty="0"/>
          </a:p>
        </p:txBody>
      </p:sp>
      <p:sp>
        <p:nvSpPr>
          <p:cNvPr id="28675" name="Rectangle 3"/>
          <p:cNvSpPr>
            <a:spLocks noGrp="1" noChangeArrowheads="1"/>
          </p:cNvSpPr>
          <p:nvPr>
            <p:ph idx="1"/>
          </p:nvPr>
        </p:nvSpPr>
        <p:spPr>
          <a:xfrm>
            <a:off x="2157414" y="1412777"/>
            <a:ext cx="8043043" cy="4553049"/>
          </a:xfrm>
        </p:spPr>
        <p:txBody>
          <a:bodyPr>
            <a:normAutofit fontScale="92500" lnSpcReduction="10000"/>
          </a:bodyPr>
          <a:lstStyle/>
          <a:p>
            <a:pPr marL="0" indent="0">
              <a:lnSpc>
                <a:spcPct val="80000"/>
              </a:lnSpc>
              <a:buNone/>
              <a:defRPr/>
            </a:pPr>
            <a:r>
              <a:rPr lang="nl-BE" sz="2400" u="sng" dirty="0"/>
              <a:t>Te financieren periode</a:t>
            </a:r>
            <a:r>
              <a:rPr lang="nl-BE" sz="2400" dirty="0"/>
              <a:t>:</a:t>
            </a:r>
          </a:p>
          <a:p>
            <a:pPr eaLnBrk="1" hangingPunct="1">
              <a:lnSpc>
                <a:spcPct val="80000"/>
              </a:lnSpc>
              <a:buFont typeface="Wingdings" pitchFamily="2" charset="2"/>
              <a:buNone/>
              <a:defRPr/>
            </a:pPr>
            <a:r>
              <a:rPr lang="nl-NL" sz="2000" dirty="0"/>
              <a:t>	</a:t>
            </a:r>
          </a:p>
          <a:p>
            <a:pPr eaLnBrk="1" hangingPunct="1">
              <a:lnSpc>
                <a:spcPct val="80000"/>
              </a:lnSpc>
              <a:buFontTx/>
              <a:buNone/>
              <a:defRPr/>
            </a:pPr>
            <a:r>
              <a:rPr lang="nl-NL" sz="2000" dirty="0"/>
              <a:t>	</a:t>
            </a:r>
            <a:r>
              <a:rPr lang="en-GB" sz="2000" dirty="0"/>
              <a:t> </a:t>
            </a:r>
          </a:p>
          <a:p>
            <a:pPr eaLnBrk="1" hangingPunct="1">
              <a:lnSpc>
                <a:spcPct val="80000"/>
              </a:lnSpc>
              <a:buFontTx/>
              <a:buNone/>
              <a:defRPr/>
            </a:pPr>
            <a:endParaRPr lang="en-GB" sz="2000" dirty="0"/>
          </a:p>
          <a:p>
            <a:pPr eaLnBrk="1" hangingPunct="1">
              <a:lnSpc>
                <a:spcPct val="80000"/>
              </a:lnSpc>
              <a:buFontTx/>
              <a:buNone/>
              <a:defRPr/>
            </a:pPr>
            <a:endParaRPr lang="nl-BE" sz="2000" dirty="0"/>
          </a:p>
          <a:p>
            <a:pPr eaLnBrk="1" hangingPunct="1">
              <a:buFont typeface="Wingdings" pitchFamily="2" charset="2"/>
              <a:buNone/>
              <a:defRPr/>
            </a:pPr>
            <a:r>
              <a:rPr lang="nl-NL" sz="2000" dirty="0"/>
              <a:t>De te financieren periode is nauw verwant met de behoefte aan bedrijfskapitaal (BBK). </a:t>
            </a:r>
          </a:p>
          <a:p>
            <a:pPr eaLnBrk="1" hangingPunct="1">
              <a:buFont typeface="Wingdings" pitchFamily="2" charset="2"/>
              <a:buNone/>
              <a:defRPr/>
            </a:pPr>
            <a:endParaRPr lang="nl-NL" sz="2000" dirty="0"/>
          </a:p>
          <a:p>
            <a:pPr eaLnBrk="1" hangingPunct="1">
              <a:buFont typeface="Wingdings" pitchFamily="2" charset="2"/>
              <a:buNone/>
              <a:defRPr/>
            </a:pPr>
            <a:r>
              <a:rPr lang="nl-NL" sz="2000" dirty="0"/>
              <a:t>Waar de te financieren periode in aantal dagen wordt uitgedrukt, wordt de BBK in termen van geldhoeveelheid uitgedrukt. </a:t>
            </a:r>
          </a:p>
          <a:p>
            <a:pPr eaLnBrk="1" hangingPunct="1">
              <a:buFont typeface="Wingdings" pitchFamily="2" charset="2"/>
              <a:buNone/>
              <a:defRPr/>
            </a:pPr>
            <a:endParaRPr lang="nl-NL" sz="2000" dirty="0"/>
          </a:p>
          <a:p>
            <a:pPr eaLnBrk="1" hangingPunct="1">
              <a:buFont typeface="Wingdings" pitchFamily="2" charset="2"/>
              <a:buNone/>
              <a:defRPr/>
            </a:pPr>
            <a:r>
              <a:rPr lang="nl-NL" sz="2000" dirty="0"/>
              <a:t>Voor het berekenen van deze ratio dient men voor de noemer van de 3 ratio’s hetzelfde getal te nemen, nl. de omzet. </a:t>
            </a:r>
          </a:p>
          <a:p>
            <a:pPr eaLnBrk="1" hangingPunct="1">
              <a:buFont typeface="Wingdings" pitchFamily="2" charset="2"/>
              <a:buNone/>
              <a:defRPr/>
            </a:pPr>
            <a:r>
              <a:rPr lang="nl-NL" sz="2000" dirty="0"/>
              <a:t>	</a:t>
            </a:r>
            <a:endParaRPr lang="en-GB" sz="2000" dirty="0"/>
          </a:p>
        </p:txBody>
      </p:sp>
      <mc:AlternateContent xmlns:mc="http://schemas.openxmlformats.org/markup-compatibility/2006" xmlns:a14="http://schemas.microsoft.com/office/drawing/2010/main">
        <mc:Choice Requires="a14">
          <p:sp>
            <p:nvSpPr>
              <p:cNvPr id="6" name="Tekstvak 5"/>
              <p:cNvSpPr txBox="1"/>
              <p:nvPr/>
            </p:nvSpPr>
            <p:spPr>
              <a:xfrm>
                <a:off x="3863752" y="1916832"/>
                <a:ext cx="4536504" cy="910634"/>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nl-BE" sz="1800" i="1">
                          <a:solidFill>
                            <a:srgbClr val="003D62"/>
                          </a:solidFill>
                          <a:latin typeface="Cambria Math"/>
                        </a:rPr>
                        <m:t>h𝑒𝑡</m:t>
                      </m:r>
                      <m:r>
                        <a:rPr lang="nl-BE" sz="1800" i="1">
                          <a:solidFill>
                            <a:srgbClr val="003D62"/>
                          </a:solidFill>
                          <a:latin typeface="Cambria Math"/>
                        </a:rPr>
                        <m:t> </m:t>
                      </m:r>
                      <m:r>
                        <a:rPr lang="nl-BE" sz="1800" i="1">
                          <a:solidFill>
                            <a:srgbClr val="003D62"/>
                          </a:solidFill>
                          <a:latin typeface="Cambria Math"/>
                        </a:rPr>
                        <m:t>𝑎𝑎𝑛𝑡𝑎𝑙</m:t>
                      </m:r>
                      <m:r>
                        <a:rPr lang="nl-BE" sz="1800" i="1">
                          <a:solidFill>
                            <a:srgbClr val="003D62"/>
                          </a:solidFill>
                          <a:latin typeface="Cambria Math"/>
                        </a:rPr>
                        <m:t> </m:t>
                      </m:r>
                      <m:r>
                        <a:rPr lang="nl-BE" sz="1800" i="1">
                          <a:solidFill>
                            <a:srgbClr val="003D62"/>
                          </a:solidFill>
                          <a:latin typeface="Cambria Math"/>
                        </a:rPr>
                        <m:t>𝑑𝑎𝑔𝑒𝑛</m:t>
                      </m:r>
                      <m:r>
                        <a:rPr lang="nl-BE" sz="1800" i="1">
                          <a:solidFill>
                            <a:srgbClr val="003D62"/>
                          </a:solidFill>
                          <a:latin typeface="Cambria Math"/>
                        </a:rPr>
                        <m:t> </m:t>
                      </m:r>
                      <m:r>
                        <a:rPr lang="nl-BE" sz="1800" i="1">
                          <a:solidFill>
                            <a:srgbClr val="003D62"/>
                          </a:solidFill>
                          <a:latin typeface="Cambria Math"/>
                        </a:rPr>
                        <m:t>𝑣𝑜𝑜𝑟𝑟𝑎𝑎𝑑</m:t>
                      </m:r>
                      <m:r>
                        <a:rPr lang="nl-BE" sz="1800" i="1">
                          <a:solidFill>
                            <a:srgbClr val="003D62"/>
                          </a:solidFill>
                          <a:latin typeface="Cambria Math"/>
                        </a:rPr>
                        <m:t>+</m:t>
                      </m:r>
                      <m:r>
                        <a:rPr lang="nl-BE" sz="1800" i="1">
                          <a:solidFill>
                            <a:srgbClr val="003D62"/>
                          </a:solidFill>
                          <a:latin typeface="Cambria Math"/>
                        </a:rPr>
                        <m:t>h𝑒𝑡</m:t>
                      </m:r>
                      <m:r>
                        <a:rPr lang="nl-BE" sz="1800" i="1">
                          <a:solidFill>
                            <a:srgbClr val="003D62"/>
                          </a:solidFill>
                          <a:latin typeface="Cambria Math"/>
                        </a:rPr>
                        <m:t> </m:t>
                      </m:r>
                      <m:r>
                        <a:rPr lang="nl-BE" sz="1800" i="1">
                          <a:solidFill>
                            <a:srgbClr val="003D62"/>
                          </a:solidFill>
                          <a:latin typeface="Cambria Math"/>
                        </a:rPr>
                        <m:t>𝑎𝑎𝑛𝑡𝑎𝑙</m:t>
                      </m:r>
                      <m:r>
                        <a:rPr lang="nl-BE" sz="1800" i="1">
                          <a:solidFill>
                            <a:srgbClr val="003D62"/>
                          </a:solidFill>
                          <a:latin typeface="Cambria Math"/>
                        </a:rPr>
                        <m:t> </m:t>
                      </m:r>
                      <m:r>
                        <a:rPr lang="nl-BE" sz="1800" i="1">
                          <a:solidFill>
                            <a:srgbClr val="003D62"/>
                          </a:solidFill>
                          <a:latin typeface="Cambria Math"/>
                        </a:rPr>
                        <m:t>𝑑𝑎𝑔𝑒𝑛</m:t>
                      </m:r>
                      <m:r>
                        <a:rPr lang="nl-BE" sz="1800" i="1">
                          <a:solidFill>
                            <a:srgbClr val="003D62"/>
                          </a:solidFill>
                          <a:latin typeface="Cambria Math"/>
                        </a:rPr>
                        <m:t> </m:t>
                      </m:r>
                      <m:r>
                        <a:rPr lang="nl-BE" sz="1800" i="1">
                          <a:solidFill>
                            <a:srgbClr val="003D62"/>
                          </a:solidFill>
                          <a:latin typeface="Cambria Math"/>
                        </a:rPr>
                        <m:t>𝑘𝑙𝑎𝑛𝑡𝑒𝑛𝑘𝑟𝑒𝑑𝑖𝑒𝑡</m:t>
                      </m:r>
                      <m:r>
                        <a:rPr lang="nl-BE" sz="1800" i="1">
                          <a:solidFill>
                            <a:srgbClr val="003D62"/>
                          </a:solidFill>
                          <a:latin typeface="Cambria Math"/>
                        </a:rPr>
                        <m:t> −</m:t>
                      </m:r>
                      <m:r>
                        <a:rPr lang="nl-BE" sz="1800" i="1">
                          <a:solidFill>
                            <a:srgbClr val="003D62"/>
                          </a:solidFill>
                          <a:latin typeface="Cambria Math"/>
                        </a:rPr>
                        <m:t>h𝑒𝑡</m:t>
                      </m:r>
                      <m:r>
                        <a:rPr lang="nl-BE" sz="1800" i="1">
                          <a:solidFill>
                            <a:srgbClr val="003D62"/>
                          </a:solidFill>
                          <a:latin typeface="Cambria Math"/>
                        </a:rPr>
                        <m:t> </m:t>
                      </m:r>
                      <m:r>
                        <a:rPr lang="nl-BE" sz="1800" i="1">
                          <a:solidFill>
                            <a:srgbClr val="003D62"/>
                          </a:solidFill>
                          <a:latin typeface="Cambria Math"/>
                        </a:rPr>
                        <m:t>𝑎𝑎𝑛𝑡𝑎𝑙</m:t>
                      </m:r>
                      <m:r>
                        <a:rPr lang="nl-BE" sz="1800" i="1">
                          <a:solidFill>
                            <a:srgbClr val="003D62"/>
                          </a:solidFill>
                          <a:latin typeface="Cambria Math"/>
                        </a:rPr>
                        <m:t> </m:t>
                      </m:r>
                      <m:r>
                        <a:rPr lang="nl-BE" sz="1800" i="1">
                          <a:solidFill>
                            <a:srgbClr val="003D62"/>
                          </a:solidFill>
                          <a:latin typeface="Cambria Math"/>
                        </a:rPr>
                        <m:t>𝑑𝑎𝑔𝑒𝑛</m:t>
                      </m:r>
                      <m:r>
                        <a:rPr lang="nl-BE" sz="1800" i="1">
                          <a:solidFill>
                            <a:srgbClr val="003D62"/>
                          </a:solidFill>
                          <a:latin typeface="Cambria Math"/>
                        </a:rPr>
                        <m:t> </m:t>
                      </m:r>
                      <m:r>
                        <a:rPr lang="nl-BE" sz="1800" i="1">
                          <a:solidFill>
                            <a:srgbClr val="003D62"/>
                          </a:solidFill>
                          <a:latin typeface="Cambria Math"/>
                        </a:rPr>
                        <m:t>𝑙𝑒𝑣𝑒𝑟𝑎𝑛𝑐𝑖𝑒𝑟𝑠𝑘𝑟𝑒𝑑𝑖𝑒𝑡</m:t>
                      </m:r>
                    </m:oMath>
                  </m:oMathPara>
                </a14:m>
                <a:endParaRPr lang="nl-BE" sz="1800" dirty="0">
                  <a:solidFill>
                    <a:srgbClr val="003D62"/>
                  </a:solidFill>
                </a:endParaRPr>
              </a:p>
            </p:txBody>
          </p:sp>
        </mc:Choice>
        <mc:Fallback xmlns="">
          <p:sp>
            <p:nvSpPr>
              <p:cNvPr id="6" name="Tekstvak 5"/>
              <p:cNvSpPr txBox="1">
                <a:spLocks noRot="1" noChangeAspect="1" noMove="1" noResize="1" noEditPoints="1" noAdjustHandles="1" noChangeArrowheads="1" noChangeShapeType="1" noTextEdit="1"/>
              </p:cNvSpPr>
              <p:nvPr/>
            </p:nvSpPr>
            <p:spPr>
              <a:xfrm>
                <a:off x="3863752" y="1916832"/>
                <a:ext cx="4536504" cy="910634"/>
              </a:xfrm>
              <a:prstGeom prst="rect">
                <a:avLst/>
              </a:prstGeom>
              <a:blipFill>
                <a:blip r:embed="rId3"/>
                <a:stretch>
                  <a:fillRect b="-3947"/>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4327A22C-3A18-4B0E-9E92-2E42CB8E25A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70612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nl-BE" sz="2000" dirty="0"/>
              <a:t>Berekening van de te financieren periode van Zitmeubel </a:t>
            </a:r>
            <a:br>
              <a:rPr lang="nl-BE" sz="2000" dirty="0"/>
            </a:br>
            <a:r>
              <a:rPr lang="nl-BE" sz="2000" dirty="0"/>
              <a:t>voor het jaar 20X2 uitgedrukt in # dagen omzet</a:t>
            </a:r>
            <a:endParaRPr lang="en-GB" sz="2000" dirty="0"/>
          </a:p>
        </p:txBody>
      </p:sp>
      <p:graphicFrame>
        <p:nvGraphicFramePr>
          <p:cNvPr id="10242" name="Object 9"/>
          <p:cNvGraphicFramePr>
            <a:graphicFrameLocks noGrp="1" noChangeAspect="1"/>
          </p:cNvGraphicFramePr>
          <p:nvPr>
            <p:ph idx="1"/>
          </p:nvPr>
        </p:nvGraphicFramePr>
        <p:xfrm>
          <a:off x="2986089" y="2044700"/>
          <a:ext cx="6211887" cy="3505200"/>
        </p:xfrm>
        <a:graphic>
          <a:graphicData uri="http://schemas.openxmlformats.org/presentationml/2006/ole">
            <mc:AlternateContent xmlns:mc="http://schemas.openxmlformats.org/markup-compatibility/2006">
              <mc:Choice xmlns:v="urn:schemas-microsoft-com:vml" Requires="v">
                <p:oleObj spid="_x0000_s14350" name="Document" r:id="rId4" imgW="6212575" imgH="3505658" progId="Word.Document.8">
                  <p:embed/>
                </p:oleObj>
              </mc:Choice>
              <mc:Fallback>
                <p:oleObj name="Document" r:id="rId4" imgW="6212575" imgH="3505658" progId="Word.Document.8">
                  <p:embed/>
                  <p:pic>
                    <p:nvPicPr>
                      <p:cNvPr id="10242"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9" y="2044700"/>
                        <a:ext cx="62118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F79C1B6-0369-4C8A-B27F-91BF42EE04A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297667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pPr marL="1028700" indent="-1028700">
              <a:defRPr/>
            </a:pPr>
            <a:r>
              <a:rPr lang="nl-BE" dirty="0"/>
              <a:t>Solvabiliteitsratio’s</a:t>
            </a:r>
            <a:endParaRPr lang="en-GB" dirty="0"/>
          </a:p>
        </p:txBody>
      </p:sp>
      <p:sp>
        <p:nvSpPr>
          <p:cNvPr id="2" name="Tijdelijke aanduiding voor tekst 1"/>
          <p:cNvSpPr>
            <a:spLocks noGrp="1"/>
          </p:cNvSpPr>
          <p:nvPr>
            <p:ph type="body" idx="1"/>
          </p:nvPr>
        </p:nvSpPr>
        <p:spPr/>
        <p:txBody>
          <a:bodyPr/>
          <a:lstStyle/>
          <a:p>
            <a:r>
              <a:rPr lang="nl-BE" dirty="0"/>
              <a:t>Ratio-analyse</a:t>
            </a:r>
          </a:p>
        </p:txBody>
      </p:sp>
    </p:spTree>
    <p:extLst>
      <p:ext uri="{BB962C8B-B14F-4D97-AF65-F5344CB8AC3E}">
        <p14:creationId xmlns:p14="http://schemas.microsoft.com/office/powerpoint/2010/main" val="2730041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nl-BE" sz="3200"/>
              <a:t>Solvabiliteitsratio’s</a:t>
            </a:r>
            <a:endParaRPr lang="en-GB" sz="3200"/>
          </a:p>
        </p:txBody>
      </p:sp>
      <p:sp>
        <p:nvSpPr>
          <p:cNvPr id="33795" name="Rectangle 3"/>
          <p:cNvSpPr>
            <a:spLocks noGrp="1" noChangeArrowheads="1"/>
          </p:cNvSpPr>
          <p:nvPr>
            <p:ph idx="1"/>
          </p:nvPr>
        </p:nvSpPr>
        <p:spPr/>
        <p:txBody>
          <a:bodyPr>
            <a:normAutofit fontScale="92500" lnSpcReduction="20000"/>
          </a:bodyPr>
          <a:lstStyle/>
          <a:p>
            <a:pPr marL="609600" indent="-609600">
              <a:lnSpc>
                <a:spcPct val="80000"/>
              </a:lnSpc>
              <a:buNone/>
              <a:defRPr/>
            </a:pPr>
            <a:r>
              <a:rPr lang="nl-BE" sz="2400" dirty="0"/>
              <a:t>	</a:t>
            </a:r>
            <a:r>
              <a:rPr lang="nl-BE" sz="2000" dirty="0"/>
              <a:t>= de mate waarin de onderneming erin om op lange termijn aan haar verplichtingen te voldoen.</a:t>
            </a:r>
            <a:r>
              <a:rPr lang="nl-BE" sz="2400" dirty="0"/>
              <a:t> </a:t>
            </a:r>
          </a:p>
          <a:p>
            <a:pPr marL="609600" indent="-609600">
              <a:lnSpc>
                <a:spcPct val="80000"/>
              </a:lnSpc>
              <a:defRPr/>
            </a:pPr>
            <a:endParaRPr lang="nl-BE" sz="1200" dirty="0"/>
          </a:p>
          <a:p>
            <a:pPr marL="0" indent="0">
              <a:lnSpc>
                <a:spcPct val="80000"/>
              </a:lnSpc>
              <a:buNone/>
              <a:defRPr/>
            </a:pPr>
            <a:r>
              <a:rPr lang="nl-BE" sz="2000" u="sng" dirty="0"/>
              <a:t>Beïnvloed door:</a:t>
            </a:r>
          </a:p>
          <a:p>
            <a:pPr marL="571500" indent="-457200">
              <a:lnSpc>
                <a:spcPct val="80000"/>
              </a:lnSpc>
              <a:buClr>
                <a:schemeClr val="tx1"/>
              </a:buClr>
              <a:defRPr/>
            </a:pPr>
            <a:r>
              <a:rPr lang="nl-BE" sz="2000" dirty="0"/>
              <a:t>Omzetting van obligaties in aandelen</a:t>
            </a:r>
          </a:p>
          <a:p>
            <a:pPr marL="571500" indent="-457200">
              <a:lnSpc>
                <a:spcPct val="80000"/>
              </a:lnSpc>
              <a:buClr>
                <a:schemeClr val="tx1"/>
              </a:buClr>
              <a:defRPr/>
            </a:pPr>
            <a:r>
              <a:rPr lang="nl-BE" sz="2000" dirty="0"/>
              <a:t>Uitgifte van obligatielening </a:t>
            </a:r>
          </a:p>
          <a:p>
            <a:pPr marL="571500" indent="-457200">
              <a:lnSpc>
                <a:spcPct val="80000"/>
              </a:lnSpc>
              <a:buClr>
                <a:schemeClr val="tx1"/>
              </a:buClr>
              <a:defRPr/>
            </a:pPr>
            <a:r>
              <a:rPr lang="nl-BE" sz="2000" dirty="0"/>
              <a:t>Mate waarin de onderneming winsten reserveert</a:t>
            </a:r>
          </a:p>
          <a:p>
            <a:pPr marL="571500" indent="-457200">
              <a:lnSpc>
                <a:spcPct val="80000"/>
              </a:lnSpc>
              <a:buClr>
                <a:schemeClr val="tx1"/>
              </a:buClr>
              <a:defRPr/>
            </a:pPr>
            <a:r>
              <a:rPr lang="nl-BE" sz="2000" dirty="0"/>
              <a:t>Toegang tot de kapitaalmarkt</a:t>
            </a:r>
          </a:p>
          <a:p>
            <a:pPr marL="571500" indent="-457200">
              <a:lnSpc>
                <a:spcPct val="80000"/>
              </a:lnSpc>
              <a:buClr>
                <a:schemeClr val="tx1"/>
              </a:buClr>
              <a:defRPr/>
            </a:pPr>
            <a:r>
              <a:rPr lang="nl-BE" sz="2000" dirty="0"/>
              <a:t>Openstaande kredietlijn bij financiële instellingen</a:t>
            </a:r>
          </a:p>
          <a:p>
            <a:pPr marL="990600" lvl="1" indent="-533400">
              <a:lnSpc>
                <a:spcPct val="80000"/>
              </a:lnSpc>
              <a:buNone/>
              <a:defRPr/>
            </a:pPr>
            <a:endParaRPr lang="nl-BE" sz="1200" dirty="0"/>
          </a:p>
          <a:p>
            <a:pPr marL="0" indent="0">
              <a:lnSpc>
                <a:spcPct val="80000"/>
              </a:lnSpc>
              <a:buNone/>
              <a:defRPr/>
            </a:pPr>
            <a:r>
              <a:rPr lang="nl-BE" sz="2000" u="sng" dirty="0"/>
              <a:t>Soorten</a:t>
            </a:r>
          </a:p>
          <a:p>
            <a:pPr marL="571500" indent="-457200">
              <a:lnSpc>
                <a:spcPct val="80000"/>
              </a:lnSpc>
              <a:buClr>
                <a:schemeClr val="tx1"/>
              </a:buClr>
              <a:buFont typeface="Wingdings" pitchFamily="2" charset="2"/>
              <a:buAutoNum type="arabicPeriod"/>
              <a:defRPr/>
            </a:pPr>
            <a:r>
              <a:rPr lang="nl-BE" sz="2000" dirty="0"/>
              <a:t>Algemene schuldgraad</a:t>
            </a:r>
          </a:p>
          <a:p>
            <a:pPr marL="571500" indent="-457200">
              <a:lnSpc>
                <a:spcPct val="80000"/>
              </a:lnSpc>
              <a:buClr>
                <a:schemeClr val="tx1"/>
              </a:buClr>
              <a:buFont typeface="Wingdings" pitchFamily="2" charset="2"/>
              <a:buAutoNum type="arabicPeriod"/>
              <a:defRPr/>
            </a:pPr>
            <a:r>
              <a:rPr lang="nl-BE" sz="2000" dirty="0"/>
              <a:t>Graad van financiële onafhankelijkheid</a:t>
            </a:r>
          </a:p>
          <a:p>
            <a:pPr marL="571500" indent="-457200">
              <a:lnSpc>
                <a:spcPct val="80000"/>
              </a:lnSpc>
              <a:buClr>
                <a:schemeClr val="tx1"/>
              </a:buClr>
              <a:buFont typeface="Wingdings" pitchFamily="2" charset="2"/>
              <a:buAutoNum type="arabicPeriod"/>
              <a:defRPr/>
            </a:pPr>
            <a:r>
              <a:rPr lang="nl-BE" sz="2000" dirty="0"/>
              <a:t>Dekkingsratio’s</a:t>
            </a:r>
          </a:p>
          <a:p>
            <a:pPr marL="571500" indent="-457200">
              <a:lnSpc>
                <a:spcPct val="80000"/>
              </a:lnSpc>
              <a:buClr>
                <a:schemeClr val="tx1"/>
              </a:buClr>
              <a:buFont typeface="Wingdings" pitchFamily="2" charset="2"/>
              <a:buAutoNum type="arabicPeriod"/>
              <a:defRPr/>
            </a:pPr>
            <a:r>
              <a:rPr lang="nl-BE" sz="2000" dirty="0"/>
              <a:t>Terugbetalingscapaciteit</a:t>
            </a:r>
          </a:p>
          <a:p>
            <a:pPr marL="609600" indent="-609600">
              <a:lnSpc>
                <a:spcPct val="80000"/>
              </a:lnSpc>
              <a:defRPr/>
            </a:pPr>
            <a:endParaRPr lang="en-GB" sz="2700" dirty="0"/>
          </a:p>
        </p:txBody>
      </p:sp>
      <p:sp>
        <p:nvSpPr>
          <p:cNvPr id="2" name="Slide Number Placeholder 1">
            <a:extLst>
              <a:ext uri="{FF2B5EF4-FFF2-40B4-BE49-F238E27FC236}">
                <a16:creationId xmlns:a16="http://schemas.microsoft.com/office/drawing/2014/main" id="{DA6986AD-4765-4620-B8AA-3E27991EB75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50904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nl-BE" sz="3200" dirty="0"/>
              <a:t>Solvabiliteitsratio’s</a:t>
            </a:r>
            <a:endParaRPr lang="en-GB" sz="3200" dirty="0"/>
          </a:p>
        </p:txBody>
      </p:sp>
      <p:sp>
        <p:nvSpPr>
          <p:cNvPr id="34819" name="Rectangle 3"/>
          <p:cNvSpPr>
            <a:spLocks noGrp="1" noChangeArrowheads="1"/>
          </p:cNvSpPr>
          <p:nvPr>
            <p:ph idx="1"/>
          </p:nvPr>
        </p:nvSpPr>
        <p:spPr/>
        <p:txBody>
          <a:bodyPr/>
          <a:lstStyle/>
          <a:p>
            <a:pPr marL="609600" indent="-609600">
              <a:buClr>
                <a:schemeClr val="tx1"/>
              </a:buClr>
              <a:buFont typeface="Wingdings" pitchFamily="2" charset="2"/>
              <a:buAutoNum type="arabicPeriod"/>
              <a:defRPr/>
            </a:pPr>
            <a:r>
              <a:rPr lang="nl-BE" sz="2400" u="sng" dirty="0"/>
              <a:t>Algemene schuldgraad</a:t>
            </a:r>
            <a:r>
              <a:rPr lang="nl-BE" sz="2800" dirty="0"/>
              <a:t>: </a:t>
            </a:r>
          </a:p>
          <a:p>
            <a:pPr marL="609600" indent="-609600">
              <a:buNone/>
              <a:defRPr/>
            </a:pPr>
            <a:r>
              <a:rPr lang="nl-BE" sz="2800" dirty="0"/>
              <a:t>	</a:t>
            </a:r>
            <a:r>
              <a:rPr lang="nl-BE" sz="2000" dirty="0"/>
              <a:t>geeft weer in welke mate de onderneming voor de financiering een beroep heeft gedaan op vreemd kapitaal</a:t>
            </a:r>
          </a:p>
          <a:p>
            <a:pPr marL="0" indent="0">
              <a:buNone/>
              <a:defRPr/>
            </a:pPr>
            <a:endParaRPr lang="nl-BE" sz="2000" dirty="0"/>
          </a:p>
          <a:p>
            <a:pPr marL="609600" indent="-609600">
              <a:defRPr/>
            </a:pPr>
            <a:endParaRPr lang="nl-BE" sz="2000" dirty="0"/>
          </a:p>
          <a:p>
            <a:pPr marL="609600" indent="-609600">
              <a:buNone/>
              <a:defRPr/>
            </a:pPr>
            <a:endParaRPr lang="nl-BE" sz="2000" dirty="0"/>
          </a:p>
          <a:p>
            <a:pPr marL="609600" indent="-609600">
              <a:buNone/>
              <a:defRPr/>
            </a:pPr>
            <a:r>
              <a:rPr lang="nl-BE" sz="2000" dirty="0"/>
              <a:t>	Hoe groter de schuldgraad…</a:t>
            </a:r>
          </a:p>
          <a:p>
            <a:pPr marL="1371600" lvl="2" indent="-457200">
              <a:buClr>
                <a:schemeClr val="tx1"/>
              </a:buClr>
              <a:defRPr/>
            </a:pPr>
            <a:r>
              <a:rPr lang="nl-BE" sz="2000" dirty="0"/>
              <a:t>hoe kleiner de bescherming van de schuldeisers</a:t>
            </a:r>
          </a:p>
          <a:p>
            <a:pPr marL="1371600" lvl="2" indent="-457200">
              <a:buClr>
                <a:schemeClr val="tx1"/>
              </a:buClr>
              <a:defRPr/>
            </a:pPr>
            <a:r>
              <a:rPr lang="nl-BE" sz="2000" dirty="0"/>
              <a:t>hoe groter het financiële risico van de onderneming</a:t>
            </a:r>
          </a:p>
          <a:p>
            <a:pPr marL="609600" indent="-609600">
              <a:buNone/>
              <a:defRPr/>
            </a:pPr>
            <a:r>
              <a:rPr lang="nl-BE" sz="2800" dirty="0"/>
              <a:t>	</a:t>
            </a:r>
          </a:p>
          <a:p>
            <a:pPr marL="609600" indent="-609600">
              <a:buNone/>
              <a:defRPr/>
            </a:pPr>
            <a:endParaRPr lang="nl-BE" sz="2800" dirty="0"/>
          </a:p>
          <a:p>
            <a:pPr marL="609600" indent="-609600">
              <a:buNone/>
              <a:defRPr/>
            </a:pPr>
            <a:endParaRPr lang="en-GB" sz="2800" u="sng" dirty="0"/>
          </a:p>
        </p:txBody>
      </p:sp>
      <mc:AlternateContent xmlns:mc="http://schemas.openxmlformats.org/markup-compatibility/2006">
        <mc:Choice xmlns:a14="http://schemas.microsoft.com/office/drawing/2010/main" Requires="a14">
          <p:sp>
            <p:nvSpPr>
              <p:cNvPr id="5" name="Tekstvak 4"/>
              <p:cNvSpPr txBox="1"/>
              <p:nvPr/>
            </p:nvSpPr>
            <p:spPr>
              <a:xfrm>
                <a:off x="2227634" y="3338216"/>
                <a:ext cx="6172622" cy="678263"/>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𝑉𝑟𝑒𝑒𝑚𝑑</m:t>
                        </m:r>
                        <m:r>
                          <a:rPr lang="nl-BE" sz="2400" i="1">
                            <a:solidFill>
                              <a:srgbClr val="003D62"/>
                            </a:solidFill>
                            <a:latin typeface="Cambria Math"/>
                          </a:rPr>
                          <m:t> </m:t>
                        </m:r>
                        <m:r>
                          <a:rPr lang="nl-BE" sz="2400" i="1">
                            <a:solidFill>
                              <a:srgbClr val="003D62"/>
                            </a:solidFill>
                            <a:latin typeface="Cambria Math"/>
                          </a:rPr>
                          <m:t>𝑣𝑒𝑟𝑚𝑜𝑔𝑒𝑛</m:t>
                        </m:r>
                      </m:num>
                      <m:den>
                        <m:r>
                          <a:rPr lang="nl-BE" sz="2400" i="1">
                            <a:solidFill>
                              <a:srgbClr val="003D62"/>
                            </a:solidFill>
                            <a:latin typeface="Cambria Math"/>
                          </a:rPr>
                          <m:t>𝑇𝑜𝑡𝑎𝑎𝑙</m:t>
                        </m:r>
                        <m:r>
                          <a:rPr lang="nl-BE" sz="2400" i="1">
                            <a:solidFill>
                              <a:srgbClr val="003D62"/>
                            </a:solidFill>
                            <a:latin typeface="Cambria Math"/>
                          </a:rPr>
                          <m:t> </m:t>
                        </m:r>
                        <m:r>
                          <a:rPr lang="nl-BE" sz="2400" i="1">
                            <a:solidFill>
                              <a:srgbClr val="003D62"/>
                            </a:solidFill>
                            <a:latin typeface="Cambria Math"/>
                          </a:rPr>
                          <m:t>𝑣𝑒𝑟𝑚𝑜𝑔𝑒𝑛</m:t>
                        </m:r>
                      </m:den>
                    </m:f>
                  </m:oMath>
                </a14:m>
                <a:r>
                  <a:rPr lang="nl-BE" sz="2400" dirty="0">
                    <a:solidFill>
                      <a:srgbClr val="003D62"/>
                    </a:solidFill>
                  </a:rPr>
                  <a:t> * 100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16+(17/49)</m:t>
                        </m:r>
                      </m:num>
                      <m:den>
                        <m:r>
                          <a:rPr lang="nl-BE" sz="2400" b="0" i="1" smtClean="0">
                            <a:solidFill>
                              <a:srgbClr val="003D62"/>
                            </a:solidFill>
                            <a:latin typeface="Cambria Math" panose="02040503050406030204" pitchFamily="18" charset="0"/>
                          </a:rPr>
                          <m:t>10/49</m:t>
                        </m:r>
                      </m:den>
                    </m:f>
                  </m:oMath>
                </a14:m>
                <a:r>
                  <a:rPr lang="nl-BE" sz="2400" dirty="0">
                    <a:solidFill>
                      <a:srgbClr val="003D62"/>
                    </a:solidFill>
                  </a:rPr>
                  <a:t> * 100</a:t>
                </a:r>
              </a:p>
            </p:txBody>
          </p:sp>
        </mc:Choice>
        <mc:Fallback>
          <p:sp>
            <p:nvSpPr>
              <p:cNvPr id="5" name="Tekstvak 4"/>
              <p:cNvSpPr txBox="1">
                <a:spLocks noRot="1" noChangeAspect="1" noMove="1" noResize="1" noEditPoints="1" noAdjustHandles="1" noChangeArrowheads="1" noChangeShapeType="1" noTextEdit="1"/>
              </p:cNvSpPr>
              <p:nvPr/>
            </p:nvSpPr>
            <p:spPr>
              <a:xfrm>
                <a:off x="2227634" y="3338216"/>
                <a:ext cx="6172622" cy="678263"/>
              </a:xfrm>
              <a:prstGeom prst="rect">
                <a:avLst/>
              </a:prstGeom>
              <a:blipFill>
                <a:blip r:embed="rId3"/>
                <a:stretch>
                  <a:fillRect b="-885"/>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0596407A-C5E3-44ED-86AB-E38D28872A3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55660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nl-BE" sz="3200" dirty="0"/>
              <a:t>De beschikbare informatie</a:t>
            </a:r>
            <a:endParaRPr lang="en-GB" sz="3200" dirty="0"/>
          </a:p>
        </p:txBody>
      </p:sp>
      <p:sp>
        <p:nvSpPr>
          <p:cNvPr id="3075" name="Rectangle 3"/>
          <p:cNvSpPr>
            <a:spLocks noGrp="1" noChangeArrowheads="1"/>
          </p:cNvSpPr>
          <p:nvPr>
            <p:ph idx="1"/>
          </p:nvPr>
        </p:nvSpPr>
        <p:spPr/>
        <p:txBody>
          <a:bodyPr/>
          <a:lstStyle/>
          <a:p>
            <a:pPr marL="0" indent="0">
              <a:buNone/>
              <a:defRPr/>
            </a:pPr>
            <a:r>
              <a:rPr lang="nl-BE" sz="2000" dirty="0"/>
              <a:t>De jaarrekening van de onderneming als basismateriaal:</a:t>
            </a:r>
          </a:p>
          <a:p>
            <a:pPr marL="609600" indent="-609600">
              <a:buNone/>
              <a:defRPr/>
            </a:pPr>
            <a:r>
              <a:rPr lang="nl-BE" sz="2000" dirty="0"/>
              <a:t>1.	</a:t>
            </a:r>
            <a:r>
              <a:rPr lang="nl-BE" sz="2000" b="1" dirty="0"/>
              <a:t>De balans</a:t>
            </a:r>
            <a:r>
              <a:rPr lang="nl-BE" sz="2000" dirty="0"/>
              <a:t>: momentopname van de aangetrokken financieringsmiddelen en de aanwending van deze financieringsmiddelen</a:t>
            </a:r>
            <a:endParaRPr lang="nl-BE" sz="1200" dirty="0"/>
          </a:p>
          <a:p>
            <a:pPr marL="609600" indent="-609600">
              <a:buNone/>
              <a:defRPr/>
            </a:pPr>
            <a:r>
              <a:rPr lang="nl-BE" sz="2000" dirty="0"/>
              <a:t>2.	</a:t>
            </a:r>
            <a:r>
              <a:rPr lang="nl-BE" sz="2000" b="1" dirty="0"/>
              <a:t>De resultatenrekening</a:t>
            </a:r>
            <a:r>
              <a:rPr lang="nl-BE" sz="2000" dirty="0"/>
              <a:t>: geeft de gerealiseerde winst of het overgelopen verlies over de voorbije periode weer, evenals de samenstellende elementen van dit resultaat:</a:t>
            </a:r>
          </a:p>
          <a:p>
            <a:pPr marL="609600" indent="-609600">
              <a:buNone/>
              <a:defRPr/>
            </a:pPr>
            <a:r>
              <a:rPr lang="nl-BE" sz="2000" dirty="0"/>
              <a:t>	</a:t>
            </a:r>
            <a:r>
              <a:rPr lang="nl-BE" sz="1800" dirty="0"/>
              <a:t>(1) de bedrijfsresultaten	  (2) de financiële resultaten </a:t>
            </a:r>
          </a:p>
          <a:p>
            <a:pPr marL="609600" indent="-609600">
              <a:buNone/>
              <a:defRPr/>
            </a:pPr>
            <a:r>
              <a:rPr lang="nl-BE" sz="1800" dirty="0"/>
              <a:t>	(3) de belastingen op het resultaat</a:t>
            </a:r>
            <a:endParaRPr lang="nl-BE" sz="1200" dirty="0"/>
          </a:p>
          <a:p>
            <a:pPr marL="609600" indent="-609600">
              <a:buNone/>
              <a:defRPr/>
            </a:pPr>
            <a:r>
              <a:rPr lang="nl-BE" sz="2000" i="1" dirty="0"/>
              <a:t>3.	</a:t>
            </a:r>
            <a:r>
              <a:rPr lang="nl-BE" sz="2000" b="1" i="1" dirty="0"/>
              <a:t>De toelichting</a:t>
            </a:r>
            <a:r>
              <a:rPr lang="nl-BE" sz="2000" i="1" dirty="0"/>
              <a:t>: </a:t>
            </a:r>
            <a:r>
              <a:rPr lang="nl-BE" sz="2000" dirty="0"/>
              <a:t>nauwkeuriger inzicht in bepaalde onderdelen van balans en resultatenrekening</a:t>
            </a:r>
          </a:p>
        </p:txBody>
      </p:sp>
      <p:sp>
        <p:nvSpPr>
          <p:cNvPr id="2" name="Slide Number Placeholder 1">
            <a:extLst>
              <a:ext uri="{FF2B5EF4-FFF2-40B4-BE49-F238E27FC236}">
                <a16:creationId xmlns:a16="http://schemas.microsoft.com/office/drawing/2014/main" id="{71F81652-3115-4F51-88B2-AC07F48400F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480310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600" dirty="0"/>
              <a:t>Solvabiliteitsratio’s</a:t>
            </a:r>
            <a:endParaRPr lang="nl-BE" dirty="0"/>
          </a:p>
        </p:txBody>
      </p:sp>
      <p:sp>
        <p:nvSpPr>
          <p:cNvPr id="35843" name="Rectangle 3"/>
          <p:cNvSpPr>
            <a:spLocks noGrp="1" noChangeArrowheads="1"/>
          </p:cNvSpPr>
          <p:nvPr>
            <p:ph idx="1"/>
          </p:nvPr>
        </p:nvSpPr>
        <p:spPr/>
        <p:txBody>
          <a:bodyPr/>
          <a:lstStyle/>
          <a:p>
            <a:pPr eaLnBrk="1" hangingPunct="1">
              <a:buFont typeface="Wingdings" pitchFamily="2" charset="2"/>
              <a:buNone/>
              <a:defRPr/>
            </a:pPr>
            <a:r>
              <a:rPr lang="nl-BE" sz="2400" dirty="0"/>
              <a:t>2.	</a:t>
            </a:r>
            <a:r>
              <a:rPr lang="nl-BE" sz="2400" u="sng" dirty="0"/>
              <a:t>Graad van financiële onafhankelijkheid</a:t>
            </a:r>
          </a:p>
          <a:p>
            <a:pPr eaLnBrk="1" hangingPunct="1">
              <a:defRPr/>
            </a:pPr>
            <a:endParaRPr lang="nl-BE" sz="2400" u="sng" dirty="0"/>
          </a:p>
          <a:p>
            <a:pPr eaLnBrk="1" hangingPunct="1">
              <a:defRPr/>
            </a:pPr>
            <a:endParaRPr lang="nl-BE" sz="2400" u="sng" dirty="0"/>
          </a:p>
          <a:p>
            <a:pPr algn="ctr" eaLnBrk="1" hangingPunct="1">
              <a:buFont typeface="Wingdings" pitchFamily="2" charset="2"/>
              <a:buNone/>
              <a:defRPr/>
            </a:pPr>
            <a:endParaRPr lang="nl-BE" sz="2200" dirty="0"/>
          </a:p>
          <a:p>
            <a:pPr algn="ctr" eaLnBrk="1" hangingPunct="1">
              <a:buFont typeface="Wingdings" pitchFamily="2" charset="2"/>
              <a:buNone/>
              <a:defRPr/>
            </a:pPr>
            <a:endParaRPr lang="nl-BE" sz="2200" dirty="0"/>
          </a:p>
          <a:p>
            <a:pPr algn="ctr" eaLnBrk="1" hangingPunct="1">
              <a:buFont typeface="Wingdings" pitchFamily="2" charset="2"/>
              <a:buNone/>
              <a:defRPr/>
            </a:pPr>
            <a:endParaRPr lang="nl-BE" sz="2200" dirty="0"/>
          </a:p>
          <a:p>
            <a:pPr algn="ctr" eaLnBrk="1" hangingPunct="1">
              <a:buFont typeface="Wingdings" pitchFamily="2" charset="2"/>
              <a:buNone/>
              <a:defRPr/>
            </a:pPr>
            <a:r>
              <a:rPr lang="nl-BE" sz="2000" dirty="0"/>
              <a:t>&gt;50%: grote financiële onafhankelijkheid</a:t>
            </a:r>
          </a:p>
          <a:p>
            <a:pPr eaLnBrk="1" hangingPunct="1">
              <a:defRPr/>
            </a:pPr>
            <a:endParaRPr lang="nl-BE" sz="1000" u="sng" dirty="0"/>
          </a:p>
          <a:p>
            <a:pPr eaLnBrk="1" hangingPunct="1">
              <a:defRPr/>
            </a:pPr>
            <a:endParaRPr lang="nl-BE" sz="2400" dirty="0"/>
          </a:p>
          <a:p>
            <a:pPr eaLnBrk="1" hangingPunct="1">
              <a:buFont typeface="Wingdings" pitchFamily="2" charset="2"/>
              <a:buNone/>
              <a:defRPr/>
            </a:pPr>
            <a:r>
              <a:rPr lang="nl-BE" sz="2200" dirty="0"/>
              <a:t>	</a:t>
            </a:r>
          </a:p>
          <a:p>
            <a:pPr eaLnBrk="1" hangingPunct="1">
              <a:defRPr/>
            </a:pPr>
            <a:endParaRPr lang="nl-BE" sz="2400" u="sng" dirty="0"/>
          </a:p>
        </p:txBody>
      </p:sp>
      <p:sp>
        <p:nvSpPr>
          <p:cNvPr id="35845"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35847"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3" name="Slide Number Placeholder 2">
            <a:extLst>
              <a:ext uri="{FF2B5EF4-FFF2-40B4-BE49-F238E27FC236}">
                <a16:creationId xmlns:a16="http://schemas.microsoft.com/office/drawing/2014/main" id="{3D5BA432-5284-48EF-A386-D3D1D12614E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8" name="Tekstvak 4">
                <a:extLst>
                  <a:ext uri="{FF2B5EF4-FFF2-40B4-BE49-F238E27FC236}">
                    <a16:creationId xmlns:a16="http://schemas.microsoft.com/office/drawing/2014/main" id="{D5FE1FBB-27EB-4520-9408-DD689BC23E93}"/>
                  </a:ext>
                </a:extLst>
              </p:cNvPr>
              <p:cNvSpPr txBox="1"/>
              <p:nvPr/>
            </p:nvSpPr>
            <p:spPr>
              <a:xfrm>
                <a:off x="2033081" y="2869660"/>
                <a:ext cx="6367175" cy="676724"/>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𝐸𝑖𝑔𝑒𝑛</m:t>
                        </m:r>
                        <m:r>
                          <a:rPr lang="nl-BE" sz="2400" i="1">
                            <a:solidFill>
                              <a:srgbClr val="003D62"/>
                            </a:solidFill>
                            <a:latin typeface="Cambria Math"/>
                          </a:rPr>
                          <m:t> </m:t>
                        </m:r>
                        <m:r>
                          <a:rPr lang="nl-BE" sz="2400" i="1">
                            <a:solidFill>
                              <a:srgbClr val="003D62"/>
                            </a:solidFill>
                            <a:latin typeface="Cambria Math"/>
                          </a:rPr>
                          <m:t>𝑣𝑒𝑟𝑚𝑜𝑔𝑒𝑛</m:t>
                        </m:r>
                      </m:num>
                      <m:den>
                        <m:r>
                          <a:rPr lang="nl-BE" sz="2400" i="1">
                            <a:solidFill>
                              <a:srgbClr val="003D62"/>
                            </a:solidFill>
                            <a:latin typeface="Cambria Math"/>
                          </a:rPr>
                          <m:t>𝑇𝑜𝑡𝑎𝑎𝑙</m:t>
                        </m:r>
                        <m:r>
                          <a:rPr lang="nl-BE" sz="2400" i="1">
                            <a:solidFill>
                              <a:srgbClr val="003D62"/>
                            </a:solidFill>
                            <a:latin typeface="Cambria Math"/>
                          </a:rPr>
                          <m:t> </m:t>
                        </m:r>
                        <m:r>
                          <a:rPr lang="nl-BE" sz="2400" i="1">
                            <a:solidFill>
                              <a:srgbClr val="003D62"/>
                            </a:solidFill>
                            <a:latin typeface="Cambria Math"/>
                          </a:rPr>
                          <m:t>𝑣𝑒𝑟𝑚𝑜𝑔𝑒𝑛</m:t>
                        </m:r>
                      </m:den>
                    </m:f>
                  </m:oMath>
                </a14:m>
                <a:r>
                  <a:rPr lang="nl-BE" sz="2400" dirty="0">
                    <a:solidFill>
                      <a:srgbClr val="003D62"/>
                    </a:solidFill>
                  </a:rPr>
                  <a:t> * 100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10/15−19</m:t>
                        </m:r>
                      </m:num>
                      <m:den>
                        <m:r>
                          <a:rPr lang="nl-BE" sz="2400" b="0" i="1" smtClean="0">
                            <a:solidFill>
                              <a:srgbClr val="003D62"/>
                            </a:solidFill>
                            <a:latin typeface="Cambria Math" panose="02040503050406030204" pitchFamily="18" charset="0"/>
                          </a:rPr>
                          <m:t>10/49</m:t>
                        </m:r>
                      </m:den>
                    </m:f>
                  </m:oMath>
                </a14:m>
                <a:r>
                  <a:rPr lang="nl-BE" sz="2400" dirty="0">
                    <a:solidFill>
                      <a:srgbClr val="003D62"/>
                    </a:solidFill>
                  </a:rPr>
                  <a:t> * 100</a:t>
                </a:r>
              </a:p>
            </p:txBody>
          </p:sp>
        </mc:Choice>
        <mc:Fallback>
          <p:sp>
            <p:nvSpPr>
              <p:cNvPr id="8" name="Tekstvak 4">
                <a:extLst>
                  <a:ext uri="{FF2B5EF4-FFF2-40B4-BE49-F238E27FC236}">
                    <a16:creationId xmlns:a16="http://schemas.microsoft.com/office/drawing/2014/main" id="{D5FE1FBB-27EB-4520-9408-DD689BC23E93}"/>
                  </a:ext>
                </a:extLst>
              </p:cNvPr>
              <p:cNvSpPr txBox="1">
                <a:spLocks noRot="1" noChangeAspect="1" noMove="1" noResize="1" noEditPoints="1" noAdjustHandles="1" noChangeArrowheads="1" noChangeShapeType="1" noTextEdit="1"/>
              </p:cNvSpPr>
              <p:nvPr/>
            </p:nvSpPr>
            <p:spPr>
              <a:xfrm>
                <a:off x="2033081" y="2869660"/>
                <a:ext cx="6367175" cy="676724"/>
              </a:xfrm>
              <a:prstGeom prst="rect">
                <a:avLst/>
              </a:prstGeom>
              <a:blipFill>
                <a:blip r:embed="rId3"/>
                <a:stretch>
                  <a:fillRect b="-885"/>
                </a:stretch>
              </a:blipFill>
              <a:ln>
                <a:solidFill>
                  <a:srgbClr val="FFC000"/>
                </a:solidFill>
              </a:ln>
            </p:spPr>
            <p:txBody>
              <a:bodyPr/>
              <a:lstStyle/>
              <a:p>
                <a:r>
                  <a:rPr lang="nl-BE">
                    <a:noFill/>
                  </a:rPr>
                  <a:t> </a:t>
                </a:r>
              </a:p>
            </p:txBody>
          </p:sp>
        </mc:Fallback>
      </mc:AlternateContent>
    </p:spTree>
    <p:extLst>
      <p:ext uri="{BB962C8B-B14F-4D97-AF65-F5344CB8AC3E}">
        <p14:creationId xmlns:p14="http://schemas.microsoft.com/office/powerpoint/2010/main" val="1234927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10"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4" name="Titel 3"/>
          <p:cNvSpPr>
            <a:spLocks noGrp="1"/>
          </p:cNvSpPr>
          <p:nvPr>
            <p:ph type="title"/>
          </p:nvPr>
        </p:nvSpPr>
        <p:spPr/>
        <p:txBody>
          <a:bodyPr/>
          <a:lstStyle/>
          <a:p>
            <a:r>
              <a:rPr lang="nl-BE" sz="3200" dirty="0"/>
              <a:t>Solvabiliteitsratio’s</a:t>
            </a:r>
            <a:endParaRPr lang="nl-BE" dirty="0"/>
          </a:p>
        </p:txBody>
      </p:sp>
      <p:sp>
        <p:nvSpPr>
          <p:cNvPr id="3" name="Tijdelijke aanduiding voor inhoud 2"/>
          <p:cNvSpPr>
            <a:spLocks noGrp="1"/>
          </p:cNvSpPr>
          <p:nvPr>
            <p:ph idx="1"/>
          </p:nvPr>
        </p:nvSpPr>
        <p:spPr/>
        <p:txBody>
          <a:bodyPr>
            <a:normAutofit lnSpcReduction="10000"/>
          </a:bodyPr>
          <a:lstStyle/>
          <a:p>
            <a:pPr>
              <a:buClr>
                <a:schemeClr val="hlink"/>
              </a:buClr>
              <a:buSzPct val="80000"/>
              <a:buNone/>
              <a:defRPr/>
            </a:pPr>
            <a:r>
              <a:rPr lang="nl-BE" sz="2400" dirty="0">
                <a:latin typeface="Arial" charset="0"/>
                <a:cs typeface="Arial" charset="0"/>
              </a:rPr>
              <a:t>3.	Dekkingsratio’s:</a:t>
            </a:r>
          </a:p>
          <a:p>
            <a:pPr>
              <a:buClr>
                <a:schemeClr val="hlink"/>
              </a:buClr>
              <a:buSzPct val="80000"/>
              <a:buNone/>
              <a:defRPr/>
            </a:pPr>
            <a:r>
              <a:rPr lang="nl-BE" sz="2400" dirty="0">
                <a:latin typeface="Arial" charset="0"/>
                <a:cs typeface="Arial" charset="0"/>
              </a:rPr>
              <a:t>	</a:t>
            </a:r>
            <a:r>
              <a:rPr lang="nl-BE" sz="2000" dirty="0">
                <a:latin typeface="Arial" charset="0"/>
                <a:cs typeface="Arial" charset="0"/>
              </a:rPr>
              <a:t>om na te gaan of de onderneming alle verplichtingen die met haar financiële structuur samenhangen kan voldoen</a:t>
            </a:r>
          </a:p>
          <a:p>
            <a:pPr marL="0" indent="0">
              <a:buClr>
                <a:schemeClr val="hlink"/>
              </a:buClr>
              <a:buSzPct val="80000"/>
              <a:buNone/>
              <a:defRPr/>
            </a:pPr>
            <a:endParaRPr lang="nl-BE" sz="2000" dirty="0">
              <a:latin typeface="Arial" charset="0"/>
              <a:cs typeface="Arial" charset="0"/>
            </a:endParaRPr>
          </a:p>
          <a:p>
            <a:pPr lvl="1">
              <a:buClr>
                <a:schemeClr val="hlink"/>
              </a:buClr>
              <a:buSzPct val="80000"/>
              <a:buFont typeface="Wingdings" pitchFamily="2" charset="2"/>
              <a:buChar char="Ø"/>
              <a:defRPr/>
            </a:pPr>
            <a:r>
              <a:rPr lang="nl-BE" sz="1800" dirty="0">
                <a:latin typeface="Arial" charset="0"/>
                <a:cs typeface="Arial" charset="0"/>
              </a:rPr>
              <a:t>Interestdekking: hoeveel maal de financiële kosten door de winst van het boekjaar gedekt zijn</a:t>
            </a:r>
          </a:p>
          <a:p>
            <a:pPr>
              <a:buClr>
                <a:schemeClr val="hlink"/>
              </a:buClr>
              <a:buSzPct val="80000"/>
              <a:buFont typeface="Wingdings" pitchFamily="2" charset="2"/>
              <a:buChar char="Ø"/>
              <a:defRPr/>
            </a:pPr>
            <a:endParaRPr lang="nl-BE" sz="2400" dirty="0">
              <a:latin typeface="Arial" charset="0"/>
              <a:cs typeface="Arial" charset="0"/>
            </a:endParaRPr>
          </a:p>
          <a:p>
            <a:pPr>
              <a:buClr>
                <a:schemeClr val="hlink"/>
              </a:buClr>
              <a:buSzPct val="80000"/>
              <a:buFont typeface="Wingdings" pitchFamily="2" charset="2"/>
              <a:buChar char="Ø"/>
              <a:defRPr/>
            </a:pPr>
            <a:endParaRPr lang="nl-BE" sz="2400" dirty="0">
              <a:latin typeface="Arial" charset="0"/>
              <a:cs typeface="Arial" charset="0"/>
            </a:endParaRPr>
          </a:p>
          <a:p>
            <a:pPr>
              <a:buClr>
                <a:schemeClr val="hlink"/>
              </a:buClr>
              <a:buSzPct val="80000"/>
              <a:buFont typeface="Wingdings" pitchFamily="2" charset="2"/>
              <a:buChar char="Ø"/>
              <a:defRPr/>
            </a:pPr>
            <a:r>
              <a:rPr lang="nl-BE" sz="1600" dirty="0">
                <a:latin typeface="Arial" charset="0"/>
                <a:cs typeface="Arial" charset="0"/>
              </a:rPr>
              <a:t>Cash </a:t>
            </a:r>
            <a:r>
              <a:rPr lang="nl-BE" sz="1600" dirty="0" err="1">
                <a:latin typeface="Arial" charset="0"/>
                <a:cs typeface="Arial" charset="0"/>
              </a:rPr>
              <a:t>coverage</a:t>
            </a:r>
            <a:r>
              <a:rPr lang="nl-BE" sz="1600" dirty="0">
                <a:latin typeface="Arial" charset="0"/>
                <a:cs typeface="Arial" charset="0"/>
              </a:rPr>
              <a:t> ratio:  hoeveel middelen een onderneming kan genereren om de interestverplichtingen te voldoen</a:t>
            </a:r>
          </a:p>
          <a:p>
            <a:pPr>
              <a:buClr>
                <a:schemeClr val="hlink"/>
              </a:buClr>
              <a:buSzPct val="80000"/>
              <a:buFont typeface="Wingdings" pitchFamily="2" charset="2"/>
              <a:buChar char="Ø"/>
              <a:defRPr/>
            </a:pPr>
            <a:endParaRPr lang="nl-BE" sz="1000" dirty="0">
              <a:effectLst>
                <a:outerShdw blurRad="38100" dist="38100" dir="2700000" algn="tl">
                  <a:srgbClr val="000000"/>
                </a:outerShdw>
              </a:effectLst>
              <a:latin typeface="Arial" charset="0"/>
              <a:cs typeface="Arial" charset="0"/>
            </a:endParaRPr>
          </a:p>
          <a:p>
            <a:pPr>
              <a:buClr>
                <a:schemeClr val="hlink"/>
              </a:buClr>
              <a:buSzPct val="80000"/>
              <a:buFont typeface="Wingdings" pitchFamily="2" charset="2"/>
              <a:buChar char="Ø"/>
              <a:defRPr/>
            </a:pPr>
            <a:endParaRPr lang="nl-BE" sz="2400" dirty="0">
              <a:latin typeface="Arial" charset="0"/>
              <a:cs typeface="Arial" charset="0"/>
            </a:endParaRPr>
          </a:p>
          <a:p>
            <a:pPr>
              <a:buClr>
                <a:schemeClr val="hlink"/>
              </a:buClr>
              <a:buSzPct val="80000"/>
              <a:buNone/>
              <a:defRPr/>
            </a:pPr>
            <a:r>
              <a:rPr lang="nl-BE" sz="2200" dirty="0">
                <a:effectLst>
                  <a:outerShdw blurRad="38100" dist="38100" dir="2700000" algn="tl">
                    <a:srgbClr val="000000"/>
                  </a:outerShdw>
                </a:effectLst>
                <a:latin typeface="Arial" charset="0"/>
                <a:cs typeface="Arial" charset="0"/>
              </a:rPr>
              <a:t>	</a:t>
            </a:r>
          </a:p>
          <a:p>
            <a:pPr>
              <a:buClr>
                <a:schemeClr val="hlink"/>
              </a:buClr>
              <a:buSzPct val="80000"/>
              <a:buFont typeface="Wingdings" pitchFamily="2" charset="2"/>
              <a:buChar char="Ø"/>
              <a:defRPr/>
            </a:pPr>
            <a:endParaRPr lang="nl-BE" sz="2400" dirty="0">
              <a:latin typeface="Arial" charset="0"/>
              <a:cs typeface="Arial" charset="0"/>
            </a:endParaRPr>
          </a:p>
          <a:p>
            <a:endParaRPr lang="nl-BE" dirty="0"/>
          </a:p>
        </p:txBody>
      </p:sp>
      <mc:AlternateContent xmlns:mc="http://schemas.openxmlformats.org/markup-compatibility/2006">
        <mc:Choice xmlns:a14="http://schemas.microsoft.com/office/drawing/2010/main" Requires="a14">
          <p:sp>
            <p:nvSpPr>
              <p:cNvPr id="9" name="Tekstvak 8"/>
              <p:cNvSpPr txBox="1"/>
              <p:nvPr/>
            </p:nvSpPr>
            <p:spPr>
              <a:xfrm>
                <a:off x="1872172" y="3739137"/>
                <a:ext cx="9499462" cy="671787"/>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𝑤𝑖𝑛𝑠𝑡</m:t>
                        </m:r>
                        <m:r>
                          <a:rPr lang="nl-BE" sz="2400" i="1">
                            <a:solidFill>
                              <a:srgbClr val="003D62"/>
                            </a:solidFill>
                            <a:latin typeface="Cambria Math"/>
                          </a:rPr>
                          <m:t> </m:t>
                        </m:r>
                        <m:r>
                          <a:rPr lang="nl-BE" sz="2400" i="1">
                            <a:solidFill>
                              <a:srgbClr val="003D62"/>
                            </a:solidFill>
                            <a:latin typeface="Cambria Math"/>
                          </a:rPr>
                          <m:t>𝑣𝑎𝑛</m:t>
                        </m:r>
                        <m:r>
                          <a:rPr lang="nl-BE" sz="2400" i="1">
                            <a:solidFill>
                              <a:srgbClr val="003D62"/>
                            </a:solidFill>
                            <a:latin typeface="Cambria Math"/>
                          </a:rPr>
                          <m:t> </m:t>
                        </m:r>
                        <m:r>
                          <a:rPr lang="nl-BE" sz="2400" i="1">
                            <a:solidFill>
                              <a:srgbClr val="003D62"/>
                            </a:solidFill>
                            <a:latin typeface="Cambria Math"/>
                          </a:rPr>
                          <m:t>h𝑒𝑡</m:t>
                        </m:r>
                        <m:r>
                          <a:rPr lang="nl-BE" sz="2400" i="1">
                            <a:solidFill>
                              <a:srgbClr val="003D62"/>
                            </a:solidFill>
                            <a:latin typeface="Cambria Math"/>
                          </a:rPr>
                          <m:t> </m:t>
                        </m:r>
                        <m:r>
                          <a:rPr lang="nl-BE" sz="2400" i="1">
                            <a:solidFill>
                              <a:srgbClr val="003D62"/>
                            </a:solidFill>
                            <a:latin typeface="Cambria Math"/>
                          </a:rPr>
                          <m:t>𝑏𝑜𝑒𝑘𝑗𝑎𝑎𝑟</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r>
                          <a:rPr lang="nl-BE" sz="2400" i="1">
                            <a:solidFill>
                              <a:srgbClr val="003D62"/>
                            </a:solidFill>
                            <a:latin typeface="Cambria Math"/>
                          </a:rPr>
                          <m:t>𝑏𝑒𝑙𝑎𝑠𝑡𝑖𝑛𝑔𝑒𝑛</m:t>
                        </m:r>
                        <m:r>
                          <a:rPr lang="nl-BE" sz="2400" i="1">
                            <a:solidFill>
                              <a:srgbClr val="003D62"/>
                            </a:solidFill>
                            <a:latin typeface="Cambria Math"/>
                          </a:rPr>
                          <m:t> </m:t>
                        </m:r>
                        <m:r>
                          <a:rPr lang="nl-BE" sz="2400" i="1">
                            <a:solidFill>
                              <a:srgbClr val="003D62"/>
                            </a:solidFill>
                            <a:latin typeface="Cambria Math"/>
                          </a:rPr>
                          <m:t>𝑒𝑛</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r>
                          <a:rPr lang="nl-BE" sz="2400" i="1">
                            <a:solidFill>
                              <a:srgbClr val="003D62"/>
                            </a:solidFill>
                            <a:latin typeface="Cambria Math"/>
                          </a:rPr>
                          <m:t>𝑓𝑖𝑛𝑎𝑛𝑐𝑖</m:t>
                        </m:r>
                        <m:r>
                          <a:rPr lang="nl-BE" sz="2400" i="1">
                            <a:solidFill>
                              <a:srgbClr val="003D62"/>
                            </a:solidFill>
                            <a:latin typeface="Cambria Math"/>
                          </a:rPr>
                          <m:t>ë</m:t>
                        </m:r>
                        <m:r>
                          <a:rPr lang="nl-BE" sz="2400" i="1">
                            <a:solidFill>
                              <a:srgbClr val="003D62"/>
                            </a:solidFill>
                            <a:latin typeface="Cambria Math"/>
                          </a:rPr>
                          <m:t>𝑙𝑒</m:t>
                        </m:r>
                        <m:r>
                          <a:rPr lang="nl-BE" sz="2400" i="1">
                            <a:solidFill>
                              <a:srgbClr val="003D62"/>
                            </a:solidFill>
                            <a:latin typeface="Cambria Math"/>
                          </a:rPr>
                          <m:t> </m:t>
                        </m:r>
                        <m:r>
                          <a:rPr lang="nl-BE" sz="2400" i="1">
                            <a:solidFill>
                              <a:srgbClr val="003D62"/>
                            </a:solidFill>
                            <a:latin typeface="Cambria Math"/>
                          </a:rPr>
                          <m:t>𝑘𝑜𝑠𝑡𝑒𝑛</m:t>
                        </m:r>
                      </m:num>
                      <m:den>
                        <m:r>
                          <a:rPr lang="nl-BE" sz="2400" i="1">
                            <a:solidFill>
                              <a:srgbClr val="003D62"/>
                            </a:solidFill>
                            <a:latin typeface="Cambria Math"/>
                          </a:rPr>
                          <m:t>𝑓𝑖𝑛𝑎𝑛𝑐𝑖</m:t>
                        </m:r>
                        <m:r>
                          <a:rPr lang="nl-BE" sz="2400" i="1">
                            <a:solidFill>
                              <a:srgbClr val="003D62"/>
                            </a:solidFill>
                            <a:latin typeface="Cambria Math"/>
                          </a:rPr>
                          <m:t>ë</m:t>
                        </m:r>
                        <m:r>
                          <a:rPr lang="nl-BE" sz="2400" i="1">
                            <a:solidFill>
                              <a:srgbClr val="003D62"/>
                            </a:solidFill>
                            <a:latin typeface="Cambria Math"/>
                          </a:rPr>
                          <m:t>𝑙𝑒</m:t>
                        </m:r>
                        <m:r>
                          <a:rPr lang="nl-BE" sz="2400" i="1">
                            <a:solidFill>
                              <a:srgbClr val="003D62"/>
                            </a:solidFill>
                            <a:latin typeface="Cambria Math"/>
                          </a:rPr>
                          <m:t> </m:t>
                        </m:r>
                        <m:r>
                          <a:rPr lang="nl-BE" sz="2400" i="1">
                            <a:solidFill>
                              <a:srgbClr val="003D62"/>
                            </a:solidFill>
                            <a:latin typeface="Cambria Math"/>
                          </a:rPr>
                          <m:t>𝑘𝑜𝑠𝑡𝑒𝑛</m:t>
                        </m:r>
                        <m:r>
                          <a:rPr lang="nl-BE" sz="2400" i="1">
                            <a:solidFill>
                              <a:srgbClr val="003D62"/>
                            </a:solidFill>
                            <a:latin typeface="Cambria Math"/>
                          </a:rPr>
                          <m:t> </m:t>
                        </m:r>
                        <m:r>
                          <a:rPr lang="nl-BE" sz="2400" i="1">
                            <a:solidFill>
                              <a:srgbClr val="003D62"/>
                            </a:solidFill>
                            <a:latin typeface="Cambria Math"/>
                          </a:rPr>
                          <m:t>𝑣𝑎𝑛</m:t>
                        </m:r>
                        <m:r>
                          <a:rPr lang="nl-BE" sz="2400" i="1">
                            <a:solidFill>
                              <a:srgbClr val="003D62"/>
                            </a:solidFill>
                            <a:latin typeface="Cambria Math"/>
                          </a:rPr>
                          <m:t> </m:t>
                        </m:r>
                        <m:r>
                          <a:rPr lang="nl-BE" sz="2400" i="1">
                            <a:solidFill>
                              <a:srgbClr val="003D62"/>
                            </a:solidFill>
                            <a:latin typeface="Cambria Math"/>
                          </a:rPr>
                          <m:t>h𝑒𝑡</m:t>
                        </m:r>
                        <m:r>
                          <a:rPr lang="nl-BE" sz="2400" i="1">
                            <a:solidFill>
                              <a:srgbClr val="003D62"/>
                            </a:solidFill>
                            <a:latin typeface="Cambria Math"/>
                          </a:rPr>
                          <m:t> </m:t>
                        </m:r>
                        <m:r>
                          <a:rPr lang="nl-BE" sz="2400" i="1">
                            <a:solidFill>
                              <a:srgbClr val="003D62"/>
                            </a:solidFill>
                            <a:latin typeface="Cambria Math"/>
                          </a:rPr>
                          <m:t>𝑣𝑟𝑒𝑒𝑚𝑑</m:t>
                        </m:r>
                        <m:r>
                          <a:rPr lang="nl-BE" sz="2400" i="1">
                            <a:solidFill>
                              <a:srgbClr val="003D62"/>
                            </a:solidFill>
                            <a:latin typeface="Cambria Math"/>
                          </a:rPr>
                          <m:t> </m:t>
                        </m:r>
                        <m:r>
                          <a:rPr lang="nl-BE" sz="2400" i="1">
                            <a:solidFill>
                              <a:srgbClr val="003D62"/>
                            </a:solidFill>
                            <a:latin typeface="Cambria Math"/>
                          </a:rPr>
                          <m:t>𝑣𝑒𝑟𝑚𝑜𝑔𝑒𝑛</m:t>
                        </m:r>
                      </m:den>
                    </m:f>
                  </m:oMath>
                </a14:m>
                <a:r>
                  <a:rPr lang="nl-BE" sz="2400" dirty="0">
                    <a:solidFill>
                      <a:srgbClr val="003D62"/>
                    </a:solidFill>
                  </a:rPr>
                  <a:t>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9903+650</m:t>
                        </m:r>
                      </m:num>
                      <m:den>
                        <m:r>
                          <a:rPr lang="nl-BE" sz="2400" b="0" i="1" smtClean="0">
                            <a:solidFill>
                              <a:srgbClr val="003D62"/>
                            </a:solidFill>
                            <a:latin typeface="Cambria Math" panose="02040503050406030204" pitchFamily="18" charset="0"/>
                          </a:rPr>
                          <m:t>650</m:t>
                        </m:r>
                      </m:den>
                    </m:f>
                  </m:oMath>
                </a14:m>
                <a:r>
                  <a:rPr lang="nl-BE" sz="2400" dirty="0">
                    <a:solidFill>
                      <a:srgbClr val="003D62"/>
                    </a:solidFill>
                  </a:rPr>
                  <a:t> </a:t>
                </a:r>
              </a:p>
            </p:txBody>
          </p:sp>
        </mc:Choice>
        <mc:Fallback>
          <p:sp>
            <p:nvSpPr>
              <p:cNvPr id="9" name="Tekstvak 8"/>
              <p:cNvSpPr txBox="1">
                <a:spLocks noRot="1" noChangeAspect="1" noMove="1" noResize="1" noEditPoints="1" noAdjustHandles="1" noChangeArrowheads="1" noChangeShapeType="1" noTextEdit="1"/>
              </p:cNvSpPr>
              <p:nvPr/>
            </p:nvSpPr>
            <p:spPr>
              <a:xfrm>
                <a:off x="1872172" y="3739137"/>
                <a:ext cx="9499462" cy="671787"/>
              </a:xfrm>
              <a:prstGeom prst="rect">
                <a:avLst/>
              </a:prstGeom>
              <a:blipFill>
                <a:blip r:embed="rId3"/>
                <a:stretch>
                  <a:fillRect b="-885"/>
                </a:stretch>
              </a:blipFill>
              <a:ln>
                <a:solidFill>
                  <a:srgbClr val="FFC000"/>
                </a:solidFill>
              </a:ln>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7" name="Tekstvak 6"/>
              <p:cNvSpPr txBox="1"/>
              <p:nvPr/>
            </p:nvSpPr>
            <p:spPr>
              <a:xfrm>
                <a:off x="1523999" y="4888857"/>
                <a:ext cx="10334017" cy="1832618"/>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eqArr>
                          <m:eqArrPr>
                            <m:ctrlPr>
                              <a:rPr lang="nl-BE" sz="2400" i="1">
                                <a:solidFill>
                                  <a:srgbClr val="003D62"/>
                                </a:solidFill>
                                <a:latin typeface="Cambria Math" panose="02040503050406030204" pitchFamily="18" charset="0"/>
                              </a:rPr>
                            </m:ctrlPr>
                          </m:eqArrPr>
                          <m:e>
                            <m:r>
                              <a:rPr lang="nl-BE" sz="2400" i="1">
                                <a:solidFill>
                                  <a:srgbClr val="003D62"/>
                                </a:solidFill>
                                <a:latin typeface="Cambria Math"/>
                              </a:rPr>
                              <m:t>𝑤𝑖𝑛𝑠𝑡</m:t>
                            </m:r>
                            <m:r>
                              <a:rPr lang="nl-BE" sz="2400" i="1">
                                <a:solidFill>
                                  <a:srgbClr val="003D62"/>
                                </a:solidFill>
                                <a:latin typeface="Cambria Math"/>
                              </a:rPr>
                              <m:t> </m:t>
                            </m:r>
                            <m:r>
                              <a:rPr lang="nl-BE" sz="2400" i="1">
                                <a:solidFill>
                                  <a:srgbClr val="003D62"/>
                                </a:solidFill>
                                <a:latin typeface="Cambria Math"/>
                              </a:rPr>
                              <m:t>𝑣𝑎𝑛</m:t>
                            </m:r>
                            <m:r>
                              <a:rPr lang="nl-BE" sz="2400" i="1">
                                <a:solidFill>
                                  <a:srgbClr val="003D62"/>
                                </a:solidFill>
                                <a:latin typeface="Cambria Math"/>
                              </a:rPr>
                              <m:t> </m:t>
                            </m:r>
                            <m:r>
                              <a:rPr lang="nl-BE" sz="2400" i="1">
                                <a:solidFill>
                                  <a:srgbClr val="003D62"/>
                                </a:solidFill>
                                <a:latin typeface="Cambria Math"/>
                              </a:rPr>
                              <m:t>h𝑒𝑡</m:t>
                            </m:r>
                            <m:r>
                              <a:rPr lang="nl-BE" sz="2400" i="1">
                                <a:solidFill>
                                  <a:srgbClr val="003D62"/>
                                </a:solidFill>
                                <a:latin typeface="Cambria Math"/>
                              </a:rPr>
                              <m:t> </m:t>
                            </m:r>
                            <m:r>
                              <a:rPr lang="nl-BE" sz="2400" i="1">
                                <a:solidFill>
                                  <a:srgbClr val="003D62"/>
                                </a:solidFill>
                                <a:latin typeface="Cambria Math"/>
                              </a:rPr>
                              <m:t>𝑏𝑜𝑒𝑘𝑗𝑎𝑎𝑟</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r>
                              <a:rPr lang="nl-BE" sz="2400" i="1">
                                <a:solidFill>
                                  <a:srgbClr val="003D62"/>
                                </a:solidFill>
                                <a:latin typeface="Cambria Math"/>
                              </a:rPr>
                              <m:t>𝑏𝑒𝑙𝑎𝑠𝑡𝑖𝑛𝑔𝑒𝑛</m:t>
                            </m:r>
                            <m:r>
                              <a:rPr lang="nl-BE" sz="2400" i="1">
                                <a:solidFill>
                                  <a:srgbClr val="003D62"/>
                                </a:solidFill>
                                <a:latin typeface="Cambria Math"/>
                              </a:rPr>
                              <m:t> </m:t>
                            </m:r>
                            <m:r>
                              <a:rPr lang="nl-BE" sz="2400" i="1">
                                <a:solidFill>
                                  <a:srgbClr val="003D62"/>
                                </a:solidFill>
                                <a:latin typeface="Cambria Math"/>
                              </a:rPr>
                              <m:t>𝑒𝑛</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e>
                          <m:e>
                            <m:r>
                              <a:rPr lang="nl-BE" sz="2400" i="1">
                                <a:solidFill>
                                  <a:srgbClr val="003D62"/>
                                </a:solidFill>
                                <a:latin typeface="Cambria Math"/>
                              </a:rPr>
                              <m:t>𝑓𝑖𝑛𝑎𝑛𝑐𝑖</m:t>
                            </m:r>
                            <m:r>
                              <a:rPr lang="nl-BE" sz="2400" i="1">
                                <a:solidFill>
                                  <a:srgbClr val="003D62"/>
                                </a:solidFill>
                                <a:latin typeface="Cambria Math"/>
                              </a:rPr>
                              <m:t>ë</m:t>
                            </m:r>
                            <m:r>
                              <a:rPr lang="nl-BE" sz="2400" i="1">
                                <a:solidFill>
                                  <a:srgbClr val="003D62"/>
                                </a:solidFill>
                                <a:latin typeface="Cambria Math"/>
                              </a:rPr>
                              <m:t>𝑙𝑒</m:t>
                            </m:r>
                            <m:r>
                              <a:rPr lang="nl-BE" sz="2400" i="1">
                                <a:solidFill>
                                  <a:srgbClr val="003D62"/>
                                </a:solidFill>
                                <a:latin typeface="Cambria Math"/>
                              </a:rPr>
                              <m:t> </m:t>
                            </m:r>
                            <m:r>
                              <a:rPr lang="nl-BE" sz="2400" i="1">
                                <a:solidFill>
                                  <a:srgbClr val="003D62"/>
                                </a:solidFill>
                                <a:latin typeface="Cambria Math"/>
                              </a:rPr>
                              <m:t>𝑘𝑜𝑠𝑡𝑒𝑛</m:t>
                            </m:r>
                            <m:r>
                              <a:rPr lang="nl-BE" sz="2400" i="1">
                                <a:solidFill>
                                  <a:srgbClr val="003D62"/>
                                </a:solidFill>
                                <a:latin typeface="Cambria Math"/>
                              </a:rPr>
                              <m:t>+</m:t>
                            </m:r>
                            <m:r>
                              <a:rPr lang="nl-BE" sz="2400" i="1">
                                <a:solidFill>
                                  <a:srgbClr val="003D62"/>
                                </a:solidFill>
                                <a:latin typeface="Cambria Math"/>
                              </a:rPr>
                              <m:t>𝑛𝑖𝑒𝑡𝑘𝑎𝑠𝑘𝑜𝑠𝑡𝑒𝑛</m:t>
                            </m:r>
                          </m:e>
                        </m:eqArr>
                      </m:num>
                      <m:den>
                        <m:r>
                          <a:rPr lang="nl-BE" sz="2400" i="1">
                            <a:solidFill>
                              <a:srgbClr val="003D62"/>
                            </a:solidFill>
                            <a:latin typeface="Cambria Math"/>
                          </a:rPr>
                          <m:t>𝑓𝑖𝑛𝑎𝑛𝑐𝑖</m:t>
                        </m:r>
                        <m:r>
                          <a:rPr lang="nl-BE" sz="2400" i="1">
                            <a:solidFill>
                              <a:srgbClr val="003D62"/>
                            </a:solidFill>
                            <a:latin typeface="Cambria Math"/>
                          </a:rPr>
                          <m:t>ë</m:t>
                        </m:r>
                        <m:r>
                          <a:rPr lang="nl-BE" sz="2400" i="1">
                            <a:solidFill>
                              <a:srgbClr val="003D62"/>
                            </a:solidFill>
                            <a:latin typeface="Cambria Math"/>
                          </a:rPr>
                          <m:t>𝑙𝑒</m:t>
                        </m:r>
                        <m:r>
                          <a:rPr lang="nl-BE" sz="2400" i="1">
                            <a:solidFill>
                              <a:srgbClr val="003D62"/>
                            </a:solidFill>
                            <a:latin typeface="Cambria Math"/>
                          </a:rPr>
                          <m:t> </m:t>
                        </m:r>
                        <m:r>
                          <a:rPr lang="nl-BE" sz="2400" i="1">
                            <a:solidFill>
                              <a:srgbClr val="003D62"/>
                            </a:solidFill>
                            <a:latin typeface="Cambria Math"/>
                          </a:rPr>
                          <m:t>𝑘𝑜𝑠𝑡𝑒𝑛</m:t>
                        </m:r>
                        <m:r>
                          <a:rPr lang="nl-BE" sz="2400" i="1">
                            <a:solidFill>
                              <a:srgbClr val="003D62"/>
                            </a:solidFill>
                            <a:latin typeface="Cambria Math"/>
                          </a:rPr>
                          <m:t> </m:t>
                        </m:r>
                        <m:r>
                          <a:rPr lang="nl-BE" sz="2400" i="1">
                            <a:solidFill>
                              <a:srgbClr val="003D62"/>
                            </a:solidFill>
                            <a:latin typeface="Cambria Math"/>
                          </a:rPr>
                          <m:t>𝑣𝑎𝑛</m:t>
                        </m:r>
                        <m:r>
                          <a:rPr lang="nl-BE" sz="2400" i="1">
                            <a:solidFill>
                              <a:srgbClr val="003D62"/>
                            </a:solidFill>
                            <a:latin typeface="Cambria Math"/>
                          </a:rPr>
                          <m:t> </m:t>
                        </m:r>
                        <m:r>
                          <a:rPr lang="nl-BE" sz="2400" i="1">
                            <a:solidFill>
                              <a:srgbClr val="003D62"/>
                            </a:solidFill>
                            <a:latin typeface="Cambria Math"/>
                          </a:rPr>
                          <m:t>h𝑒𝑡</m:t>
                        </m:r>
                        <m:r>
                          <a:rPr lang="nl-BE" sz="2400" i="1">
                            <a:solidFill>
                              <a:srgbClr val="003D62"/>
                            </a:solidFill>
                            <a:latin typeface="Cambria Math"/>
                          </a:rPr>
                          <m:t> </m:t>
                        </m:r>
                        <m:r>
                          <a:rPr lang="nl-BE" sz="2400" i="1">
                            <a:solidFill>
                              <a:srgbClr val="003D62"/>
                            </a:solidFill>
                            <a:latin typeface="Cambria Math"/>
                          </a:rPr>
                          <m:t>𝑣𝑟𝑒𝑒𝑚𝑑</m:t>
                        </m:r>
                        <m:r>
                          <a:rPr lang="nl-BE" sz="2400" i="1">
                            <a:solidFill>
                              <a:srgbClr val="003D62"/>
                            </a:solidFill>
                            <a:latin typeface="Cambria Math"/>
                          </a:rPr>
                          <m:t> </m:t>
                        </m:r>
                        <m:r>
                          <a:rPr lang="nl-BE" sz="2400" i="1">
                            <a:solidFill>
                              <a:srgbClr val="003D62"/>
                            </a:solidFill>
                            <a:latin typeface="Cambria Math"/>
                          </a:rPr>
                          <m:t>𝑣𝑒𝑟𝑚𝑜𝑔𝑒𝑛</m:t>
                        </m:r>
                      </m:den>
                    </m:f>
                  </m:oMath>
                </a14:m>
                <a:r>
                  <a:rPr lang="nl-BE" sz="2400" dirty="0">
                    <a:solidFill>
                      <a:srgbClr val="003D62"/>
                    </a:solidFill>
                  </a:rPr>
                  <a:t> =</a:t>
                </a:r>
              </a:p>
              <a:p>
                <a:pPr/>
                <a:endParaRPr lang="nl-BE" sz="2400" dirty="0">
                  <a:solidFill>
                    <a:srgbClr val="003D62"/>
                  </a:solidFill>
                </a:endParaRPr>
              </a:p>
              <a:p>
                <a:pPr/>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9903+650+630+631/4+635/8+651+656+660+661+662+663−760−761−762−9125−780+680</m:t>
                        </m:r>
                      </m:num>
                      <m:den>
                        <m:r>
                          <a:rPr lang="nl-BE" sz="2400" b="0" i="1" smtClean="0">
                            <a:solidFill>
                              <a:srgbClr val="003D62"/>
                            </a:solidFill>
                            <a:latin typeface="Cambria Math" panose="02040503050406030204" pitchFamily="18" charset="0"/>
                          </a:rPr>
                          <m:t>650</m:t>
                        </m:r>
                      </m:den>
                    </m:f>
                  </m:oMath>
                </a14:m>
                <a:endParaRPr lang="nl-BE" sz="2400" dirty="0">
                  <a:solidFill>
                    <a:srgbClr val="003D62"/>
                  </a:solidFill>
                </a:endParaRPr>
              </a:p>
            </p:txBody>
          </p:sp>
        </mc:Choice>
        <mc:Fallback>
          <p:sp>
            <p:nvSpPr>
              <p:cNvPr id="7" name="Tekstvak 6"/>
              <p:cNvSpPr txBox="1">
                <a:spLocks noRot="1" noChangeAspect="1" noMove="1" noResize="1" noEditPoints="1" noAdjustHandles="1" noChangeArrowheads="1" noChangeShapeType="1" noTextEdit="1"/>
              </p:cNvSpPr>
              <p:nvPr/>
            </p:nvSpPr>
            <p:spPr>
              <a:xfrm>
                <a:off x="1523999" y="4888857"/>
                <a:ext cx="10334017" cy="1832618"/>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9EEC7723-7CD9-4A26-8D19-71F1CE3DFF1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739823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9"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299012" name="Rectangle 4"/>
          <p:cNvSpPr>
            <a:spLocks noChangeArrowheads="1"/>
          </p:cNvSpPr>
          <p:nvPr/>
        </p:nvSpPr>
        <p:spPr bwMode="auto">
          <a:xfrm>
            <a:off x="1524000" y="-200055"/>
            <a:ext cx="348172" cy="400110"/>
          </a:xfrm>
          <a:prstGeom prst="rect">
            <a:avLst/>
          </a:prstGeom>
          <a:noFill/>
          <a:ln w="9525">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2" name="Titel 1"/>
          <p:cNvSpPr>
            <a:spLocks noGrp="1"/>
          </p:cNvSpPr>
          <p:nvPr>
            <p:ph type="title"/>
          </p:nvPr>
        </p:nvSpPr>
        <p:spPr/>
        <p:txBody>
          <a:bodyPr/>
          <a:lstStyle/>
          <a:p>
            <a:r>
              <a:rPr lang="nl-BE" sz="3600" dirty="0"/>
              <a:t>Solvabiliteitsratio’s</a:t>
            </a:r>
            <a:endParaRPr lang="nl-BE" dirty="0"/>
          </a:p>
        </p:txBody>
      </p:sp>
      <p:sp>
        <p:nvSpPr>
          <p:cNvPr id="3" name="Tijdelijke aanduiding voor inhoud 2"/>
          <p:cNvSpPr>
            <a:spLocks noGrp="1"/>
          </p:cNvSpPr>
          <p:nvPr>
            <p:ph idx="1"/>
          </p:nvPr>
        </p:nvSpPr>
        <p:spPr/>
        <p:txBody>
          <a:bodyPr>
            <a:normAutofit fontScale="92500" lnSpcReduction="10000"/>
          </a:bodyPr>
          <a:lstStyle/>
          <a:p>
            <a:pPr marL="0" indent="0">
              <a:buClr>
                <a:schemeClr val="hlink"/>
              </a:buClr>
              <a:buSzPct val="80000"/>
              <a:buNone/>
              <a:defRPr/>
            </a:pPr>
            <a:endParaRPr lang="nl-BE" sz="2400" dirty="0">
              <a:latin typeface="Arial" charset="0"/>
              <a:cs typeface="Arial" charset="0"/>
            </a:endParaRPr>
          </a:p>
          <a:p>
            <a:pPr lvl="1">
              <a:buClr>
                <a:schemeClr val="hlink"/>
              </a:buClr>
              <a:buSzPct val="80000"/>
              <a:buFont typeface="Wingdings" pitchFamily="2" charset="2"/>
              <a:buChar char="Ø"/>
              <a:defRPr/>
            </a:pPr>
            <a:r>
              <a:rPr lang="nl-BE" dirty="0">
                <a:latin typeface="Arial" charset="0"/>
                <a:cs typeface="Arial" charset="0"/>
              </a:rPr>
              <a:t>Omloopsnelheid totaal vermogen:</a:t>
            </a:r>
          </a:p>
          <a:p>
            <a:pPr lvl="1">
              <a:buClr>
                <a:schemeClr val="hlink"/>
              </a:buClr>
              <a:buSzPct val="80000"/>
              <a:buFont typeface="Wingdings" pitchFamily="2" charset="2"/>
              <a:buChar char="Ø"/>
              <a:defRPr/>
            </a:pPr>
            <a:endParaRPr lang="nl-BE" dirty="0">
              <a:latin typeface="Arial" charset="0"/>
              <a:cs typeface="Arial" charset="0"/>
            </a:endParaRPr>
          </a:p>
          <a:p>
            <a:pPr lvl="1">
              <a:buClr>
                <a:schemeClr val="hlink"/>
              </a:buClr>
              <a:buSzPct val="80000"/>
              <a:buFont typeface="Wingdings" pitchFamily="2" charset="2"/>
              <a:buChar char="Ø"/>
              <a:defRPr/>
            </a:pPr>
            <a:endParaRPr lang="nl-BE" dirty="0">
              <a:latin typeface="Arial" charset="0"/>
              <a:cs typeface="Arial" charset="0"/>
            </a:endParaRPr>
          </a:p>
          <a:p>
            <a:pPr lvl="1">
              <a:buClr>
                <a:schemeClr val="hlink"/>
              </a:buClr>
              <a:buSzPct val="80000"/>
              <a:buFont typeface="Wingdings" pitchFamily="2" charset="2"/>
              <a:buChar char="Ø"/>
              <a:defRPr/>
            </a:pPr>
            <a:endParaRPr lang="nl-BE" dirty="0">
              <a:latin typeface="Arial" charset="0"/>
              <a:cs typeface="Arial" charset="0"/>
            </a:endParaRPr>
          </a:p>
          <a:p>
            <a:pPr lvl="1">
              <a:buClr>
                <a:schemeClr val="hlink"/>
              </a:buClr>
              <a:buSzPct val="80000"/>
              <a:buFont typeface="Wingdings" pitchFamily="2" charset="2"/>
              <a:buChar char="Ø"/>
              <a:defRPr/>
            </a:pPr>
            <a:endParaRPr lang="nl-BE" dirty="0">
              <a:latin typeface="Arial" charset="0"/>
              <a:cs typeface="Arial" charset="0"/>
            </a:endParaRPr>
          </a:p>
          <a:p>
            <a:pPr lvl="1">
              <a:buClr>
                <a:schemeClr val="hlink"/>
              </a:buClr>
              <a:buSzPct val="80000"/>
              <a:buFont typeface="Wingdings" pitchFamily="2" charset="2"/>
              <a:buChar char="Ø"/>
              <a:defRPr/>
            </a:pPr>
            <a:endParaRPr lang="nl-BE" dirty="0">
              <a:latin typeface="Arial" charset="0"/>
              <a:cs typeface="Arial" charset="0"/>
            </a:endParaRPr>
          </a:p>
          <a:p>
            <a:pPr lvl="1">
              <a:buClr>
                <a:schemeClr val="hlink"/>
              </a:buClr>
              <a:buSzPct val="80000"/>
              <a:buFont typeface="Wingdings" pitchFamily="2" charset="2"/>
              <a:buChar char="Ø"/>
              <a:defRPr/>
            </a:pPr>
            <a:r>
              <a:rPr lang="nl-BE" dirty="0">
                <a:latin typeface="Arial" charset="0"/>
                <a:cs typeface="Arial" charset="0"/>
              </a:rPr>
              <a:t>Industriële ondernemingen : ratio 1 à 3</a:t>
            </a:r>
          </a:p>
          <a:p>
            <a:pPr lvl="1">
              <a:buClr>
                <a:schemeClr val="hlink"/>
              </a:buClr>
              <a:buSzPct val="80000"/>
              <a:buFont typeface="Wingdings" pitchFamily="2" charset="2"/>
              <a:buChar char="Ø"/>
              <a:defRPr/>
            </a:pPr>
            <a:r>
              <a:rPr lang="nl-BE" dirty="0">
                <a:latin typeface="Arial" charset="0"/>
                <a:cs typeface="Arial" charset="0"/>
              </a:rPr>
              <a:t>Handelsondernemingen : ratio die veelal hoger ligt dan 3 </a:t>
            </a:r>
          </a:p>
          <a:p>
            <a:pPr marL="457200" lvl="1" indent="0">
              <a:buClr>
                <a:schemeClr val="hlink"/>
              </a:buClr>
              <a:buSzPct val="80000"/>
              <a:buNone/>
              <a:defRPr/>
            </a:pPr>
            <a:r>
              <a:rPr lang="nl-BE" dirty="0">
                <a:effectLst>
                  <a:outerShdw blurRad="38100" dist="38100" dir="2700000" algn="tl">
                    <a:srgbClr val="000000"/>
                  </a:outerShdw>
                </a:effectLst>
                <a:latin typeface="Arial" charset="0"/>
                <a:cs typeface="Arial" charset="0"/>
              </a:rPr>
              <a:t>	</a:t>
            </a:r>
            <a:endParaRPr lang="nl-BE" dirty="0"/>
          </a:p>
        </p:txBody>
      </p:sp>
      <mc:AlternateContent xmlns:mc="http://schemas.openxmlformats.org/markup-compatibility/2006">
        <mc:Choice xmlns:a14="http://schemas.microsoft.com/office/drawing/2010/main" Requires="a14">
          <p:sp>
            <p:nvSpPr>
              <p:cNvPr id="10" name="Tekstvak 9"/>
              <p:cNvSpPr txBox="1"/>
              <p:nvPr/>
            </p:nvSpPr>
            <p:spPr>
              <a:xfrm>
                <a:off x="2042809" y="2996953"/>
                <a:ext cx="6965004" cy="671915"/>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𝑣𝑒𝑟𝑘𝑜𝑝𝑒𝑛</m:t>
                        </m:r>
                      </m:num>
                      <m:den>
                        <m:r>
                          <a:rPr lang="nl-BE" sz="2400" i="1">
                            <a:solidFill>
                              <a:srgbClr val="003D62"/>
                            </a:solidFill>
                            <a:latin typeface="Cambria Math"/>
                          </a:rPr>
                          <m:t>𝑡𝑜𝑡𝑎𝑎𝑙</m:t>
                        </m:r>
                        <m:r>
                          <a:rPr lang="nl-BE" sz="2400" i="1">
                            <a:solidFill>
                              <a:srgbClr val="003D62"/>
                            </a:solidFill>
                            <a:latin typeface="Cambria Math"/>
                          </a:rPr>
                          <m:t> </m:t>
                        </m:r>
                        <m:r>
                          <a:rPr lang="nl-BE" sz="2400" i="1">
                            <a:solidFill>
                              <a:srgbClr val="003D62"/>
                            </a:solidFill>
                            <a:latin typeface="Cambria Math"/>
                          </a:rPr>
                          <m:t>𝑣𝑒𝑟𝑚𝑜𝑔𝑒𝑛</m:t>
                        </m:r>
                        <m:r>
                          <a:rPr lang="nl-BE" sz="2400" i="1">
                            <a:solidFill>
                              <a:srgbClr val="003D62"/>
                            </a:solidFill>
                            <a:latin typeface="Cambria Math"/>
                          </a:rPr>
                          <m:t> (</m:t>
                        </m:r>
                        <m:r>
                          <a:rPr lang="nl-BE" sz="2400" i="1">
                            <a:solidFill>
                              <a:srgbClr val="003D62"/>
                            </a:solidFill>
                            <a:latin typeface="Cambria Math"/>
                          </a:rPr>
                          <m:t>𝑜𝑓</m:t>
                        </m:r>
                        <m:r>
                          <a:rPr lang="nl-BE" sz="2400" i="1">
                            <a:solidFill>
                              <a:srgbClr val="003D62"/>
                            </a:solidFill>
                            <a:latin typeface="Cambria Math"/>
                          </a:rPr>
                          <m:t> </m:t>
                        </m:r>
                        <m:r>
                          <a:rPr lang="nl-BE" sz="2400" i="1">
                            <a:solidFill>
                              <a:srgbClr val="003D62"/>
                            </a:solidFill>
                            <a:latin typeface="Cambria Math"/>
                          </a:rPr>
                          <m:t>𝑡𝑜𝑡𝑎𝑎𝑙</m:t>
                        </m:r>
                        <m:r>
                          <a:rPr lang="nl-BE" sz="2400" i="1">
                            <a:solidFill>
                              <a:srgbClr val="003D62"/>
                            </a:solidFill>
                            <a:latin typeface="Cambria Math"/>
                          </a:rPr>
                          <m:t> </m:t>
                        </m:r>
                        <m:r>
                          <a:rPr lang="nl-BE" sz="2400" i="1">
                            <a:solidFill>
                              <a:srgbClr val="003D62"/>
                            </a:solidFill>
                            <a:latin typeface="Cambria Math"/>
                          </a:rPr>
                          <m:t>𝑎𝑐𝑡𝑖𝑒𝑓</m:t>
                        </m:r>
                        <m:r>
                          <a:rPr lang="nl-BE" sz="2400" i="1">
                            <a:solidFill>
                              <a:srgbClr val="003D62"/>
                            </a:solidFill>
                            <a:latin typeface="Cambria Math"/>
                          </a:rPr>
                          <m:t>)</m:t>
                        </m:r>
                      </m:den>
                    </m:f>
                  </m:oMath>
                </a14:m>
                <a:r>
                  <a:rPr lang="nl-BE" sz="2400" dirty="0">
                    <a:solidFill>
                      <a:srgbClr val="003D62"/>
                    </a:solidFill>
                  </a:rPr>
                  <a:t>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i="1">
                            <a:solidFill>
                              <a:srgbClr val="003D62"/>
                            </a:solidFill>
                            <a:latin typeface="Cambria Math" panose="02040503050406030204" pitchFamily="18" charset="0"/>
                          </a:rPr>
                          <m:t>70+74</m:t>
                        </m:r>
                      </m:num>
                      <m:den>
                        <m:r>
                          <a:rPr lang="nl-BE" sz="2400" b="0" i="1" smtClean="0">
                            <a:solidFill>
                              <a:srgbClr val="003D62"/>
                            </a:solidFill>
                            <a:latin typeface="Cambria Math" panose="02040503050406030204" pitchFamily="18" charset="0"/>
                          </a:rPr>
                          <m:t>10</m:t>
                        </m:r>
                        <m:r>
                          <a:rPr lang="nl-BE" sz="2400" i="1">
                            <a:solidFill>
                              <a:srgbClr val="003D62"/>
                            </a:solidFill>
                            <a:latin typeface="Cambria Math" panose="02040503050406030204" pitchFamily="18" charset="0"/>
                          </a:rPr>
                          <m:t>/</m:t>
                        </m:r>
                        <m:r>
                          <a:rPr lang="nl-BE" sz="2400" b="0" i="1" smtClean="0">
                            <a:solidFill>
                              <a:srgbClr val="003D62"/>
                            </a:solidFill>
                            <a:latin typeface="Cambria Math" panose="02040503050406030204" pitchFamily="18" charset="0"/>
                          </a:rPr>
                          <m:t>49</m:t>
                        </m:r>
                      </m:den>
                    </m:f>
                  </m:oMath>
                </a14:m>
                <a:endParaRPr lang="nl-BE" sz="2400" dirty="0">
                  <a:solidFill>
                    <a:srgbClr val="003D62"/>
                  </a:solidFill>
                </a:endParaRPr>
              </a:p>
            </p:txBody>
          </p:sp>
        </mc:Choice>
        <mc:Fallback>
          <p:sp>
            <p:nvSpPr>
              <p:cNvPr id="10" name="Tekstvak 9"/>
              <p:cNvSpPr txBox="1">
                <a:spLocks noRot="1" noChangeAspect="1" noMove="1" noResize="1" noEditPoints="1" noAdjustHandles="1" noChangeArrowheads="1" noChangeShapeType="1" noTextEdit="1"/>
              </p:cNvSpPr>
              <p:nvPr/>
            </p:nvSpPr>
            <p:spPr>
              <a:xfrm>
                <a:off x="2042809" y="2996953"/>
                <a:ext cx="6965004" cy="671915"/>
              </a:xfrm>
              <a:prstGeom prst="rect">
                <a:avLst/>
              </a:prstGeom>
              <a:blipFill>
                <a:blip r:embed="rId3"/>
                <a:stretch>
                  <a:fillRect b="-893"/>
                </a:stretch>
              </a:blipFill>
              <a:ln>
                <a:solidFill>
                  <a:srgbClr val="FFC000"/>
                </a:solidFill>
              </a:ln>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1B454B66-BFCA-468A-A9F7-DF3D33DF57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53082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Solvabiliteitsratio’s</a:t>
            </a:r>
            <a:endParaRPr lang="nl-BE" dirty="0"/>
          </a:p>
        </p:txBody>
      </p:sp>
      <p:sp>
        <p:nvSpPr>
          <p:cNvPr id="36867" name="Rectangle 3"/>
          <p:cNvSpPr>
            <a:spLocks noGrp="1" noChangeArrowheads="1"/>
          </p:cNvSpPr>
          <p:nvPr>
            <p:ph idx="1"/>
          </p:nvPr>
        </p:nvSpPr>
        <p:spPr/>
        <p:txBody>
          <a:bodyPr/>
          <a:lstStyle/>
          <a:p>
            <a:pPr marL="457200" indent="-457200">
              <a:buNone/>
              <a:defRPr/>
            </a:pPr>
            <a:r>
              <a:rPr lang="nl-BE" sz="2800" dirty="0"/>
              <a:t>4.</a:t>
            </a:r>
            <a:r>
              <a:rPr lang="nl-BE" sz="2400" dirty="0"/>
              <a:t>	</a:t>
            </a:r>
            <a:r>
              <a:rPr lang="nl-BE" sz="2400" u="sng" dirty="0" err="1"/>
              <a:t>Terugbetalingcapaciteit</a:t>
            </a:r>
            <a:r>
              <a:rPr lang="nl-BE" sz="2400" dirty="0"/>
              <a:t>:</a:t>
            </a:r>
            <a:r>
              <a:rPr lang="nl-BE" sz="2800" dirty="0"/>
              <a:t> </a:t>
            </a:r>
          </a:p>
          <a:p>
            <a:pPr marL="457200" indent="-457200">
              <a:buNone/>
              <a:defRPr/>
            </a:pPr>
            <a:r>
              <a:rPr lang="nl-BE" dirty="0"/>
              <a:t>	</a:t>
            </a:r>
            <a:r>
              <a:rPr lang="nl-BE" sz="2000" dirty="0"/>
              <a:t>na hoeveel jaar zal de schuld op basis van de huidige cashflow terugbetaald zijn</a:t>
            </a:r>
            <a:endParaRPr lang="en-GB" sz="2000" u="sng" dirty="0"/>
          </a:p>
          <a:p>
            <a:pPr marL="457200" indent="-457200">
              <a:buNone/>
              <a:defRPr/>
            </a:pPr>
            <a:endParaRPr lang="nl-BE" sz="2000" dirty="0"/>
          </a:p>
          <a:p>
            <a:pPr marL="457200" indent="-457200">
              <a:buNone/>
              <a:defRPr/>
            </a:pPr>
            <a:endParaRPr lang="nl-BE" sz="2000" dirty="0"/>
          </a:p>
          <a:p>
            <a:pPr marL="457200" indent="-457200">
              <a:buNone/>
              <a:defRPr/>
            </a:pPr>
            <a:endParaRPr lang="nl-BE" sz="2000" dirty="0"/>
          </a:p>
          <a:p>
            <a:pPr marL="457200" indent="-457200">
              <a:buNone/>
              <a:defRPr/>
            </a:pPr>
            <a:r>
              <a:rPr lang="nl-BE" sz="2000" dirty="0"/>
              <a:t>	</a:t>
            </a:r>
          </a:p>
          <a:p>
            <a:pPr marL="457200" indent="-457200">
              <a:buNone/>
              <a:defRPr/>
            </a:pPr>
            <a:r>
              <a:rPr lang="nl-BE" sz="2000" dirty="0"/>
              <a:t>	</a:t>
            </a:r>
          </a:p>
          <a:p>
            <a:pPr marL="457200" indent="-457200">
              <a:buNone/>
              <a:defRPr/>
            </a:pPr>
            <a:endParaRPr lang="nl-BE" sz="2000" b="1" dirty="0"/>
          </a:p>
          <a:p>
            <a:pPr marL="457200" indent="-457200">
              <a:buNone/>
              <a:defRPr/>
            </a:pPr>
            <a:r>
              <a:rPr lang="nl-BE" sz="1800" b="1" dirty="0"/>
              <a:t>netto Cash flow </a:t>
            </a:r>
            <a:r>
              <a:rPr lang="nl-BE" sz="1600" dirty="0"/>
              <a:t>= de som van de winst (of het verlies) van het boekjaar en de niet-kaskosten (afschrijvingen, waardeverminderingen en voorzieningen)</a:t>
            </a:r>
            <a:endParaRPr lang="en-GB" sz="1600" dirty="0"/>
          </a:p>
        </p:txBody>
      </p:sp>
      <p:sp>
        <p:nvSpPr>
          <p:cNvPr id="36869"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36871"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778213" y="3429000"/>
                <a:ext cx="11011710" cy="1250342"/>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𝑣𝑟𝑒𝑒𝑚𝑑</m:t>
                        </m:r>
                        <m:r>
                          <a:rPr lang="nl-BE" sz="2400" i="1">
                            <a:solidFill>
                              <a:srgbClr val="003D62"/>
                            </a:solidFill>
                            <a:latin typeface="Cambria Math"/>
                          </a:rPr>
                          <m:t> </m:t>
                        </m:r>
                        <m:r>
                          <a:rPr lang="nl-BE" sz="2400" i="1">
                            <a:solidFill>
                              <a:srgbClr val="003D62"/>
                            </a:solidFill>
                            <a:latin typeface="Cambria Math"/>
                          </a:rPr>
                          <m:t>𝑣𝑒𝑟𝑚𝑜𝑔𝑒𝑛</m:t>
                        </m:r>
                      </m:num>
                      <m:den>
                        <m:r>
                          <a:rPr lang="nl-BE" sz="2400" i="1">
                            <a:solidFill>
                              <a:srgbClr val="003D62"/>
                            </a:solidFill>
                            <a:latin typeface="Cambria Math"/>
                          </a:rPr>
                          <m:t>𝑛𝑒𝑡𝑡𝑜</m:t>
                        </m:r>
                        <m:r>
                          <a:rPr lang="nl-BE" sz="2400" i="1">
                            <a:solidFill>
                              <a:srgbClr val="003D62"/>
                            </a:solidFill>
                            <a:latin typeface="Cambria Math"/>
                          </a:rPr>
                          <m:t> </m:t>
                        </m:r>
                        <m:r>
                          <a:rPr lang="nl-BE" sz="2400" i="1">
                            <a:solidFill>
                              <a:srgbClr val="003D62"/>
                            </a:solidFill>
                            <a:latin typeface="Cambria Math"/>
                          </a:rPr>
                          <m:t>𝑐𝑎𝑠h</m:t>
                        </m:r>
                        <m:r>
                          <a:rPr lang="nl-BE" sz="2400" i="1">
                            <a:solidFill>
                              <a:srgbClr val="003D62"/>
                            </a:solidFill>
                            <a:latin typeface="Cambria Math"/>
                          </a:rPr>
                          <m:t> </m:t>
                        </m:r>
                        <m:r>
                          <a:rPr lang="nl-BE" sz="2400" i="1">
                            <a:solidFill>
                              <a:srgbClr val="003D62"/>
                            </a:solidFill>
                            <a:latin typeface="Cambria Math"/>
                          </a:rPr>
                          <m:t>𝑓𝑙𝑜𝑤</m:t>
                        </m:r>
                      </m:den>
                    </m:f>
                  </m:oMath>
                </a14:m>
                <a:r>
                  <a:rPr lang="nl-BE" sz="2400" dirty="0">
                    <a:solidFill>
                      <a:srgbClr val="003D62"/>
                    </a:solidFill>
                  </a:rPr>
                  <a:t> </a:t>
                </a:r>
              </a:p>
              <a:p>
                <a:pPr/>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16+17/49</m:t>
                        </m:r>
                      </m:num>
                      <m:den>
                        <m:r>
                          <a:rPr lang="nl-BE" sz="2400" i="1">
                            <a:solidFill>
                              <a:srgbClr val="003D62"/>
                            </a:solidFill>
                            <a:latin typeface="Cambria Math" panose="02040503050406030204" pitchFamily="18" charset="0"/>
                          </a:rPr>
                          <m:t>9903+630+631/4+635/</m:t>
                        </m:r>
                        <m:r>
                          <a:rPr lang="nl-BE" sz="2400" i="1" smtClean="0">
                            <a:solidFill>
                              <a:srgbClr val="003D62"/>
                            </a:solidFill>
                            <a:latin typeface="Cambria Math" panose="02040503050406030204" pitchFamily="18" charset="0"/>
                          </a:rPr>
                          <m:t>8</m:t>
                        </m:r>
                        <m:r>
                          <a:rPr lang="nl-BE" sz="2400" i="1">
                            <a:solidFill>
                              <a:srgbClr val="003D62"/>
                            </a:solidFill>
                            <a:latin typeface="Cambria Math" panose="02040503050406030204" pitchFamily="18" charset="0"/>
                          </a:rPr>
                          <m:t>+651+656+660+661+662+663−760−761−762−9125−780+680</m:t>
                        </m:r>
                      </m:den>
                    </m:f>
                  </m:oMath>
                </a14:m>
                <a:endParaRPr lang="nl-BE" sz="2400" dirty="0">
                  <a:solidFill>
                    <a:srgbClr val="003D62"/>
                  </a:solidFill>
                </a:endParaRPr>
              </a:p>
            </p:txBody>
          </p:sp>
        </mc:Choice>
        <mc:Fallback>
          <p:sp>
            <p:nvSpPr>
              <p:cNvPr id="8" name="Tekstvak 7"/>
              <p:cNvSpPr txBox="1">
                <a:spLocks noRot="1" noChangeAspect="1" noMove="1" noResize="1" noEditPoints="1" noAdjustHandles="1" noChangeArrowheads="1" noChangeShapeType="1" noTextEdit="1"/>
              </p:cNvSpPr>
              <p:nvPr/>
            </p:nvSpPr>
            <p:spPr>
              <a:xfrm>
                <a:off x="778213" y="3429000"/>
                <a:ext cx="11011710" cy="1250342"/>
              </a:xfrm>
              <a:prstGeom prst="rect">
                <a:avLst/>
              </a:prstGeom>
              <a:blipFill>
                <a:blip r:embed="rId3"/>
                <a:stretch>
                  <a:fillRect l="-830"/>
                </a:stretch>
              </a:blipFill>
              <a:ln>
                <a:solidFill>
                  <a:srgbClr val="FFC00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D173FCDD-4070-4066-BF23-BBE68641979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07518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Solvabiliteitsratio’s</a:t>
            </a:r>
            <a:endParaRPr lang="nl-BE" dirty="0"/>
          </a:p>
        </p:txBody>
      </p:sp>
      <p:sp>
        <p:nvSpPr>
          <p:cNvPr id="36867" name="Rectangle 3"/>
          <p:cNvSpPr>
            <a:spLocks noGrp="1" noChangeArrowheads="1"/>
          </p:cNvSpPr>
          <p:nvPr>
            <p:ph idx="1"/>
          </p:nvPr>
        </p:nvSpPr>
        <p:spPr/>
        <p:txBody>
          <a:bodyPr/>
          <a:lstStyle/>
          <a:p>
            <a:pPr marL="457200" indent="-457200">
              <a:buNone/>
              <a:defRPr/>
            </a:pPr>
            <a:r>
              <a:rPr lang="nl-BE" sz="2800" dirty="0"/>
              <a:t>4.</a:t>
            </a:r>
            <a:r>
              <a:rPr lang="nl-BE" sz="2400" dirty="0"/>
              <a:t>	</a:t>
            </a:r>
            <a:r>
              <a:rPr lang="nl-BE" sz="2400" u="sng" dirty="0" err="1"/>
              <a:t>Terugbetalingcapaciteit</a:t>
            </a:r>
            <a:r>
              <a:rPr lang="nl-BE" sz="2400" dirty="0"/>
              <a:t>:</a:t>
            </a:r>
            <a:r>
              <a:rPr lang="nl-BE" sz="2800" dirty="0"/>
              <a:t> </a:t>
            </a:r>
          </a:p>
          <a:p>
            <a:pPr marL="457200" indent="-457200">
              <a:buNone/>
              <a:defRPr/>
            </a:pPr>
            <a:r>
              <a:rPr lang="nl-BE" dirty="0"/>
              <a:t>	</a:t>
            </a:r>
            <a:r>
              <a:rPr lang="nl-BE" sz="2000" dirty="0"/>
              <a:t>Netto-schuld/EBITDA</a:t>
            </a:r>
            <a:endParaRPr lang="en-GB" sz="2000" u="sng" dirty="0"/>
          </a:p>
          <a:p>
            <a:pPr marL="457200" indent="-457200">
              <a:buNone/>
              <a:defRPr/>
            </a:pPr>
            <a:endParaRPr lang="nl-BE" sz="2000" dirty="0"/>
          </a:p>
          <a:p>
            <a:pPr marL="457200" indent="-457200">
              <a:buNone/>
              <a:defRPr/>
            </a:pPr>
            <a:endParaRPr lang="nl-BE" sz="2000" dirty="0"/>
          </a:p>
          <a:p>
            <a:pPr marL="457200" indent="-457200">
              <a:buNone/>
              <a:defRPr/>
            </a:pPr>
            <a:endParaRPr lang="nl-BE" sz="2000" dirty="0"/>
          </a:p>
          <a:p>
            <a:pPr marL="457200" indent="-457200">
              <a:buNone/>
              <a:defRPr/>
            </a:pPr>
            <a:r>
              <a:rPr lang="nl-BE" sz="2000" dirty="0"/>
              <a:t>	</a:t>
            </a:r>
          </a:p>
          <a:p>
            <a:pPr marL="457200" indent="-457200">
              <a:buNone/>
              <a:defRPr/>
            </a:pPr>
            <a:r>
              <a:rPr lang="nl-BE" sz="2000" dirty="0"/>
              <a:t>	</a:t>
            </a:r>
          </a:p>
          <a:p>
            <a:pPr marL="457200" indent="-457200">
              <a:buNone/>
              <a:defRPr/>
            </a:pPr>
            <a:r>
              <a:rPr lang="nl-BE" sz="2400" b="1" dirty="0" err="1"/>
              <a:t>Nettoschuld</a:t>
            </a:r>
            <a:r>
              <a:rPr lang="nl-BE" sz="2400" b="1" dirty="0"/>
              <a:t> = finan</a:t>
            </a:r>
            <a:r>
              <a:rPr lang="nl-BE" sz="2400" dirty="0"/>
              <a:t>ciële schuld – liquide middelen en </a:t>
            </a:r>
            <a:r>
              <a:rPr lang="nl-BE" sz="2400" dirty="0" err="1"/>
              <a:t>belggingen</a:t>
            </a:r>
            <a:endParaRPr lang="nl-BE" sz="2400" b="1" dirty="0"/>
          </a:p>
          <a:p>
            <a:pPr marL="457200" indent="-457200">
              <a:buNone/>
              <a:defRPr/>
            </a:pPr>
            <a:r>
              <a:rPr lang="nl-BE" sz="2400" b="1" dirty="0"/>
              <a:t>EBITDA</a:t>
            </a:r>
            <a:r>
              <a:rPr lang="nl-BE" sz="2400" dirty="0"/>
              <a:t>= </a:t>
            </a:r>
            <a:r>
              <a:rPr lang="nl-BE" sz="2400" dirty="0" err="1"/>
              <a:t>earnings</a:t>
            </a:r>
            <a:r>
              <a:rPr lang="nl-BE" sz="2400" dirty="0"/>
              <a:t> </a:t>
            </a:r>
            <a:r>
              <a:rPr lang="nl-BE" sz="2400" dirty="0" err="1"/>
              <a:t>before</a:t>
            </a:r>
            <a:r>
              <a:rPr lang="nl-BE" sz="2400" dirty="0"/>
              <a:t> interest, </a:t>
            </a:r>
            <a:r>
              <a:rPr lang="nl-BE" sz="2400" dirty="0" err="1"/>
              <a:t>taxes</a:t>
            </a:r>
            <a:r>
              <a:rPr lang="nl-BE" sz="2400" dirty="0"/>
              <a:t>, </a:t>
            </a:r>
            <a:r>
              <a:rPr lang="nl-BE" sz="2400" dirty="0" err="1"/>
              <a:t>depreciation</a:t>
            </a:r>
            <a:r>
              <a:rPr lang="nl-BE" sz="2400" dirty="0"/>
              <a:t> </a:t>
            </a:r>
            <a:r>
              <a:rPr lang="nl-BE" sz="2400" dirty="0" err="1"/>
              <a:t>and</a:t>
            </a:r>
            <a:r>
              <a:rPr lang="nl-BE" sz="2400" dirty="0"/>
              <a:t> </a:t>
            </a:r>
            <a:r>
              <a:rPr lang="nl-BE" sz="2400" dirty="0" err="1"/>
              <a:t>amortisation</a:t>
            </a:r>
            <a:endParaRPr lang="en-GB" sz="2400" dirty="0"/>
          </a:p>
        </p:txBody>
      </p:sp>
      <p:sp>
        <p:nvSpPr>
          <p:cNvPr id="36869"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36871"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1196502" y="3398307"/>
                <a:ext cx="5398851" cy="676724"/>
              </a:xfrm>
              <a:prstGeom prst="rect">
                <a:avLst/>
              </a:prstGeom>
              <a:noFill/>
              <a:ln>
                <a:solidFill>
                  <a:srgbClr val="FFC000"/>
                </a:solidFill>
              </a:ln>
            </p:spPr>
            <p:txBody>
              <a:bodyPr wrap="square" rtlCol="0">
                <a:spAutoFit/>
              </a:bodyPr>
              <a:lstStyle/>
              <a:p>
                <a:pPr/>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b="0" i="1" smtClean="0">
                            <a:solidFill>
                              <a:srgbClr val="003D62"/>
                            </a:solidFill>
                            <a:latin typeface="Cambria Math" panose="02040503050406030204" pitchFamily="18" charset="0"/>
                          </a:rPr>
                          <m:t>170/4+42+43−</m:t>
                        </m:r>
                        <m:r>
                          <a:rPr lang="nl-BE" sz="2400" b="0" i="1" smtClean="0">
                            <a:solidFill>
                              <a:srgbClr val="003D62"/>
                            </a:solidFill>
                            <a:latin typeface="Cambria Math" panose="02040503050406030204" pitchFamily="18" charset="0"/>
                          </a:rPr>
                          <m:t>50/53−54/58</m:t>
                        </m:r>
                      </m:num>
                      <m:den>
                        <m:r>
                          <a:rPr lang="nl-BE" sz="2400" i="1" smtClean="0">
                            <a:solidFill>
                              <a:srgbClr val="003D62"/>
                            </a:solidFill>
                            <a:latin typeface="Cambria Math" panose="02040503050406030204" pitchFamily="18" charset="0"/>
                          </a:rPr>
                          <m:t>990</m:t>
                        </m:r>
                        <m:r>
                          <a:rPr lang="nl-BE" sz="2400" b="0" i="1" smtClean="0">
                            <a:solidFill>
                              <a:srgbClr val="003D62"/>
                            </a:solidFill>
                            <a:latin typeface="Cambria Math" panose="02040503050406030204" pitchFamily="18" charset="0"/>
                          </a:rPr>
                          <m:t>1−76</m:t>
                        </m:r>
                        <m:r>
                          <a:rPr lang="nl-BE" sz="2400" b="0" i="1" smtClean="0">
                            <a:solidFill>
                              <a:srgbClr val="003D62"/>
                            </a:solidFill>
                            <a:latin typeface="Cambria Math" panose="02040503050406030204" pitchFamily="18" charset="0"/>
                          </a:rPr>
                          <m:t>𝐴</m:t>
                        </m:r>
                        <m:r>
                          <a:rPr lang="nl-BE" sz="2400" b="0" i="1" smtClean="0">
                            <a:solidFill>
                              <a:srgbClr val="003D62"/>
                            </a:solidFill>
                            <a:latin typeface="Cambria Math" panose="02040503050406030204" pitchFamily="18" charset="0"/>
                          </a:rPr>
                          <m:t>+66</m:t>
                        </m:r>
                        <m:r>
                          <a:rPr lang="nl-BE" sz="2400" b="0" i="1" smtClean="0">
                            <a:solidFill>
                              <a:srgbClr val="003D62"/>
                            </a:solidFill>
                            <a:latin typeface="Cambria Math" panose="02040503050406030204" pitchFamily="18" charset="0"/>
                          </a:rPr>
                          <m:t>𝐴</m:t>
                        </m:r>
                        <m:r>
                          <a:rPr lang="nl-BE" sz="2400" i="1">
                            <a:solidFill>
                              <a:srgbClr val="003D62"/>
                            </a:solidFill>
                            <a:latin typeface="Cambria Math" panose="02040503050406030204" pitchFamily="18" charset="0"/>
                          </a:rPr>
                          <m:t>+630+631/4+635/</m:t>
                        </m:r>
                        <m:r>
                          <a:rPr lang="nl-BE" sz="2400" b="0" i="1" smtClean="0">
                            <a:solidFill>
                              <a:srgbClr val="003D62"/>
                            </a:solidFill>
                            <a:latin typeface="Cambria Math" panose="02040503050406030204" pitchFamily="18" charset="0"/>
                          </a:rPr>
                          <m:t>7</m:t>
                        </m:r>
                      </m:den>
                    </m:f>
                  </m:oMath>
                </a14:m>
                <a:endParaRPr lang="nl-BE" sz="2400" dirty="0">
                  <a:solidFill>
                    <a:srgbClr val="003D62"/>
                  </a:solidFill>
                </a:endParaRPr>
              </a:p>
            </p:txBody>
          </p:sp>
        </mc:Choice>
        <mc:Fallback>
          <p:sp>
            <p:nvSpPr>
              <p:cNvPr id="8" name="Tekstvak 7"/>
              <p:cNvSpPr txBox="1">
                <a:spLocks noRot="1" noChangeAspect="1" noMove="1" noResize="1" noEditPoints="1" noAdjustHandles="1" noChangeArrowheads="1" noChangeShapeType="1" noTextEdit="1"/>
              </p:cNvSpPr>
              <p:nvPr/>
            </p:nvSpPr>
            <p:spPr>
              <a:xfrm>
                <a:off x="1196502" y="3398307"/>
                <a:ext cx="5398851" cy="676724"/>
              </a:xfrm>
              <a:prstGeom prst="rect">
                <a:avLst/>
              </a:prstGeom>
              <a:blipFill>
                <a:blip r:embed="rId3"/>
                <a:stretch>
                  <a:fillRect l="-1577" b="-885"/>
                </a:stretch>
              </a:blipFill>
              <a:ln>
                <a:solidFill>
                  <a:srgbClr val="FFC00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D173FCDD-4070-4066-BF23-BBE68641979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59440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2800" dirty="0"/>
              <a:t>Solvabiliteitsratio’s voor Zitmeubel NV</a:t>
            </a:r>
          </a:p>
        </p:txBody>
      </p:sp>
      <p:sp>
        <p:nvSpPr>
          <p:cNvPr id="3" name="Tijdelijke aanduiding voor inhoud 2"/>
          <p:cNvSpPr>
            <a:spLocks noGrp="1"/>
          </p:cNvSpPr>
          <p:nvPr>
            <p:ph idx="1"/>
          </p:nvPr>
        </p:nvSpPr>
        <p:spPr/>
        <p:txBody>
          <a:bodyPr/>
          <a:lstStyle/>
          <a:p>
            <a:pPr marL="0" indent="0">
              <a:lnSpc>
                <a:spcPct val="90000"/>
              </a:lnSpc>
              <a:spcBef>
                <a:spcPts val="0"/>
              </a:spcBef>
              <a:buNone/>
            </a:pPr>
            <a:r>
              <a:rPr lang="nl-BE" sz="2000" dirty="0"/>
              <a:t>De solvabiliteitssituatie van Zitmeubel NV kan aan de hand van enkele solvabiliteitsratio’s worden bekeken. </a:t>
            </a:r>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endParaRPr lang="nl-BE" sz="2000" dirty="0"/>
          </a:p>
          <a:p>
            <a:pPr marL="0" indent="0">
              <a:lnSpc>
                <a:spcPct val="90000"/>
              </a:lnSpc>
              <a:spcBef>
                <a:spcPts val="0"/>
              </a:spcBef>
              <a:buNone/>
            </a:pPr>
            <a:r>
              <a:rPr lang="nl-BE" sz="2000" dirty="0"/>
              <a:t>Hieruit blijkt dat de algemene schuldgraad is toegenomen en de graad van financiële autonomie is afgenomen. De intrestdekking is ontoereikend, evenals de terugbetalingscapaciteit</a:t>
            </a:r>
            <a:endParaRPr lang="en-GB" sz="2000" dirty="0"/>
          </a:p>
          <a:p>
            <a:pPr marL="0" indent="0">
              <a:lnSpc>
                <a:spcPct val="90000"/>
              </a:lnSpc>
              <a:spcBef>
                <a:spcPts val="0"/>
              </a:spcBef>
              <a:buNone/>
            </a:pPr>
            <a:endParaRPr lang="en-GB" sz="2000" dirty="0"/>
          </a:p>
          <a:p>
            <a:pPr marL="0" indent="0">
              <a:spcBef>
                <a:spcPts val="0"/>
              </a:spcBef>
              <a:buNone/>
            </a:pPr>
            <a:endParaRPr lang="nl-BE" sz="2000" dirty="0"/>
          </a:p>
        </p:txBody>
      </p:sp>
      <p:pic>
        <p:nvPicPr>
          <p:cNvPr id="4" name="Picture 4"/>
          <p:cNvPicPr>
            <a:picLocks noChangeAspect="1" noChangeArrowheads="1"/>
          </p:cNvPicPr>
          <p:nvPr/>
        </p:nvPicPr>
        <p:blipFill rotWithShape="1">
          <a:blip r:embed="rId2" cstate="print"/>
          <a:srcRect r="21591" b="11780"/>
          <a:stretch/>
        </p:blipFill>
        <p:spPr bwMode="auto">
          <a:xfrm>
            <a:off x="3287688" y="2348880"/>
            <a:ext cx="560663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CA41796C-9F51-4A05-A0D1-E7A19ABDBB9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07700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nl-BE" dirty="0"/>
              <a:t>Rendabiliteitsratio’s</a:t>
            </a:r>
            <a:endParaRPr lang="en-GB" dirty="0"/>
          </a:p>
        </p:txBody>
      </p:sp>
      <p:sp>
        <p:nvSpPr>
          <p:cNvPr id="3" name="Tijdelijke aanduiding voor tekst 2"/>
          <p:cNvSpPr>
            <a:spLocks noGrp="1"/>
          </p:cNvSpPr>
          <p:nvPr>
            <p:ph type="body" idx="1"/>
          </p:nvPr>
        </p:nvSpPr>
        <p:spPr/>
        <p:txBody>
          <a:bodyPr/>
          <a:lstStyle/>
          <a:p>
            <a:r>
              <a:rPr lang="nl-BE" dirty="0"/>
              <a:t>Ratioanalyse</a:t>
            </a:r>
          </a:p>
        </p:txBody>
      </p:sp>
    </p:spTree>
    <p:extLst>
      <p:ext uri="{BB962C8B-B14F-4D97-AF65-F5344CB8AC3E}">
        <p14:creationId xmlns:p14="http://schemas.microsoft.com/office/powerpoint/2010/main" val="4067605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nl-BE" sz="3200"/>
              <a:t>Rendabiliteitsratio’s</a:t>
            </a:r>
            <a:endParaRPr lang="en-GB" sz="3200"/>
          </a:p>
        </p:txBody>
      </p:sp>
      <p:sp>
        <p:nvSpPr>
          <p:cNvPr id="39939" name="Rectangle 3"/>
          <p:cNvSpPr>
            <a:spLocks noGrp="1" noChangeArrowheads="1"/>
          </p:cNvSpPr>
          <p:nvPr>
            <p:ph idx="1"/>
          </p:nvPr>
        </p:nvSpPr>
        <p:spPr/>
        <p:txBody>
          <a:bodyPr/>
          <a:lstStyle/>
          <a:p>
            <a:pPr marL="0" indent="0">
              <a:buNone/>
              <a:defRPr/>
            </a:pPr>
            <a:r>
              <a:rPr lang="nl-BE" sz="2400" i="1" dirty="0"/>
              <a:t>=</a:t>
            </a:r>
            <a:r>
              <a:rPr lang="nl-BE" sz="2400" dirty="0"/>
              <a:t> de mate waarin met de ingezette middelen winst (of verlies) wordt gehaald</a:t>
            </a:r>
          </a:p>
          <a:p>
            <a:pPr marL="609600" indent="-609600">
              <a:defRPr/>
            </a:pPr>
            <a:endParaRPr lang="nl-BE" sz="1000" dirty="0"/>
          </a:p>
          <a:p>
            <a:pPr marL="609600" indent="-609600">
              <a:defRPr/>
            </a:pPr>
            <a:endParaRPr lang="nl-BE" sz="1000" dirty="0"/>
          </a:p>
          <a:p>
            <a:pPr marL="0" indent="0">
              <a:buNone/>
              <a:defRPr/>
            </a:pPr>
            <a:r>
              <a:rPr lang="nl-BE" sz="2400" u="sng" dirty="0"/>
              <a:t>Soorten</a:t>
            </a:r>
          </a:p>
          <a:p>
            <a:pPr marL="609600" indent="-609600">
              <a:defRPr/>
            </a:pPr>
            <a:endParaRPr lang="nl-BE" sz="1000" i="1" dirty="0"/>
          </a:p>
          <a:p>
            <a:pPr marL="571500" indent="-457200">
              <a:buClr>
                <a:schemeClr val="tx1"/>
              </a:buClr>
              <a:buFont typeface="Wingdings" pitchFamily="2" charset="2"/>
              <a:buAutoNum type="alphaUcPeriod"/>
              <a:defRPr/>
            </a:pPr>
            <a:r>
              <a:rPr lang="nl-BE" sz="2400" dirty="0"/>
              <a:t>De rendabiliteit van de ondernemingsactiviteit</a:t>
            </a:r>
          </a:p>
          <a:p>
            <a:pPr marL="571500" indent="-457200">
              <a:buClr>
                <a:schemeClr val="tx1"/>
              </a:buClr>
              <a:buFont typeface="Wingdings" pitchFamily="2" charset="2"/>
              <a:buAutoNum type="alphaUcPeriod"/>
              <a:defRPr/>
            </a:pPr>
            <a:r>
              <a:rPr lang="nl-BE" sz="2400" dirty="0"/>
              <a:t>De rendabiliteit van het totaal der activa</a:t>
            </a:r>
          </a:p>
          <a:p>
            <a:pPr marL="571500" indent="-457200">
              <a:buClr>
                <a:schemeClr val="tx1"/>
              </a:buClr>
              <a:buFont typeface="Wingdings" pitchFamily="2" charset="2"/>
              <a:buAutoNum type="alphaUcPeriod"/>
              <a:defRPr/>
            </a:pPr>
            <a:r>
              <a:rPr lang="nl-BE" sz="2400" dirty="0"/>
              <a:t>De werking van de operationele hefboom</a:t>
            </a:r>
          </a:p>
          <a:p>
            <a:pPr marL="571500" indent="-457200">
              <a:buClr>
                <a:schemeClr val="tx1"/>
              </a:buClr>
              <a:buFont typeface="Wingdings" pitchFamily="2" charset="2"/>
              <a:buAutoNum type="alphaUcPeriod"/>
              <a:defRPr/>
            </a:pPr>
            <a:r>
              <a:rPr lang="nl-BE" sz="2400" dirty="0"/>
              <a:t>De rendabiliteit van het eigen vermogen </a:t>
            </a:r>
          </a:p>
          <a:p>
            <a:pPr marL="571500" indent="-457200">
              <a:buClr>
                <a:schemeClr val="tx1"/>
              </a:buClr>
              <a:buFont typeface="Wingdings" pitchFamily="2" charset="2"/>
              <a:buAutoNum type="alphaUcPeriod"/>
              <a:defRPr/>
            </a:pPr>
            <a:r>
              <a:rPr lang="nl-BE" sz="2400" dirty="0"/>
              <a:t>De werking van de financiële hefboom</a:t>
            </a:r>
          </a:p>
          <a:p>
            <a:pPr marL="990600" lvl="1" indent="-533400">
              <a:buClr>
                <a:schemeClr val="tx1"/>
              </a:buClr>
              <a:buFont typeface="Wingdings" pitchFamily="2" charset="2"/>
              <a:buAutoNum type="alphaUcPeriod"/>
              <a:defRPr/>
            </a:pPr>
            <a:endParaRPr lang="nl-BE" dirty="0"/>
          </a:p>
          <a:p>
            <a:pPr marL="609600" indent="-609600">
              <a:defRPr/>
            </a:pPr>
            <a:endParaRPr lang="en-GB" sz="2400" dirty="0"/>
          </a:p>
        </p:txBody>
      </p:sp>
      <p:sp>
        <p:nvSpPr>
          <p:cNvPr id="2" name="Slide Number Placeholder 1">
            <a:extLst>
              <a:ext uri="{FF2B5EF4-FFF2-40B4-BE49-F238E27FC236}">
                <a16:creationId xmlns:a16="http://schemas.microsoft.com/office/drawing/2014/main" id="{E85136F2-9DC9-4B4B-861C-5A43799723E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72501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nl-BE" sz="3200" dirty="0"/>
              <a:t>A. De rendabiliteit van de ondernemingsactiviteit</a:t>
            </a:r>
            <a:endParaRPr lang="en-GB" sz="3200" dirty="0"/>
          </a:p>
        </p:txBody>
      </p:sp>
      <p:sp>
        <p:nvSpPr>
          <p:cNvPr id="47107" name="Rectangle 3"/>
          <p:cNvSpPr>
            <a:spLocks noGrp="1" noChangeArrowheads="1"/>
          </p:cNvSpPr>
          <p:nvPr>
            <p:ph idx="1"/>
          </p:nvPr>
        </p:nvSpPr>
        <p:spPr>
          <a:xfrm>
            <a:off x="1919537" y="1628801"/>
            <a:ext cx="8352927" cy="4976280"/>
          </a:xfrm>
        </p:spPr>
        <p:txBody>
          <a:bodyPr>
            <a:normAutofit fontScale="92500" lnSpcReduction="10000"/>
          </a:bodyPr>
          <a:lstStyle/>
          <a:p>
            <a:pPr marL="609600" indent="-609600">
              <a:buClr>
                <a:schemeClr val="tx1"/>
              </a:buClr>
              <a:buFont typeface="Wingdings" pitchFamily="2" charset="2"/>
              <a:buAutoNum type="arabicPeriod"/>
              <a:defRPr/>
            </a:pPr>
            <a:r>
              <a:rPr lang="nl-BE" sz="2400" u="sng" dirty="0"/>
              <a:t>Brutoverkoopmarge</a:t>
            </a:r>
          </a:p>
          <a:p>
            <a:pPr marL="609600" indent="-609600">
              <a:buNone/>
              <a:defRPr/>
            </a:pPr>
            <a:endParaRPr lang="nl-BE" sz="2400" u="sng" dirty="0"/>
          </a:p>
          <a:p>
            <a:pPr marL="609600" indent="-609600">
              <a:buNone/>
              <a:defRPr/>
            </a:pPr>
            <a:endParaRPr lang="nl-BE" sz="2600" dirty="0"/>
          </a:p>
          <a:p>
            <a:pPr marL="609600" indent="-609600">
              <a:buNone/>
              <a:defRPr/>
            </a:pPr>
            <a:endParaRPr lang="nl-BE" sz="2400" i="1" dirty="0"/>
          </a:p>
          <a:p>
            <a:pPr marL="609600" indent="-609600">
              <a:buNone/>
              <a:defRPr/>
            </a:pPr>
            <a:endParaRPr lang="nl-BE" sz="2400" i="1" dirty="0"/>
          </a:p>
          <a:p>
            <a:pPr marL="609600" indent="-609600">
              <a:buNone/>
              <a:defRPr/>
            </a:pPr>
            <a:r>
              <a:rPr lang="nl-BE" sz="2400" i="1" dirty="0"/>
              <a:t>2.	</a:t>
            </a:r>
            <a:r>
              <a:rPr lang="nl-BE" sz="2400" u="sng" dirty="0" err="1"/>
              <a:t>Nettoverkoopmarge</a:t>
            </a:r>
            <a:endParaRPr lang="nl-BE" sz="2400" u="sng" dirty="0"/>
          </a:p>
          <a:p>
            <a:pPr marL="609600" indent="-609600">
              <a:defRPr/>
            </a:pPr>
            <a:endParaRPr lang="nl-BE" sz="2600" u="sng" dirty="0"/>
          </a:p>
          <a:p>
            <a:pPr marL="609600" indent="-609600">
              <a:defRPr/>
            </a:pPr>
            <a:endParaRPr lang="nl-BE" sz="2600" u="sng" dirty="0"/>
          </a:p>
          <a:p>
            <a:pPr marL="609600" indent="-609600">
              <a:buNone/>
              <a:defRPr/>
            </a:pPr>
            <a:endParaRPr lang="nl-BE" sz="2000" i="1" dirty="0"/>
          </a:p>
          <a:p>
            <a:pPr marL="609600" indent="-609600">
              <a:buNone/>
              <a:defRPr/>
            </a:pPr>
            <a:r>
              <a:rPr lang="nl-BE" sz="1800" dirty="0"/>
              <a:t>Bruto </a:t>
            </a:r>
            <a:r>
              <a:rPr lang="nl-BE" sz="1800" dirty="0" err="1"/>
              <a:t>recurrent</a:t>
            </a:r>
            <a:r>
              <a:rPr lang="nl-BE" sz="1800" dirty="0"/>
              <a:t> bedrijfsresultaat =</a:t>
            </a:r>
          </a:p>
          <a:p>
            <a:pPr marL="609600" indent="-609600">
              <a:buNone/>
              <a:defRPr/>
            </a:pPr>
            <a:r>
              <a:rPr lang="nl-BE" sz="1800" dirty="0"/>
              <a:t>	</a:t>
            </a:r>
            <a:r>
              <a:rPr lang="nl-BE" sz="1800" dirty="0" err="1"/>
              <a:t>recurrente</a:t>
            </a:r>
            <a:r>
              <a:rPr lang="nl-BE" sz="1800" dirty="0"/>
              <a:t>  bedrijfsopbrengsten – </a:t>
            </a:r>
            <a:r>
              <a:rPr lang="nl-BE" sz="1800" dirty="0" err="1"/>
              <a:t>recurrente</a:t>
            </a:r>
            <a:r>
              <a:rPr lang="nl-BE" sz="1800" dirty="0"/>
              <a:t> bedrijfskosten (excl. afschrijvingen en waardeverminderingen)</a:t>
            </a:r>
          </a:p>
          <a:p>
            <a:pPr marL="609600" indent="-609600">
              <a:buNone/>
              <a:defRPr/>
            </a:pPr>
            <a:r>
              <a:rPr lang="nl-BE" sz="1800" dirty="0"/>
              <a:t>of   netto </a:t>
            </a:r>
            <a:r>
              <a:rPr lang="nl-BE" sz="1800" dirty="0" err="1"/>
              <a:t>recurrent</a:t>
            </a:r>
            <a:r>
              <a:rPr lang="nl-BE" sz="1800" dirty="0"/>
              <a:t> bedrijfsresultaat + niet-kaskosten</a:t>
            </a:r>
            <a:endParaRPr lang="en-GB" sz="1800" dirty="0"/>
          </a:p>
        </p:txBody>
      </p:sp>
      <p:sp>
        <p:nvSpPr>
          <p:cNvPr id="47109"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47111" name="Rectangle 7"/>
          <p:cNvSpPr>
            <a:spLocks noChangeArrowheads="1"/>
          </p:cNvSpPr>
          <p:nvPr/>
        </p:nvSpPr>
        <p:spPr bwMode="auto">
          <a:xfrm>
            <a:off x="1524000" y="301939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1371599" y="2132857"/>
                <a:ext cx="8492247" cy="670248"/>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𝑏𝑟𝑢𝑡𝑜</m:t>
                        </m:r>
                        <m:r>
                          <a:rPr lang="nl-BE" sz="2400" i="1">
                            <a:solidFill>
                              <a:srgbClr val="003D62"/>
                            </a:solidFill>
                            <a:latin typeface="Cambria Math" panose="02040503050406030204" pitchFamily="18" charset="0"/>
                          </a:rPr>
                          <m:t> </m:t>
                        </m:r>
                        <m:r>
                          <a:rPr lang="nl-BE" sz="2400" i="1">
                            <a:solidFill>
                              <a:srgbClr val="003D62"/>
                            </a:solidFill>
                            <a:latin typeface="Cambria Math" panose="02040503050406030204" pitchFamily="18" charset="0"/>
                          </a:rPr>
                          <m:t>𝑟𝑒𝑐𝑢𝑟𝑟𝑒𝑛𝑡</m:t>
                        </m:r>
                        <m:r>
                          <a:rPr lang="nl-BE" sz="2400" i="1">
                            <a:solidFill>
                              <a:srgbClr val="003D62"/>
                            </a:solidFill>
                            <a:latin typeface="Cambria Math" panose="02040503050406030204" pitchFamily="18" charset="0"/>
                          </a:rPr>
                          <m:t> </m:t>
                        </m:r>
                        <m:r>
                          <a:rPr lang="nl-BE" sz="2400" i="1">
                            <a:solidFill>
                              <a:srgbClr val="003D62"/>
                            </a:solidFill>
                            <a:latin typeface="Cambria Math"/>
                          </a:rPr>
                          <m:t>𝑏𝑒𝑑𝑟𝑖𝑗𝑓𝑠𝑟𝑒𝑠𝑢𝑙𝑡𝑎𝑎𝑡</m:t>
                        </m:r>
                      </m:num>
                      <m:den>
                        <m:r>
                          <a:rPr lang="nl-BE" sz="2400" i="1">
                            <a:solidFill>
                              <a:srgbClr val="003D62"/>
                            </a:solidFill>
                            <a:latin typeface="Cambria Math"/>
                          </a:rPr>
                          <m:t>𝑣𝑒𝑟𝑘𝑜𝑝𝑒𝑛</m:t>
                        </m:r>
                      </m:den>
                    </m:f>
                  </m:oMath>
                </a14:m>
                <a:r>
                  <a:rPr lang="nl-BE" sz="2400" dirty="0">
                    <a:solidFill>
                      <a:srgbClr val="003D62"/>
                    </a:solidFill>
                  </a:rPr>
                  <a:t>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i="1">
                            <a:solidFill>
                              <a:srgbClr val="003D62"/>
                            </a:solidFill>
                            <a:latin typeface="Cambria Math" panose="02040503050406030204" pitchFamily="18" charset="0"/>
                          </a:rPr>
                          <m:t>(</m:t>
                        </m:r>
                        <m:r>
                          <a:rPr lang="nl-BE" sz="2400" i="1">
                            <a:solidFill>
                              <a:srgbClr val="003D62"/>
                            </a:solidFill>
                            <a:latin typeface="Cambria Math" panose="02040503050406030204" pitchFamily="18" charset="0"/>
                          </a:rPr>
                          <m:t>9901−76</m:t>
                        </m:r>
                        <m:r>
                          <a:rPr lang="nl-BE" sz="2400" i="1">
                            <a:solidFill>
                              <a:srgbClr val="003D62"/>
                            </a:solidFill>
                            <a:latin typeface="Cambria Math" panose="02040503050406030204" pitchFamily="18" charset="0"/>
                          </a:rPr>
                          <m:t>𝐴</m:t>
                        </m:r>
                        <m:r>
                          <a:rPr lang="nl-BE" sz="2400" i="1">
                            <a:solidFill>
                              <a:srgbClr val="003D62"/>
                            </a:solidFill>
                            <a:latin typeface="Cambria Math" panose="02040503050406030204" pitchFamily="18" charset="0"/>
                          </a:rPr>
                          <m:t>+66</m:t>
                        </m:r>
                        <m:r>
                          <a:rPr lang="nl-BE" sz="2400" i="1">
                            <a:solidFill>
                              <a:srgbClr val="003D62"/>
                            </a:solidFill>
                            <a:latin typeface="Cambria Math" panose="02040503050406030204" pitchFamily="18" charset="0"/>
                          </a:rPr>
                          <m:t>𝐴</m:t>
                        </m:r>
                        <m:r>
                          <a:rPr lang="nl-BE" sz="2400" i="1">
                            <a:solidFill>
                              <a:srgbClr val="003D62"/>
                            </a:solidFill>
                            <a:latin typeface="Cambria Math" panose="02040503050406030204" pitchFamily="18" charset="0"/>
                          </a:rPr>
                          <m:t>)</m:t>
                        </m:r>
                        <m:r>
                          <a:rPr lang="nl-BE" sz="2400" i="1">
                            <a:solidFill>
                              <a:srgbClr val="003D62"/>
                            </a:solidFill>
                            <a:latin typeface="Cambria Math" panose="02040503050406030204" pitchFamily="18" charset="0"/>
                          </a:rPr>
                          <m:t>+630+631/4+635/7</m:t>
                        </m:r>
                      </m:num>
                      <m:den>
                        <m:r>
                          <a:rPr lang="nl-BE" sz="2400" b="0" i="1" smtClean="0">
                            <a:solidFill>
                              <a:srgbClr val="003D62"/>
                            </a:solidFill>
                            <a:latin typeface="Cambria Math" panose="02040503050406030204" pitchFamily="18" charset="0"/>
                          </a:rPr>
                          <m:t>70+74</m:t>
                        </m:r>
                      </m:den>
                    </m:f>
                  </m:oMath>
                </a14:m>
                <a:endParaRPr lang="nl-BE" sz="2400" dirty="0">
                  <a:solidFill>
                    <a:srgbClr val="003D62"/>
                  </a:solidFill>
                </a:endParaRPr>
              </a:p>
            </p:txBody>
          </p:sp>
        </mc:Choice>
        <mc:Fallback>
          <p:sp>
            <p:nvSpPr>
              <p:cNvPr id="8" name="Tekstvak 7"/>
              <p:cNvSpPr txBox="1">
                <a:spLocks noRot="1" noChangeAspect="1" noMove="1" noResize="1" noEditPoints="1" noAdjustHandles="1" noChangeArrowheads="1" noChangeShapeType="1" noTextEdit="1"/>
              </p:cNvSpPr>
              <p:nvPr/>
            </p:nvSpPr>
            <p:spPr>
              <a:xfrm>
                <a:off x="1371599" y="2132857"/>
                <a:ext cx="8492247" cy="670248"/>
              </a:xfrm>
              <a:prstGeom prst="rect">
                <a:avLst/>
              </a:prstGeom>
              <a:blipFill>
                <a:blip r:embed="rId3"/>
                <a:stretch>
                  <a:fillRect b="-1786"/>
                </a:stretch>
              </a:blipFill>
              <a:ln>
                <a:solidFill>
                  <a:srgbClr val="FFC000"/>
                </a:solidFill>
              </a:ln>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9" name="Tekstvak 8"/>
              <p:cNvSpPr txBox="1"/>
              <p:nvPr/>
            </p:nvSpPr>
            <p:spPr>
              <a:xfrm>
                <a:off x="1872172" y="4240299"/>
                <a:ext cx="8245868" cy="666593"/>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smtClean="0">
                              <a:solidFill>
                                <a:srgbClr val="003D62"/>
                              </a:solidFill>
                              <a:latin typeface="Cambria Math" panose="02040503050406030204" pitchFamily="18" charset="0"/>
                            </a:rPr>
                          </m:ctrlPr>
                        </m:fPr>
                        <m:num>
                          <m:r>
                            <a:rPr lang="nl-BE" sz="1800" i="1">
                              <a:solidFill>
                                <a:srgbClr val="003D62"/>
                              </a:solidFill>
                              <a:latin typeface="Cambria Math"/>
                            </a:rPr>
                            <m:t>𝑛𝑒𝑡𝑡𝑜</m:t>
                          </m:r>
                          <m:r>
                            <a:rPr lang="nl-BE" sz="1800" i="1">
                              <a:solidFill>
                                <a:srgbClr val="003D62"/>
                              </a:solidFill>
                              <a:latin typeface="Cambria Math" panose="02040503050406030204" pitchFamily="18" charset="0"/>
                            </a:rPr>
                            <m:t> </m:t>
                          </m:r>
                          <m:r>
                            <a:rPr lang="nl-BE" sz="1800" i="1">
                              <a:solidFill>
                                <a:srgbClr val="003D62"/>
                              </a:solidFill>
                              <a:latin typeface="Cambria Math" panose="02040503050406030204" pitchFamily="18" charset="0"/>
                            </a:rPr>
                            <m:t>𝑟𝑒𝑐𝑢𝑟𝑟𝑒𝑛𝑡</m:t>
                          </m:r>
                          <m:r>
                            <a:rPr lang="nl-BE" sz="1800" i="1">
                              <a:solidFill>
                                <a:srgbClr val="003D62"/>
                              </a:solidFill>
                              <a:latin typeface="Cambria Math" panose="02040503050406030204" pitchFamily="18" charset="0"/>
                            </a:rPr>
                            <m:t> </m:t>
                          </m:r>
                          <m:r>
                            <a:rPr lang="nl-BE" sz="1800" i="1">
                              <a:solidFill>
                                <a:srgbClr val="003D62"/>
                              </a:solidFill>
                              <a:latin typeface="Cambria Math"/>
                            </a:rPr>
                            <m:t>𝑏𝑒𝑑𝑟𝑖𝑗𝑓𝑠𝑟𝑒𝑠𝑢𝑙𝑡𝑎𝑎𝑡</m:t>
                          </m:r>
                        </m:num>
                        <m:den>
                          <m:r>
                            <a:rPr lang="nl-BE" sz="1800" i="1">
                              <a:solidFill>
                                <a:srgbClr val="003D62"/>
                              </a:solidFill>
                              <a:latin typeface="Cambria Math"/>
                            </a:rPr>
                            <m:t>𝑣𝑒𝑟𝑘𝑜𝑝𝑒𝑛</m:t>
                          </m:r>
                        </m:den>
                      </m:f>
                      <m:r>
                        <m:rPr>
                          <m:nor/>
                        </m:rPr>
                        <a:rPr lang="nl-BE" dirty="0">
                          <a:solidFill>
                            <a:srgbClr val="003D62"/>
                          </a:solidFill>
                        </a:rPr>
                        <m:t>=  </m:t>
                      </m:r>
                      <m:f>
                        <m:fPr>
                          <m:ctrlPr>
                            <a:rPr lang="nl-BE" i="1">
                              <a:solidFill>
                                <a:srgbClr val="003D62"/>
                              </a:solidFill>
                              <a:latin typeface="Cambria Math" panose="02040503050406030204" pitchFamily="18" charset="0"/>
                            </a:rPr>
                          </m:ctrlPr>
                        </m:fPr>
                        <m:num>
                          <m:r>
                            <a:rPr lang="nl-BE" i="1">
                              <a:solidFill>
                                <a:srgbClr val="003D62"/>
                              </a:solidFill>
                              <a:latin typeface="Cambria Math" panose="02040503050406030204" pitchFamily="18" charset="0"/>
                            </a:rPr>
                            <m:t>(9901−76</m:t>
                          </m:r>
                          <m:r>
                            <a:rPr lang="nl-BE" i="1">
                              <a:solidFill>
                                <a:srgbClr val="003D62"/>
                              </a:solidFill>
                              <a:latin typeface="Cambria Math" panose="02040503050406030204" pitchFamily="18" charset="0"/>
                            </a:rPr>
                            <m:t>𝐴</m:t>
                          </m:r>
                          <m:r>
                            <a:rPr lang="nl-BE" i="1">
                              <a:solidFill>
                                <a:srgbClr val="003D62"/>
                              </a:solidFill>
                              <a:latin typeface="Cambria Math" panose="02040503050406030204" pitchFamily="18" charset="0"/>
                            </a:rPr>
                            <m:t>+66</m:t>
                          </m:r>
                          <m:r>
                            <a:rPr lang="nl-BE" i="1">
                              <a:solidFill>
                                <a:srgbClr val="003D62"/>
                              </a:solidFill>
                              <a:latin typeface="Cambria Math" panose="02040503050406030204" pitchFamily="18" charset="0"/>
                            </a:rPr>
                            <m:t>𝐴</m:t>
                          </m:r>
                          <m:r>
                            <a:rPr lang="nl-BE" b="0" i="1" smtClean="0">
                              <a:solidFill>
                                <a:srgbClr val="003D62"/>
                              </a:solidFill>
                              <a:latin typeface="Cambria Math" panose="02040503050406030204" pitchFamily="18" charset="0"/>
                            </a:rPr>
                            <m:t>)</m:t>
                          </m:r>
                        </m:num>
                        <m:den>
                          <m:r>
                            <a:rPr lang="nl-BE" i="1">
                              <a:solidFill>
                                <a:srgbClr val="003D62"/>
                              </a:solidFill>
                              <a:latin typeface="Cambria Math" panose="02040503050406030204" pitchFamily="18" charset="0"/>
                            </a:rPr>
                            <m:t>70+74</m:t>
                          </m:r>
                        </m:den>
                      </m:f>
                    </m:oMath>
                  </m:oMathPara>
                </a14:m>
                <a:endParaRPr lang="nl-BE" sz="1800" dirty="0">
                  <a:solidFill>
                    <a:srgbClr val="003D62"/>
                  </a:solidFill>
                </a:endParaRPr>
              </a:p>
            </p:txBody>
          </p:sp>
        </mc:Choice>
        <mc:Fallback>
          <p:sp>
            <p:nvSpPr>
              <p:cNvPr id="9" name="Tekstvak 8"/>
              <p:cNvSpPr txBox="1">
                <a:spLocks noRot="1" noChangeAspect="1" noMove="1" noResize="1" noEditPoints="1" noAdjustHandles="1" noChangeArrowheads="1" noChangeShapeType="1" noTextEdit="1"/>
              </p:cNvSpPr>
              <p:nvPr/>
            </p:nvSpPr>
            <p:spPr>
              <a:xfrm>
                <a:off x="1872172" y="4240299"/>
                <a:ext cx="8245868" cy="666593"/>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825E25C9-6DC7-47CE-BDDE-2CB95887AAF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821593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nl-BE" sz="3200" dirty="0"/>
              <a:t>B. De rendabiliteit van </a:t>
            </a:r>
            <a:br>
              <a:rPr lang="nl-BE" sz="3200" dirty="0"/>
            </a:br>
            <a:r>
              <a:rPr lang="nl-BE" sz="3200" dirty="0"/>
              <a:t>het totaal der activa</a:t>
            </a:r>
            <a:endParaRPr lang="en-GB" sz="3200" dirty="0"/>
          </a:p>
        </p:txBody>
      </p:sp>
      <p:sp>
        <p:nvSpPr>
          <p:cNvPr id="48131" name="Rectangle 3"/>
          <p:cNvSpPr>
            <a:spLocks noGrp="1" noChangeArrowheads="1"/>
          </p:cNvSpPr>
          <p:nvPr>
            <p:ph idx="1"/>
          </p:nvPr>
        </p:nvSpPr>
        <p:spPr>
          <a:xfrm>
            <a:off x="623888" y="1912776"/>
            <a:ext cx="10936806" cy="4945224"/>
          </a:xfrm>
        </p:spPr>
        <p:txBody>
          <a:bodyPr>
            <a:normAutofit fontScale="92500" lnSpcReduction="20000"/>
          </a:bodyPr>
          <a:lstStyle/>
          <a:p>
            <a:pPr marL="609600" indent="-609600">
              <a:buNone/>
              <a:defRPr/>
            </a:pPr>
            <a:r>
              <a:rPr lang="nl-NL" sz="1600" dirty="0"/>
              <a:t>Deze ratio geeft het resultaat weer dat bekomen wordt per 100 EUR geïnvesteerd vermogen.</a:t>
            </a:r>
            <a:r>
              <a:rPr lang="en-GB" sz="1600" dirty="0"/>
              <a:t> </a:t>
            </a:r>
            <a:r>
              <a:rPr lang="en-GB" sz="1600" dirty="0" err="1"/>
              <a:t>Kan</a:t>
            </a:r>
            <a:r>
              <a:rPr lang="en-GB" sz="1600" dirty="0"/>
              <a:t> </a:t>
            </a:r>
            <a:r>
              <a:rPr lang="en-GB" sz="1600" dirty="0" err="1"/>
              <a:t>zowel</a:t>
            </a:r>
            <a:r>
              <a:rPr lang="en-GB" sz="1600" dirty="0"/>
              <a:t> </a:t>
            </a:r>
            <a:r>
              <a:rPr lang="en-GB" sz="1600" dirty="0" err="1"/>
              <a:t>bruto</a:t>
            </a:r>
            <a:r>
              <a:rPr lang="en-GB" sz="1600" dirty="0"/>
              <a:t> </a:t>
            </a:r>
            <a:r>
              <a:rPr lang="en-GB" sz="1600" dirty="0" err="1"/>
              <a:t>als</a:t>
            </a:r>
            <a:r>
              <a:rPr lang="en-GB" sz="1600" dirty="0"/>
              <a:t> </a:t>
            </a:r>
            <a:r>
              <a:rPr lang="en-GB" sz="1600" dirty="0" err="1"/>
              <a:t>netto</a:t>
            </a:r>
            <a:r>
              <a:rPr lang="en-GB" sz="1600" dirty="0"/>
              <a:t> </a:t>
            </a:r>
            <a:r>
              <a:rPr lang="en-GB" sz="1600" dirty="0" err="1"/>
              <a:t>berekend</a:t>
            </a:r>
            <a:r>
              <a:rPr lang="en-GB" sz="1600" dirty="0"/>
              <a:t> </a:t>
            </a:r>
            <a:r>
              <a:rPr lang="en-GB" sz="1600" dirty="0" err="1"/>
              <a:t>worden</a:t>
            </a:r>
            <a:r>
              <a:rPr lang="en-GB" sz="1600" dirty="0"/>
              <a:t>.</a:t>
            </a:r>
          </a:p>
          <a:p>
            <a:pPr marL="0" indent="0">
              <a:buNone/>
              <a:defRPr/>
            </a:pPr>
            <a:endParaRPr lang="nl-BE" sz="600" dirty="0"/>
          </a:p>
          <a:p>
            <a:pPr marL="609600" indent="-609600">
              <a:buClr>
                <a:schemeClr val="tx1"/>
              </a:buClr>
              <a:buFont typeface="Wingdings" pitchFamily="2" charset="2"/>
              <a:buAutoNum type="arabicPeriod"/>
              <a:defRPr/>
            </a:pPr>
            <a:r>
              <a:rPr lang="nl-BE" sz="2400" u="sng" dirty="0" err="1"/>
              <a:t>Brutorendabiliteit</a:t>
            </a:r>
            <a:r>
              <a:rPr lang="nl-BE" sz="2400" u="sng" dirty="0"/>
              <a:t> van totaal der activa voor belastingen</a:t>
            </a:r>
          </a:p>
          <a:p>
            <a:pPr marL="609600" indent="-609600">
              <a:defRPr/>
            </a:pPr>
            <a:endParaRPr lang="nl-BE" sz="2000" dirty="0"/>
          </a:p>
          <a:p>
            <a:pPr marL="609600" indent="-609600">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endParaRPr lang="nl-BE" sz="2000" dirty="0"/>
          </a:p>
          <a:p>
            <a:pPr marL="609600" indent="-609600">
              <a:buNone/>
              <a:defRPr/>
            </a:pPr>
            <a:r>
              <a:rPr lang="nl-BE" sz="2000" dirty="0"/>
              <a:t>2.	</a:t>
            </a:r>
            <a:r>
              <a:rPr lang="nl-BE" sz="2400" u="sng" dirty="0" err="1"/>
              <a:t>Nettorendabiliteit</a:t>
            </a:r>
            <a:r>
              <a:rPr lang="nl-BE" sz="2400" u="sng" dirty="0"/>
              <a:t> van totaal der activa voor belastingen</a:t>
            </a:r>
            <a:r>
              <a:rPr lang="nl-BE" sz="2000" dirty="0"/>
              <a:t> </a:t>
            </a:r>
          </a:p>
          <a:p>
            <a:pPr marL="609600" indent="-609600">
              <a:defRPr/>
            </a:pPr>
            <a:endParaRPr lang="nl-BE" sz="2000" dirty="0"/>
          </a:p>
          <a:p>
            <a:pPr marL="609600" indent="-609600">
              <a:buNone/>
              <a:defRPr/>
            </a:pPr>
            <a:endParaRPr lang="en-GB" sz="2000" b="1" dirty="0"/>
          </a:p>
          <a:p>
            <a:pPr marL="609600" indent="-609600">
              <a:buNone/>
              <a:defRPr/>
            </a:pPr>
            <a:endParaRPr lang="en-GB" sz="1600" b="1" dirty="0"/>
          </a:p>
          <a:p>
            <a:pPr marL="609600" indent="-609600">
              <a:buNone/>
              <a:defRPr/>
            </a:pPr>
            <a:r>
              <a:rPr lang="en-GB" sz="2000" b="1" dirty="0" err="1">
                <a:solidFill>
                  <a:srgbClr val="FF0000"/>
                </a:solidFill>
              </a:rPr>
              <a:t>Nettoresultaat</a:t>
            </a:r>
            <a:r>
              <a:rPr lang="en-GB" sz="2000" b="1" dirty="0">
                <a:solidFill>
                  <a:srgbClr val="FF0000"/>
                </a:solidFill>
              </a:rPr>
              <a:t> =  </a:t>
            </a:r>
            <a:r>
              <a:rPr lang="en-GB" sz="2000" b="1" dirty="0" err="1">
                <a:solidFill>
                  <a:srgbClr val="FF0000"/>
                </a:solidFill>
              </a:rPr>
              <a:t>winst</a:t>
            </a:r>
            <a:r>
              <a:rPr lang="en-GB" sz="2000" b="1" dirty="0">
                <a:solidFill>
                  <a:srgbClr val="FF0000"/>
                </a:solidFill>
              </a:rPr>
              <a:t> </a:t>
            </a:r>
            <a:r>
              <a:rPr lang="en-GB" sz="2000" b="1" dirty="0" err="1">
                <a:solidFill>
                  <a:srgbClr val="FF0000"/>
                </a:solidFill>
              </a:rPr>
              <a:t>voor</a:t>
            </a:r>
            <a:r>
              <a:rPr lang="en-GB" sz="2000" b="1" dirty="0">
                <a:solidFill>
                  <a:srgbClr val="FF0000"/>
                </a:solidFill>
              </a:rPr>
              <a:t> </a:t>
            </a:r>
            <a:r>
              <a:rPr lang="en-GB" sz="2000" b="1" dirty="0" err="1">
                <a:solidFill>
                  <a:srgbClr val="FF0000"/>
                </a:solidFill>
              </a:rPr>
              <a:t>belastingen</a:t>
            </a:r>
            <a:r>
              <a:rPr lang="en-GB" sz="2000" b="1" dirty="0">
                <a:solidFill>
                  <a:srgbClr val="FF0000"/>
                </a:solidFill>
              </a:rPr>
              <a:t> +  </a:t>
            </a:r>
            <a:r>
              <a:rPr lang="en-GB" sz="2000" b="1" dirty="0" err="1">
                <a:solidFill>
                  <a:srgbClr val="FF0000"/>
                </a:solidFill>
              </a:rPr>
              <a:t>kosten</a:t>
            </a:r>
            <a:r>
              <a:rPr lang="en-GB" sz="2000" b="1" dirty="0">
                <a:solidFill>
                  <a:srgbClr val="FF0000"/>
                </a:solidFill>
              </a:rPr>
              <a:t> van de </a:t>
            </a:r>
            <a:r>
              <a:rPr lang="en-GB" sz="2000" b="1" dirty="0" err="1">
                <a:solidFill>
                  <a:srgbClr val="FF0000"/>
                </a:solidFill>
              </a:rPr>
              <a:t>schulden</a:t>
            </a:r>
            <a:r>
              <a:rPr lang="en-GB" sz="2000" b="1" dirty="0">
                <a:solidFill>
                  <a:srgbClr val="FF0000"/>
                </a:solidFill>
              </a:rPr>
              <a:t>    </a:t>
            </a:r>
          </a:p>
        </p:txBody>
      </p:sp>
      <p:sp>
        <p:nvSpPr>
          <p:cNvPr id="48133"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48135" name="Rectangle 7"/>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1001948" y="3014508"/>
                <a:ext cx="10778247" cy="1860381"/>
              </a:xfrm>
              <a:prstGeom prst="rect">
                <a:avLst/>
              </a:prstGeom>
              <a:noFill/>
              <a:ln>
                <a:solidFill>
                  <a:srgbClr val="FFC000"/>
                </a:solidFill>
              </a:ln>
            </p:spPr>
            <p:txBody>
              <a:bodyPr wrap="square" rtlCol="0">
                <a:spAutoFit/>
              </a:bodyPr>
              <a:lstStyle/>
              <a:p>
                <a14:m>
                  <m:oMath xmlns:m="http://schemas.openxmlformats.org/officeDocument/2006/math">
                    <m:f>
                      <m:fPr>
                        <m:ctrlPr>
                          <a:rPr lang="nl-BE" sz="2400" i="1" smtClean="0">
                            <a:solidFill>
                              <a:srgbClr val="003D62"/>
                            </a:solidFill>
                            <a:latin typeface="Cambria Math" panose="02040503050406030204" pitchFamily="18" charset="0"/>
                          </a:rPr>
                        </m:ctrlPr>
                      </m:fPr>
                      <m:num>
                        <m:r>
                          <a:rPr lang="nl-BE" sz="2400" i="1">
                            <a:solidFill>
                              <a:srgbClr val="003D62"/>
                            </a:solidFill>
                            <a:latin typeface="Cambria Math"/>
                          </a:rPr>
                          <m:t>𝑏𝑟𝑢𝑡𝑜𝑟𝑒𝑠𝑢𝑙𝑡𝑎𝑎𝑡</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r>
                          <a:rPr lang="nl-BE" sz="2400" i="1">
                            <a:solidFill>
                              <a:srgbClr val="003D62"/>
                            </a:solidFill>
                            <a:latin typeface="Cambria Math"/>
                          </a:rPr>
                          <m:t>𝑏𝑒𝑙𝑎𝑠𝑡𝑖𝑛𝑔𝑒𝑛</m:t>
                        </m:r>
                      </m:num>
                      <m:den>
                        <m:r>
                          <a:rPr lang="nl-BE" sz="2400" i="1">
                            <a:solidFill>
                              <a:srgbClr val="003D62"/>
                            </a:solidFill>
                            <a:latin typeface="Cambria Math"/>
                          </a:rPr>
                          <m:t>𝑡𝑜𝑡𝑎𝑎𝑙</m:t>
                        </m:r>
                        <m:r>
                          <a:rPr lang="nl-BE" sz="2400" i="1">
                            <a:solidFill>
                              <a:srgbClr val="003D62"/>
                            </a:solidFill>
                            <a:latin typeface="Cambria Math"/>
                          </a:rPr>
                          <m:t> </m:t>
                        </m:r>
                        <m:r>
                          <a:rPr lang="nl-BE" sz="2400" i="1">
                            <a:solidFill>
                              <a:srgbClr val="003D62"/>
                            </a:solidFill>
                            <a:latin typeface="Cambria Math"/>
                          </a:rPr>
                          <m:t>𝑑𝑒𝑟</m:t>
                        </m:r>
                        <m:r>
                          <a:rPr lang="nl-BE" sz="2400" i="1">
                            <a:solidFill>
                              <a:srgbClr val="003D62"/>
                            </a:solidFill>
                            <a:latin typeface="Cambria Math"/>
                          </a:rPr>
                          <m:t> </m:t>
                        </m:r>
                        <m:r>
                          <a:rPr lang="nl-BE" sz="2400" i="1">
                            <a:solidFill>
                              <a:srgbClr val="003D62"/>
                            </a:solidFill>
                            <a:latin typeface="Cambria Math"/>
                          </a:rPr>
                          <m:t>𝑎𝑐𝑡𝑖𝑣𝑎</m:t>
                        </m:r>
                      </m:den>
                    </m:f>
                  </m:oMath>
                </a14:m>
                <a:r>
                  <a:rPr lang="nl-BE" sz="2400" dirty="0">
                    <a:solidFill>
                      <a:srgbClr val="003D62"/>
                    </a:solidFill>
                  </a:rPr>
                  <a:t> </a:t>
                </a:r>
              </a:p>
              <a:p>
                <a:endParaRPr lang="nl-BE" sz="2400" dirty="0">
                  <a:solidFill>
                    <a:srgbClr val="003D62"/>
                  </a:solidFill>
                </a:endParaRPr>
              </a:p>
              <a:p>
                <a:r>
                  <a:rPr lang="nl-BE" sz="2400" dirty="0">
                    <a:solidFill>
                      <a:srgbClr val="003D62"/>
                    </a:solidFill>
                  </a:rPr>
                  <a:t>=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i="1">
                            <a:solidFill>
                              <a:srgbClr val="003D62"/>
                            </a:solidFill>
                            <a:latin typeface="Cambria Math" panose="02040503050406030204" pitchFamily="18" charset="0"/>
                          </a:rPr>
                          <m:t>9903+</m:t>
                        </m:r>
                        <m:r>
                          <a:rPr lang="nl-BE" sz="2400" b="0" i="1" smtClean="0">
                            <a:solidFill>
                              <a:srgbClr val="003D62"/>
                            </a:solidFill>
                            <a:latin typeface="Cambria Math" panose="02040503050406030204" pitchFamily="18" charset="0"/>
                          </a:rPr>
                          <m:t>650+</m:t>
                        </m:r>
                        <m:r>
                          <a:rPr lang="nl-BE" sz="2400" i="1">
                            <a:solidFill>
                              <a:srgbClr val="003D62"/>
                            </a:solidFill>
                            <a:latin typeface="Cambria Math" panose="02040503050406030204" pitchFamily="18" charset="0"/>
                          </a:rPr>
                          <m:t>630+631/4+635/8+651+656+660+661+662+663−760−761−762−9125−780+680</m:t>
                        </m:r>
                      </m:num>
                      <m:den>
                        <m:r>
                          <a:rPr lang="nl-BE" sz="2400" b="0" i="1" smtClean="0">
                            <a:solidFill>
                              <a:srgbClr val="003D62"/>
                            </a:solidFill>
                            <a:latin typeface="Cambria Math" panose="02040503050406030204" pitchFamily="18" charset="0"/>
                          </a:rPr>
                          <m:t>20/58</m:t>
                        </m:r>
                      </m:den>
                    </m:f>
                  </m:oMath>
                </a14:m>
                <a:endParaRPr lang="nl-BE" sz="2400" dirty="0">
                  <a:solidFill>
                    <a:srgbClr val="003D62"/>
                  </a:solidFill>
                </a:endParaRPr>
              </a:p>
              <a:p>
                <a:pPr/>
                <a:endParaRPr lang="nl-BE" sz="1800" dirty="0">
                  <a:solidFill>
                    <a:srgbClr val="003D62"/>
                  </a:solidFill>
                </a:endParaRPr>
              </a:p>
            </p:txBody>
          </p:sp>
        </mc:Choice>
        <mc:Fallback>
          <p:sp>
            <p:nvSpPr>
              <p:cNvPr id="8" name="Tekstvak 7"/>
              <p:cNvSpPr txBox="1">
                <a:spLocks noRot="1" noChangeAspect="1" noMove="1" noResize="1" noEditPoints="1" noAdjustHandles="1" noChangeArrowheads="1" noChangeShapeType="1" noTextEdit="1"/>
              </p:cNvSpPr>
              <p:nvPr/>
            </p:nvSpPr>
            <p:spPr>
              <a:xfrm>
                <a:off x="1001948" y="3014508"/>
                <a:ext cx="10778247" cy="1860381"/>
              </a:xfrm>
              <a:prstGeom prst="rect">
                <a:avLst/>
              </a:prstGeom>
              <a:blipFill>
                <a:blip r:embed="rId3"/>
                <a:stretch>
                  <a:fillRect l="-791"/>
                </a:stretch>
              </a:blipFill>
              <a:ln>
                <a:solidFill>
                  <a:srgbClr val="FFC000"/>
                </a:solidFill>
              </a:ln>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9" name="Tekstvak 8"/>
              <p:cNvSpPr txBox="1"/>
              <p:nvPr/>
            </p:nvSpPr>
            <p:spPr>
              <a:xfrm>
                <a:off x="3270248" y="5407627"/>
                <a:ext cx="5472608" cy="667106"/>
              </a:xfrm>
              <a:prstGeom prst="rect">
                <a:avLst/>
              </a:prstGeom>
              <a:noFill/>
              <a:ln>
                <a:solidFill>
                  <a:srgbClr val="FFC000"/>
                </a:solidFill>
              </a:ln>
            </p:spPr>
            <p:txBody>
              <a:bodyPr wrap="square" rtlCol="0">
                <a:spAutoFit/>
              </a:bodyPr>
              <a:lstStyle/>
              <a:p>
                <a:pPr/>
                <a14:m>
                  <m:oMath xmlns:m="http://schemas.openxmlformats.org/officeDocument/2006/math">
                    <m:f>
                      <m:fPr>
                        <m:ctrlPr>
                          <a:rPr lang="nl-BE" sz="2400" i="1">
                            <a:solidFill>
                              <a:srgbClr val="003D62"/>
                            </a:solidFill>
                            <a:latin typeface="Cambria Math" panose="02040503050406030204" pitchFamily="18" charset="0"/>
                          </a:rPr>
                        </m:ctrlPr>
                      </m:fPr>
                      <m:num>
                        <m:r>
                          <a:rPr lang="nl-BE" sz="2400" i="1">
                            <a:solidFill>
                              <a:srgbClr val="003D62"/>
                            </a:solidFill>
                            <a:latin typeface="Cambria Math"/>
                          </a:rPr>
                          <m:t>𝑛𝑒𝑡𝑡𝑜𝑟𝑒𝑠𝑢𝑙𝑡𝑎𝑎𝑡</m:t>
                        </m:r>
                        <m:r>
                          <a:rPr lang="nl-BE" sz="2400" i="1">
                            <a:solidFill>
                              <a:srgbClr val="003D62"/>
                            </a:solidFill>
                            <a:latin typeface="Cambria Math"/>
                          </a:rPr>
                          <m:t> </m:t>
                        </m:r>
                        <m:r>
                          <a:rPr lang="nl-BE" sz="2400" i="1">
                            <a:solidFill>
                              <a:srgbClr val="003D62"/>
                            </a:solidFill>
                            <a:latin typeface="Cambria Math"/>
                          </a:rPr>
                          <m:t>𝑣𝑜𝑜𝑟</m:t>
                        </m:r>
                        <m:r>
                          <a:rPr lang="nl-BE" sz="2400" i="1">
                            <a:solidFill>
                              <a:srgbClr val="003D62"/>
                            </a:solidFill>
                            <a:latin typeface="Cambria Math"/>
                          </a:rPr>
                          <m:t> </m:t>
                        </m:r>
                        <m:r>
                          <a:rPr lang="nl-BE" sz="2400" i="1">
                            <a:solidFill>
                              <a:srgbClr val="003D62"/>
                            </a:solidFill>
                            <a:latin typeface="Cambria Math"/>
                          </a:rPr>
                          <m:t>𝑏𝑒𝑙𝑎𝑠𝑡𝑖𝑛𝑔𝑒𝑛</m:t>
                        </m:r>
                      </m:num>
                      <m:den>
                        <m:r>
                          <a:rPr lang="nl-BE" sz="2400" i="1">
                            <a:solidFill>
                              <a:srgbClr val="003D62"/>
                            </a:solidFill>
                            <a:latin typeface="Cambria Math"/>
                          </a:rPr>
                          <m:t>𝑡𝑜𝑡𝑎𝑎𝑙</m:t>
                        </m:r>
                        <m:r>
                          <a:rPr lang="nl-BE" sz="2400" i="1">
                            <a:solidFill>
                              <a:srgbClr val="003D62"/>
                            </a:solidFill>
                            <a:latin typeface="Cambria Math"/>
                          </a:rPr>
                          <m:t> </m:t>
                        </m:r>
                        <m:r>
                          <a:rPr lang="nl-BE" sz="2400" i="1">
                            <a:solidFill>
                              <a:srgbClr val="003D62"/>
                            </a:solidFill>
                            <a:latin typeface="Cambria Math"/>
                          </a:rPr>
                          <m:t>𝑑𝑒𝑟</m:t>
                        </m:r>
                        <m:r>
                          <a:rPr lang="nl-BE" sz="2400" i="1">
                            <a:solidFill>
                              <a:srgbClr val="003D62"/>
                            </a:solidFill>
                            <a:latin typeface="Cambria Math"/>
                          </a:rPr>
                          <m:t> </m:t>
                        </m:r>
                        <m:r>
                          <a:rPr lang="nl-BE" sz="2400" i="1">
                            <a:solidFill>
                              <a:srgbClr val="003D62"/>
                            </a:solidFill>
                            <a:latin typeface="Cambria Math"/>
                          </a:rPr>
                          <m:t>𝑎𝑐𝑡𝑖𝑣𝑎</m:t>
                        </m:r>
                      </m:den>
                    </m:f>
                  </m:oMath>
                </a14:m>
                <a:r>
                  <a:rPr lang="nl-BE" sz="2400" dirty="0">
                    <a:solidFill>
                      <a:srgbClr val="003D62"/>
                    </a:solidFill>
                  </a:rPr>
                  <a:t> = </a:t>
                </a:r>
                <a14:m>
                  <m:oMath xmlns:m="http://schemas.openxmlformats.org/officeDocument/2006/math">
                    <m:f>
                      <m:fPr>
                        <m:ctrlPr>
                          <a:rPr lang="nl-BE" sz="2400" i="1">
                            <a:solidFill>
                              <a:srgbClr val="003D62"/>
                            </a:solidFill>
                            <a:latin typeface="Cambria Math" panose="02040503050406030204" pitchFamily="18" charset="0"/>
                          </a:rPr>
                        </m:ctrlPr>
                      </m:fPr>
                      <m:num>
                        <m:r>
                          <a:rPr lang="nl-BE" sz="2400" i="1">
                            <a:solidFill>
                              <a:srgbClr val="003D62"/>
                            </a:solidFill>
                            <a:latin typeface="Cambria Math" panose="02040503050406030204" pitchFamily="18" charset="0"/>
                          </a:rPr>
                          <m:t>9903+</m:t>
                        </m:r>
                        <m:r>
                          <a:rPr lang="nl-BE" sz="2400" i="1">
                            <a:solidFill>
                              <a:srgbClr val="003D62"/>
                            </a:solidFill>
                            <a:latin typeface="Cambria Math" panose="02040503050406030204" pitchFamily="18" charset="0"/>
                          </a:rPr>
                          <m:t>650</m:t>
                        </m:r>
                      </m:num>
                      <m:den>
                        <m:r>
                          <a:rPr lang="nl-BE" sz="2400" i="1">
                            <a:solidFill>
                              <a:srgbClr val="003D62"/>
                            </a:solidFill>
                            <a:latin typeface="Cambria Math" panose="02040503050406030204" pitchFamily="18" charset="0"/>
                          </a:rPr>
                          <m:t>20/58</m:t>
                        </m:r>
                      </m:den>
                    </m:f>
                  </m:oMath>
                </a14:m>
                <a:endParaRPr lang="nl-BE" sz="2400" dirty="0">
                  <a:solidFill>
                    <a:srgbClr val="003D62"/>
                  </a:solidFill>
                </a:endParaRPr>
              </a:p>
            </p:txBody>
          </p:sp>
        </mc:Choice>
        <mc:Fallback>
          <p:sp>
            <p:nvSpPr>
              <p:cNvPr id="9" name="Tekstvak 8"/>
              <p:cNvSpPr txBox="1">
                <a:spLocks noRot="1" noChangeAspect="1" noMove="1" noResize="1" noEditPoints="1" noAdjustHandles="1" noChangeArrowheads="1" noChangeShapeType="1" noTextEdit="1"/>
              </p:cNvSpPr>
              <p:nvPr/>
            </p:nvSpPr>
            <p:spPr>
              <a:xfrm>
                <a:off x="3270248" y="5407627"/>
                <a:ext cx="5472608" cy="667106"/>
              </a:xfrm>
              <a:prstGeom prst="rect">
                <a:avLst/>
              </a:prstGeom>
              <a:blipFill>
                <a:blip r:embed="rId4"/>
                <a:stretch>
                  <a:fillRect b="-893"/>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43078D3B-8038-414F-AA7B-9389EFAD069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24972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hangingPunct="1">
              <a:defRPr/>
            </a:pPr>
            <a:r>
              <a:rPr lang="nl-BE" dirty="0"/>
              <a:t>Verschillende analysetechnieken</a:t>
            </a:r>
            <a:br>
              <a:rPr lang="nl-BE" dirty="0"/>
            </a:br>
            <a:br>
              <a:rPr lang="nl-BE" dirty="0"/>
            </a:br>
            <a:br>
              <a:rPr lang="nl-BE" sz="3600" dirty="0"/>
            </a:br>
            <a:endParaRPr lang="en-US" dirty="0"/>
          </a:p>
        </p:txBody>
      </p:sp>
      <p:sp>
        <p:nvSpPr>
          <p:cNvPr id="2" name="Tijdelijke aanduiding voor tekst 1"/>
          <p:cNvSpPr>
            <a:spLocks noGrp="1"/>
          </p:cNvSpPr>
          <p:nvPr>
            <p:ph type="body" idx="1"/>
          </p:nvPr>
        </p:nvSpPr>
        <p:spPr/>
        <p:txBody>
          <a:bodyPr/>
          <a:lstStyle/>
          <a:p>
            <a:r>
              <a:rPr lang="nl-BE" dirty="0"/>
              <a:t>Financiële analyse</a:t>
            </a:r>
          </a:p>
        </p:txBody>
      </p:sp>
    </p:spTree>
    <p:extLst>
      <p:ext uri="{BB962C8B-B14F-4D97-AF65-F5344CB8AC3E}">
        <p14:creationId xmlns:p14="http://schemas.microsoft.com/office/powerpoint/2010/main" val="2859131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B. De rendabiliteit van </a:t>
            </a:r>
            <a:br>
              <a:rPr lang="nl-BE" sz="3200" dirty="0"/>
            </a:br>
            <a:r>
              <a:rPr lang="nl-BE" sz="3200" dirty="0"/>
              <a:t>het totaal der activa</a:t>
            </a:r>
          </a:p>
        </p:txBody>
      </p:sp>
      <p:sp>
        <p:nvSpPr>
          <p:cNvPr id="56323" name="Rectangle 3"/>
          <p:cNvSpPr>
            <a:spLocks noGrp="1" noChangeArrowheads="1"/>
          </p:cNvSpPr>
          <p:nvPr>
            <p:ph idx="1"/>
          </p:nvPr>
        </p:nvSpPr>
        <p:spPr>
          <a:xfrm>
            <a:off x="623887" y="1912775"/>
            <a:ext cx="11204947" cy="4702033"/>
          </a:xfrm>
        </p:spPr>
        <p:txBody>
          <a:bodyPr>
            <a:normAutofit fontScale="92500" lnSpcReduction="10000"/>
          </a:bodyPr>
          <a:lstStyle/>
          <a:p>
            <a:pPr marL="457200" indent="-457200">
              <a:buFont typeface="Wingdings" pitchFamily="2" charset="2"/>
              <a:buAutoNum type="arabicPeriod" startAt="3"/>
              <a:defRPr/>
            </a:pPr>
            <a:r>
              <a:rPr lang="nl-BE" sz="2400" u="sng" dirty="0"/>
              <a:t>Du pont formule (of uitsplitsing van RENTA):</a:t>
            </a:r>
            <a:r>
              <a:rPr lang="nl-BE" sz="1600" dirty="0"/>
              <a:t>	</a:t>
            </a:r>
          </a:p>
          <a:p>
            <a:pPr eaLnBrk="1" hangingPunct="1">
              <a:lnSpc>
                <a:spcPct val="120000"/>
              </a:lnSpc>
              <a:buFont typeface="Wingdings" pitchFamily="2" charset="2"/>
              <a:buNone/>
              <a:defRPr/>
            </a:pPr>
            <a:endParaRPr lang="nl-BE" sz="2000" dirty="0"/>
          </a:p>
          <a:p>
            <a:pPr eaLnBrk="1" hangingPunct="1">
              <a:lnSpc>
                <a:spcPct val="120000"/>
              </a:lnSpc>
              <a:buFont typeface="Wingdings" pitchFamily="2" charset="2"/>
              <a:buNone/>
              <a:defRPr/>
            </a:pPr>
            <a:endParaRPr lang="nl-BE" sz="2000" dirty="0"/>
          </a:p>
          <a:p>
            <a:pPr eaLnBrk="1" hangingPunct="1">
              <a:lnSpc>
                <a:spcPct val="120000"/>
              </a:lnSpc>
              <a:buFont typeface="Wingdings" pitchFamily="2" charset="2"/>
              <a:buNone/>
              <a:defRPr/>
            </a:pPr>
            <a:endParaRPr lang="nl-BE" sz="2000" dirty="0"/>
          </a:p>
          <a:p>
            <a:pPr eaLnBrk="1" hangingPunct="1">
              <a:lnSpc>
                <a:spcPct val="120000"/>
              </a:lnSpc>
              <a:buFont typeface="Wingdings" pitchFamily="2" charset="2"/>
              <a:buNone/>
              <a:defRPr/>
            </a:pPr>
            <a:r>
              <a:rPr lang="nl-BE" sz="2000" dirty="0"/>
              <a:t>		of</a:t>
            </a:r>
            <a:r>
              <a:rPr lang="nl-BE" dirty="0"/>
              <a:t>		</a:t>
            </a:r>
          </a:p>
          <a:p>
            <a:pPr eaLnBrk="1" hangingPunct="1">
              <a:buFont typeface="Wingdings" pitchFamily="2" charset="2"/>
              <a:buNone/>
              <a:defRPr/>
            </a:pPr>
            <a:endParaRPr lang="nl-BE" sz="1200" dirty="0"/>
          </a:p>
          <a:p>
            <a:pPr eaLnBrk="1" hangingPunct="1">
              <a:buFont typeface="Wingdings" pitchFamily="2" charset="2"/>
              <a:buNone/>
              <a:defRPr/>
            </a:pPr>
            <a:endParaRPr lang="nl-BE" sz="2000" dirty="0"/>
          </a:p>
          <a:p>
            <a:pPr eaLnBrk="1" hangingPunct="1">
              <a:buFont typeface="Wingdings" pitchFamily="2" charset="2"/>
              <a:buNone/>
              <a:defRPr/>
            </a:pPr>
            <a:r>
              <a:rPr lang="nl-BE" sz="2000" dirty="0"/>
              <a:t>Hieruit kan afgeleid worden dat een onderneming haar rendabiliteit op verschillende manieren kan verbeteren:</a:t>
            </a:r>
          </a:p>
          <a:p>
            <a:pPr lvl="1" eaLnBrk="1" hangingPunct="1">
              <a:defRPr/>
            </a:pPr>
            <a:r>
              <a:rPr lang="nl-BE" sz="2000" dirty="0"/>
              <a:t>Door verhoging van de (operationele)winstmarge</a:t>
            </a:r>
          </a:p>
          <a:p>
            <a:pPr lvl="1" eaLnBrk="1" hangingPunct="1">
              <a:defRPr/>
            </a:pPr>
            <a:r>
              <a:rPr lang="nl-BE" sz="2000" dirty="0"/>
              <a:t>Door versnelling van de rotatie van de activa</a:t>
            </a:r>
          </a:p>
          <a:p>
            <a:pPr eaLnBrk="1" hangingPunct="1">
              <a:buFont typeface="Wingdings" pitchFamily="2" charset="2"/>
              <a:buNone/>
              <a:defRPr/>
            </a:pPr>
            <a:r>
              <a:rPr lang="nl-BE" sz="2000" dirty="0"/>
              <a:t>	</a:t>
            </a:r>
            <a:endParaRPr lang="en-GB" sz="2000" dirty="0"/>
          </a:p>
        </p:txBody>
      </p:sp>
      <mc:AlternateContent xmlns:mc="http://schemas.openxmlformats.org/markup-compatibility/2006" xmlns:a14="http://schemas.microsoft.com/office/drawing/2010/main">
        <mc:Choice Requires="a14">
          <p:sp>
            <p:nvSpPr>
              <p:cNvPr id="7" name="Tekstvak 6"/>
              <p:cNvSpPr txBox="1"/>
              <p:nvPr/>
            </p:nvSpPr>
            <p:spPr>
              <a:xfrm>
                <a:off x="1991544" y="2449340"/>
                <a:ext cx="8352928" cy="618374"/>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𝑛𝑒𝑡𝑡𝑜𝑟𝑒𝑠𝑢𝑙𝑡𝑎𝑎𝑡</m:t>
                          </m:r>
                        </m:num>
                        <m:den>
                          <m:r>
                            <a:rPr lang="nl-BE" sz="1800" i="1">
                              <a:solidFill>
                                <a:srgbClr val="003D62"/>
                              </a:solidFill>
                              <a:latin typeface="Cambria Math"/>
                            </a:rPr>
                            <m:t>𝑡𝑜𝑡𝑎𝑎𝑙</m:t>
                          </m:r>
                          <m:r>
                            <a:rPr lang="nl-BE" sz="1800" i="1">
                              <a:solidFill>
                                <a:srgbClr val="003D62"/>
                              </a:solidFill>
                              <a:latin typeface="Cambria Math"/>
                            </a:rPr>
                            <m:t> </m:t>
                          </m:r>
                          <m:r>
                            <a:rPr lang="nl-BE" sz="1800" i="1">
                              <a:solidFill>
                                <a:srgbClr val="003D62"/>
                              </a:solidFill>
                              <a:latin typeface="Cambria Math"/>
                            </a:rPr>
                            <m:t>𝑑𝑒𝑟</m:t>
                          </m:r>
                          <m:r>
                            <a:rPr lang="nl-BE" sz="1800" i="1">
                              <a:solidFill>
                                <a:srgbClr val="003D62"/>
                              </a:solidFill>
                              <a:latin typeface="Cambria Math"/>
                            </a:rPr>
                            <m:t> </m:t>
                          </m:r>
                          <m:r>
                            <a:rPr lang="nl-BE" sz="1800" i="1">
                              <a:solidFill>
                                <a:srgbClr val="003D62"/>
                              </a:solidFill>
                              <a:latin typeface="Cambria Math"/>
                            </a:rPr>
                            <m:t>𝑎𝑐𝑡𝑖𝑣𝑎</m:t>
                          </m:r>
                        </m:den>
                      </m:f>
                      <m:r>
                        <a:rPr lang="nl-BE" sz="1800" i="1">
                          <a:solidFill>
                            <a:srgbClr val="003D62"/>
                          </a:solidFill>
                          <a:latin typeface="Cambria Math"/>
                        </a:rPr>
                        <m:t>=</m:t>
                      </m:r>
                      <m:r>
                        <a:rPr lang="nl-BE" sz="1800" i="1">
                          <a:solidFill>
                            <a:srgbClr val="003D62"/>
                          </a:solidFill>
                          <a:latin typeface="Cambria Math"/>
                        </a:rPr>
                        <m:t>𝑟𝑜𝑡𝑎𝑡𝑖𝑒</m:t>
                      </m:r>
                      <m:r>
                        <a:rPr lang="nl-BE" sz="1800" i="1">
                          <a:solidFill>
                            <a:srgbClr val="003D62"/>
                          </a:solidFill>
                          <a:latin typeface="Cambria Math"/>
                        </a:rPr>
                        <m:t> </m:t>
                      </m:r>
                      <m:r>
                        <a:rPr lang="nl-BE" sz="1800" i="1">
                          <a:solidFill>
                            <a:srgbClr val="003D62"/>
                          </a:solidFill>
                          <a:latin typeface="Cambria Math"/>
                        </a:rPr>
                        <m:t>𝑡𝑜𝑡𝑎𝑎𝑙</m:t>
                      </m:r>
                      <m:r>
                        <a:rPr lang="nl-BE" sz="1800" i="1">
                          <a:solidFill>
                            <a:srgbClr val="003D62"/>
                          </a:solidFill>
                          <a:latin typeface="Cambria Math"/>
                        </a:rPr>
                        <m:t> </m:t>
                      </m:r>
                      <m:r>
                        <a:rPr lang="nl-BE" sz="1800" i="1">
                          <a:solidFill>
                            <a:srgbClr val="003D62"/>
                          </a:solidFill>
                          <a:latin typeface="Cambria Math"/>
                        </a:rPr>
                        <m:t>𝑑𝑒𝑟</m:t>
                      </m:r>
                      <m:r>
                        <a:rPr lang="nl-BE" sz="1800" i="1">
                          <a:solidFill>
                            <a:srgbClr val="003D62"/>
                          </a:solidFill>
                          <a:latin typeface="Cambria Math"/>
                        </a:rPr>
                        <m:t> </m:t>
                      </m:r>
                      <m:r>
                        <a:rPr lang="nl-BE" sz="1800" i="1">
                          <a:solidFill>
                            <a:srgbClr val="003D62"/>
                          </a:solidFill>
                          <a:latin typeface="Cambria Math"/>
                        </a:rPr>
                        <m:t>𝑎𝑐𝑡𝑖𝑣𝑎</m:t>
                      </m:r>
                      <m:r>
                        <a:rPr lang="nl-BE" sz="1800" i="1">
                          <a:solidFill>
                            <a:srgbClr val="003D62"/>
                          </a:solidFill>
                          <a:latin typeface="Cambria Math"/>
                        </a:rPr>
                        <m:t> ×</m:t>
                      </m:r>
                      <m:r>
                        <a:rPr lang="nl-BE" sz="1800" i="1">
                          <a:solidFill>
                            <a:srgbClr val="003D62"/>
                          </a:solidFill>
                          <a:latin typeface="Cambria Math"/>
                        </a:rPr>
                        <m:t>𝑜𝑝𝑒𝑟𝑎𝑡𝑖𝑜𝑛𝑒𝑙𝑒</m:t>
                      </m:r>
                      <m:r>
                        <a:rPr lang="nl-BE" sz="1800" i="1">
                          <a:solidFill>
                            <a:srgbClr val="003D62"/>
                          </a:solidFill>
                          <a:latin typeface="Cambria Math"/>
                        </a:rPr>
                        <m:t> </m:t>
                      </m:r>
                      <m:r>
                        <a:rPr lang="nl-BE" sz="1800" i="1">
                          <a:solidFill>
                            <a:srgbClr val="003D62"/>
                          </a:solidFill>
                          <a:latin typeface="Cambria Math"/>
                          <a:ea typeface="Cambria Math"/>
                        </a:rPr>
                        <m:t>𝑤𝑖𝑛𝑠𝑡𝑚𝑎𝑟𝑔𝑒</m:t>
                      </m:r>
                    </m:oMath>
                  </m:oMathPara>
                </a14:m>
                <a:endParaRPr lang="nl-BE" sz="1800" dirty="0">
                  <a:solidFill>
                    <a:srgbClr val="003D62"/>
                  </a:solidFill>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1991544" y="2449340"/>
                <a:ext cx="8352928" cy="618374"/>
              </a:xfrm>
              <a:prstGeom prst="rect">
                <a:avLst/>
              </a:prstGeom>
              <a:blipFill>
                <a:blip r:embed="rId3"/>
                <a:stretch>
                  <a:fillRect/>
                </a:stretch>
              </a:blipFill>
              <a:ln>
                <a:solidFill>
                  <a:srgbClr val="FFC000"/>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8" name="Tekstvak 7"/>
              <p:cNvSpPr txBox="1"/>
              <p:nvPr/>
            </p:nvSpPr>
            <p:spPr>
              <a:xfrm>
                <a:off x="3283890" y="3604278"/>
                <a:ext cx="6768752" cy="664926"/>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𝑣𝑒𝑟𝑘𝑜𝑝𝑒𝑛</m:t>
                          </m:r>
                        </m:num>
                        <m:den>
                          <m:r>
                            <a:rPr lang="nl-BE" sz="1800" i="1">
                              <a:solidFill>
                                <a:srgbClr val="003D62"/>
                              </a:solidFill>
                              <a:latin typeface="Cambria Math"/>
                            </a:rPr>
                            <m:t>𝑡𝑜𝑡𝑎𝑎𝑙</m:t>
                          </m:r>
                          <m:r>
                            <a:rPr lang="nl-BE" sz="1800" i="1">
                              <a:solidFill>
                                <a:srgbClr val="003D62"/>
                              </a:solidFill>
                              <a:latin typeface="Cambria Math"/>
                            </a:rPr>
                            <m:t> </m:t>
                          </m:r>
                          <m:r>
                            <a:rPr lang="nl-BE" sz="1800" i="1">
                              <a:solidFill>
                                <a:srgbClr val="003D62"/>
                              </a:solidFill>
                              <a:latin typeface="Cambria Math"/>
                            </a:rPr>
                            <m:t>𝑑𝑒𝑟</m:t>
                          </m:r>
                          <m:r>
                            <a:rPr lang="nl-BE" sz="1800" i="1">
                              <a:solidFill>
                                <a:srgbClr val="003D62"/>
                              </a:solidFill>
                              <a:latin typeface="Cambria Math"/>
                            </a:rPr>
                            <m:t> </m:t>
                          </m:r>
                          <m:r>
                            <a:rPr lang="nl-BE" sz="1800" i="1">
                              <a:solidFill>
                                <a:srgbClr val="003D62"/>
                              </a:solidFill>
                              <a:latin typeface="Cambria Math"/>
                            </a:rPr>
                            <m:t>𝑎𝑐𝑡𝑖𝑣𝑎</m:t>
                          </m:r>
                        </m:den>
                      </m:f>
                      <m:r>
                        <a:rPr lang="nl-BE" sz="1800" i="1">
                          <a:solidFill>
                            <a:srgbClr val="003D62"/>
                          </a:solidFill>
                          <a:latin typeface="Cambria Math"/>
                          <a:ea typeface="Cambria Math"/>
                        </a:rPr>
                        <m:t>×</m:t>
                      </m:r>
                      <m:f>
                        <m:fPr>
                          <m:ctrlPr>
                            <a:rPr lang="nl-BE" sz="1800" i="1">
                              <a:solidFill>
                                <a:srgbClr val="003D62"/>
                              </a:solidFill>
                              <a:latin typeface="Cambria Math" panose="02040503050406030204" pitchFamily="18" charset="0"/>
                              <a:ea typeface="Cambria Math"/>
                            </a:rPr>
                          </m:ctrlPr>
                        </m:fPr>
                        <m:num>
                          <m:r>
                            <a:rPr lang="nl-BE" sz="1800" i="1">
                              <a:solidFill>
                                <a:srgbClr val="003D62"/>
                              </a:solidFill>
                              <a:latin typeface="Cambria Math"/>
                              <a:ea typeface="Cambria Math"/>
                            </a:rPr>
                            <m:t>𝑛𝑒𝑡𝑡𝑜𝑟𝑒𝑠𝑢𝑙𝑡𝑎𝑎𝑡</m:t>
                          </m:r>
                        </m:num>
                        <m:den>
                          <m:r>
                            <a:rPr lang="nl-BE" sz="1800" i="1">
                              <a:solidFill>
                                <a:srgbClr val="003D62"/>
                              </a:solidFill>
                              <a:latin typeface="Cambria Math"/>
                              <a:ea typeface="Cambria Math"/>
                            </a:rPr>
                            <m:t>𝑣𝑒𝑟𝑘𝑜𝑝𝑒𝑛</m:t>
                          </m:r>
                        </m:den>
                      </m:f>
                    </m:oMath>
                  </m:oMathPara>
                </a14:m>
                <a:endParaRPr lang="nl-BE" sz="1800" dirty="0">
                  <a:solidFill>
                    <a:srgbClr val="003D62"/>
                  </a:solidFill>
                </a:endParaRPr>
              </a:p>
            </p:txBody>
          </p:sp>
        </mc:Choice>
        <mc:Fallback xmlns="">
          <p:sp>
            <p:nvSpPr>
              <p:cNvPr id="8" name="Tekstvak 7"/>
              <p:cNvSpPr txBox="1">
                <a:spLocks noRot="1" noChangeAspect="1" noMove="1" noResize="1" noEditPoints="1" noAdjustHandles="1" noChangeArrowheads="1" noChangeShapeType="1" noTextEdit="1"/>
              </p:cNvSpPr>
              <p:nvPr/>
            </p:nvSpPr>
            <p:spPr>
              <a:xfrm>
                <a:off x="3283890" y="3604278"/>
                <a:ext cx="6768752" cy="664926"/>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BA9CC1E3-D217-4651-B4AA-84DBCA4D15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161048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C. De werking van </a:t>
            </a:r>
            <a:br>
              <a:rPr lang="nl-BE" sz="3200" dirty="0"/>
            </a:br>
            <a:r>
              <a:rPr lang="nl-BE" sz="3200" dirty="0"/>
              <a:t>de operationele hefboom</a:t>
            </a:r>
          </a:p>
        </p:txBody>
      </p:sp>
      <p:sp>
        <p:nvSpPr>
          <p:cNvPr id="6" name="Tekstvak 5"/>
          <p:cNvSpPr txBox="1"/>
          <p:nvPr/>
        </p:nvSpPr>
        <p:spPr>
          <a:xfrm>
            <a:off x="2135560" y="1556793"/>
            <a:ext cx="7920880" cy="4555093"/>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(p112)</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Onderstel dat een onderneming een bepaald product kan voortbrengen, hetzij volgens productiemethode A, hetzij volgens productiemethode B. De verkoopprijs van het product is 2 EUR per eenheid, de variabele kosten per eenheid bedragen:  </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A: 1,50 EUR</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B: 1,00 EUR</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De totale vaste kosten bedragen:</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A: 20.000 EUR</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B: 60.000 EUR</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De meest waarschijnlijk geachte omzet bedraagt 110.000 stuks. Er wordt rekening gehouden met 2 andere omzetprognoses:</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 een pessimistische schatting: 60.000 stuks</a:t>
            </a:r>
          </a:p>
          <a:p>
            <a:pPr marL="342900" indent="-342900">
              <a:lnSpc>
                <a:spcPct val="90000"/>
              </a:lnSpc>
              <a:spcBef>
                <a:spcPct val="20000"/>
              </a:spcBef>
              <a:buClr>
                <a:schemeClr val="hlink"/>
              </a:buClr>
              <a:buSzPct val="80000"/>
              <a:defRPr/>
            </a:pPr>
            <a:r>
              <a:rPr lang="nl-NL" dirty="0">
                <a:solidFill>
                  <a:srgbClr val="003D62"/>
                </a:solidFill>
                <a:latin typeface="Arial" charset="0"/>
                <a:cs typeface="Arial" charset="0"/>
                <a:sym typeface="Wingdings" pitchFamily="2" charset="2"/>
              </a:rPr>
              <a:t>		- een optimistisch schatting: 160.000 stuks</a:t>
            </a:r>
            <a:r>
              <a:rPr lang="nl-BE" dirty="0">
                <a:solidFill>
                  <a:srgbClr val="003D62"/>
                </a:solidFill>
                <a:latin typeface="Arial" charset="0"/>
                <a:cs typeface="Arial" charset="0"/>
              </a:rPr>
              <a:t>	</a:t>
            </a:r>
            <a:endParaRPr lang="en-GB" dirty="0">
              <a:solidFill>
                <a:srgbClr val="003D62"/>
              </a:solidFill>
              <a:latin typeface="Arial" charset="0"/>
              <a:cs typeface="Arial" charset="0"/>
            </a:endParaRPr>
          </a:p>
        </p:txBody>
      </p:sp>
      <p:sp>
        <p:nvSpPr>
          <p:cNvPr id="3" name="Slide Number Placeholder 2">
            <a:extLst>
              <a:ext uri="{FF2B5EF4-FFF2-40B4-BE49-F238E27FC236}">
                <a16:creationId xmlns:a16="http://schemas.microsoft.com/office/drawing/2014/main" id="{6D283A68-B594-472B-8757-49DEA4D6EC3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05234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C. De werking van </a:t>
            </a:r>
            <a:br>
              <a:rPr lang="nl-BE" sz="3200" dirty="0"/>
            </a:br>
            <a:r>
              <a:rPr lang="nl-BE" sz="3200" dirty="0"/>
              <a:t>de operationele hefboom</a:t>
            </a:r>
          </a:p>
        </p:txBody>
      </p:sp>
      <p:sp>
        <p:nvSpPr>
          <p:cNvPr id="6" name="Tekstvak 5"/>
          <p:cNvSpPr txBox="1"/>
          <p:nvPr/>
        </p:nvSpPr>
        <p:spPr>
          <a:xfrm>
            <a:off x="1527243" y="1556791"/>
            <a:ext cx="8998085" cy="4524315"/>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(vervolg)</a:t>
            </a:r>
          </a:p>
          <a:p>
            <a:pPr marL="342900" indent="-342900">
              <a:lnSpc>
                <a:spcPct val="90000"/>
              </a:lnSpc>
              <a:spcBef>
                <a:spcPct val="20000"/>
              </a:spcBef>
              <a:buClr>
                <a:schemeClr val="hlink"/>
              </a:buClr>
              <a:buSzPct val="80000"/>
              <a:defRPr/>
            </a:pPr>
            <a:r>
              <a:rPr lang="nl-BE" kern="0" dirty="0" err="1">
                <a:solidFill>
                  <a:srgbClr val="003D62"/>
                </a:solidFill>
                <a:latin typeface="Arial"/>
                <a:sym typeface="Wingdings" pitchFamily="2" charset="2"/>
              </a:rPr>
              <a:t>Bedijfswinst</a:t>
            </a:r>
            <a:r>
              <a:rPr lang="nl-BE" kern="0" dirty="0">
                <a:solidFill>
                  <a:srgbClr val="003D62"/>
                </a:solidFill>
                <a:latin typeface="Arial"/>
                <a:sym typeface="Wingdings" pitchFamily="2" charset="2"/>
              </a:rPr>
              <a:t> onder de verschillende kostenstructuren:</a:t>
            </a:r>
          </a:p>
          <a:p>
            <a:pPr marL="342900" indent="-342900">
              <a:lnSpc>
                <a:spcPct val="90000"/>
              </a:lnSpc>
              <a:spcBef>
                <a:spcPct val="20000"/>
              </a:spcBef>
              <a:buClr>
                <a:schemeClr val="hlink"/>
              </a:buClr>
              <a:buSzPct val="80000"/>
              <a:defRPr/>
            </a:pPr>
            <a:endParaRPr lang="nl-BE" kern="0" dirty="0">
              <a:solidFill>
                <a:srgbClr val="003D62"/>
              </a:solidFill>
              <a:latin typeface="Arial"/>
              <a:sym typeface="Wingdings" pitchFamily="2" charset="2"/>
            </a:endParaRPr>
          </a:p>
          <a:p>
            <a:pPr marL="342900" indent="-342900">
              <a:lnSpc>
                <a:spcPct val="90000"/>
              </a:lnSpc>
              <a:spcBef>
                <a:spcPct val="20000"/>
              </a:spcBef>
              <a:buClr>
                <a:schemeClr val="hlink"/>
              </a:buClr>
              <a:buSzPct val="80000"/>
              <a:defRPr/>
            </a:pPr>
            <a:endParaRPr lang="nl-BE" kern="0" dirty="0">
              <a:solidFill>
                <a:srgbClr val="003D62"/>
              </a:solidFill>
              <a:latin typeface="Arial"/>
              <a:sym typeface="Wingdings" pitchFamily="2" charset="2"/>
            </a:endParaRPr>
          </a:p>
          <a:p>
            <a:pPr marL="342900" indent="-342900">
              <a:lnSpc>
                <a:spcPct val="90000"/>
              </a:lnSpc>
              <a:spcBef>
                <a:spcPct val="20000"/>
              </a:spcBef>
              <a:buClr>
                <a:schemeClr val="hlink"/>
              </a:buClr>
              <a:buSzPct val="80000"/>
              <a:defRPr/>
            </a:pPr>
            <a:endParaRPr lang="nl-BE" kern="0" dirty="0">
              <a:solidFill>
                <a:srgbClr val="003D62"/>
              </a:solidFill>
              <a:latin typeface="Arial"/>
              <a:sym typeface="Wingdings" pitchFamily="2" charset="2"/>
            </a:endParaRPr>
          </a:p>
          <a:p>
            <a:pPr marL="342900" indent="-342900">
              <a:lnSpc>
                <a:spcPct val="90000"/>
              </a:lnSpc>
              <a:spcBef>
                <a:spcPct val="20000"/>
              </a:spcBef>
              <a:buClr>
                <a:schemeClr val="hlink"/>
              </a:buClr>
              <a:buSzPct val="80000"/>
              <a:defRPr/>
            </a:pPr>
            <a:endParaRPr lang="en-GB" kern="0" dirty="0">
              <a:solidFill>
                <a:srgbClr val="003D62"/>
              </a:solidFill>
            </a:endParaRPr>
          </a:p>
          <a:p>
            <a:pPr marL="342900" indent="-342900">
              <a:lnSpc>
                <a:spcPct val="90000"/>
              </a:lnSpc>
              <a:spcBef>
                <a:spcPct val="20000"/>
              </a:spcBef>
              <a:buClr>
                <a:schemeClr val="hlink"/>
              </a:buClr>
              <a:buSzPct val="80000"/>
              <a:defRPr/>
            </a:pPr>
            <a:endParaRPr lang="en-GB" kern="0" dirty="0">
              <a:solidFill>
                <a:srgbClr val="003D62"/>
              </a:solidFill>
            </a:endParaRPr>
          </a:p>
          <a:p>
            <a:pPr marL="342900" indent="-342900">
              <a:lnSpc>
                <a:spcPct val="90000"/>
              </a:lnSpc>
              <a:spcBef>
                <a:spcPct val="20000"/>
              </a:spcBef>
              <a:buClr>
                <a:schemeClr val="hlink"/>
              </a:buClr>
              <a:buSzPct val="80000"/>
              <a:defRPr/>
            </a:pPr>
            <a:endParaRPr lang="en-GB" kern="0" dirty="0">
              <a:solidFill>
                <a:srgbClr val="003D62"/>
              </a:solidFill>
            </a:endParaRPr>
          </a:p>
          <a:p>
            <a:pPr marL="342900" indent="-342900">
              <a:lnSpc>
                <a:spcPct val="90000"/>
              </a:lnSpc>
              <a:spcBef>
                <a:spcPct val="20000"/>
              </a:spcBef>
              <a:buClr>
                <a:schemeClr val="hlink"/>
              </a:buClr>
              <a:buSzPct val="80000"/>
              <a:defRPr/>
            </a:pPr>
            <a:endParaRPr lang="en-GB" kern="0" dirty="0">
              <a:solidFill>
                <a:srgbClr val="003D62"/>
              </a:solidFill>
            </a:endParaRPr>
          </a:p>
          <a:p>
            <a:pPr marL="342900" indent="-342900">
              <a:lnSpc>
                <a:spcPct val="90000"/>
              </a:lnSpc>
              <a:spcBef>
                <a:spcPct val="20000"/>
              </a:spcBef>
              <a:buClr>
                <a:schemeClr val="hlink"/>
              </a:buClr>
              <a:buSzPct val="80000"/>
              <a:defRPr/>
            </a:pPr>
            <a:endParaRPr lang="en-GB" kern="0" dirty="0">
              <a:solidFill>
                <a:srgbClr val="003D62"/>
              </a:solidFill>
            </a:endParaRP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Grotere gevoeligheid bedrijfswinst bij gebruik productiemethode B (met hogere vaste kosten) voor veranderingen in de omzet</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Graad van operationele hefboomwerking (GOH) van de onderneming hoger bij gebruik van methode B</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GOH = % </a:t>
            </a:r>
            <a:r>
              <a:rPr lang="el-GR" kern="0" dirty="0">
                <a:solidFill>
                  <a:srgbClr val="003D62"/>
                </a:solidFill>
                <a:latin typeface="Arial"/>
                <a:sym typeface="Wingdings" pitchFamily="2" charset="2"/>
              </a:rPr>
              <a:t>Δ</a:t>
            </a:r>
            <a:r>
              <a:rPr lang="nl-BE" kern="0" dirty="0">
                <a:solidFill>
                  <a:srgbClr val="003D62"/>
                </a:solidFill>
                <a:latin typeface="Arial"/>
                <a:sym typeface="Wingdings" pitchFamily="2" charset="2"/>
              </a:rPr>
              <a:t> bedrijfswinst / % </a:t>
            </a:r>
            <a:r>
              <a:rPr lang="el-GR" kern="0" dirty="0">
                <a:solidFill>
                  <a:srgbClr val="003D62"/>
                </a:solidFill>
                <a:latin typeface="Arial"/>
                <a:sym typeface="Wingdings" pitchFamily="2" charset="2"/>
              </a:rPr>
              <a:t>Δ</a:t>
            </a:r>
            <a:r>
              <a:rPr lang="nl-BE" kern="0" dirty="0">
                <a:solidFill>
                  <a:srgbClr val="003D62"/>
                </a:solidFill>
                <a:latin typeface="Arial"/>
                <a:sym typeface="Wingdings" pitchFamily="2" charset="2"/>
              </a:rPr>
              <a:t> omzet</a:t>
            </a:r>
            <a:endParaRPr lang="en-GB" kern="0" dirty="0">
              <a:solidFill>
                <a:srgbClr val="003D62"/>
              </a:solidFill>
            </a:endParaRPr>
          </a:p>
        </p:txBody>
      </p:sp>
      <p:graphicFrame>
        <p:nvGraphicFramePr>
          <p:cNvPr id="4" name="Table 6"/>
          <p:cNvGraphicFramePr>
            <a:graphicFrameLocks noGrp="1"/>
          </p:cNvGraphicFramePr>
          <p:nvPr>
            <p:extLst>
              <p:ext uri="{D42A27DB-BD31-4B8C-83A1-F6EECF244321}">
                <p14:modId xmlns:p14="http://schemas.microsoft.com/office/powerpoint/2010/main" val="1436214752"/>
              </p:ext>
            </p:extLst>
          </p:nvPr>
        </p:nvGraphicFramePr>
        <p:xfrm>
          <a:off x="1739918" y="2189323"/>
          <a:ext cx="7715306" cy="2286016"/>
        </p:xfrm>
        <a:graphic>
          <a:graphicData uri="http://schemas.openxmlformats.org/drawingml/2006/table">
            <a:tbl>
              <a:tblPr/>
              <a:tblGrid>
                <a:gridCol w="1457495">
                  <a:extLst>
                    <a:ext uri="{9D8B030D-6E8A-4147-A177-3AD203B41FA5}">
                      <a16:colId xmlns:a16="http://schemas.microsoft.com/office/drawing/2014/main" val="20000"/>
                    </a:ext>
                  </a:extLst>
                </a:gridCol>
                <a:gridCol w="1114271">
                  <a:extLst>
                    <a:ext uri="{9D8B030D-6E8A-4147-A177-3AD203B41FA5}">
                      <a16:colId xmlns:a16="http://schemas.microsoft.com/office/drawing/2014/main" val="20001"/>
                    </a:ext>
                  </a:extLst>
                </a:gridCol>
                <a:gridCol w="1285885">
                  <a:extLst>
                    <a:ext uri="{9D8B030D-6E8A-4147-A177-3AD203B41FA5}">
                      <a16:colId xmlns:a16="http://schemas.microsoft.com/office/drawing/2014/main" val="20002"/>
                    </a:ext>
                  </a:extLst>
                </a:gridCol>
                <a:gridCol w="1285885">
                  <a:extLst>
                    <a:ext uri="{9D8B030D-6E8A-4147-A177-3AD203B41FA5}">
                      <a16:colId xmlns:a16="http://schemas.microsoft.com/office/drawing/2014/main" val="20003"/>
                    </a:ext>
                  </a:extLst>
                </a:gridCol>
                <a:gridCol w="1285885">
                  <a:extLst>
                    <a:ext uri="{9D8B030D-6E8A-4147-A177-3AD203B41FA5}">
                      <a16:colId xmlns:a16="http://schemas.microsoft.com/office/drawing/2014/main" val="20004"/>
                    </a:ext>
                  </a:extLst>
                </a:gridCol>
                <a:gridCol w="1285885">
                  <a:extLst>
                    <a:ext uri="{9D8B030D-6E8A-4147-A177-3AD203B41FA5}">
                      <a16:colId xmlns:a16="http://schemas.microsoft.com/office/drawing/2014/main" val="20005"/>
                    </a:ext>
                  </a:extLst>
                </a:gridCol>
              </a:tblGrid>
              <a:tr h="425970">
                <a:tc>
                  <a:txBody>
                    <a:bodyPr/>
                    <a:lstStyle/>
                    <a:p>
                      <a:pPr algn="ctr">
                        <a:lnSpc>
                          <a:spcPct val="115000"/>
                        </a:lnSpc>
                        <a:spcAft>
                          <a:spcPts val="0"/>
                        </a:spcAft>
                      </a:pP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400">
                          <a:latin typeface="+mn-lt"/>
                          <a:ea typeface="Calibri"/>
                          <a:cs typeface="Times New Roman"/>
                        </a:rPr>
                        <a:t>Productiemethode 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15000"/>
                        </a:lnSpc>
                        <a:spcAft>
                          <a:spcPts val="0"/>
                        </a:spcAft>
                      </a:pPr>
                      <a:r>
                        <a:rPr lang="en-US" sz="1400">
                          <a:latin typeface="+mn-lt"/>
                          <a:ea typeface="Calibri"/>
                          <a:cs typeface="Times New Roman"/>
                        </a:rPr>
                        <a:t>Productiemethode 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82137">
                <a:tc>
                  <a:txBody>
                    <a:bodyPr/>
                    <a:lstStyle/>
                    <a:p>
                      <a:pPr algn="ctr">
                        <a:lnSpc>
                          <a:spcPct val="115000"/>
                        </a:lnSpc>
                        <a:spcAft>
                          <a:spcPts val="0"/>
                        </a:spcAft>
                      </a:pPr>
                      <a:r>
                        <a:rPr lang="en-US" sz="1400" dirty="0" err="1">
                          <a:latin typeface="+mn-lt"/>
                          <a:ea typeface="Calibri"/>
                          <a:cs typeface="Times New Roman"/>
                        </a:rPr>
                        <a:t>Omzet</a:t>
                      </a:r>
                      <a:r>
                        <a:rPr lang="en-US" sz="1400" dirty="0">
                          <a:latin typeface="+mn-lt"/>
                          <a:ea typeface="Calibri"/>
                          <a:cs typeface="Times New Roman"/>
                        </a:rPr>
                        <a:t> </a:t>
                      </a:r>
                      <a:r>
                        <a:rPr lang="en-US" sz="1400" dirty="0" err="1">
                          <a:latin typeface="+mn-lt"/>
                          <a:ea typeface="Calibri"/>
                          <a:cs typeface="Times New Roman"/>
                        </a:rPr>
                        <a:t>eenheden</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mn-lt"/>
                          <a:ea typeface="Calibri"/>
                          <a:cs typeface="Times New Roman"/>
                        </a:rPr>
                        <a:t>Waarde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mn-lt"/>
                          <a:ea typeface="Calibri"/>
                          <a:cs typeface="Times New Roman"/>
                        </a:rPr>
                        <a:t>Bedrijfskosten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mn-lt"/>
                          <a:ea typeface="Calibri"/>
                          <a:cs typeface="Times New Roman"/>
                        </a:rPr>
                        <a:t>Bedrijfswinst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err="1">
                          <a:latin typeface="+mn-lt"/>
                          <a:ea typeface="Calibri"/>
                          <a:cs typeface="Times New Roman"/>
                        </a:rPr>
                        <a:t>Bedrijfskosten</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err="1">
                          <a:latin typeface="+mn-lt"/>
                          <a:ea typeface="Calibri"/>
                          <a:cs typeface="Times New Roman"/>
                        </a:rPr>
                        <a:t>Bedrijfswinst</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77909">
                <a:tc>
                  <a:txBody>
                    <a:bodyPr/>
                    <a:lstStyle/>
                    <a:p>
                      <a:pPr algn="ctr">
                        <a:lnSpc>
                          <a:spcPct val="115000"/>
                        </a:lnSpc>
                        <a:spcAft>
                          <a:spcPts val="0"/>
                        </a:spcAft>
                      </a:pPr>
                      <a:r>
                        <a:rPr lang="en-US" sz="1400" dirty="0">
                          <a:latin typeface="+mn-lt"/>
                          <a:ea typeface="Calibri"/>
                          <a:cs typeface="Times New Roman"/>
                        </a:rPr>
                        <a:t>  </a:t>
                      </a:r>
                    </a:p>
                    <a:p>
                      <a:pPr algn="ctr">
                        <a:lnSpc>
                          <a:spcPct val="115000"/>
                        </a:lnSpc>
                        <a:spcAft>
                          <a:spcPts val="0"/>
                        </a:spcAft>
                      </a:pPr>
                      <a:r>
                        <a:rPr lang="en-US" sz="1400" dirty="0">
                          <a:latin typeface="+mn-lt"/>
                          <a:ea typeface="Calibri"/>
                          <a:cs typeface="Times New Roman"/>
                        </a:rPr>
                        <a:t> 60.000</a:t>
                      </a:r>
                    </a:p>
                    <a:p>
                      <a:pPr algn="ctr">
                        <a:lnSpc>
                          <a:spcPct val="115000"/>
                        </a:lnSpc>
                        <a:spcAft>
                          <a:spcPts val="0"/>
                        </a:spcAft>
                      </a:pPr>
                      <a:r>
                        <a:rPr lang="en-US" sz="1400" dirty="0">
                          <a:latin typeface="+mn-lt"/>
                          <a:ea typeface="Calibri"/>
                          <a:cs typeface="Times New Roman"/>
                        </a:rPr>
                        <a:t>110.000</a:t>
                      </a:r>
                    </a:p>
                    <a:p>
                      <a:pPr algn="ctr">
                        <a:lnSpc>
                          <a:spcPct val="115000"/>
                        </a:lnSpc>
                        <a:spcAft>
                          <a:spcPts val="0"/>
                        </a:spcAft>
                      </a:pPr>
                      <a:r>
                        <a:rPr lang="en-US" sz="1400" dirty="0">
                          <a:latin typeface="+mn-lt"/>
                          <a:ea typeface="Calibri"/>
                          <a:cs typeface="Times New Roman"/>
                        </a:rPr>
                        <a:t>160.000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mn-lt"/>
                        <a:ea typeface="Calibri"/>
                        <a:cs typeface="Times New Roman"/>
                      </a:endParaRPr>
                    </a:p>
                    <a:p>
                      <a:pPr algn="ctr">
                        <a:lnSpc>
                          <a:spcPct val="115000"/>
                        </a:lnSpc>
                        <a:spcAft>
                          <a:spcPts val="0"/>
                        </a:spcAft>
                      </a:pPr>
                      <a:r>
                        <a:rPr lang="en-US" sz="1400" dirty="0">
                          <a:latin typeface="+mn-lt"/>
                          <a:ea typeface="Calibri"/>
                          <a:cs typeface="Times New Roman"/>
                        </a:rPr>
                        <a:t>120.000</a:t>
                      </a:r>
                    </a:p>
                    <a:p>
                      <a:pPr algn="ctr">
                        <a:lnSpc>
                          <a:spcPct val="115000"/>
                        </a:lnSpc>
                        <a:spcAft>
                          <a:spcPts val="0"/>
                        </a:spcAft>
                      </a:pPr>
                      <a:r>
                        <a:rPr lang="en-US" sz="1400" dirty="0">
                          <a:latin typeface="+mn-lt"/>
                          <a:ea typeface="Calibri"/>
                          <a:cs typeface="Times New Roman"/>
                        </a:rPr>
                        <a:t>220.000</a:t>
                      </a:r>
                    </a:p>
                    <a:p>
                      <a:pPr algn="ctr">
                        <a:lnSpc>
                          <a:spcPct val="115000"/>
                        </a:lnSpc>
                        <a:spcAft>
                          <a:spcPts val="0"/>
                        </a:spcAft>
                      </a:pPr>
                      <a:r>
                        <a:rPr lang="en-US" sz="1400" dirty="0">
                          <a:latin typeface="+mn-lt"/>
                          <a:ea typeface="Calibri"/>
                          <a:cs typeface="Times New Roman"/>
                        </a:rPr>
                        <a:t>320.000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mn-lt"/>
                        <a:ea typeface="Calibri"/>
                        <a:cs typeface="Times New Roman"/>
                      </a:endParaRPr>
                    </a:p>
                    <a:p>
                      <a:pPr algn="ctr">
                        <a:lnSpc>
                          <a:spcPct val="115000"/>
                        </a:lnSpc>
                        <a:spcAft>
                          <a:spcPts val="0"/>
                        </a:spcAft>
                      </a:pPr>
                      <a:r>
                        <a:rPr lang="en-US" sz="1400" dirty="0">
                          <a:latin typeface="+mn-lt"/>
                          <a:ea typeface="Calibri"/>
                          <a:cs typeface="Times New Roman"/>
                        </a:rPr>
                        <a:t>110.000</a:t>
                      </a:r>
                    </a:p>
                    <a:p>
                      <a:pPr algn="ctr">
                        <a:lnSpc>
                          <a:spcPct val="115000"/>
                        </a:lnSpc>
                        <a:spcAft>
                          <a:spcPts val="0"/>
                        </a:spcAft>
                      </a:pPr>
                      <a:r>
                        <a:rPr lang="en-US" sz="1400" dirty="0">
                          <a:latin typeface="+mn-lt"/>
                          <a:ea typeface="Calibri"/>
                          <a:cs typeface="Times New Roman"/>
                        </a:rPr>
                        <a:t>185.000</a:t>
                      </a:r>
                    </a:p>
                    <a:p>
                      <a:pPr algn="ctr">
                        <a:lnSpc>
                          <a:spcPct val="115000"/>
                        </a:lnSpc>
                        <a:spcAft>
                          <a:spcPts val="0"/>
                        </a:spcAft>
                      </a:pPr>
                      <a:r>
                        <a:rPr lang="en-US" sz="1400" dirty="0">
                          <a:latin typeface="+mn-lt"/>
                          <a:ea typeface="Calibri"/>
                          <a:cs typeface="Times New Roman"/>
                        </a:rPr>
                        <a:t>260.000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mn-lt"/>
                        <a:ea typeface="Calibri"/>
                        <a:cs typeface="Times New Roman"/>
                      </a:endParaRPr>
                    </a:p>
                    <a:p>
                      <a:pPr algn="ctr">
                        <a:lnSpc>
                          <a:spcPct val="115000"/>
                        </a:lnSpc>
                        <a:spcAft>
                          <a:spcPts val="0"/>
                        </a:spcAft>
                      </a:pPr>
                      <a:r>
                        <a:rPr lang="en-US" sz="1400" dirty="0">
                          <a:latin typeface="+mn-lt"/>
                          <a:ea typeface="Calibri"/>
                          <a:cs typeface="Times New Roman"/>
                        </a:rPr>
                        <a:t>10.000</a:t>
                      </a:r>
                    </a:p>
                    <a:p>
                      <a:pPr algn="ctr">
                        <a:lnSpc>
                          <a:spcPct val="115000"/>
                        </a:lnSpc>
                        <a:spcAft>
                          <a:spcPts val="0"/>
                        </a:spcAft>
                      </a:pPr>
                      <a:r>
                        <a:rPr lang="en-US" sz="1400" dirty="0">
                          <a:latin typeface="+mn-lt"/>
                          <a:ea typeface="Calibri"/>
                          <a:cs typeface="Times New Roman"/>
                        </a:rPr>
                        <a:t>35.000</a:t>
                      </a:r>
                    </a:p>
                    <a:p>
                      <a:pPr algn="ctr">
                        <a:lnSpc>
                          <a:spcPct val="115000"/>
                        </a:lnSpc>
                        <a:spcAft>
                          <a:spcPts val="0"/>
                        </a:spcAft>
                      </a:pPr>
                      <a:r>
                        <a:rPr lang="en-US" sz="1400" dirty="0">
                          <a:latin typeface="+mn-lt"/>
                          <a:ea typeface="Calibri"/>
                          <a:cs typeface="Times New Roman"/>
                        </a:rPr>
                        <a:t>60.000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mn-lt"/>
                        <a:ea typeface="Calibri"/>
                        <a:cs typeface="Times New Roman"/>
                      </a:endParaRPr>
                    </a:p>
                    <a:p>
                      <a:pPr algn="ctr">
                        <a:lnSpc>
                          <a:spcPct val="115000"/>
                        </a:lnSpc>
                        <a:spcAft>
                          <a:spcPts val="0"/>
                        </a:spcAft>
                      </a:pPr>
                      <a:r>
                        <a:rPr lang="en-US" sz="1400" dirty="0">
                          <a:latin typeface="+mn-lt"/>
                          <a:ea typeface="Calibri"/>
                          <a:cs typeface="Times New Roman"/>
                        </a:rPr>
                        <a:t>120.000</a:t>
                      </a:r>
                    </a:p>
                    <a:p>
                      <a:pPr algn="ctr">
                        <a:lnSpc>
                          <a:spcPct val="115000"/>
                        </a:lnSpc>
                        <a:spcAft>
                          <a:spcPts val="0"/>
                        </a:spcAft>
                      </a:pPr>
                      <a:r>
                        <a:rPr lang="en-US" sz="1400" dirty="0">
                          <a:latin typeface="+mn-lt"/>
                          <a:ea typeface="Calibri"/>
                          <a:cs typeface="Times New Roman"/>
                        </a:rPr>
                        <a:t>170.000</a:t>
                      </a:r>
                    </a:p>
                    <a:p>
                      <a:pPr algn="ctr">
                        <a:lnSpc>
                          <a:spcPct val="115000"/>
                        </a:lnSpc>
                        <a:spcAft>
                          <a:spcPts val="0"/>
                        </a:spcAft>
                      </a:pPr>
                      <a:r>
                        <a:rPr lang="en-US" sz="1400" dirty="0">
                          <a:latin typeface="+mn-lt"/>
                          <a:ea typeface="Calibri"/>
                          <a:cs typeface="Times New Roman"/>
                        </a:rPr>
                        <a:t>220.000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mn-lt"/>
                          <a:ea typeface="Calibri"/>
                          <a:cs typeface="Times New Roman"/>
                        </a:rPr>
                        <a:t>   </a:t>
                      </a:r>
                    </a:p>
                    <a:p>
                      <a:pPr algn="ctr">
                        <a:lnSpc>
                          <a:spcPct val="115000"/>
                        </a:lnSpc>
                        <a:spcAft>
                          <a:spcPts val="0"/>
                        </a:spcAft>
                      </a:pPr>
                      <a:r>
                        <a:rPr lang="en-US" sz="1400" dirty="0">
                          <a:latin typeface="+mn-lt"/>
                          <a:ea typeface="Calibri"/>
                          <a:cs typeface="Times New Roman"/>
                        </a:rPr>
                        <a:t>        0</a:t>
                      </a:r>
                    </a:p>
                    <a:p>
                      <a:pPr algn="ctr">
                        <a:lnSpc>
                          <a:spcPct val="115000"/>
                        </a:lnSpc>
                        <a:spcAft>
                          <a:spcPts val="0"/>
                        </a:spcAft>
                      </a:pPr>
                      <a:r>
                        <a:rPr lang="en-US" sz="1400" dirty="0">
                          <a:latin typeface="+mn-lt"/>
                          <a:ea typeface="Calibri"/>
                          <a:cs typeface="Times New Roman"/>
                        </a:rPr>
                        <a:t>  50.000</a:t>
                      </a:r>
                    </a:p>
                    <a:p>
                      <a:pPr algn="ctr">
                        <a:lnSpc>
                          <a:spcPct val="115000"/>
                        </a:lnSpc>
                        <a:spcAft>
                          <a:spcPts val="0"/>
                        </a:spcAft>
                      </a:pPr>
                      <a:r>
                        <a:rPr lang="en-US" sz="1400" dirty="0">
                          <a:latin typeface="+mn-lt"/>
                          <a:ea typeface="Calibri"/>
                          <a:cs typeface="Times New Roman"/>
                        </a:rPr>
                        <a:t>100.000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5092423B-D197-4B38-B003-B2920077FAA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10398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C. De werking van </a:t>
            </a:r>
            <a:br>
              <a:rPr lang="nl-BE" sz="3200" dirty="0"/>
            </a:br>
            <a:r>
              <a:rPr lang="nl-BE" sz="3200" dirty="0"/>
              <a:t>de operationele hefboom</a:t>
            </a:r>
          </a:p>
        </p:txBody>
      </p:sp>
      <p:sp>
        <p:nvSpPr>
          <p:cNvPr id="6" name="Tekstvak 5"/>
          <p:cNvSpPr txBox="1"/>
          <p:nvPr/>
        </p:nvSpPr>
        <p:spPr>
          <a:xfrm>
            <a:off x="2135560" y="1556792"/>
            <a:ext cx="7920880" cy="4154984"/>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(vervolg)</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GOH = contributie / (contributie – vaste bedrijfskosten)</a:t>
            </a:r>
          </a:p>
          <a:p>
            <a:pPr marL="342900" indent="-342900">
              <a:lnSpc>
                <a:spcPct val="90000"/>
              </a:lnSpc>
              <a:spcBef>
                <a:spcPct val="20000"/>
              </a:spcBef>
              <a:buClr>
                <a:schemeClr val="hlink"/>
              </a:buClr>
              <a:buSzPct val="80000"/>
              <a:defRPr/>
            </a:pPr>
            <a:r>
              <a:rPr lang="nl-NL" kern="0" dirty="0">
                <a:solidFill>
                  <a:srgbClr val="003D62"/>
                </a:solidFill>
                <a:latin typeface="Arial"/>
                <a:sym typeface="Wingdings" pitchFamily="2" charset="2"/>
              </a:rPr>
              <a:t>	 met </a:t>
            </a:r>
            <a:r>
              <a:rPr lang="nl-NL" kern="0" dirty="0" err="1">
                <a:solidFill>
                  <a:srgbClr val="003D62"/>
                </a:solidFill>
                <a:latin typeface="Arial"/>
                <a:sym typeface="Wingdings" pitchFamily="2" charset="2"/>
              </a:rPr>
              <a:t>contribute</a:t>
            </a:r>
            <a:r>
              <a:rPr lang="nl-NL" kern="0" dirty="0">
                <a:solidFill>
                  <a:srgbClr val="003D62"/>
                </a:solidFill>
                <a:latin typeface="Arial"/>
                <a:sym typeface="Wingdings" pitchFamily="2" charset="2"/>
              </a:rPr>
              <a:t> = omzet – variabele bedrijfskosten</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Productiemethode A: GOH = 55.000/(55.000-20.000) = 1,57</a:t>
            </a:r>
          </a:p>
          <a:p>
            <a:pPr marL="342900" indent="-342900">
              <a:lnSpc>
                <a:spcPct val="90000"/>
              </a:lnSpc>
              <a:spcBef>
                <a:spcPct val="20000"/>
              </a:spcBef>
              <a:buClr>
                <a:schemeClr val="hlink"/>
              </a:buClr>
              <a:buSzPct val="80000"/>
              <a:defRPr/>
            </a:pPr>
            <a:r>
              <a:rPr lang="nl-NL" kern="0" dirty="0">
                <a:solidFill>
                  <a:srgbClr val="003D62"/>
                </a:solidFill>
                <a:latin typeface="Arial"/>
                <a:sym typeface="Wingdings" pitchFamily="2" charset="2"/>
              </a:rPr>
              <a:t>	Productiemethode B: GOH = 110.000/(110.000-60.000) = 2,2</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Een GOH van 2,2 impliceert dat een verhoging (verlaging) van de omzet met x % zal resulteren in een toename (afname) de bedrijfswinst met 2,2 x %</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Hoe hoger de graad van operationele hefboomwerking, hoe groter de potentiële spreiding of variabiliteit van de bedrijfswinst voor een gegeven schommeling in de omzet</a:t>
            </a:r>
          </a:p>
          <a:p>
            <a:pPr marL="342900" indent="-342900">
              <a:lnSpc>
                <a:spcPct val="90000"/>
              </a:lnSpc>
              <a:spcBef>
                <a:spcPct val="20000"/>
              </a:spcBef>
              <a:buClr>
                <a:schemeClr val="hlink"/>
              </a:buClr>
              <a:buSzPct val="80000"/>
              <a:buFont typeface="Wingdings" pitchFamily="2" charset="2"/>
              <a:buChar char="à"/>
              <a:defRPr/>
            </a:pPr>
            <a:r>
              <a:rPr lang="nl-NL" kern="0" dirty="0">
                <a:solidFill>
                  <a:srgbClr val="003D62"/>
                </a:solidFill>
                <a:latin typeface="Arial"/>
                <a:sym typeface="Wingdings" pitchFamily="2" charset="2"/>
              </a:rPr>
              <a:t>Een hoge operationele hefboom zal in een hoger bedrijfsrisico resulteren</a:t>
            </a:r>
          </a:p>
        </p:txBody>
      </p:sp>
      <p:sp>
        <p:nvSpPr>
          <p:cNvPr id="3" name="Slide Number Placeholder 2">
            <a:extLst>
              <a:ext uri="{FF2B5EF4-FFF2-40B4-BE49-F238E27FC236}">
                <a16:creationId xmlns:a16="http://schemas.microsoft.com/office/drawing/2014/main" id="{C02CB321-E32A-4AF7-8F1A-96F9B727D19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79660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nl-BE" sz="3200" dirty="0"/>
              <a:t>D. De rendabiliteit van </a:t>
            </a:r>
            <a:br>
              <a:rPr lang="nl-BE" sz="3200" dirty="0"/>
            </a:br>
            <a:r>
              <a:rPr lang="nl-BE" sz="3200" dirty="0"/>
              <a:t>het eigen vermogen </a:t>
            </a:r>
            <a:endParaRPr lang="en-GB" sz="3200" dirty="0"/>
          </a:p>
        </p:txBody>
      </p:sp>
      <p:sp>
        <p:nvSpPr>
          <p:cNvPr id="17413" name="Rectangle 3"/>
          <p:cNvSpPr>
            <a:spLocks noGrp="1" noChangeArrowheads="1"/>
          </p:cNvSpPr>
          <p:nvPr>
            <p:ph idx="1"/>
          </p:nvPr>
        </p:nvSpPr>
        <p:spPr>
          <a:xfrm>
            <a:off x="623888" y="1912776"/>
            <a:ext cx="10936806" cy="4324511"/>
          </a:xfrm>
        </p:spPr>
        <p:txBody>
          <a:bodyPr/>
          <a:lstStyle/>
          <a:p>
            <a:pPr marL="0" indent="0">
              <a:buNone/>
            </a:pPr>
            <a:r>
              <a:rPr lang="nl-BE" sz="2000" dirty="0"/>
              <a:t>De rendabiliteit van het EV kan voor of na belastingen berekend worden</a:t>
            </a:r>
          </a:p>
          <a:p>
            <a:pPr eaLnBrk="1" hangingPunct="1"/>
            <a:endParaRPr lang="nl-BE" sz="2000" dirty="0"/>
          </a:p>
          <a:p>
            <a:pPr eaLnBrk="1" hangingPunct="1">
              <a:buFont typeface="Wingdings" pitchFamily="2" charset="2"/>
              <a:buNone/>
            </a:pPr>
            <a:r>
              <a:rPr lang="nl-BE" sz="2400" dirty="0"/>
              <a:t>1.	</a:t>
            </a:r>
            <a:r>
              <a:rPr lang="nl-BE" sz="2400" u="sng" dirty="0"/>
              <a:t>Rendabiliteit van het EV voor belastingen:</a:t>
            </a:r>
          </a:p>
          <a:p>
            <a:pPr eaLnBrk="1" hangingPunct="1"/>
            <a:endParaRPr lang="nl-BE" sz="2000" dirty="0"/>
          </a:p>
          <a:p>
            <a:pPr eaLnBrk="1" hangingPunct="1"/>
            <a:endParaRPr lang="nl-BE" sz="2000" dirty="0"/>
          </a:p>
          <a:p>
            <a:pPr eaLnBrk="1" hangingPunct="1"/>
            <a:endParaRPr lang="nl-BE" sz="2000" dirty="0"/>
          </a:p>
          <a:p>
            <a:pPr eaLnBrk="1" hangingPunct="1">
              <a:buFont typeface="Wingdings" pitchFamily="2" charset="2"/>
              <a:buNone/>
            </a:pPr>
            <a:r>
              <a:rPr lang="nl-BE" sz="2400" dirty="0"/>
              <a:t>2.	</a:t>
            </a:r>
            <a:r>
              <a:rPr lang="nl-BE" sz="2400" u="sng" dirty="0"/>
              <a:t>Rendabiliteit van het EV na belastingen:</a:t>
            </a:r>
            <a:r>
              <a:rPr lang="nl-BE" sz="2000" dirty="0"/>
              <a:t> </a:t>
            </a:r>
            <a:endParaRPr lang="en-GB" sz="2000" dirty="0"/>
          </a:p>
        </p:txBody>
      </p:sp>
      <p:sp>
        <p:nvSpPr>
          <p:cNvPr id="49157" name="Rectangle 5"/>
          <p:cNvSpPr>
            <a:spLocks noChangeArrowheads="1"/>
          </p:cNvSpPr>
          <p:nvPr/>
        </p:nvSpPr>
        <p:spPr bwMode="auto">
          <a:xfrm>
            <a:off x="1524000" y="3014633"/>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49159" name="Rectangle 7"/>
          <p:cNvSpPr>
            <a:spLocks noChangeArrowheads="1"/>
          </p:cNvSpPr>
          <p:nvPr/>
        </p:nvSpPr>
        <p:spPr bwMode="auto">
          <a:xfrm>
            <a:off x="1524000" y="3014633"/>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mc:Choice xmlns:a14="http://schemas.microsoft.com/office/drawing/2010/main" Requires="a14">
          <p:sp>
            <p:nvSpPr>
              <p:cNvPr id="8" name="Tekstvak 7"/>
              <p:cNvSpPr txBox="1"/>
              <p:nvPr/>
            </p:nvSpPr>
            <p:spPr>
              <a:xfrm>
                <a:off x="3359696" y="3268131"/>
                <a:ext cx="5472608" cy="526876"/>
              </a:xfrm>
              <a:prstGeom prst="rect">
                <a:avLst/>
              </a:prstGeom>
              <a:noFill/>
              <a:ln>
                <a:solidFill>
                  <a:srgbClr val="FFC000"/>
                </a:solidFill>
              </a:ln>
            </p:spPr>
            <p:txBody>
              <a:bodyPr wrap="square" rtlCol="0">
                <a:spAutoFit/>
              </a:bodyPr>
              <a:lstStyle/>
              <a:p>
                <a:pPr/>
                <a14:m>
                  <m:oMath xmlns:m="http://schemas.openxmlformats.org/officeDocument/2006/math">
                    <m:sSub>
                      <m:sSubPr>
                        <m:ctrlPr>
                          <a:rPr lang="nl-BE" sz="1800" i="1" smtClean="0">
                            <a:solidFill>
                              <a:srgbClr val="003D62"/>
                            </a:solidFill>
                            <a:latin typeface="Cambria Math" panose="02040503050406030204" pitchFamily="18" charset="0"/>
                          </a:rPr>
                        </m:ctrlPr>
                      </m:sSubPr>
                      <m:e>
                        <m:r>
                          <a:rPr lang="nl-BE" sz="1800" i="1">
                            <a:solidFill>
                              <a:srgbClr val="003D62"/>
                            </a:solidFill>
                            <a:latin typeface="Cambria Math"/>
                          </a:rPr>
                          <m:t>𝑅𝐸𝑉</m:t>
                        </m:r>
                      </m:e>
                      <m:sub>
                        <m:r>
                          <a:rPr lang="nl-BE" sz="1800" i="1">
                            <a:solidFill>
                              <a:srgbClr val="003D62"/>
                            </a:solidFill>
                            <a:latin typeface="Cambria Math"/>
                          </a:rPr>
                          <m:t>𝑣𝑏</m:t>
                        </m:r>
                      </m:sub>
                    </m:sSub>
                    <m:r>
                      <a:rPr lang="nl-BE" sz="1800" i="1">
                        <a:solidFill>
                          <a:srgbClr val="003D62"/>
                        </a:solidFill>
                        <a:latin typeface="Cambria Math"/>
                      </a:rPr>
                      <m:t>=</m:t>
                    </m:r>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𝑤𝑖𝑛𝑠𝑡</m:t>
                        </m:r>
                        <m:r>
                          <a:rPr lang="nl-BE" sz="1800" i="1">
                            <a:solidFill>
                              <a:srgbClr val="003D62"/>
                            </a:solidFill>
                            <a:latin typeface="Cambria Math"/>
                          </a:rPr>
                          <m:t> </m:t>
                        </m:r>
                        <m:r>
                          <a:rPr lang="nl-BE" sz="1800" i="1">
                            <a:solidFill>
                              <a:srgbClr val="003D62"/>
                            </a:solidFill>
                            <a:latin typeface="Cambria Math"/>
                          </a:rPr>
                          <m:t>𝑣𝑎𝑛</m:t>
                        </m:r>
                        <m:r>
                          <a:rPr lang="nl-BE" sz="1800" i="1">
                            <a:solidFill>
                              <a:srgbClr val="003D62"/>
                            </a:solidFill>
                            <a:latin typeface="Cambria Math"/>
                          </a:rPr>
                          <m:t> </m:t>
                        </m:r>
                        <m:r>
                          <a:rPr lang="nl-BE" sz="1800" i="1">
                            <a:solidFill>
                              <a:srgbClr val="003D62"/>
                            </a:solidFill>
                            <a:latin typeface="Cambria Math"/>
                          </a:rPr>
                          <m:t>h𝑒𝑡</m:t>
                        </m:r>
                        <m:r>
                          <a:rPr lang="nl-BE" sz="1800" i="1">
                            <a:solidFill>
                              <a:srgbClr val="003D62"/>
                            </a:solidFill>
                            <a:latin typeface="Cambria Math"/>
                          </a:rPr>
                          <m:t> </m:t>
                        </m:r>
                        <m:r>
                          <a:rPr lang="nl-BE" sz="1800" i="1">
                            <a:solidFill>
                              <a:srgbClr val="003D62"/>
                            </a:solidFill>
                            <a:latin typeface="Cambria Math"/>
                          </a:rPr>
                          <m:t>𝑏𝑜𝑒𝑘𝑗𝑎𝑎𝑟</m:t>
                        </m:r>
                        <m:r>
                          <a:rPr lang="nl-BE" sz="1800" i="1">
                            <a:solidFill>
                              <a:srgbClr val="003D62"/>
                            </a:solidFill>
                            <a:latin typeface="Cambria Math"/>
                          </a:rPr>
                          <m:t> </m:t>
                        </m:r>
                        <m:r>
                          <a:rPr lang="nl-BE" sz="1800" i="1">
                            <a:solidFill>
                              <a:srgbClr val="003D62"/>
                            </a:solidFill>
                            <a:latin typeface="Cambria Math"/>
                          </a:rPr>
                          <m:t>𝑣𝑜𝑜𝑟</m:t>
                        </m:r>
                        <m:r>
                          <a:rPr lang="nl-BE" sz="1800" i="1">
                            <a:solidFill>
                              <a:srgbClr val="003D62"/>
                            </a:solidFill>
                            <a:latin typeface="Cambria Math"/>
                          </a:rPr>
                          <m:t> </m:t>
                        </m:r>
                        <m:r>
                          <a:rPr lang="nl-BE" sz="1800" i="1">
                            <a:solidFill>
                              <a:srgbClr val="003D62"/>
                            </a:solidFill>
                            <a:latin typeface="Cambria Math"/>
                          </a:rPr>
                          <m:t>𝑏𝑒𝑙𝑎𝑠𝑡𝑖𝑛𝑔𝑒𝑛</m:t>
                        </m:r>
                      </m:num>
                      <m:den>
                        <m:r>
                          <a:rPr lang="nl-BE" sz="1800" i="1">
                            <a:solidFill>
                              <a:srgbClr val="003D62"/>
                            </a:solidFill>
                            <a:latin typeface="Cambria Math"/>
                          </a:rPr>
                          <m:t>𝑒𝑖𝑔𝑒𝑛</m:t>
                        </m:r>
                        <m:r>
                          <a:rPr lang="nl-BE" sz="1800" i="1">
                            <a:solidFill>
                              <a:srgbClr val="003D62"/>
                            </a:solidFill>
                            <a:latin typeface="Cambria Math"/>
                          </a:rPr>
                          <m:t> </m:t>
                        </m:r>
                        <m:r>
                          <a:rPr lang="nl-BE" sz="1800" i="1">
                            <a:solidFill>
                              <a:srgbClr val="003D62"/>
                            </a:solidFill>
                            <a:latin typeface="Cambria Math"/>
                          </a:rPr>
                          <m:t>𝑣𝑒𝑟𝑚𝑜𝑔𝑒𝑛</m:t>
                        </m:r>
                      </m:den>
                    </m:f>
                  </m:oMath>
                </a14:m>
                <a:r>
                  <a:rPr lang="nl-BE" dirty="0">
                    <a:solidFill>
                      <a:srgbClr val="003D62"/>
                    </a:solidFill>
                  </a:rPr>
                  <a:t> = </a:t>
                </a:r>
                <a14:m>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panose="02040503050406030204" pitchFamily="18" charset="0"/>
                          </a:rPr>
                          <m:t>9903</m:t>
                        </m:r>
                      </m:num>
                      <m:den>
                        <m:r>
                          <a:rPr lang="nl-BE" b="0" i="1" smtClean="0">
                            <a:solidFill>
                              <a:srgbClr val="003D62"/>
                            </a:solidFill>
                            <a:latin typeface="Cambria Math" panose="02040503050406030204" pitchFamily="18" charset="0"/>
                          </a:rPr>
                          <m:t>10/15−19</m:t>
                        </m:r>
                      </m:den>
                    </m:f>
                  </m:oMath>
                </a14:m>
                <a:endParaRPr lang="nl-BE" sz="1800" dirty="0">
                  <a:solidFill>
                    <a:srgbClr val="003D62"/>
                  </a:solidFill>
                </a:endParaRPr>
              </a:p>
            </p:txBody>
          </p:sp>
        </mc:Choice>
        <mc:Fallback>
          <p:sp>
            <p:nvSpPr>
              <p:cNvPr id="8" name="Tekstvak 7"/>
              <p:cNvSpPr txBox="1">
                <a:spLocks noRot="1" noChangeAspect="1" noMove="1" noResize="1" noEditPoints="1" noAdjustHandles="1" noChangeArrowheads="1" noChangeShapeType="1" noTextEdit="1"/>
              </p:cNvSpPr>
              <p:nvPr/>
            </p:nvSpPr>
            <p:spPr>
              <a:xfrm>
                <a:off x="3359696" y="3268131"/>
                <a:ext cx="5472608" cy="526876"/>
              </a:xfrm>
              <a:prstGeom prst="rect">
                <a:avLst/>
              </a:prstGeom>
              <a:blipFill>
                <a:blip r:embed="rId3"/>
                <a:stretch>
                  <a:fillRect b="-4494"/>
                </a:stretch>
              </a:blipFill>
              <a:ln>
                <a:solidFill>
                  <a:srgbClr val="FFC000"/>
                </a:solidFill>
              </a:ln>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9" name="Tekstvak 8"/>
              <p:cNvSpPr txBox="1"/>
              <p:nvPr/>
            </p:nvSpPr>
            <p:spPr>
              <a:xfrm>
                <a:off x="3359696" y="4941169"/>
                <a:ext cx="5472608" cy="526876"/>
              </a:xfrm>
              <a:prstGeom prst="rect">
                <a:avLst/>
              </a:prstGeom>
              <a:noFill/>
              <a:ln>
                <a:solidFill>
                  <a:srgbClr val="FFC000"/>
                </a:solidFill>
              </a:ln>
            </p:spPr>
            <p:txBody>
              <a:bodyPr wrap="square" rtlCol="0">
                <a:spAutoFit/>
              </a:bodyPr>
              <a:lstStyle/>
              <a:p>
                <a:pPr/>
                <a14:m>
                  <m:oMath xmlns:m="http://schemas.openxmlformats.org/officeDocument/2006/math">
                    <m:sSub>
                      <m:sSubPr>
                        <m:ctrlPr>
                          <a:rPr lang="nl-BE" sz="1800" i="1" smtClean="0">
                            <a:solidFill>
                              <a:srgbClr val="003D62"/>
                            </a:solidFill>
                            <a:latin typeface="Cambria Math" panose="02040503050406030204" pitchFamily="18" charset="0"/>
                          </a:rPr>
                        </m:ctrlPr>
                      </m:sSubPr>
                      <m:e>
                        <m:r>
                          <a:rPr lang="nl-BE" sz="1800" i="1">
                            <a:solidFill>
                              <a:srgbClr val="003D62"/>
                            </a:solidFill>
                            <a:latin typeface="Cambria Math"/>
                          </a:rPr>
                          <m:t>𝑅𝐸𝑉</m:t>
                        </m:r>
                      </m:e>
                      <m:sub>
                        <m:r>
                          <a:rPr lang="nl-BE" sz="1800" i="1">
                            <a:solidFill>
                              <a:srgbClr val="003D62"/>
                            </a:solidFill>
                            <a:latin typeface="Cambria Math"/>
                          </a:rPr>
                          <m:t>𝑛𝑏</m:t>
                        </m:r>
                      </m:sub>
                    </m:sSub>
                    <m:r>
                      <a:rPr lang="nl-BE" sz="1800" i="1">
                        <a:solidFill>
                          <a:srgbClr val="003D62"/>
                        </a:solidFill>
                        <a:latin typeface="Cambria Math"/>
                      </a:rPr>
                      <m:t>=</m:t>
                    </m:r>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𝑤𝑖𝑛𝑠𝑡</m:t>
                        </m:r>
                        <m:r>
                          <a:rPr lang="nl-BE" sz="1800" i="1">
                            <a:solidFill>
                              <a:srgbClr val="003D62"/>
                            </a:solidFill>
                            <a:latin typeface="Cambria Math"/>
                          </a:rPr>
                          <m:t> </m:t>
                        </m:r>
                        <m:r>
                          <a:rPr lang="nl-BE" sz="1800" i="1">
                            <a:solidFill>
                              <a:srgbClr val="003D62"/>
                            </a:solidFill>
                            <a:latin typeface="Cambria Math"/>
                          </a:rPr>
                          <m:t>𝑣𝑎𝑛</m:t>
                        </m:r>
                        <m:r>
                          <a:rPr lang="nl-BE" sz="1800" i="1">
                            <a:solidFill>
                              <a:srgbClr val="003D62"/>
                            </a:solidFill>
                            <a:latin typeface="Cambria Math"/>
                          </a:rPr>
                          <m:t> </m:t>
                        </m:r>
                        <m:r>
                          <a:rPr lang="nl-BE" sz="1800" i="1">
                            <a:solidFill>
                              <a:srgbClr val="003D62"/>
                            </a:solidFill>
                            <a:latin typeface="Cambria Math"/>
                          </a:rPr>
                          <m:t>h𝑒𝑡</m:t>
                        </m:r>
                        <m:r>
                          <a:rPr lang="nl-BE" sz="1800" i="1">
                            <a:solidFill>
                              <a:srgbClr val="003D62"/>
                            </a:solidFill>
                            <a:latin typeface="Cambria Math"/>
                          </a:rPr>
                          <m:t> </m:t>
                        </m:r>
                        <m:r>
                          <a:rPr lang="nl-BE" sz="1800" i="1">
                            <a:solidFill>
                              <a:srgbClr val="003D62"/>
                            </a:solidFill>
                            <a:latin typeface="Cambria Math"/>
                          </a:rPr>
                          <m:t>𝑏𝑜𝑒𝑘𝑗𝑎𝑎𝑟</m:t>
                        </m:r>
                        <m:r>
                          <a:rPr lang="nl-BE" sz="1800" i="1">
                            <a:solidFill>
                              <a:srgbClr val="003D62"/>
                            </a:solidFill>
                            <a:latin typeface="Cambria Math"/>
                          </a:rPr>
                          <m:t> </m:t>
                        </m:r>
                        <m:r>
                          <a:rPr lang="nl-BE" sz="1800" i="1">
                            <a:solidFill>
                              <a:srgbClr val="003D62"/>
                            </a:solidFill>
                            <a:latin typeface="Cambria Math"/>
                          </a:rPr>
                          <m:t>𝑛𝑎</m:t>
                        </m:r>
                        <m:r>
                          <a:rPr lang="nl-BE" sz="1800" i="1">
                            <a:solidFill>
                              <a:srgbClr val="003D62"/>
                            </a:solidFill>
                            <a:latin typeface="Cambria Math"/>
                          </a:rPr>
                          <m:t> </m:t>
                        </m:r>
                        <m:r>
                          <a:rPr lang="nl-BE" sz="1800" i="1">
                            <a:solidFill>
                              <a:srgbClr val="003D62"/>
                            </a:solidFill>
                            <a:latin typeface="Cambria Math"/>
                          </a:rPr>
                          <m:t>𝑏𝑒𝑙𝑎𝑠𝑡𝑖𝑛𝑔𝑒𝑛</m:t>
                        </m:r>
                      </m:num>
                      <m:den>
                        <m:r>
                          <a:rPr lang="nl-BE" sz="1800" i="1">
                            <a:solidFill>
                              <a:srgbClr val="003D62"/>
                            </a:solidFill>
                            <a:latin typeface="Cambria Math"/>
                          </a:rPr>
                          <m:t>𝑒𝑖𝑔𝑒𝑛</m:t>
                        </m:r>
                        <m:r>
                          <a:rPr lang="nl-BE" sz="1800" i="1">
                            <a:solidFill>
                              <a:srgbClr val="003D62"/>
                            </a:solidFill>
                            <a:latin typeface="Cambria Math"/>
                          </a:rPr>
                          <m:t> </m:t>
                        </m:r>
                        <m:r>
                          <a:rPr lang="nl-BE" sz="1800" i="1">
                            <a:solidFill>
                              <a:srgbClr val="003D62"/>
                            </a:solidFill>
                            <a:latin typeface="Cambria Math"/>
                          </a:rPr>
                          <m:t>𝑣𝑒𝑟𝑚𝑜𝑔𝑒𝑛</m:t>
                        </m:r>
                      </m:den>
                    </m:f>
                  </m:oMath>
                </a14:m>
                <a:r>
                  <a:rPr lang="nl-BE" dirty="0">
                    <a:solidFill>
                      <a:srgbClr val="003D62"/>
                    </a:solidFill>
                  </a:rPr>
                  <a:t> = </a:t>
                </a:r>
                <a14:m>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panose="02040503050406030204" pitchFamily="18" charset="0"/>
                          </a:rPr>
                          <m:t>990</m:t>
                        </m:r>
                        <m:r>
                          <a:rPr lang="nl-BE" b="0" i="1" smtClean="0">
                            <a:solidFill>
                              <a:srgbClr val="003D62"/>
                            </a:solidFill>
                            <a:latin typeface="Cambria Math" panose="02040503050406030204" pitchFamily="18" charset="0"/>
                          </a:rPr>
                          <m:t>4</m:t>
                        </m:r>
                      </m:num>
                      <m:den>
                        <m:r>
                          <a:rPr lang="nl-BE" i="1">
                            <a:solidFill>
                              <a:srgbClr val="003D62"/>
                            </a:solidFill>
                            <a:latin typeface="Cambria Math" panose="02040503050406030204" pitchFamily="18" charset="0"/>
                          </a:rPr>
                          <m:t>10/15−19</m:t>
                        </m:r>
                      </m:den>
                    </m:f>
                  </m:oMath>
                </a14:m>
                <a:endParaRPr lang="nl-BE" sz="1800" dirty="0">
                  <a:solidFill>
                    <a:srgbClr val="003D62"/>
                  </a:solidFill>
                </a:endParaRPr>
              </a:p>
            </p:txBody>
          </p:sp>
        </mc:Choice>
        <mc:Fallback>
          <p:sp>
            <p:nvSpPr>
              <p:cNvPr id="9" name="Tekstvak 8"/>
              <p:cNvSpPr txBox="1">
                <a:spLocks noRot="1" noChangeAspect="1" noMove="1" noResize="1" noEditPoints="1" noAdjustHandles="1" noChangeArrowheads="1" noChangeShapeType="1" noTextEdit="1"/>
              </p:cNvSpPr>
              <p:nvPr/>
            </p:nvSpPr>
            <p:spPr>
              <a:xfrm>
                <a:off x="3359696" y="4941169"/>
                <a:ext cx="5472608" cy="526876"/>
              </a:xfrm>
              <a:prstGeom prst="rect">
                <a:avLst/>
              </a:prstGeom>
              <a:blipFill>
                <a:blip r:embed="rId4"/>
                <a:stretch>
                  <a:fillRect b="-5682"/>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E4707826-FF33-4B1E-9E7A-79CC179B69D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58062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D. De rendabiliteit van </a:t>
            </a:r>
            <a:br>
              <a:rPr lang="nl-BE" sz="3200" dirty="0"/>
            </a:br>
            <a:r>
              <a:rPr lang="nl-BE" sz="3200" dirty="0"/>
              <a:t>het eigen vermogen </a:t>
            </a:r>
          </a:p>
        </p:txBody>
      </p:sp>
      <p:sp>
        <p:nvSpPr>
          <p:cNvPr id="60419" name="Rectangle 3"/>
          <p:cNvSpPr>
            <a:spLocks noGrp="1" noChangeArrowheads="1"/>
          </p:cNvSpPr>
          <p:nvPr>
            <p:ph idx="1"/>
          </p:nvPr>
        </p:nvSpPr>
        <p:spPr/>
        <p:txBody>
          <a:bodyPr/>
          <a:lstStyle/>
          <a:p>
            <a:pPr marL="0" indent="0">
              <a:lnSpc>
                <a:spcPct val="90000"/>
              </a:lnSpc>
              <a:buNone/>
              <a:defRPr/>
            </a:pPr>
            <a:r>
              <a:rPr lang="nl-BE" sz="2200" u="sng" dirty="0"/>
              <a:t>Hoe groot moet de rendabiliteit van het eigen vermogen zijn</a:t>
            </a:r>
            <a:r>
              <a:rPr lang="nl-BE" sz="2000" dirty="0"/>
              <a:t>? </a:t>
            </a:r>
          </a:p>
          <a:p>
            <a:pPr eaLnBrk="1" hangingPunct="1">
              <a:lnSpc>
                <a:spcPct val="90000"/>
              </a:lnSpc>
              <a:defRPr/>
            </a:pPr>
            <a:endParaRPr lang="nl-BE" sz="2000" dirty="0"/>
          </a:p>
          <a:p>
            <a:pPr eaLnBrk="1" hangingPunct="1">
              <a:lnSpc>
                <a:spcPct val="120000"/>
              </a:lnSpc>
              <a:buFont typeface="Wingdings" pitchFamily="2" charset="2"/>
              <a:buNone/>
              <a:defRPr/>
            </a:pPr>
            <a:r>
              <a:rPr lang="nl-BE" sz="2000" dirty="0"/>
              <a:t>R.E.V. moet groot genoeg zijn om:</a:t>
            </a:r>
          </a:p>
          <a:p>
            <a:pPr>
              <a:lnSpc>
                <a:spcPct val="120000"/>
              </a:lnSpc>
              <a:defRPr/>
            </a:pPr>
            <a:r>
              <a:rPr lang="nl-BE" sz="2000" dirty="0"/>
              <a:t>De groei van de onderneming te helpen financieren </a:t>
            </a:r>
          </a:p>
          <a:p>
            <a:pPr>
              <a:lnSpc>
                <a:spcPct val="120000"/>
              </a:lnSpc>
              <a:defRPr/>
            </a:pPr>
            <a:r>
              <a:rPr lang="nl-BE" sz="2000" dirty="0"/>
              <a:t>Dividenden uit te keren </a:t>
            </a:r>
          </a:p>
          <a:p>
            <a:pPr>
              <a:lnSpc>
                <a:spcPct val="120000"/>
              </a:lnSpc>
              <a:defRPr/>
            </a:pPr>
            <a:r>
              <a:rPr lang="nl-BE" sz="2000" dirty="0"/>
              <a:t>Inflatie op te vangen</a:t>
            </a:r>
          </a:p>
          <a:p>
            <a:pPr>
              <a:lnSpc>
                <a:spcPct val="120000"/>
              </a:lnSpc>
              <a:defRPr/>
            </a:pPr>
            <a:r>
              <a:rPr lang="nl-BE" sz="2000" dirty="0"/>
              <a:t>Voldoende immateriële en strategische investeringen uit te voeren om de overleving op lange termijn te verzekeren</a:t>
            </a:r>
          </a:p>
          <a:p>
            <a:pPr lvl="1" eaLnBrk="1" hangingPunct="1">
              <a:lnSpc>
                <a:spcPct val="90000"/>
              </a:lnSpc>
              <a:defRPr/>
            </a:pPr>
            <a:endParaRPr lang="en-GB" sz="2000" dirty="0"/>
          </a:p>
        </p:txBody>
      </p:sp>
      <p:sp>
        <p:nvSpPr>
          <p:cNvPr id="3" name="Slide Number Placeholder 2">
            <a:extLst>
              <a:ext uri="{FF2B5EF4-FFF2-40B4-BE49-F238E27FC236}">
                <a16:creationId xmlns:a16="http://schemas.microsoft.com/office/drawing/2014/main" id="{598DD73B-5151-422B-AC25-BE80BD74174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49529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5"/>
          <p:cNvSpPr>
            <a:spLocks noChangeArrowheads="1"/>
          </p:cNvSpPr>
          <p:nvPr/>
        </p:nvSpPr>
        <p:spPr bwMode="auto">
          <a:xfrm>
            <a:off x="1981200" y="1412876"/>
            <a:ext cx="8229600" cy="460692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defRPr/>
            </a:pPr>
            <a:endParaRPr lang="en-US" sz="2400" dirty="0">
              <a:effectLst>
                <a:outerShdw blurRad="38100" dist="38100" dir="2700000" algn="tl">
                  <a:srgbClr val="000000"/>
                </a:outerShdw>
              </a:effectLst>
              <a:latin typeface="Arial" charset="0"/>
            </a:endParaRPr>
          </a:p>
        </p:txBody>
      </p:sp>
      <p:sp>
        <p:nvSpPr>
          <p:cNvPr id="2" name="Titel 1"/>
          <p:cNvSpPr>
            <a:spLocks noGrp="1"/>
          </p:cNvSpPr>
          <p:nvPr>
            <p:ph type="title"/>
          </p:nvPr>
        </p:nvSpPr>
        <p:spPr/>
        <p:txBody>
          <a:bodyPr/>
          <a:lstStyle/>
          <a:p>
            <a:r>
              <a:rPr lang="nl-BE" sz="3200" dirty="0"/>
              <a:t>D. De rendabiliteit van </a:t>
            </a:r>
            <a:br>
              <a:rPr lang="nl-BE" sz="3200" dirty="0"/>
            </a:br>
            <a:r>
              <a:rPr lang="nl-BE" sz="3200" dirty="0"/>
              <a:t>het eigen vermogen </a:t>
            </a:r>
          </a:p>
        </p:txBody>
      </p:sp>
      <p:sp>
        <p:nvSpPr>
          <p:cNvPr id="6" name="Tekstvak 5"/>
          <p:cNvSpPr txBox="1"/>
          <p:nvPr/>
        </p:nvSpPr>
        <p:spPr>
          <a:xfrm>
            <a:off x="2135560" y="1500345"/>
            <a:ext cx="8895606" cy="4801314"/>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p:txBody>
      </p:sp>
      <p:graphicFrame>
        <p:nvGraphicFramePr>
          <p:cNvPr id="8" name="Tabel 7"/>
          <p:cNvGraphicFramePr>
            <a:graphicFrameLocks noGrp="1"/>
          </p:cNvGraphicFramePr>
          <p:nvPr>
            <p:extLst/>
          </p:nvPr>
        </p:nvGraphicFramePr>
        <p:xfrm>
          <a:off x="2279576" y="1988840"/>
          <a:ext cx="3960000" cy="1112520"/>
        </p:xfrm>
        <a:graphic>
          <a:graphicData uri="http://schemas.openxmlformats.org/drawingml/2006/table">
            <a:tbl>
              <a:tblPr firstRow="1" bandRow="1">
                <a:tableStyleId>{69CF1AB2-1976-4502-BF36-3FF5EA218861}</a:tableStyleId>
              </a:tblPr>
              <a:tblGrid>
                <a:gridCol w="3031875">
                  <a:extLst>
                    <a:ext uri="{9D8B030D-6E8A-4147-A177-3AD203B41FA5}">
                      <a16:colId xmlns:a16="http://schemas.microsoft.com/office/drawing/2014/main" val="20000"/>
                    </a:ext>
                  </a:extLst>
                </a:gridCol>
                <a:gridCol w="928125">
                  <a:extLst>
                    <a:ext uri="{9D8B030D-6E8A-4147-A177-3AD203B41FA5}">
                      <a16:colId xmlns:a16="http://schemas.microsoft.com/office/drawing/2014/main" val="20001"/>
                    </a:ext>
                  </a:extLst>
                </a:gridCol>
              </a:tblGrid>
              <a:tr h="370840">
                <a:tc>
                  <a:txBody>
                    <a:bodyPr/>
                    <a:lstStyle/>
                    <a:p>
                      <a:r>
                        <a:rPr lang="nl-BE" b="0" dirty="0">
                          <a:solidFill>
                            <a:srgbClr val="003D62"/>
                          </a:solidFill>
                        </a:rPr>
                        <a:t>Vaste activa</a:t>
                      </a:r>
                    </a:p>
                  </a:txBody>
                  <a:tcPr/>
                </a:tc>
                <a:tc>
                  <a:txBody>
                    <a:bodyPr/>
                    <a:lstStyle/>
                    <a:p>
                      <a:pPr algn="r"/>
                      <a:r>
                        <a:rPr lang="nl-BE" b="0" dirty="0">
                          <a:solidFill>
                            <a:srgbClr val="003D62"/>
                          </a:solidFill>
                        </a:rPr>
                        <a:t>1000</a:t>
                      </a:r>
                    </a:p>
                  </a:txBody>
                  <a:tcPr/>
                </a:tc>
                <a:extLst>
                  <a:ext uri="{0D108BD9-81ED-4DB2-BD59-A6C34878D82A}">
                    <a16:rowId xmlns:a16="http://schemas.microsoft.com/office/drawing/2014/main" val="10000"/>
                  </a:ext>
                </a:extLst>
              </a:tr>
              <a:tr h="370840">
                <a:tc>
                  <a:txBody>
                    <a:bodyPr/>
                    <a:lstStyle/>
                    <a:p>
                      <a:r>
                        <a:rPr lang="nl-BE" b="0" dirty="0">
                          <a:solidFill>
                            <a:srgbClr val="003D62"/>
                          </a:solidFill>
                        </a:rPr>
                        <a:t>Eigen vermogen</a:t>
                      </a:r>
                    </a:p>
                  </a:txBody>
                  <a:tcPr/>
                </a:tc>
                <a:tc>
                  <a:txBody>
                    <a:bodyPr/>
                    <a:lstStyle/>
                    <a:p>
                      <a:pPr algn="r"/>
                      <a:r>
                        <a:rPr lang="nl-BE" b="0" dirty="0">
                          <a:solidFill>
                            <a:srgbClr val="003D62"/>
                          </a:solidFill>
                        </a:rPr>
                        <a:t>1000</a:t>
                      </a:r>
                    </a:p>
                  </a:txBody>
                  <a:tcPr/>
                </a:tc>
                <a:extLst>
                  <a:ext uri="{0D108BD9-81ED-4DB2-BD59-A6C34878D82A}">
                    <a16:rowId xmlns:a16="http://schemas.microsoft.com/office/drawing/2014/main" val="10001"/>
                  </a:ext>
                </a:extLst>
              </a:tr>
              <a:tr h="370840">
                <a:tc>
                  <a:txBody>
                    <a:bodyPr/>
                    <a:lstStyle/>
                    <a:p>
                      <a:r>
                        <a:rPr lang="nl-BE" b="0" dirty="0">
                          <a:solidFill>
                            <a:srgbClr val="003D62"/>
                          </a:solidFill>
                        </a:rPr>
                        <a:t>Vreemd vermogen</a:t>
                      </a:r>
                    </a:p>
                  </a:txBody>
                  <a:tcPr/>
                </a:tc>
                <a:tc>
                  <a:txBody>
                    <a:bodyPr/>
                    <a:lstStyle/>
                    <a:p>
                      <a:pPr algn="r"/>
                      <a:r>
                        <a:rPr lang="nl-BE" b="0" dirty="0">
                          <a:solidFill>
                            <a:srgbClr val="003D62"/>
                          </a:solidFill>
                        </a:rPr>
                        <a:t>0</a:t>
                      </a:r>
                    </a:p>
                  </a:txBody>
                  <a:tcPr/>
                </a:tc>
                <a:extLst>
                  <a:ext uri="{0D108BD9-81ED-4DB2-BD59-A6C34878D82A}">
                    <a16:rowId xmlns:a16="http://schemas.microsoft.com/office/drawing/2014/main" val="10002"/>
                  </a:ext>
                </a:extLst>
              </a:tr>
            </a:tbl>
          </a:graphicData>
        </a:graphic>
      </p:graphicFrame>
      <p:graphicFrame>
        <p:nvGraphicFramePr>
          <p:cNvPr id="10" name="Tabel 9"/>
          <p:cNvGraphicFramePr>
            <a:graphicFrameLocks noGrp="1"/>
          </p:cNvGraphicFramePr>
          <p:nvPr>
            <p:extLst/>
          </p:nvPr>
        </p:nvGraphicFramePr>
        <p:xfrm>
          <a:off x="2279576" y="3212976"/>
          <a:ext cx="3960000" cy="2595880"/>
        </p:xfrm>
        <a:graphic>
          <a:graphicData uri="http://schemas.openxmlformats.org/drawingml/2006/table">
            <a:tbl>
              <a:tblPr firstRow="1" bandRow="1">
                <a:tableStyleId>{69CF1AB2-1976-4502-BF36-3FF5EA218861}</a:tableStyleId>
              </a:tblPr>
              <a:tblGrid>
                <a:gridCol w="3032212">
                  <a:extLst>
                    <a:ext uri="{9D8B030D-6E8A-4147-A177-3AD203B41FA5}">
                      <a16:colId xmlns:a16="http://schemas.microsoft.com/office/drawing/2014/main" val="20000"/>
                    </a:ext>
                  </a:extLst>
                </a:gridCol>
                <a:gridCol w="927788">
                  <a:extLst>
                    <a:ext uri="{9D8B030D-6E8A-4147-A177-3AD203B41FA5}">
                      <a16:colId xmlns:a16="http://schemas.microsoft.com/office/drawing/2014/main" val="20001"/>
                    </a:ext>
                  </a:extLst>
                </a:gridCol>
              </a:tblGrid>
              <a:tr h="370840">
                <a:tc>
                  <a:txBody>
                    <a:bodyPr/>
                    <a:lstStyle/>
                    <a:p>
                      <a:r>
                        <a:rPr lang="nl-BE" b="0" dirty="0">
                          <a:solidFill>
                            <a:srgbClr val="003D62"/>
                          </a:solidFill>
                        </a:rPr>
                        <a:t>Omzet</a:t>
                      </a:r>
                    </a:p>
                  </a:txBody>
                  <a:tcPr/>
                </a:tc>
                <a:tc>
                  <a:txBody>
                    <a:bodyPr/>
                    <a:lstStyle/>
                    <a:p>
                      <a:pPr algn="r"/>
                      <a:r>
                        <a:rPr lang="nl-BE" b="0" dirty="0">
                          <a:solidFill>
                            <a:srgbClr val="003D62"/>
                          </a:solidFill>
                        </a:rPr>
                        <a:t>2000</a:t>
                      </a:r>
                    </a:p>
                  </a:txBody>
                  <a:tcPr/>
                </a:tc>
                <a:extLst>
                  <a:ext uri="{0D108BD9-81ED-4DB2-BD59-A6C34878D82A}">
                    <a16:rowId xmlns:a16="http://schemas.microsoft.com/office/drawing/2014/main" val="10000"/>
                  </a:ext>
                </a:extLst>
              </a:tr>
              <a:tr h="370840">
                <a:tc>
                  <a:txBody>
                    <a:bodyPr/>
                    <a:lstStyle/>
                    <a:p>
                      <a:r>
                        <a:rPr lang="nl-BE" b="0" dirty="0">
                          <a:solidFill>
                            <a:srgbClr val="003D62"/>
                          </a:solidFill>
                        </a:rPr>
                        <a:t>Kosten</a:t>
                      </a:r>
                    </a:p>
                  </a:txBody>
                  <a:tcPr/>
                </a:tc>
                <a:tc>
                  <a:txBody>
                    <a:bodyPr/>
                    <a:lstStyle/>
                    <a:p>
                      <a:pPr algn="r"/>
                      <a:r>
                        <a:rPr lang="nl-BE" b="0" dirty="0">
                          <a:solidFill>
                            <a:srgbClr val="003D62"/>
                          </a:solidFill>
                        </a:rPr>
                        <a:t>1900</a:t>
                      </a:r>
                    </a:p>
                  </a:txBody>
                  <a:tcPr/>
                </a:tc>
                <a:extLst>
                  <a:ext uri="{0D108BD9-81ED-4DB2-BD59-A6C34878D82A}">
                    <a16:rowId xmlns:a16="http://schemas.microsoft.com/office/drawing/2014/main" val="10001"/>
                  </a:ext>
                </a:extLst>
              </a:tr>
              <a:tr h="370840">
                <a:tc>
                  <a:txBody>
                    <a:bodyPr/>
                    <a:lstStyle/>
                    <a:p>
                      <a:r>
                        <a:rPr lang="nl-BE" b="0" dirty="0">
                          <a:solidFill>
                            <a:srgbClr val="003D62"/>
                          </a:solidFill>
                        </a:rPr>
                        <a:t>Bedrijfswinst</a:t>
                      </a:r>
                    </a:p>
                  </a:txBody>
                  <a:tcPr/>
                </a:tc>
                <a:tc>
                  <a:txBody>
                    <a:bodyPr/>
                    <a:lstStyle/>
                    <a:p>
                      <a:pPr algn="r"/>
                      <a:r>
                        <a:rPr lang="nl-BE" b="0" dirty="0">
                          <a:solidFill>
                            <a:srgbClr val="003D62"/>
                          </a:solidFill>
                        </a:rPr>
                        <a:t>100</a:t>
                      </a:r>
                    </a:p>
                  </a:txBody>
                  <a:tcPr/>
                </a:tc>
                <a:extLst>
                  <a:ext uri="{0D108BD9-81ED-4DB2-BD59-A6C34878D82A}">
                    <a16:rowId xmlns:a16="http://schemas.microsoft.com/office/drawing/2014/main" val="10002"/>
                  </a:ext>
                </a:extLst>
              </a:tr>
              <a:tr h="370840">
                <a:tc>
                  <a:txBody>
                    <a:bodyPr/>
                    <a:lstStyle/>
                    <a:p>
                      <a:r>
                        <a:rPr lang="nl-BE" b="0" dirty="0">
                          <a:solidFill>
                            <a:srgbClr val="003D62"/>
                          </a:solidFill>
                        </a:rPr>
                        <a:t>Interesten</a:t>
                      </a:r>
                    </a:p>
                  </a:txBody>
                  <a:tcPr/>
                </a:tc>
                <a:tc>
                  <a:txBody>
                    <a:bodyPr/>
                    <a:lstStyle/>
                    <a:p>
                      <a:pPr algn="r"/>
                      <a:r>
                        <a:rPr lang="nl-BE" b="0" dirty="0">
                          <a:solidFill>
                            <a:srgbClr val="003D62"/>
                          </a:solidFill>
                        </a:rPr>
                        <a:t>0</a:t>
                      </a:r>
                    </a:p>
                  </a:txBody>
                  <a:tcPr/>
                </a:tc>
                <a:extLst>
                  <a:ext uri="{0D108BD9-81ED-4DB2-BD59-A6C34878D82A}">
                    <a16:rowId xmlns:a16="http://schemas.microsoft.com/office/drawing/2014/main" val="10003"/>
                  </a:ext>
                </a:extLst>
              </a:tr>
              <a:tr h="370840">
                <a:tc>
                  <a:txBody>
                    <a:bodyPr/>
                    <a:lstStyle/>
                    <a:p>
                      <a:r>
                        <a:rPr lang="nl-BE" b="0" dirty="0">
                          <a:solidFill>
                            <a:srgbClr val="003D62"/>
                          </a:solidFill>
                        </a:rPr>
                        <a:t>Winst voor belastingen</a:t>
                      </a:r>
                    </a:p>
                  </a:txBody>
                  <a:tcPr/>
                </a:tc>
                <a:tc>
                  <a:txBody>
                    <a:bodyPr/>
                    <a:lstStyle/>
                    <a:p>
                      <a:pPr algn="r"/>
                      <a:r>
                        <a:rPr lang="nl-BE" b="0" dirty="0">
                          <a:solidFill>
                            <a:srgbClr val="003D62"/>
                          </a:solidFill>
                        </a:rPr>
                        <a:t>100</a:t>
                      </a:r>
                    </a:p>
                  </a:txBody>
                  <a:tcPr/>
                </a:tc>
                <a:extLst>
                  <a:ext uri="{0D108BD9-81ED-4DB2-BD59-A6C34878D82A}">
                    <a16:rowId xmlns:a16="http://schemas.microsoft.com/office/drawing/2014/main" val="10004"/>
                  </a:ext>
                </a:extLst>
              </a:tr>
              <a:tr h="370840">
                <a:tc>
                  <a:txBody>
                    <a:bodyPr/>
                    <a:lstStyle/>
                    <a:p>
                      <a:r>
                        <a:rPr lang="nl-BE" b="0" dirty="0">
                          <a:solidFill>
                            <a:srgbClr val="003D62"/>
                          </a:solidFill>
                        </a:rPr>
                        <a:t>Belastingen (30%)</a:t>
                      </a:r>
                    </a:p>
                  </a:txBody>
                  <a:tcPr/>
                </a:tc>
                <a:tc>
                  <a:txBody>
                    <a:bodyPr/>
                    <a:lstStyle/>
                    <a:p>
                      <a:pPr algn="r"/>
                      <a:r>
                        <a:rPr lang="nl-BE" b="0" dirty="0">
                          <a:solidFill>
                            <a:srgbClr val="003D62"/>
                          </a:solidFill>
                        </a:rPr>
                        <a:t>30</a:t>
                      </a:r>
                    </a:p>
                  </a:txBody>
                  <a:tcPr/>
                </a:tc>
                <a:extLst>
                  <a:ext uri="{0D108BD9-81ED-4DB2-BD59-A6C34878D82A}">
                    <a16:rowId xmlns:a16="http://schemas.microsoft.com/office/drawing/2014/main" val="10005"/>
                  </a:ext>
                </a:extLst>
              </a:tr>
              <a:tr h="370840">
                <a:tc>
                  <a:txBody>
                    <a:bodyPr/>
                    <a:lstStyle/>
                    <a:p>
                      <a:r>
                        <a:rPr lang="nl-BE" b="0" dirty="0">
                          <a:solidFill>
                            <a:srgbClr val="003D62"/>
                          </a:solidFill>
                        </a:rPr>
                        <a:t>Winst na belastingen</a:t>
                      </a:r>
                    </a:p>
                  </a:txBody>
                  <a:tcPr/>
                </a:tc>
                <a:tc>
                  <a:txBody>
                    <a:bodyPr/>
                    <a:lstStyle/>
                    <a:p>
                      <a:pPr algn="r"/>
                      <a:r>
                        <a:rPr lang="nl-BE" b="0" dirty="0">
                          <a:solidFill>
                            <a:srgbClr val="003D62"/>
                          </a:solidFill>
                        </a:rPr>
                        <a:t>70</a:t>
                      </a: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4" name="Tekstvak 3"/>
              <p:cNvSpPr txBox="1"/>
              <p:nvPr/>
            </p:nvSpPr>
            <p:spPr>
              <a:xfrm>
                <a:off x="6456040" y="3633132"/>
                <a:ext cx="3506088" cy="2172133"/>
              </a:xfrm>
              <a:prstGeom prst="rect">
                <a:avLst/>
              </a:prstGeom>
              <a:noFill/>
              <a:ln>
                <a:solidFill>
                  <a:srgbClr val="808080"/>
                </a:solidFill>
              </a:ln>
            </p:spPr>
            <p:txBody>
              <a:bodyPr wrap="none" rtlCol="0">
                <a:spAutoFit/>
              </a:bodyPr>
              <a:lstStyle/>
              <a:p>
                <a:r>
                  <a:rPr lang="nl-BE" dirty="0">
                    <a:solidFill>
                      <a:srgbClr val="003D62"/>
                    </a:solidFill>
                  </a:rPr>
                  <a:t>Rentabiliteit totaal vermogen:</a:t>
                </a:r>
              </a:p>
              <a:p>
                <a:pPr/>
                <a14:m>
                  <m:oMathPara xmlns:m="http://schemas.openxmlformats.org/officeDocument/2006/math">
                    <m:oMathParaPr>
                      <m:jc m:val="centerGroup"/>
                    </m:oMathParaPr>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a:rPr>
                            <m:t>100</m:t>
                          </m:r>
                        </m:num>
                        <m:den>
                          <m:r>
                            <a:rPr lang="nl-BE" i="1">
                              <a:solidFill>
                                <a:srgbClr val="003D62"/>
                              </a:solidFill>
                              <a:latin typeface="Cambria Math"/>
                            </a:rPr>
                            <m:t>1000</m:t>
                          </m:r>
                        </m:den>
                      </m:f>
                      <m:r>
                        <a:rPr lang="nl-BE" i="1">
                          <a:solidFill>
                            <a:srgbClr val="003D62"/>
                          </a:solidFill>
                          <a:latin typeface="Cambria Math"/>
                        </a:rPr>
                        <m:t>=10%</m:t>
                      </m:r>
                    </m:oMath>
                  </m:oMathPara>
                </a14:m>
                <a:endParaRPr lang="nl-BE" dirty="0">
                  <a:solidFill>
                    <a:srgbClr val="003D62"/>
                  </a:solidFill>
                </a:endParaRPr>
              </a:p>
              <a:p>
                <a:endParaRPr lang="nl-BE" dirty="0">
                  <a:solidFill>
                    <a:srgbClr val="003D62"/>
                  </a:solidFill>
                </a:endParaRPr>
              </a:p>
              <a:p>
                <a:r>
                  <a:rPr lang="nl-BE" dirty="0">
                    <a:solidFill>
                      <a:srgbClr val="003D62"/>
                    </a:solidFill>
                  </a:rPr>
                  <a:t>Rentabiliteit eigen vermogen:</a:t>
                </a:r>
              </a:p>
              <a:p>
                <a:pPr/>
                <a14:m>
                  <m:oMathPara xmlns:m="http://schemas.openxmlformats.org/officeDocument/2006/math">
                    <m:oMathParaPr>
                      <m:jc m:val="centerGroup"/>
                    </m:oMathParaPr>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a:rPr>
                            <m:t>100</m:t>
                          </m:r>
                        </m:num>
                        <m:den>
                          <m:r>
                            <a:rPr lang="nl-BE" i="1">
                              <a:solidFill>
                                <a:srgbClr val="003D62"/>
                              </a:solidFill>
                              <a:latin typeface="Cambria Math"/>
                            </a:rPr>
                            <m:t>1000</m:t>
                          </m:r>
                        </m:den>
                      </m:f>
                      <m:r>
                        <a:rPr lang="nl-BE" i="1">
                          <a:solidFill>
                            <a:srgbClr val="003D62"/>
                          </a:solidFill>
                          <a:latin typeface="Cambria Math"/>
                        </a:rPr>
                        <m:t>=10%</m:t>
                      </m:r>
                    </m:oMath>
                  </m:oMathPara>
                </a14:m>
                <a:endParaRPr lang="nl-BE" dirty="0">
                  <a:solidFill>
                    <a:srgbClr val="003D62"/>
                  </a:solidFill>
                </a:endParaRPr>
              </a:p>
            </p:txBody>
          </p:sp>
        </mc:Choice>
        <mc:Fallback xmlns="">
          <p:sp>
            <p:nvSpPr>
              <p:cNvPr id="4" name="Tekstvak 3"/>
              <p:cNvSpPr txBox="1">
                <a:spLocks noRot="1" noChangeAspect="1" noMove="1" noResize="1" noEditPoints="1" noAdjustHandles="1" noChangeArrowheads="1" noChangeShapeType="1" noTextEdit="1"/>
              </p:cNvSpPr>
              <p:nvPr/>
            </p:nvSpPr>
            <p:spPr>
              <a:xfrm>
                <a:off x="6456040" y="3633132"/>
                <a:ext cx="3506088" cy="2172133"/>
              </a:xfrm>
              <a:prstGeom prst="rect">
                <a:avLst/>
              </a:prstGeom>
              <a:blipFill>
                <a:blip r:embed="rId3"/>
                <a:stretch>
                  <a:fillRect l="-1213" t="-1397"/>
                </a:stretch>
              </a:blipFill>
              <a:ln>
                <a:solidFill>
                  <a:srgbClr val="80808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E6B25119-CAC2-4BE6-AEF3-AA673B1FEEC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1438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5"/>
          <p:cNvSpPr>
            <a:spLocks noChangeArrowheads="1"/>
          </p:cNvSpPr>
          <p:nvPr/>
        </p:nvSpPr>
        <p:spPr bwMode="auto">
          <a:xfrm>
            <a:off x="1981200" y="1412876"/>
            <a:ext cx="8229600" cy="460692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defRPr/>
            </a:pPr>
            <a:endParaRPr lang="en-US" sz="2400" dirty="0">
              <a:effectLst>
                <a:outerShdw blurRad="38100" dist="38100" dir="2700000" algn="tl">
                  <a:srgbClr val="000000"/>
                </a:outerShdw>
              </a:effectLst>
              <a:latin typeface="Arial" charset="0"/>
            </a:endParaRPr>
          </a:p>
        </p:txBody>
      </p:sp>
      <p:sp>
        <p:nvSpPr>
          <p:cNvPr id="2" name="Titel 1"/>
          <p:cNvSpPr>
            <a:spLocks noGrp="1"/>
          </p:cNvSpPr>
          <p:nvPr>
            <p:ph type="title"/>
          </p:nvPr>
        </p:nvSpPr>
        <p:spPr/>
        <p:txBody>
          <a:bodyPr/>
          <a:lstStyle/>
          <a:p>
            <a:r>
              <a:rPr lang="nl-BE" sz="3200" dirty="0"/>
              <a:t>D. De rendabiliteit van </a:t>
            </a:r>
            <a:br>
              <a:rPr lang="nl-BE" sz="3200" dirty="0"/>
            </a:br>
            <a:r>
              <a:rPr lang="nl-BE" sz="3200" dirty="0"/>
              <a:t>het eigen vermogen </a:t>
            </a:r>
          </a:p>
        </p:txBody>
      </p:sp>
      <p:sp>
        <p:nvSpPr>
          <p:cNvPr id="6" name="Tekstvak 5"/>
          <p:cNvSpPr txBox="1"/>
          <p:nvPr/>
        </p:nvSpPr>
        <p:spPr>
          <a:xfrm>
            <a:off x="2135560" y="1500346"/>
            <a:ext cx="7920880" cy="4401205"/>
          </a:xfrm>
          <a:prstGeom prst="rect">
            <a:avLst/>
          </a:prstGeom>
          <a:noFill/>
          <a:ln>
            <a:solidFill>
              <a:srgbClr val="00B050"/>
            </a:solidFill>
            <a:prstDash val="dash"/>
          </a:ln>
        </p:spPr>
        <p:txBody>
          <a:bodyPr wrap="square" rtlCol="0">
            <a:spAutoFit/>
          </a:bodyPr>
          <a:lstStyle/>
          <a:p>
            <a:r>
              <a:rPr lang="nl-BE" i="1" dirty="0">
                <a:solidFill>
                  <a:srgbClr val="003D62"/>
                </a:solidFill>
              </a:rPr>
              <a:t>Vb2</a:t>
            </a: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p:txBody>
      </p:sp>
      <p:graphicFrame>
        <p:nvGraphicFramePr>
          <p:cNvPr id="8" name="Tabel 7"/>
          <p:cNvGraphicFramePr>
            <a:graphicFrameLocks noGrp="1"/>
          </p:cNvGraphicFramePr>
          <p:nvPr>
            <p:extLst/>
          </p:nvPr>
        </p:nvGraphicFramePr>
        <p:xfrm>
          <a:off x="2279576" y="1988840"/>
          <a:ext cx="3960000" cy="1112520"/>
        </p:xfrm>
        <a:graphic>
          <a:graphicData uri="http://schemas.openxmlformats.org/drawingml/2006/table">
            <a:tbl>
              <a:tblPr firstRow="1" bandRow="1">
                <a:tableStyleId>{69CF1AB2-1976-4502-BF36-3FF5EA218861}</a:tableStyleId>
              </a:tblPr>
              <a:tblGrid>
                <a:gridCol w="3031875">
                  <a:extLst>
                    <a:ext uri="{9D8B030D-6E8A-4147-A177-3AD203B41FA5}">
                      <a16:colId xmlns:a16="http://schemas.microsoft.com/office/drawing/2014/main" val="20000"/>
                    </a:ext>
                  </a:extLst>
                </a:gridCol>
                <a:gridCol w="928125">
                  <a:extLst>
                    <a:ext uri="{9D8B030D-6E8A-4147-A177-3AD203B41FA5}">
                      <a16:colId xmlns:a16="http://schemas.microsoft.com/office/drawing/2014/main" val="20001"/>
                    </a:ext>
                  </a:extLst>
                </a:gridCol>
              </a:tblGrid>
              <a:tr h="370840">
                <a:tc>
                  <a:txBody>
                    <a:bodyPr/>
                    <a:lstStyle/>
                    <a:p>
                      <a:r>
                        <a:rPr lang="nl-BE" b="0" dirty="0">
                          <a:solidFill>
                            <a:srgbClr val="003D62"/>
                          </a:solidFill>
                        </a:rPr>
                        <a:t>Vaste activa</a:t>
                      </a:r>
                    </a:p>
                  </a:txBody>
                  <a:tcPr/>
                </a:tc>
                <a:tc>
                  <a:txBody>
                    <a:bodyPr/>
                    <a:lstStyle/>
                    <a:p>
                      <a:pPr algn="r"/>
                      <a:r>
                        <a:rPr lang="nl-BE" b="0" dirty="0">
                          <a:solidFill>
                            <a:srgbClr val="003D62"/>
                          </a:solidFill>
                        </a:rPr>
                        <a:t>1000</a:t>
                      </a:r>
                    </a:p>
                  </a:txBody>
                  <a:tcPr/>
                </a:tc>
                <a:extLst>
                  <a:ext uri="{0D108BD9-81ED-4DB2-BD59-A6C34878D82A}">
                    <a16:rowId xmlns:a16="http://schemas.microsoft.com/office/drawing/2014/main" val="10000"/>
                  </a:ext>
                </a:extLst>
              </a:tr>
              <a:tr h="370840">
                <a:tc>
                  <a:txBody>
                    <a:bodyPr/>
                    <a:lstStyle/>
                    <a:p>
                      <a:r>
                        <a:rPr lang="nl-BE" b="0" dirty="0">
                          <a:solidFill>
                            <a:srgbClr val="003D62"/>
                          </a:solidFill>
                        </a:rPr>
                        <a:t>Eigen vermogen</a:t>
                      </a:r>
                    </a:p>
                  </a:txBody>
                  <a:tcPr/>
                </a:tc>
                <a:tc>
                  <a:txBody>
                    <a:bodyPr/>
                    <a:lstStyle/>
                    <a:p>
                      <a:pPr algn="r"/>
                      <a:r>
                        <a:rPr lang="nl-BE" b="0" dirty="0">
                          <a:solidFill>
                            <a:srgbClr val="003D62"/>
                          </a:solidFill>
                        </a:rPr>
                        <a:t>400</a:t>
                      </a:r>
                    </a:p>
                  </a:txBody>
                  <a:tcPr/>
                </a:tc>
                <a:extLst>
                  <a:ext uri="{0D108BD9-81ED-4DB2-BD59-A6C34878D82A}">
                    <a16:rowId xmlns:a16="http://schemas.microsoft.com/office/drawing/2014/main" val="10001"/>
                  </a:ext>
                </a:extLst>
              </a:tr>
              <a:tr h="370840">
                <a:tc>
                  <a:txBody>
                    <a:bodyPr/>
                    <a:lstStyle/>
                    <a:p>
                      <a:r>
                        <a:rPr lang="nl-BE" b="0" dirty="0">
                          <a:solidFill>
                            <a:srgbClr val="003D62"/>
                          </a:solidFill>
                        </a:rPr>
                        <a:t>Vreemd vermogen</a:t>
                      </a:r>
                    </a:p>
                  </a:txBody>
                  <a:tcPr/>
                </a:tc>
                <a:tc>
                  <a:txBody>
                    <a:bodyPr/>
                    <a:lstStyle/>
                    <a:p>
                      <a:pPr algn="r"/>
                      <a:r>
                        <a:rPr lang="nl-BE" b="0" dirty="0">
                          <a:solidFill>
                            <a:srgbClr val="003D62"/>
                          </a:solidFill>
                        </a:rPr>
                        <a:t>600</a:t>
                      </a:r>
                    </a:p>
                  </a:txBody>
                  <a:tcPr/>
                </a:tc>
                <a:extLst>
                  <a:ext uri="{0D108BD9-81ED-4DB2-BD59-A6C34878D82A}">
                    <a16:rowId xmlns:a16="http://schemas.microsoft.com/office/drawing/2014/main" val="10002"/>
                  </a:ext>
                </a:extLst>
              </a:tr>
            </a:tbl>
          </a:graphicData>
        </a:graphic>
      </p:graphicFrame>
      <p:graphicFrame>
        <p:nvGraphicFramePr>
          <p:cNvPr id="10" name="Tabel 9"/>
          <p:cNvGraphicFramePr>
            <a:graphicFrameLocks noGrp="1"/>
          </p:cNvGraphicFramePr>
          <p:nvPr>
            <p:extLst/>
          </p:nvPr>
        </p:nvGraphicFramePr>
        <p:xfrm>
          <a:off x="2279576" y="3212976"/>
          <a:ext cx="3960000" cy="2595880"/>
        </p:xfrm>
        <a:graphic>
          <a:graphicData uri="http://schemas.openxmlformats.org/drawingml/2006/table">
            <a:tbl>
              <a:tblPr firstRow="1" bandRow="1">
                <a:tableStyleId>{69CF1AB2-1976-4502-BF36-3FF5EA218861}</a:tableStyleId>
              </a:tblPr>
              <a:tblGrid>
                <a:gridCol w="3032212">
                  <a:extLst>
                    <a:ext uri="{9D8B030D-6E8A-4147-A177-3AD203B41FA5}">
                      <a16:colId xmlns:a16="http://schemas.microsoft.com/office/drawing/2014/main" val="20000"/>
                    </a:ext>
                  </a:extLst>
                </a:gridCol>
                <a:gridCol w="927788">
                  <a:extLst>
                    <a:ext uri="{9D8B030D-6E8A-4147-A177-3AD203B41FA5}">
                      <a16:colId xmlns:a16="http://schemas.microsoft.com/office/drawing/2014/main" val="20001"/>
                    </a:ext>
                  </a:extLst>
                </a:gridCol>
              </a:tblGrid>
              <a:tr h="370840">
                <a:tc>
                  <a:txBody>
                    <a:bodyPr/>
                    <a:lstStyle/>
                    <a:p>
                      <a:r>
                        <a:rPr lang="nl-BE" b="0" dirty="0">
                          <a:solidFill>
                            <a:srgbClr val="003D62"/>
                          </a:solidFill>
                        </a:rPr>
                        <a:t>Omzet</a:t>
                      </a:r>
                    </a:p>
                  </a:txBody>
                  <a:tcPr/>
                </a:tc>
                <a:tc>
                  <a:txBody>
                    <a:bodyPr/>
                    <a:lstStyle/>
                    <a:p>
                      <a:pPr algn="r"/>
                      <a:r>
                        <a:rPr lang="nl-BE" b="0" dirty="0">
                          <a:solidFill>
                            <a:srgbClr val="003D62"/>
                          </a:solidFill>
                        </a:rPr>
                        <a:t>2000</a:t>
                      </a:r>
                    </a:p>
                  </a:txBody>
                  <a:tcPr/>
                </a:tc>
                <a:extLst>
                  <a:ext uri="{0D108BD9-81ED-4DB2-BD59-A6C34878D82A}">
                    <a16:rowId xmlns:a16="http://schemas.microsoft.com/office/drawing/2014/main" val="10000"/>
                  </a:ext>
                </a:extLst>
              </a:tr>
              <a:tr h="370840">
                <a:tc>
                  <a:txBody>
                    <a:bodyPr/>
                    <a:lstStyle/>
                    <a:p>
                      <a:r>
                        <a:rPr lang="nl-BE" b="0" dirty="0">
                          <a:solidFill>
                            <a:srgbClr val="003D62"/>
                          </a:solidFill>
                        </a:rPr>
                        <a:t>Kosten</a:t>
                      </a:r>
                    </a:p>
                  </a:txBody>
                  <a:tcPr/>
                </a:tc>
                <a:tc>
                  <a:txBody>
                    <a:bodyPr/>
                    <a:lstStyle/>
                    <a:p>
                      <a:pPr algn="r"/>
                      <a:r>
                        <a:rPr lang="nl-BE" b="0" dirty="0">
                          <a:solidFill>
                            <a:srgbClr val="003D62"/>
                          </a:solidFill>
                        </a:rPr>
                        <a:t>1900</a:t>
                      </a:r>
                    </a:p>
                  </a:txBody>
                  <a:tcPr/>
                </a:tc>
                <a:extLst>
                  <a:ext uri="{0D108BD9-81ED-4DB2-BD59-A6C34878D82A}">
                    <a16:rowId xmlns:a16="http://schemas.microsoft.com/office/drawing/2014/main" val="10001"/>
                  </a:ext>
                </a:extLst>
              </a:tr>
              <a:tr h="370840">
                <a:tc>
                  <a:txBody>
                    <a:bodyPr/>
                    <a:lstStyle/>
                    <a:p>
                      <a:r>
                        <a:rPr lang="nl-BE" b="0" dirty="0">
                          <a:solidFill>
                            <a:srgbClr val="003D62"/>
                          </a:solidFill>
                        </a:rPr>
                        <a:t>Bedrijfswinst</a:t>
                      </a:r>
                    </a:p>
                  </a:txBody>
                  <a:tcPr/>
                </a:tc>
                <a:tc>
                  <a:txBody>
                    <a:bodyPr/>
                    <a:lstStyle/>
                    <a:p>
                      <a:pPr algn="r"/>
                      <a:r>
                        <a:rPr lang="nl-BE" b="0" dirty="0">
                          <a:solidFill>
                            <a:srgbClr val="003D62"/>
                          </a:solidFill>
                        </a:rPr>
                        <a:t>100</a:t>
                      </a:r>
                    </a:p>
                  </a:txBody>
                  <a:tcPr/>
                </a:tc>
                <a:extLst>
                  <a:ext uri="{0D108BD9-81ED-4DB2-BD59-A6C34878D82A}">
                    <a16:rowId xmlns:a16="http://schemas.microsoft.com/office/drawing/2014/main" val="10002"/>
                  </a:ext>
                </a:extLst>
              </a:tr>
              <a:tr h="370840">
                <a:tc>
                  <a:txBody>
                    <a:bodyPr/>
                    <a:lstStyle/>
                    <a:p>
                      <a:r>
                        <a:rPr lang="nl-BE" b="0" dirty="0">
                          <a:solidFill>
                            <a:srgbClr val="003D62"/>
                          </a:solidFill>
                        </a:rPr>
                        <a:t>Interesten (8%)</a:t>
                      </a:r>
                    </a:p>
                  </a:txBody>
                  <a:tcPr/>
                </a:tc>
                <a:tc>
                  <a:txBody>
                    <a:bodyPr/>
                    <a:lstStyle/>
                    <a:p>
                      <a:pPr algn="r"/>
                      <a:r>
                        <a:rPr lang="nl-BE" b="0" dirty="0">
                          <a:solidFill>
                            <a:srgbClr val="003D62"/>
                          </a:solidFill>
                        </a:rPr>
                        <a:t>48</a:t>
                      </a:r>
                    </a:p>
                  </a:txBody>
                  <a:tcPr/>
                </a:tc>
                <a:extLst>
                  <a:ext uri="{0D108BD9-81ED-4DB2-BD59-A6C34878D82A}">
                    <a16:rowId xmlns:a16="http://schemas.microsoft.com/office/drawing/2014/main" val="10003"/>
                  </a:ext>
                </a:extLst>
              </a:tr>
              <a:tr h="370840">
                <a:tc>
                  <a:txBody>
                    <a:bodyPr/>
                    <a:lstStyle/>
                    <a:p>
                      <a:r>
                        <a:rPr lang="nl-BE" b="0" dirty="0">
                          <a:solidFill>
                            <a:srgbClr val="003D62"/>
                          </a:solidFill>
                        </a:rPr>
                        <a:t>Winst voor belastingen</a:t>
                      </a:r>
                    </a:p>
                  </a:txBody>
                  <a:tcPr/>
                </a:tc>
                <a:tc>
                  <a:txBody>
                    <a:bodyPr/>
                    <a:lstStyle/>
                    <a:p>
                      <a:pPr algn="r"/>
                      <a:r>
                        <a:rPr lang="nl-BE" b="0" dirty="0">
                          <a:solidFill>
                            <a:srgbClr val="003D62"/>
                          </a:solidFill>
                        </a:rPr>
                        <a:t>52</a:t>
                      </a:r>
                    </a:p>
                  </a:txBody>
                  <a:tcPr/>
                </a:tc>
                <a:extLst>
                  <a:ext uri="{0D108BD9-81ED-4DB2-BD59-A6C34878D82A}">
                    <a16:rowId xmlns:a16="http://schemas.microsoft.com/office/drawing/2014/main" val="10004"/>
                  </a:ext>
                </a:extLst>
              </a:tr>
              <a:tr h="370840">
                <a:tc>
                  <a:txBody>
                    <a:bodyPr/>
                    <a:lstStyle/>
                    <a:p>
                      <a:r>
                        <a:rPr lang="nl-BE" b="0" dirty="0">
                          <a:solidFill>
                            <a:srgbClr val="003D62"/>
                          </a:solidFill>
                        </a:rPr>
                        <a:t>Belastingen (30%)</a:t>
                      </a:r>
                    </a:p>
                  </a:txBody>
                  <a:tcPr/>
                </a:tc>
                <a:tc>
                  <a:txBody>
                    <a:bodyPr/>
                    <a:lstStyle/>
                    <a:p>
                      <a:pPr algn="r"/>
                      <a:r>
                        <a:rPr lang="nl-BE" b="0" dirty="0">
                          <a:solidFill>
                            <a:srgbClr val="003D62"/>
                          </a:solidFill>
                        </a:rPr>
                        <a:t>15,6</a:t>
                      </a:r>
                    </a:p>
                  </a:txBody>
                  <a:tcPr/>
                </a:tc>
                <a:extLst>
                  <a:ext uri="{0D108BD9-81ED-4DB2-BD59-A6C34878D82A}">
                    <a16:rowId xmlns:a16="http://schemas.microsoft.com/office/drawing/2014/main" val="10005"/>
                  </a:ext>
                </a:extLst>
              </a:tr>
              <a:tr h="370840">
                <a:tc>
                  <a:txBody>
                    <a:bodyPr/>
                    <a:lstStyle/>
                    <a:p>
                      <a:r>
                        <a:rPr lang="nl-BE" b="0" dirty="0">
                          <a:solidFill>
                            <a:srgbClr val="003D62"/>
                          </a:solidFill>
                        </a:rPr>
                        <a:t>Winst na belastingen</a:t>
                      </a:r>
                    </a:p>
                  </a:txBody>
                  <a:tcPr/>
                </a:tc>
                <a:tc>
                  <a:txBody>
                    <a:bodyPr/>
                    <a:lstStyle/>
                    <a:p>
                      <a:pPr algn="r"/>
                      <a:r>
                        <a:rPr lang="nl-BE" b="0" dirty="0">
                          <a:solidFill>
                            <a:srgbClr val="003D62"/>
                          </a:solidFill>
                        </a:rPr>
                        <a:t>36,4</a:t>
                      </a: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4" name="Tekstvak 3"/>
              <p:cNvSpPr txBox="1"/>
              <p:nvPr/>
            </p:nvSpPr>
            <p:spPr>
              <a:xfrm>
                <a:off x="6456040" y="3633132"/>
                <a:ext cx="3506088" cy="2172133"/>
              </a:xfrm>
              <a:prstGeom prst="rect">
                <a:avLst/>
              </a:prstGeom>
              <a:noFill/>
              <a:ln>
                <a:solidFill>
                  <a:srgbClr val="808080"/>
                </a:solidFill>
              </a:ln>
            </p:spPr>
            <p:txBody>
              <a:bodyPr wrap="none" rtlCol="0">
                <a:spAutoFit/>
              </a:bodyPr>
              <a:lstStyle/>
              <a:p>
                <a:r>
                  <a:rPr lang="nl-BE" dirty="0">
                    <a:solidFill>
                      <a:srgbClr val="003D62"/>
                    </a:solidFill>
                  </a:rPr>
                  <a:t>Rentabiliteit totaal vermogen:</a:t>
                </a:r>
              </a:p>
              <a:p>
                <a:pPr/>
                <a14:m>
                  <m:oMathPara xmlns:m="http://schemas.openxmlformats.org/officeDocument/2006/math">
                    <m:oMathParaPr>
                      <m:jc m:val="centerGroup"/>
                    </m:oMathParaPr>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a:rPr>
                            <m:t>100</m:t>
                          </m:r>
                        </m:num>
                        <m:den>
                          <m:r>
                            <a:rPr lang="nl-BE" i="1">
                              <a:solidFill>
                                <a:srgbClr val="003D62"/>
                              </a:solidFill>
                              <a:latin typeface="Cambria Math"/>
                            </a:rPr>
                            <m:t>1000</m:t>
                          </m:r>
                        </m:den>
                      </m:f>
                      <m:r>
                        <a:rPr lang="nl-BE" i="1">
                          <a:solidFill>
                            <a:srgbClr val="003D62"/>
                          </a:solidFill>
                          <a:latin typeface="Cambria Math"/>
                        </a:rPr>
                        <m:t>=10%</m:t>
                      </m:r>
                    </m:oMath>
                  </m:oMathPara>
                </a14:m>
                <a:endParaRPr lang="nl-BE" dirty="0">
                  <a:solidFill>
                    <a:srgbClr val="003D62"/>
                  </a:solidFill>
                </a:endParaRPr>
              </a:p>
              <a:p>
                <a:endParaRPr lang="nl-BE" dirty="0">
                  <a:solidFill>
                    <a:srgbClr val="003D62"/>
                  </a:solidFill>
                </a:endParaRPr>
              </a:p>
              <a:p>
                <a:r>
                  <a:rPr lang="nl-BE" dirty="0">
                    <a:solidFill>
                      <a:srgbClr val="003D62"/>
                    </a:solidFill>
                  </a:rPr>
                  <a:t>Rentabiliteit eigen vermogen:</a:t>
                </a:r>
              </a:p>
              <a:p>
                <a:pPr/>
                <a14:m>
                  <m:oMathPara xmlns:m="http://schemas.openxmlformats.org/officeDocument/2006/math">
                    <m:oMathParaPr>
                      <m:jc m:val="centerGroup"/>
                    </m:oMathParaPr>
                    <m:oMath xmlns:m="http://schemas.openxmlformats.org/officeDocument/2006/math">
                      <m:f>
                        <m:fPr>
                          <m:ctrlPr>
                            <a:rPr lang="nl-BE" i="1">
                              <a:solidFill>
                                <a:srgbClr val="003D62"/>
                              </a:solidFill>
                              <a:latin typeface="Cambria Math" panose="02040503050406030204" pitchFamily="18" charset="0"/>
                            </a:rPr>
                          </m:ctrlPr>
                        </m:fPr>
                        <m:num>
                          <m:r>
                            <a:rPr lang="nl-BE" i="1">
                              <a:solidFill>
                                <a:srgbClr val="003D62"/>
                              </a:solidFill>
                              <a:latin typeface="Cambria Math"/>
                            </a:rPr>
                            <m:t>52</m:t>
                          </m:r>
                        </m:num>
                        <m:den>
                          <m:r>
                            <a:rPr lang="nl-BE" i="1">
                              <a:solidFill>
                                <a:srgbClr val="003D62"/>
                              </a:solidFill>
                              <a:latin typeface="Cambria Math"/>
                            </a:rPr>
                            <m:t>400</m:t>
                          </m:r>
                        </m:den>
                      </m:f>
                      <m:r>
                        <a:rPr lang="nl-BE" i="1">
                          <a:solidFill>
                            <a:srgbClr val="003D62"/>
                          </a:solidFill>
                          <a:latin typeface="Cambria Math"/>
                        </a:rPr>
                        <m:t>=13%</m:t>
                      </m:r>
                    </m:oMath>
                  </m:oMathPara>
                </a14:m>
                <a:endParaRPr lang="nl-BE" dirty="0">
                  <a:solidFill>
                    <a:srgbClr val="003D62"/>
                  </a:solidFill>
                </a:endParaRPr>
              </a:p>
            </p:txBody>
          </p:sp>
        </mc:Choice>
        <mc:Fallback xmlns="">
          <p:sp>
            <p:nvSpPr>
              <p:cNvPr id="4" name="Tekstvak 3"/>
              <p:cNvSpPr txBox="1">
                <a:spLocks noRot="1" noChangeAspect="1" noMove="1" noResize="1" noEditPoints="1" noAdjustHandles="1" noChangeArrowheads="1" noChangeShapeType="1" noTextEdit="1"/>
              </p:cNvSpPr>
              <p:nvPr/>
            </p:nvSpPr>
            <p:spPr>
              <a:xfrm>
                <a:off x="6456040" y="3633132"/>
                <a:ext cx="3506088" cy="2172133"/>
              </a:xfrm>
              <a:prstGeom prst="rect">
                <a:avLst/>
              </a:prstGeom>
              <a:blipFill>
                <a:blip r:embed="rId3"/>
                <a:stretch>
                  <a:fillRect l="-1213" t="-1397"/>
                </a:stretch>
              </a:blipFill>
              <a:ln>
                <a:solidFill>
                  <a:srgbClr val="808080"/>
                </a:solidFill>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1CCE9408-3208-4EC5-8937-6187AF78C49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6369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ChangeArrowheads="1"/>
          </p:cNvSpPr>
          <p:nvPr/>
        </p:nvSpPr>
        <p:spPr bwMode="auto">
          <a:xfrm>
            <a:off x="1271588" y="549275"/>
            <a:ext cx="8229601" cy="1200150"/>
          </a:xfrm>
          <a:prstGeom prst="rect">
            <a:avLst/>
          </a:prstGeom>
          <a:noFill/>
          <a:ln w="9525">
            <a:noFill/>
            <a:miter lim="800000"/>
            <a:headEnd/>
            <a:tailEnd/>
          </a:ln>
          <a:effectLst/>
        </p:spPr>
        <p:txBody>
          <a:bodyPr anchor="ctr"/>
          <a:lstStyle/>
          <a:p>
            <a:pPr algn="ctr">
              <a:defRPr/>
            </a:pPr>
            <a:endParaRPr lang="en-US" sz="3200" b="1" dirty="0">
              <a:solidFill>
                <a:schemeClr val="tx2"/>
              </a:solidFill>
              <a:effectLst>
                <a:outerShdw blurRad="38100" dist="38100" dir="2700000" algn="tl">
                  <a:srgbClr val="000000"/>
                </a:outerShdw>
              </a:effectLst>
              <a:latin typeface="Arial" charset="0"/>
              <a:cs typeface="Arial" charset="0"/>
            </a:endParaRPr>
          </a:p>
        </p:txBody>
      </p:sp>
      <p:sp>
        <p:nvSpPr>
          <p:cNvPr id="2" name="Titel 1"/>
          <p:cNvSpPr>
            <a:spLocks noGrp="1"/>
          </p:cNvSpPr>
          <p:nvPr>
            <p:ph type="title"/>
          </p:nvPr>
        </p:nvSpPr>
        <p:spPr/>
        <p:txBody>
          <a:bodyPr/>
          <a:lstStyle/>
          <a:p>
            <a:r>
              <a:rPr lang="nl-BE" sz="3200" dirty="0">
                <a:solidFill>
                  <a:schemeClr val="tx2"/>
                </a:solidFill>
                <a:latin typeface="Arial" charset="0"/>
                <a:cs typeface="Arial" charset="0"/>
              </a:rPr>
              <a:t>E. Financiële hefboomwerking</a:t>
            </a:r>
            <a:endParaRPr lang="nl-BE" sz="3200" dirty="0"/>
          </a:p>
        </p:txBody>
      </p:sp>
      <mc:AlternateContent xmlns:mc="http://schemas.openxmlformats.org/markup-compatibility/2006" xmlns:a14="http://schemas.microsoft.com/office/drawing/2010/main">
        <mc:Choice Requires="a14">
          <p:sp>
            <p:nvSpPr>
              <p:cNvPr id="4" name="Tijdelijke aanduiding voor inhoud 3"/>
              <p:cNvSpPr>
                <a:spLocks noGrp="1"/>
              </p:cNvSpPr>
              <p:nvPr>
                <p:ph idx="1"/>
              </p:nvPr>
            </p:nvSpPr>
            <p:spPr/>
            <p:txBody>
              <a:bodyPr/>
              <a:lstStyle/>
              <a:p>
                <a:pPr>
                  <a:buClr>
                    <a:schemeClr val="hlink"/>
                  </a:buClr>
                  <a:buSzPct val="80000"/>
                  <a:buNone/>
                  <a:defRPr/>
                </a:pPr>
                <a14:m>
                  <m:oMathPara xmlns:m="http://schemas.openxmlformats.org/officeDocument/2006/math">
                    <m:oMathParaPr>
                      <m:jc m:val="centerGroup"/>
                    </m:oMathParaPr>
                    <m:oMath xmlns:m="http://schemas.openxmlformats.org/officeDocument/2006/math">
                      <m:r>
                        <a:rPr lang="nl-BE" sz="2800" i="1">
                          <a:latin typeface="Cambria Math"/>
                          <a:cs typeface="Arial" charset="0"/>
                        </a:rPr>
                        <m:t>𝑅𝐸𝑉</m:t>
                      </m:r>
                      <m:r>
                        <a:rPr lang="nl-BE" sz="2800" i="1">
                          <a:latin typeface="Cambria Math"/>
                          <a:cs typeface="Arial" charset="0"/>
                        </a:rPr>
                        <m:t>=</m:t>
                      </m:r>
                      <m:r>
                        <a:rPr lang="nl-BE" sz="2800" i="1">
                          <a:latin typeface="Cambria Math"/>
                          <a:cs typeface="Arial" charset="0"/>
                        </a:rPr>
                        <m:t>𝑅𝐸𝑁𝑇𝐴</m:t>
                      </m:r>
                      <m:r>
                        <a:rPr lang="nl-BE" sz="2800" i="1">
                          <a:latin typeface="Cambria Math"/>
                          <a:cs typeface="Arial" charset="0"/>
                        </a:rPr>
                        <m:t>+</m:t>
                      </m:r>
                      <m:d>
                        <m:dPr>
                          <m:ctrlPr>
                            <a:rPr lang="nl-BE" sz="2800" i="1">
                              <a:latin typeface="Cambria Math" panose="02040503050406030204" pitchFamily="18" charset="0"/>
                              <a:cs typeface="Arial" charset="0"/>
                            </a:rPr>
                          </m:ctrlPr>
                        </m:dPr>
                        <m:e>
                          <m:r>
                            <a:rPr lang="nl-BE" sz="2800" i="1">
                              <a:latin typeface="Cambria Math"/>
                              <a:cs typeface="Arial" charset="0"/>
                            </a:rPr>
                            <m:t>𝑅𝐸𝑁𝑇𝐴</m:t>
                          </m:r>
                          <m:r>
                            <a:rPr lang="nl-BE" sz="2800" i="1">
                              <a:latin typeface="Cambria Math"/>
                              <a:cs typeface="Arial" charset="0"/>
                            </a:rPr>
                            <m:t>−%</m:t>
                          </m:r>
                          <m:r>
                            <a:rPr lang="nl-BE" sz="2800" i="1">
                              <a:latin typeface="Cambria Math"/>
                              <a:cs typeface="Arial" charset="0"/>
                            </a:rPr>
                            <m:t>𝑖𝑛𝑡</m:t>
                          </m:r>
                          <m:r>
                            <a:rPr lang="nl-BE" sz="2800" i="1">
                              <a:latin typeface="Cambria Math"/>
                              <a:cs typeface="Arial" charset="0"/>
                            </a:rPr>
                            <m:t>.</m:t>
                          </m:r>
                          <m:r>
                            <a:rPr lang="nl-BE" sz="2800" i="1">
                              <a:latin typeface="Cambria Math"/>
                              <a:cs typeface="Arial" charset="0"/>
                            </a:rPr>
                            <m:t>𝑘𝑜𝑠𝑡</m:t>
                          </m:r>
                        </m:e>
                      </m:d>
                      <m:r>
                        <a:rPr lang="nl-BE" sz="2800" i="1">
                          <a:latin typeface="Cambria Math"/>
                          <a:ea typeface="Cambria Math"/>
                          <a:cs typeface="Arial" charset="0"/>
                        </a:rPr>
                        <m:t>×</m:t>
                      </m:r>
                      <m:f>
                        <m:fPr>
                          <m:ctrlPr>
                            <a:rPr lang="nl-BE" sz="2800" i="1">
                              <a:latin typeface="Cambria Math" panose="02040503050406030204" pitchFamily="18" charset="0"/>
                              <a:ea typeface="Cambria Math"/>
                              <a:cs typeface="Arial" charset="0"/>
                            </a:rPr>
                          </m:ctrlPr>
                        </m:fPr>
                        <m:num>
                          <m:r>
                            <a:rPr lang="nl-BE" sz="2800" i="1">
                              <a:latin typeface="Cambria Math"/>
                              <a:ea typeface="Cambria Math"/>
                              <a:cs typeface="Arial" charset="0"/>
                            </a:rPr>
                            <m:t>𝑉𝑉</m:t>
                          </m:r>
                        </m:num>
                        <m:den>
                          <m:r>
                            <a:rPr lang="nl-BE" sz="2800" i="1">
                              <a:latin typeface="Cambria Math"/>
                              <a:ea typeface="Cambria Math"/>
                              <a:cs typeface="Arial" charset="0"/>
                            </a:rPr>
                            <m:t>𝐸𝑉</m:t>
                          </m:r>
                        </m:den>
                      </m:f>
                    </m:oMath>
                  </m:oMathPara>
                </a14:m>
                <a:endParaRPr lang="nl-BE" sz="2800" dirty="0">
                  <a:latin typeface="Arial" charset="0"/>
                  <a:ea typeface="Cambria Math"/>
                  <a:cs typeface="Arial" charset="0"/>
                </a:endParaRPr>
              </a:p>
              <a:p>
                <a:pPr>
                  <a:buClr>
                    <a:schemeClr val="hlink"/>
                  </a:buClr>
                  <a:buSzPct val="80000"/>
                  <a:buNone/>
                  <a:defRPr/>
                </a:pPr>
                <a14:m>
                  <m:oMathPara xmlns:m="http://schemas.openxmlformats.org/officeDocument/2006/math">
                    <m:oMathParaPr>
                      <m:jc m:val="centerGroup"/>
                    </m:oMathParaPr>
                    <m:oMath xmlns:m="http://schemas.openxmlformats.org/officeDocument/2006/math">
                      <m:r>
                        <a:rPr lang="nl-BE" sz="2800" i="1">
                          <a:latin typeface="Cambria Math"/>
                          <a:cs typeface="Arial" charset="0"/>
                        </a:rPr>
                        <m:t>13%=10%+(10%−8%)</m:t>
                      </m:r>
                      <m:r>
                        <a:rPr lang="nl-BE" sz="2800" i="1">
                          <a:latin typeface="Cambria Math"/>
                          <a:ea typeface="Cambria Math"/>
                          <a:cs typeface="Arial" charset="0"/>
                        </a:rPr>
                        <m:t>×</m:t>
                      </m:r>
                      <m:f>
                        <m:fPr>
                          <m:ctrlPr>
                            <a:rPr lang="nl-BE" sz="2800" i="1">
                              <a:latin typeface="Cambria Math" panose="02040503050406030204" pitchFamily="18" charset="0"/>
                              <a:ea typeface="Cambria Math"/>
                              <a:cs typeface="Arial" charset="0"/>
                            </a:rPr>
                          </m:ctrlPr>
                        </m:fPr>
                        <m:num>
                          <m:r>
                            <a:rPr lang="nl-BE" sz="2800" i="1">
                              <a:latin typeface="Cambria Math"/>
                              <a:ea typeface="Cambria Math"/>
                              <a:cs typeface="Arial" charset="0"/>
                            </a:rPr>
                            <m:t>600</m:t>
                          </m:r>
                        </m:num>
                        <m:den>
                          <m:r>
                            <a:rPr lang="nl-BE" sz="2800" i="1">
                              <a:latin typeface="Cambria Math"/>
                              <a:ea typeface="Cambria Math"/>
                              <a:cs typeface="Arial" charset="0"/>
                            </a:rPr>
                            <m:t>400</m:t>
                          </m:r>
                        </m:den>
                      </m:f>
                    </m:oMath>
                  </m:oMathPara>
                </a14:m>
                <a:endParaRPr lang="nl-BE" sz="2800" dirty="0">
                  <a:latin typeface="Arial" charset="0"/>
                  <a:cs typeface="Arial" charset="0"/>
                </a:endParaRPr>
              </a:p>
              <a:p>
                <a:pPr marL="0" indent="0">
                  <a:buNone/>
                </a:pPr>
                <a:endParaRPr lang="nl-BE" dirty="0"/>
              </a:p>
              <a:p>
                <a:pPr marL="0" indent="0">
                  <a:buNone/>
                </a:pPr>
                <a:r>
                  <a:rPr lang="nl-BE" dirty="0"/>
                  <a:t>Indien een rendement (RENTA) van slechts 6% zou worden gehaald, dan bekomen we een REV van 3%:</a:t>
                </a:r>
              </a:p>
              <a:p>
                <a:pPr marL="0" indent="0">
                  <a:buNone/>
                </a:pPr>
                <a:endParaRPr lang="nl-BE" dirty="0"/>
              </a:p>
              <a:p>
                <a:pPr marL="0" indent="0">
                  <a:buNone/>
                </a:pPr>
                <a14:m>
                  <m:oMathPara xmlns:m="http://schemas.openxmlformats.org/officeDocument/2006/math">
                    <m:oMathParaPr>
                      <m:jc m:val="centerGroup"/>
                    </m:oMathParaPr>
                    <m:oMath xmlns:m="http://schemas.openxmlformats.org/officeDocument/2006/math">
                      <m:r>
                        <a:rPr lang="nl-BE" sz="2400" i="1">
                          <a:latin typeface="Cambria Math"/>
                          <a:cs typeface="Arial" charset="0"/>
                        </a:rPr>
                        <m:t>3%=6%+(6%−8%)</m:t>
                      </m:r>
                      <m:r>
                        <a:rPr lang="nl-BE" sz="2400" i="1">
                          <a:latin typeface="Cambria Math"/>
                          <a:ea typeface="Cambria Math"/>
                          <a:cs typeface="Arial" charset="0"/>
                        </a:rPr>
                        <m:t>×</m:t>
                      </m:r>
                      <m:f>
                        <m:fPr>
                          <m:ctrlPr>
                            <a:rPr lang="nl-BE" sz="2400" i="1">
                              <a:latin typeface="Cambria Math" panose="02040503050406030204" pitchFamily="18" charset="0"/>
                              <a:ea typeface="Cambria Math"/>
                              <a:cs typeface="Arial" charset="0"/>
                            </a:rPr>
                          </m:ctrlPr>
                        </m:fPr>
                        <m:num>
                          <m:r>
                            <a:rPr lang="nl-BE" sz="2400" i="1">
                              <a:latin typeface="Cambria Math"/>
                              <a:ea typeface="Cambria Math"/>
                              <a:cs typeface="Arial" charset="0"/>
                            </a:rPr>
                            <m:t>600</m:t>
                          </m:r>
                        </m:num>
                        <m:den>
                          <m:r>
                            <a:rPr lang="nl-BE" sz="2400" i="1">
                              <a:latin typeface="Cambria Math"/>
                              <a:ea typeface="Cambria Math"/>
                              <a:cs typeface="Arial" charset="0"/>
                            </a:rPr>
                            <m:t>400</m:t>
                          </m:r>
                        </m:den>
                      </m:f>
                    </m:oMath>
                  </m:oMathPara>
                </a14:m>
                <a:endParaRPr lang="nl-BE" sz="2400" dirty="0">
                  <a:latin typeface="Arial" charset="0"/>
                  <a:cs typeface="Arial" charset="0"/>
                </a:endParaRPr>
              </a:p>
              <a:p>
                <a:pPr marL="0" indent="0">
                  <a:buNone/>
                </a:pPr>
                <a:endParaRPr lang="nl-BE" dirty="0"/>
              </a:p>
            </p:txBody>
          </p:sp>
        </mc:Choice>
        <mc:Fallback xmlns="">
          <p:sp>
            <p:nvSpPr>
              <p:cNvPr id="4" name="Tijdelijke aanduiding voor inhoud 3"/>
              <p:cNvSpPr>
                <a:spLocks noGrp="1" noRot="1" noChangeAspect="1" noMove="1" noResize="1" noEditPoints="1" noAdjustHandles="1" noChangeArrowheads="1" noChangeShapeType="1" noTextEdit="1"/>
              </p:cNvSpPr>
              <p:nvPr>
                <p:ph idx="1"/>
              </p:nvPr>
            </p:nvSpPr>
            <p:spPr>
              <a:blipFill rotWithShape="1">
                <a:blip r:embed="rId3"/>
                <a:stretch>
                  <a:fillRect l="-2479" r="-542" b="-1826"/>
                </a:stretch>
              </a:blipFill>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AD754DAB-A4E3-4B6C-85C5-36A1EE47E00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597358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solidFill>
                  <a:schemeClr val="tx2"/>
                </a:solidFill>
                <a:latin typeface="Arial" charset="0"/>
                <a:cs typeface="Arial" charset="0"/>
              </a:rPr>
              <a:t>E. Financiële hefboomwerking</a:t>
            </a:r>
            <a:endParaRPr lang="nl-BE" dirty="0"/>
          </a:p>
        </p:txBody>
      </p:sp>
      <mc:AlternateContent xmlns:mc="http://schemas.openxmlformats.org/markup-compatibility/2006" xmlns:a14="http://schemas.microsoft.com/office/drawing/2010/main">
        <mc:Choice Requires="a14">
          <p:sp>
            <p:nvSpPr>
              <p:cNvPr id="50179" name="Rectangle 3"/>
              <p:cNvSpPr>
                <a:spLocks noGrp="1" noChangeArrowheads="1"/>
              </p:cNvSpPr>
              <p:nvPr>
                <p:ph idx="1"/>
              </p:nvPr>
            </p:nvSpPr>
            <p:spPr/>
            <p:txBody>
              <a:bodyPr/>
              <a:lstStyle/>
              <a:p>
                <a:pPr marL="0" indent="0">
                  <a:buNone/>
                  <a:defRPr/>
                </a:pPr>
                <a:r>
                  <a:rPr lang="nl-BE" sz="2400" u="sng" dirty="0"/>
                  <a:t>De financiële hefboomwerking</a:t>
                </a:r>
                <a:r>
                  <a:rPr lang="nl-BE" dirty="0">
                    <a:effectLst/>
                  </a:rPr>
                  <a:t> </a:t>
                </a:r>
              </a:p>
              <a:p>
                <a:pPr eaLnBrk="1" hangingPunct="1">
                  <a:buFont typeface="Wingdings" pitchFamily="2" charset="2"/>
                  <a:buNone/>
                  <a:defRPr/>
                </a:pPr>
                <a:r>
                  <a:rPr lang="nl-BE" dirty="0">
                    <a:effectLst/>
                  </a:rPr>
                  <a:t>	</a:t>
                </a:r>
                <a:r>
                  <a:rPr lang="nl-BE" sz="2000" dirty="0"/>
                  <a:t>kan ook als volgt worden weergegeven : (verschilformule)</a:t>
                </a:r>
              </a:p>
              <a:p>
                <a:pPr eaLnBrk="1" hangingPunct="1">
                  <a:defRPr/>
                </a:pPr>
                <a:endParaRPr lang="nl-BE" sz="2000" dirty="0"/>
              </a:p>
              <a:p>
                <a:pPr eaLnBrk="1" hangingPunct="1">
                  <a:defRPr/>
                </a:pPr>
                <a:endParaRPr lang="nl-BE" sz="2000" dirty="0"/>
              </a:p>
              <a:p>
                <a:pPr eaLnBrk="1" hangingPunct="1">
                  <a:defRPr/>
                </a:pPr>
                <a:endParaRPr lang="nl-BE" sz="2000" dirty="0"/>
              </a:p>
              <a:p>
                <a:pPr>
                  <a:buNone/>
                  <a:defRPr/>
                </a:pPr>
                <a:r>
                  <a:rPr lang="nl-BE" sz="2000" dirty="0"/>
                  <a:t>	De hefboomwerking is positief (gunstig) indien </a:t>
                </a:r>
                <a14:m>
                  <m:oMath xmlns:m="http://schemas.openxmlformats.org/officeDocument/2006/math">
                    <m:sSub>
                      <m:sSubPr>
                        <m:ctrlPr>
                          <a:rPr lang="nl-BE" sz="2000" i="1">
                            <a:latin typeface="Cambria Math" panose="02040503050406030204" pitchFamily="18" charset="0"/>
                            <a:cs typeface="Arial" charset="0"/>
                          </a:rPr>
                        </m:ctrlPr>
                      </m:sSubPr>
                      <m:e>
                        <m:r>
                          <a:rPr lang="nl-BE" sz="2000" i="1">
                            <a:latin typeface="Cambria Math"/>
                            <a:cs typeface="Arial" charset="0"/>
                          </a:rPr>
                          <m:t>𝑁𝑅𝐸𝑁𝑇𝐴</m:t>
                        </m:r>
                      </m:e>
                      <m:sub>
                        <m:r>
                          <a:rPr lang="nl-BE" sz="2000" i="1">
                            <a:latin typeface="Cambria Math"/>
                            <a:cs typeface="Arial" charset="0"/>
                          </a:rPr>
                          <m:t>𝑣𝑏</m:t>
                        </m:r>
                      </m:sub>
                    </m:sSub>
                    <m:r>
                      <a:rPr lang="nl-BE" sz="2000" i="1">
                        <a:latin typeface="Cambria Math"/>
                        <a:cs typeface="Arial" charset="0"/>
                      </a:rPr>
                      <m:t> </m:t>
                    </m:r>
                  </m:oMath>
                </a14:m>
                <a:r>
                  <a:rPr lang="nl-BE" sz="2000" dirty="0"/>
                  <a:t>groter is dan de gemiddelde intrestkost (=kosten van schulden/vreemd vermogen)</a:t>
                </a:r>
                <a:endParaRPr lang="en-GB" sz="2000" dirty="0"/>
              </a:p>
            </p:txBody>
          </p:sp>
        </mc:Choice>
        <mc:Fallback xmlns="">
          <p:sp>
            <p:nvSpPr>
              <p:cNvPr id="50179" name="Rectangle 3"/>
              <p:cNvSpPr>
                <a:spLocks noGrp="1" noRot="1" noChangeAspect="1" noMove="1" noResize="1" noEditPoints="1" noAdjustHandles="1" noChangeArrowheads="1" noChangeShapeType="1" noTextEdit="1"/>
              </p:cNvSpPr>
              <p:nvPr>
                <p:ph idx="1"/>
              </p:nvPr>
            </p:nvSpPr>
            <p:spPr>
              <a:blipFill rotWithShape="1">
                <a:blip r:embed="rId3"/>
                <a:stretch>
                  <a:fillRect l="-2401" t="-1826" r="-1472"/>
                </a:stretch>
              </a:blipFill>
            </p:spPr>
            <p:txBody>
              <a:bodyPr/>
              <a:lstStyle/>
              <a:p>
                <a:r>
                  <a:rPr lang="nl-BE">
                    <a:noFill/>
                  </a:rPr>
                  <a:t> </a:t>
                </a:r>
              </a:p>
            </p:txBody>
          </p:sp>
        </mc:Fallback>
      </mc:AlternateContent>
      <p:sp>
        <p:nvSpPr>
          <p:cNvPr id="50181" name="Rectangle 5"/>
          <p:cNvSpPr>
            <a:spLocks noChangeArrowheads="1"/>
          </p:cNvSpPr>
          <p:nvPr/>
        </p:nvSpPr>
        <p:spPr bwMode="auto">
          <a:xfrm>
            <a:off x="1524000" y="2824133"/>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50183" name="Rectangle 7"/>
          <p:cNvSpPr>
            <a:spLocks noChangeArrowheads="1"/>
          </p:cNvSpPr>
          <p:nvPr/>
        </p:nvSpPr>
        <p:spPr bwMode="auto">
          <a:xfrm>
            <a:off x="1524000" y="3157508"/>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xmlns:a14="http://schemas.microsoft.com/office/drawing/2010/main">
        <mc:Choice Requires="a14">
          <p:sp>
            <p:nvSpPr>
              <p:cNvPr id="3" name="Rechthoek 2"/>
              <p:cNvSpPr/>
              <p:nvPr/>
            </p:nvSpPr>
            <p:spPr>
              <a:xfrm>
                <a:off x="1872172" y="3112073"/>
                <a:ext cx="7704856" cy="668516"/>
              </a:xfrm>
              <a:prstGeom prst="rect">
                <a:avLst/>
              </a:prstGeom>
              <a:ln>
                <a:solidFill>
                  <a:srgbClr val="FFC000"/>
                </a:solidFill>
              </a:ln>
            </p:spPr>
            <p:txBody>
              <a:bodyPr wrap="square">
                <a:spAutoFit/>
              </a:bodyPr>
              <a:lstStyle/>
              <a:p>
                <a:pPr>
                  <a:buClr>
                    <a:schemeClr val="hlink"/>
                  </a:buClr>
                  <a:buSzPct val="80000"/>
                  <a:buNone/>
                  <a:defRPr/>
                </a:pPr>
                <a14:m>
                  <m:oMathPara xmlns:m="http://schemas.openxmlformats.org/officeDocument/2006/math">
                    <m:oMathParaPr>
                      <m:jc m:val="centerGroup"/>
                    </m:oMathParaPr>
                    <m:oMath xmlns:m="http://schemas.openxmlformats.org/officeDocument/2006/math">
                      <m:sSub>
                        <m:sSubPr>
                          <m:ctrlPr>
                            <a:rPr lang="nl-BE" i="1">
                              <a:solidFill>
                                <a:srgbClr val="003D62"/>
                              </a:solidFill>
                              <a:latin typeface="Cambria Math" panose="02040503050406030204" pitchFamily="18" charset="0"/>
                              <a:cs typeface="Arial" charset="0"/>
                            </a:rPr>
                          </m:ctrlPr>
                        </m:sSubPr>
                        <m:e>
                          <m:r>
                            <a:rPr lang="nl-BE" i="1">
                              <a:solidFill>
                                <a:srgbClr val="003D62"/>
                              </a:solidFill>
                              <a:latin typeface="Cambria Math"/>
                              <a:cs typeface="Arial" charset="0"/>
                            </a:rPr>
                            <m:t>𝑅𝐸𝑉</m:t>
                          </m:r>
                        </m:e>
                        <m:sub>
                          <m:r>
                            <a:rPr lang="nl-BE" i="1">
                              <a:solidFill>
                                <a:srgbClr val="003D62"/>
                              </a:solidFill>
                              <a:latin typeface="Cambria Math"/>
                              <a:cs typeface="Arial" charset="0"/>
                            </a:rPr>
                            <m:t>𝑣𝑏</m:t>
                          </m:r>
                        </m:sub>
                      </m:sSub>
                      <m:r>
                        <a:rPr lang="nl-BE" i="1">
                          <a:solidFill>
                            <a:srgbClr val="003D62"/>
                          </a:solidFill>
                          <a:latin typeface="Cambria Math"/>
                          <a:cs typeface="Arial" charset="0"/>
                        </a:rPr>
                        <m:t>=</m:t>
                      </m:r>
                      <m:sSub>
                        <m:sSubPr>
                          <m:ctrlPr>
                            <a:rPr lang="nl-BE" i="1">
                              <a:solidFill>
                                <a:srgbClr val="003D62"/>
                              </a:solidFill>
                              <a:latin typeface="Cambria Math" panose="02040503050406030204" pitchFamily="18" charset="0"/>
                              <a:cs typeface="Arial" charset="0"/>
                            </a:rPr>
                          </m:ctrlPr>
                        </m:sSubPr>
                        <m:e>
                          <m:r>
                            <a:rPr lang="nl-BE" i="1">
                              <a:solidFill>
                                <a:srgbClr val="003D62"/>
                              </a:solidFill>
                              <a:latin typeface="Cambria Math"/>
                              <a:cs typeface="Arial" charset="0"/>
                            </a:rPr>
                            <m:t>𝑁𝑅𝐸𝑁𝑇𝐴</m:t>
                          </m:r>
                        </m:e>
                        <m:sub>
                          <m:r>
                            <a:rPr lang="nl-BE" i="1">
                              <a:solidFill>
                                <a:srgbClr val="003D62"/>
                              </a:solidFill>
                              <a:latin typeface="Cambria Math"/>
                              <a:cs typeface="Arial" charset="0"/>
                            </a:rPr>
                            <m:t>𝑣𝑏</m:t>
                          </m:r>
                        </m:sub>
                      </m:sSub>
                      <m:r>
                        <a:rPr lang="nl-BE" i="1">
                          <a:solidFill>
                            <a:srgbClr val="003D62"/>
                          </a:solidFill>
                          <a:latin typeface="Cambria Math"/>
                          <a:cs typeface="Arial" charset="0"/>
                        </a:rPr>
                        <m:t>+</m:t>
                      </m:r>
                      <m:d>
                        <m:dPr>
                          <m:ctrlPr>
                            <a:rPr lang="nl-BE" i="1">
                              <a:solidFill>
                                <a:srgbClr val="003D62"/>
                              </a:solidFill>
                              <a:latin typeface="Cambria Math" panose="02040503050406030204" pitchFamily="18" charset="0"/>
                              <a:cs typeface="Arial" charset="0"/>
                            </a:rPr>
                          </m:ctrlPr>
                        </m:dPr>
                        <m:e>
                          <m:sSub>
                            <m:sSubPr>
                              <m:ctrlPr>
                                <a:rPr lang="nl-BE" i="1">
                                  <a:solidFill>
                                    <a:srgbClr val="003D62"/>
                                  </a:solidFill>
                                  <a:latin typeface="Cambria Math" panose="02040503050406030204" pitchFamily="18" charset="0"/>
                                  <a:cs typeface="Arial" charset="0"/>
                                </a:rPr>
                              </m:ctrlPr>
                            </m:sSubPr>
                            <m:e>
                              <m:r>
                                <a:rPr lang="nl-BE" i="1">
                                  <a:solidFill>
                                    <a:srgbClr val="003D62"/>
                                  </a:solidFill>
                                  <a:latin typeface="Cambria Math"/>
                                  <a:cs typeface="Arial" charset="0"/>
                                </a:rPr>
                                <m:t>𝑁𝑅𝐸𝑁𝑇𝐴</m:t>
                              </m:r>
                            </m:e>
                            <m:sub>
                              <m:r>
                                <a:rPr lang="nl-BE" i="1">
                                  <a:solidFill>
                                    <a:srgbClr val="003D62"/>
                                  </a:solidFill>
                                  <a:latin typeface="Cambria Math"/>
                                  <a:cs typeface="Arial" charset="0"/>
                                </a:rPr>
                                <m:t>𝑣𝑏</m:t>
                              </m:r>
                            </m:sub>
                          </m:sSub>
                          <m:r>
                            <a:rPr lang="nl-BE" i="1">
                              <a:solidFill>
                                <a:srgbClr val="003D62"/>
                              </a:solidFill>
                              <a:latin typeface="Cambria Math"/>
                              <a:cs typeface="Arial" charset="0"/>
                            </a:rPr>
                            <m:t>−</m:t>
                          </m:r>
                          <m:r>
                            <a:rPr lang="nl-BE" i="1">
                              <a:solidFill>
                                <a:srgbClr val="003D62"/>
                              </a:solidFill>
                              <a:latin typeface="Cambria Math"/>
                              <a:cs typeface="Arial" charset="0"/>
                            </a:rPr>
                            <m:t>𝑔𝑒𝑚</m:t>
                          </m:r>
                          <m:r>
                            <a:rPr lang="nl-BE" i="1">
                              <a:solidFill>
                                <a:srgbClr val="003D62"/>
                              </a:solidFill>
                              <a:latin typeface="Cambria Math"/>
                              <a:cs typeface="Arial" charset="0"/>
                            </a:rPr>
                            <m:t>. </m:t>
                          </m:r>
                          <m:r>
                            <a:rPr lang="nl-BE" i="1">
                              <a:solidFill>
                                <a:srgbClr val="003D62"/>
                              </a:solidFill>
                              <a:latin typeface="Cambria Math"/>
                              <a:cs typeface="Arial" charset="0"/>
                            </a:rPr>
                            <m:t>𝑟𝑒𝑛𝑡𝑒𝑣𝑜𝑒𝑡</m:t>
                          </m:r>
                          <m:r>
                            <a:rPr lang="nl-BE" i="1">
                              <a:solidFill>
                                <a:srgbClr val="003D62"/>
                              </a:solidFill>
                              <a:latin typeface="Cambria Math"/>
                              <a:cs typeface="Arial" charset="0"/>
                            </a:rPr>
                            <m:t> </m:t>
                          </m:r>
                          <m:r>
                            <a:rPr lang="nl-BE" i="1">
                              <a:solidFill>
                                <a:srgbClr val="003D62"/>
                              </a:solidFill>
                              <a:latin typeface="Cambria Math"/>
                              <a:cs typeface="Arial" charset="0"/>
                            </a:rPr>
                            <m:t>𝑉𝑉</m:t>
                          </m:r>
                        </m:e>
                      </m:d>
                      <m:r>
                        <a:rPr lang="nl-BE" i="1">
                          <a:solidFill>
                            <a:srgbClr val="003D62"/>
                          </a:solidFill>
                          <a:latin typeface="Cambria Math"/>
                          <a:ea typeface="Cambria Math"/>
                          <a:cs typeface="Arial" charset="0"/>
                        </a:rPr>
                        <m:t>×</m:t>
                      </m:r>
                      <m:f>
                        <m:fPr>
                          <m:ctrlPr>
                            <a:rPr lang="nl-BE" i="1">
                              <a:solidFill>
                                <a:srgbClr val="003D62"/>
                              </a:solidFill>
                              <a:latin typeface="Cambria Math" panose="02040503050406030204" pitchFamily="18" charset="0"/>
                              <a:ea typeface="Cambria Math"/>
                              <a:cs typeface="Arial" charset="0"/>
                            </a:rPr>
                          </m:ctrlPr>
                        </m:fPr>
                        <m:num>
                          <m:r>
                            <a:rPr lang="nl-BE" i="1">
                              <a:solidFill>
                                <a:srgbClr val="003D62"/>
                              </a:solidFill>
                              <a:latin typeface="Cambria Math"/>
                              <a:ea typeface="Cambria Math"/>
                              <a:cs typeface="Arial" charset="0"/>
                            </a:rPr>
                            <m:t>𝑉𝑉</m:t>
                          </m:r>
                        </m:num>
                        <m:den>
                          <m:r>
                            <a:rPr lang="nl-BE" i="1">
                              <a:solidFill>
                                <a:srgbClr val="003D62"/>
                              </a:solidFill>
                              <a:latin typeface="Cambria Math"/>
                              <a:ea typeface="Cambria Math"/>
                              <a:cs typeface="Arial" charset="0"/>
                            </a:rPr>
                            <m:t>𝐸𝑉</m:t>
                          </m:r>
                        </m:den>
                      </m:f>
                    </m:oMath>
                  </m:oMathPara>
                </a14:m>
                <a:endParaRPr lang="nl-BE" dirty="0">
                  <a:solidFill>
                    <a:srgbClr val="003D62"/>
                  </a:solidFill>
                  <a:latin typeface="Arial" charset="0"/>
                  <a:ea typeface="Cambria Math"/>
                  <a:cs typeface="Arial" charset="0"/>
                </a:endParaRPr>
              </a:p>
            </p:txBody>
          </p:sp>
        </mc:Choice>
        <mc:Fallback xmlns="">
          <p:sp>
            <p:nvSpPr>
              <p:cNvPr id="3" name="Rechthoek 2"/>
              <p:cNvSpPr>
                <a:spLocks noRot="1" noChangeAspect="1" noMove="1" noResize="1" noEditPoints="1" noAdjustHandles="1" noChangeArrowheads="1" noChangeShapeType="1" noTextEdit="1"/>
              </p:cNvSpPr>
              <p:nvPr/>
            </p:nvSpPr>
            <p:spPr>
              <a:xfrm>
                <a:off x="1872172" y="3112073"/>
                <a:ext cx="7704856" cy="668516"/>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2EC90561-8F7D-4163-B581-A48EFD46AC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7508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nl-BE" sz="3200" dirty="0"/>
              <a:t>Verschillende analysetechnieken</a:t>
            </a:r>
            <a:endParaRPr lang="en-GB" sz="3200" dirty="0"/>
          </a:p>
        </p:txBody>
      </p:sp>
      <p:sp>
        <p:nvSpPr>
          <p:cNvPr id="3075" name="Rectangle 3"/>
          <p:cNvSpPr>
            <a:spLocks noGrp="1" noChangeArrowheads="1"/>
          </p:cNvSpPr>
          <p:nvPr>
            <p:ph idx="1"/>
          </p:nvPr>
        </p:nvSpPr>
        <p:spPr/>
        <p:txBody>
          <a:bodyPr/>
          <a:lstStyle/>
          <a:p>
            <a:pPr marL="609600" indent="-609600">
              <a:buClr>
                <a:schemeClr val="tx1"/>
              </a:buClr>
              <a:buNone/>
              <a:defRPr/>
            </a:pPr>
            <a:r>
              <a:rPr lang="nl-BE" sz="2800" dirty="0"/>
              <a:t>Statische analyse</a:t>
            </a:r>
          </a:p>
          <a:p>
            <a:pPr marL="857250" lvl="1" indent="-457200">
              <a:buClr>
                <a:schemeClr val="tx1"/>
              </a:buClr>
              <a:buFont typeface="+mj-lt"/>
              <a:buAutoNum type="arabicPeriod"/>
              <a:defRPr/>
            </a:pPr>
            <a:r>
              <a:rPr lang="nl-BE" sz="2400" dirty="0"/>
              <a:t>Procentuele analyse</a:t>
            </a:r>
          </a:p>
          <a:p>
            <a:pPr marL="1371600" lvl="2" indent="-457200">
              <a:buClr>
                <a:schemeClr val="tx1"/>
              </a:buClr>
              <a:defRPr/>
            </a:pPr>
            <a:r>
              <a:rPr lang="nl-BE" sz="2000" dirty="0"/>
              <a:t>Horizontale analyse</a:t>
            </a:r>
          </a:p>
          <a:p>
            <a:pPr marL="1371600" lvl="2" indent="-457200">
              <a:buClr>
                <a:schemeClr val="tx1"/>
              </a:buClr>
              <a:defRPr/>
            </a:pPr>
            <a:r>
              <a:rPr lang="nl-BE" sz="2000" dirty="0"/>
              <a:t>Verticale analyse</a:t>
            </a:r>
            <a:endParaRPr lang="nl-BE" dirty="0"/>
          </a:p>
          <a:p>
            <a:pPr marL="1009650" lvl="1" indent="-609600">
              <a:buClr>
                <a:schemeClr val="tx1"/>
              </a:buClr>
              <a:buFontTx/>
              <a:buAutoNum type="arabicPeriod"/>
              <a:defRPr/>
            </a:pPr>
            <a:r>
              <a:rPr lang="nl-BE" sz="2400" dirty="0"/>
              <a:t>Ratioanalyse</a:t>
            </a:r>
          </a:p>
          <a:p>
            <a:pPr marL="609600" indent="-609600">
              <a:buClr>
                <a:schemeClr val="tx1"/>
              </a:buClr>
              <a:buNone/>
              <a:defRPr/>
            </a:pPr>
            <a:r>
              <a:rPr lang="nl-BE" sz="2800" dirty="0"/>
              <a:t>Dynamische analyse</a:t>
            </a:r>
            <a:endParaRPr lang="nl-BE" sz="2400" dirty="0"/>
          </a:p>
          <a:p>
            <a:pPr marL="1009650" lvl="1" indent="-609600">
              <a:buClr>
                <a:schemeClr val="tx1"/>
              </a:buClr>
              <a:buNone/>
              <a:defRPr/>
            </a:pPr>
            <a:r>
              <a:rPr lang="nl-BE" sz="2400" dirty="0"/>
              <a:t>Mutatiebalans</a:t>
            </a:r>
          </a:p>
          <a:p>
            <a:pPr marL="1009650" lvl="1" indent="-609600">
              <a:buClr>
                <a:schemeClr val="tx1"/>
              </a:buClr>
              <a:buNone/>
              <a:defRPr/>
            </a:pPr>
            <a:endParaRPr lang="nl-BE" sz="2400" dirty="0"/>
          </a:p>
          <a:p>
            <a:pPr marL="609600" indent="-609600">
              <a:buNone/>
              <a:defRPr/>
            </a:pPr>
            <a:r>
              <a:rPr lang="nl-BE" sz="2800" dirty="0"/>
              <a:t>	</a:t>
            </a:r>
            <a:endParaRPr lang="nl-BE" sz="1000" dirty="0"/>
          </a:p>
        </p:txBody>
      </p:sp>
      <p:sp>
        <p:nvSpPr>
          <p:cNvPr id="2" name="Rechthoek 1"/>
          <p:cNvSpPr/>
          <p:nvPr/>
        </p:nvSpPr>
        <p:spPr>
          <a:xfrm>
            <a:off x="5807968" y="5013177"/>
            <a:ext cx="4572000" cy="830997"/>
          </a:xfrm>
          <a:prstGeom prst="rect">
            <a:avLst/>
          </a:prstGeom>
          <a:ln>
            <a:solidFill>
              <a:srgbClr val="808080"/>
            </a:solidFill>
          </a:ln>
        </p:spPr>
        <p:txBody>
          <a:bodyPr>
            <a:spAutoFit/>
          </a:bodyPr>
          <a:lstStyle/>
          <a:p>
            <a:r>
              <a:rPr lang="nl-BE" sz="2400" dirty="0">
                <a:solidFill>
                  <a:srgbClr val="003D62"/>
                </a:solidFill>
              </a:rPr>
              <a:t>Cijfervoorbeeld: NV Zitmeubel</a:t>
            </a:r>
            <a:br>
              <a:rPr lang="nl-BE" sz="2400" dirty="0">
                <a:solidFill>
                  <a:srgbClr val="003D62"/>
                </a:solidFill>
              </a:rPr>
            </a:br>
            <a:r>
              <a:rPr lang="nl-BE" sz="2400" dirty="0">
                <a:solidFill>
                  <a:srgbClr val="003D62"/>
                </a:solidFill>
              </a:rPr>
              <a:t>(zie bijlage hoofdstuk 3)</a:t>
            </a:r>
          </a:p>
        </p:txBody>
      </p:sp>
      <p:sp>
        <p:nvSpPr>
          <p:cNvPr id="3" name="Slide Number Placeholder 2">
            <a:extLst>
              <a:ext uri="{FF2B5EF4-FFF2-40B4-BE49-F238E27FC236}">
                <a16:creationId xmlns:a16="http://schemas.microsoft.com/office/drawing/2014/main" id="{87509FE1-18F0-4034-BF76-0EB44E7F7F0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519227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sz="3200" dirty="0">
                <a:solidFill>
                  <a:schemeClr val="tx2"/>
                </a:solidFill>
                <a:latin typeface="Arial" charset="0"/>
                <a:cs typeface="Arial" charset="0"/>
              </a:rPr>
              <a:t>E. Financiële hefboomwerking</a:t>
            </a:r>
            <a:endParaRPr lang="nl-BE" sz="3200" dirty="0"/>
          </a:p>
        </p:txBody>
      </p:sp>
      <mc:AlternateContent xmlns:mc="http://schemas.openxmlformats.org/markup-compatibility/2006" xmlns:a14="http://schemas.microsoft.com/office/drawing/2010/main">
        <mc:Choice Requires="a14">
          <p:sp>
            <p:nvSpPr>
              <p:cNvPr id="19459" name="Rectangle 3"/>
              <p:cNvSpPr>
                <a:spLocks noGrp="1" noChangeArrowheads="1"/>
              </p:cNvSpPr>
              <p:nvPr>
                <p:ph idx="1"/>
              </p:nvPr>
            </p:nvSpPr>
            <p:spPr/>
            <p:txBody>
              <a:bodyPr/>
              <a:lstStyle/>
              <a:p>
                <a:pPr marL="0" indent="0">
                  <a:buNone/>
                </a:pPr>
                <a:r>
                  <a:rPr lang="nl-BE" sz="2000" dirty="0"/>
                  <a:t>De financiële hefboomwerking = de invloed van de schuldfinanciering op de rendabiliteit </a:t>
                </a:r>
              </a:p>
              <a:p>
                <a:pPr eaLnBrk="1" hangingPunct="1"/>
                <a:endParaRPr lang="nl-BE" sz="2000" dirty="0"/>
              </a:p>
              <a:p>
                <a:pPr eaLnBrk="1" hangingPunct="1"/>
                <a:endParaRPr lang="nl-BE" sz="2000" dirty="0"/>
              </a:p>
              <a:p>
                <a:pPr eaLnBrk="1" hangingPunct="1"/>
                <a:endParaRPr lang="nl-BE" sz="2000" dirty="0"/>
              </a:p>
              <a:p>
                <a:pPr eaLnBrk="1" hangingPunct="1">
                  <a:buFont typeface="Wingdings" pitchFamily="2" charset="2"/>
                  <a:buNone/>
                </a:pPr>
                <a:endParaRPr lang="nl-BE" sz="2000" dirty="0"/>
              </a:p>
              <a:p>
                <a:pPr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nl-BE" sz="2000" i="1">
                          <a:latin typeface="Cambria Math"/>
                        </a:rPr>
                        <m:t>=</m:t>
                      </m:r>
                      <m:sSub>
                        <m:sSubPr>
                          <m:ctrlPr>
                            <a:rPr lang="nl-BE" sz="2000" i="1">
                              <a:latin typeface="Cambria Math" panose="02040503050406030204" pitchFamily="18" charset="0"/>
                            </a:rPr>
                          </m:ctrlPr>
                        </m:sSubPr>
                        <m:e>
                          <m:r>
                            <a:rPr lang="nl-BE" sz="2000" i="1">
                              <a:latin typeface="Cambria Math"/>
                            </a:rPr>
                            <m:t>𝑁𝑅𝐸𝑁𝑇𝐴</m:t>
                          </m:r>
                        </m:e>
                        <m:sub>
                          <m:r>
                            <a:rPr lang="nl-BE" sz="2000" i="1">
                              <a:latin typeface="Cambria Math"/>
                            </a:rPr>
                            <m:t>𝑣𝑏</m:t>
                          </m:r>
                        </m:sub>
                      </m:sSub>
                      <m:r>
                        <a:rPr lang="nl-BE" sz="2000" i="1">
                          <a:latin typeface="Cambria Math"/>
                          <a:ea typeface="Cambria Math"/>
                        </a:rPr>
                        <m:t>×</m:t>
                      </m:r>
                      <m:r>
                        <a:rPr lang="nl-BE" sz="2000" i="1">
                          <a:latin typeface="Cambria Math"/>
                          <a:ea typeface="Cambria Math"/>
                        </a:rPr>
                        <m:t>𝑓𝑖𝑛𝑎𝑛𝑐𝑖</m:t>
                      </m:r>
                      <m:r>
                        <a:rPr lang="nl-BE" sz="2000" i="1">
                          <a:latin typeface="Cambria Math"/>
                          <a:ea typeface="Cambria Math"/>
                        </a:rPr>
                        <m:t>ë</m:t>
                      </m:r>
                      <m:r>
                        <a:rPr lang="nl-BE" sz="2000" i="1">
                          <a:latin typeface="Cambria Math"/>
                          <a:ea typeface="Cambria Math"/>
                        </a:rPr>
                        <m:t>𝑙𝑒</m:t>
                      </m:r>
                      <m:r>
                        <a:rPr lang="nl-BE" sz="2000" i="1">
                          <a:latin typeface="Cambria Math"/>
                          <a:ea typeface="Cambria Math"/>
                        </a:rPr>
                        <m:t> </m:t>
                      </m:r>
                      <m:r>
                        <a:rPr lang="nl-BE" sz="2000" i="1">
                          <a:latin typeface="Cambria Math"/>
                          <a:ea typeface="Cambria Math"/>
                        </a:rPr>
                        <m:t>h𝑒𝑓𝑏𝑜𝑜𝑚𝑐𝑜</m:t>
                      </m:r>
                      <m:r>
                        <a:rPr lang="nl-BE" sz="2000" i="1">
                          <a:latin typeface="Cambria Math"/>
                          <a:ea typeface="Cambria Math"/>
                        </a:rPr>
                        <m:t>ë</m:t>
                      </m:r>
                      <m:r>
                        <a:rPr lang="nl-BE" sz="2000" i="1">
                          <a:latin typeface="Cambria Math"/>
                          <a:ea typeface="Cambria Math"/>
                        </a:rPr>
                        <m:t>𝑓𝑓𝑖𝑐𝑖</m:t>
                      </m:r>
                      <m:r>
                        <a:rPr lang="nl-BE" sz="2000" i="1">
                          <a:latin typeface="Cambria Math"/>
                          <a:ea typeface="Cambria Math"/>
                        </a:rPr>
                        <m:t>ë</m:t>
                      </m:r>
                      <m:r>
                        <a:rPr lang="nl-BE" sz="2000" i="1">
                          <a:latin typeface="Cambria Math"/>
                          <a:ea typeface="Cambria Math"/>
                        </a:rPr>
                        <m:t>𝑛𝑡</m:t>
                      </m:r>
                    </m:oMath>
                  </m:oMathPara>
                </a14:m>
                <a:endParaRPr lang="nl-BE" sz="2000" dirty="0"/>
              </a:p>
              <a:p>
                <a:pPr eaLnBrk="1" hangingPunct="1">
                  <a:buFont typeface="Wingdings" pitchFamily="2" charset="2"/>
                  <a:buNone/>
                </a:pPr>
                <a:endParaRPr lang="nl-BE" sz="2000" dirty="0"/>
              </a:p>
              <a:p>
                <a:pPr eaLnBrk="1" hangingPunct="1">
                  <a:buFont typeface="Wingdings" pitchFamily="2" charset="2"/>
                  <a:buNone/>
                </a:pPr>
                <a:r>
                  <a:rPr lang="nl-BE" sz="2000" dirty="0"/>
                  <a:t>De hefboomwerking is gunstig als de financiële hefboom-coëfficiënt groter is dan 1  (</a:t>
                </a:r>
                <a:r>
                  <a:rPr lang="nl-BE" sz="2000" dirty="0" err="1"/>
                  <a:t>dwz</a:t>
                </a:r>
                <a:r>
                  <a:rPr lang="nl-BE" sz="2000" dirty="0"/>
                  <a:t> indien </a:t>
                </a:r>
                <a:r>
                  <a:rPr lang="nl-BE" sz="2000" dirty="0" err="1"/>
                  <a:t>REV</a:t>
                </a:r>
                <a:r>
                  <a:rPr lang="nl-BE" sz="1200" dirty="0" err="1"/>
                  <a:t>vb</a:t>
                </a:r>
                <a:r>
                  <a:rPr lang="nl-BE" sz="2000" dirty="0"/>
                  <a:t> is groter dan NRENTA)</a:t>
                </a:r>
              </a:p>
              <a:p>
                <a:pPr eaLnBrk="1" hangingPunct="1">
                  <a:buFont typeface="Wingdings" pitchFamily="2" charset="2"/>
                  <a:buNone/>
                </a:pPr>
                <a:endParaRPr lang="nl-BE" sz="2000" dirty="0"/>
              </a:p>
              <a:p>
                <a:pPr eaLnBrk="1" hangingPunct="1"/>
                <a:endParaRPr lang="en-GB" sz="2000" dirty="0"/>
              </a:p>
            </p:txBody>
          </p:sp>
        </mc:Choice>
        <mc:Fallback xmlns="">
          <p:sp>
            <p:nvSpPr>
              <p:cNvPr id="19459" name="Rectangle 3"/>
              <p:cNvSpPr>
                <a:spLocks noGrp="1" noRot="1" noChangeAspect="1" noMove="1" noResize="1" noEditPoints="1" noAdjustHandles="1" noChangeArrowheads="1" noChangeShapeType="1" noTextEdit="1"/>
              </p:cNvSpPr>
              <p:nvPr>
                <p:ph idx="1"/>
              </p:nvPr>
            </p:nvSpPr>
            <p:spPr>
              <a:blipFill rotWithShape="0">
                <a:blip r:embed="rId3"/>
                <a:stretch>
                  <a:fillRect l="-2014" t="-1826" r="-1704"/>
                </a:stretch>
              </a:blipFill>
            </p:spPr>
            <p:txBody>
              <a:bodyPr/>
              <a:lstStyle/>
              <a:p>
                <a:r>
                  <a:rPr lang="nl-BE">
                    <a:noFill/>
                  </a:rPr>
                  <a:t> </a:t>
                </a:r>
              </a:p>
            </p:txBody>
          </p:sp>
        </mc:Fallback>
      </mc:AlternateContent>
      <p:sp>
        <p:nvSpPr>
          <p:cNvPr id="58382" name="Rectangle 14"/>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xmlns:a14="http://schemas.microsoft.com/office/drawing/2010/main">
        <mc:Choice Requires="a14">
          <p:sp>
            <p:nvSpPr>
              <p:cNvPr id="8" name="Rechthoek 7"/>
              <p:cNvSpPr/>
              <p:nvPr/>
            </p:nvSpPr>
            <p:spPr>
              <a:xfrm>
                <a:off x="2279576" y="2348881"/>
                <a:ext cx="7704856" cy="666849"/>
              </a:xfrm>
              <a:prstGeom prst="rect">
                <a:avLst/>
              </a:prstGeom>
              <a:ln>
                <a:solidFill>
                  <a:srgbClr val="FFC000"/>
                </a:solidFill>
              </a:ln>
            </p:spPr>
            <p:txBody>
              <a:bodyPr wrap="square">
                <a:spAutoFit/>
              </a:bodyPr>
              <a:lstStyle/>
              <a:p>
                <a:pPr>
                  <a:buClr>
                    <a:schemeClr val="hlink"/>
                  </a:buClr>
                  <a:buSzPct val="80000"/>
                  <a:buNone/>
                  <a:defRPr/>
                </a:pPr>
                <a14:m>
                  <m:oMathPara xmlns:m="http://schemas.openxmlformats.org/officeDocument/2006/math">
                    <m:oMathParaPr>
                      <m:jc m:val="centerGroup"/>
                    </m:oMathParaPr>
                    <m:oMath xmlns:m="http://schemas.openxmlformats.org/officeDocument/2006/math">
                      <m:r>
                        <a:rPr lang="nl-BE" sz="1800" i="1">
                          <a:solidFill>
                            <a:srgbClr val="003D62"/>
                          </a:solidFill>
                          <a:latin typeface="Cambria Math"/>
                          <a:cs typeface="Arial" charset="0"/>
                        </a:rPr>
                        <m:t>𝑅𝐸𝑉</m:t>
                      </m:r>
                      <m:r>
                        <a:rPr lang="nl-BE" sz="1800" i="1">
                          <a:solidFill>
                            <a:srgbClr val="003D62"/>
                          </a:solidFill>
                          <a:latin typeface="Cambria Math" panose="02040503050406030204" pitchFamily="18" charset="0"/>
                          <a:cs typeface="Arial" charset="0"/>
                        </a:rPr>
                        <m:t>𝑣𝑏</m:t>
                      </m:r>
                      <m:r>
                        <a:rPr lang="nl-BE" sz="1800" i="1">
                          <a:solidFill>
                            <a:srgbClr val="003D62"/>
                          </a:solidFill>
                          <a:latin typeface="Cambria Math"/>
                          <a:cs typeface="Arial" charset="0"/>
                        </a:rPr>
                        <m:t>=</m:t>
                      </m:r>
                      <m:f>
                        <m:fPr>
                          <m:ctrlPr>
                            <a:rPr lang="nl-BE" sz="1800" i="1">
                              <a:solidFill>
                                <a:srgbClr val="003D62"/>
                              </a:solidFill>
                              <a:latin typeface="Cambria Math" panose="02040503050406030204" pitchFamily="18" charset="0"/>
                              <a:cs typeface="Arial" charset="0"/>
                            </a:rPr>
                          </m:ctrlPr>
                        </m:fPr>
                        <m:num>
                          <m:r>
                            <a:rPr lang="nl-BE" sz="1800" i="1">
                              <a:solidFill>
                                <a:srgbClr val="003D62"/>
                              </a:solidFill>
                              <a:latin typeface="Cambria Math"/>
                              <a:cs typeface="Arial" charset="0"/>
                            </a:rPr>
                            <m:t>𝑁𝑒𝑡𝑡𝑜𝑟𝑒𝑠𝑢𝑙𝑡𝑎𝑎𝑡</m:t>
                          </m:r>
                        </m:num>
                        <m:den>
                          <m:r>
                            <a:rPr lang="nl-BE" sz="1800" i="1">
                              <a:solidFill>
                                <a:srgbClr val="003D62"/>
                              </a:solidFill>
                              <a:latin typeface="Cambria Math"/>
                              <a:cs typeface="Arial" charset="0"/>
                            </a:rPr>
                            <m:t>𝑇𝑜𝑡𝑎𝑎𝑙</m:t>
                          </m:r>
                          <m:r>
                            <a:rPr lang="nl-BE" sz="1800" i="1">
                              <a:solidFill>
                                <a:srgbClr val="003D62"/>
                              </a:solidFill>
                              <a:latin typeface="Cambria Math"/>
                              <a:cs typeface="Arial" charset="0"/>
                            </a:rPr>
                            <m:t> </m:t>
                          </m:r>
                          <m:r>
                            <a:rPr lang="nl-BE" sz="1800" i="1">
                              <a:solidFill>
                                <a:srgbClr val="003D62"/>
                              </a:solidFill>
                              <a:latin typeface="Cambria Math"/>
                              <a:cs typeface="Arial" charset="0"/>
                            </a:rPr>
                            <m:t>𝑣𝑒𝑟𝑚𝑜𝑔𝑒𝑛</m:t>
                          </m:r>
                        </m:den>
                      </m:f>
                      <m:r>
                        <a:rPr lang="nl-BE" sz="1800" i="1">
                          <a:solidFill>
                            <a:srgbClr val="003D62"/>
                          </a:solidFill>
                          <a:latin typeface="Cambria Math"/>
                          <a:ea typeface="Cambria Math"/>
                          <a:cs typeface="Arial" charset="0"/>
                        </a:rPr>
                        <m:t>×</m:t>
                      </m:r>
                      <m:f>
                        <m:fPr>
                          <m:ctrlPr>
                            <a:rPr lang="nl-BE" sz="1800" i="1">
                              <a:solidFill>
                                <a:srgbClr val="003D62"/>
                              </a:solidFill>
                              <a:latin typeface="Cambria Math" panose="02040503050406030204" pitchFamily="18" charset="0"/>
                              <a:ea typeface="Cambria Math"/>
                              <a:cs typeface="Arial" charset="0"/>
                            </a:rPr>
                          </m:ctrlPr>
                        </m:fPr>
                        <m:num>
                          <m:r>
                            <a:rPr lang="nl-BE" sz="1800" i="1">
                              <a:solidFill>
                                <a:srgbClr val="003D62"/>
                              </a:solidFill>
                              <a:latin typeface="Cambria Math"/>
                              <a:ea typeface="Cambria Math"/>
                              <a:cs typeface="Arial" charset="0"/>
                            </a:rPr>
                            <m:t>𝑊𝑖𝑛𝑠𝑡</m:t>
                          </m:r>
                          <m:r>
                            <a:rPr lang="nl-BE" sz="1800" i="1">
                              <a:solidFill>
                                <a:srgbClr val="003D62"/>
                              </a:solidFill>
                              <a:latin typeface="Cambria Math"/>
                              <a:ea typeface="Cambria Math"/>
                              <a:cs typeface="Arial" charset="0"/>
                            </a:rPr>
                            <m:t> </m:t>
                          </m:r>
                          <m:r>
                            <a:rPr lang="nl-BE" sz="1800" i="1">
                              <a:solidFill>
                                <a:srgbClr val="003D62"/>
                              </a:solidFill>
                              <a:latin typeface="Cambria Math"/>
                              <a:ea typeface="Cambria Math"/>
                              <a:cs typeface="Arial" charset="0"/>
                            </a:rPr>
                            <m:t>𝑣𝑜𝑜𝑟</m:t>
                          </m:r>
                          <m:r>
                            <a:rPr lang="nl-BE" sz="1800" i="1">
                              <a:solidFill>
                                <a:srgbClr val="003D62"/>
                              </a:solidFill>
                              <a:latin typeface="Cambria Math"/>
                              <a:ea typeface="Cambria Math"/>
                              <a:cs typeface="Arial" charset="0"/>
                            </a:rPr>
                            <m:t> </m:t>
                          </m:r>
                          <m:r>
                            <a:rPr lang="nl-BE" sz="1800" i="1">
                              <a:solidFill>
                                <a:srgbClr val="003D62"/>
                              </a:solidFill>
                              <a:latin typeface="Cambria Math"/>
                              <a:ea typeface="Cambria Math"/>
                              <a:cs typeface="Arial" charset="0"/>
                            </a:rPr>
                            <m:t>𝑏𝑒𝑙𝑎𝑠𝑡𝑖𝑛𝑔𝑒𝑛</m:t>
                          </m:r>
                        </m:num>
                        <m:den>
                          <m:r>
                            <a:rPr lang="nl-BE" sz="1800" i="1">
                              <a:solidFill>
                                <a:srgbClr val="003D62"/>
                              </a:solidFill>
                              <a:latin typeface="Cambria Math"/>
                              <a:ea typeface="Cambria Math"/>
                              <a:cs typeface="Arial" charset="0"/>
                            </a:rPr>
                            <m:t>𝑁𝑒𝑡𝑡𝑜𝑟𝑒𝑠𝑢𝑙𝑡𝑎𝑎𝑡</m:t>
                          </m:r>
                        </m:den>
                      </m:f>
                      <m:r>
                        <a:rPr lang="nl-BE" sz="1800" i="1">
                          <a:solidFill>
                            <a:srgbClr val="003D62"/>
                          </a:solidFill>
                          <a:latin typeface="Cambria Math"/>
                          <a:ea typeface="Cambria Math"/>
                          <a:cs typeface="Arial" charset="0"/>
                        </a:rPr>
                        <m:t>×</m:t>
                      </m:r>
                      <m:f>
                        <m:fPr>
                          <m:ctrlPr>
                            <a:rPr lang="nl-BE" sz="1800" i="1">
                              <a:solidFill>
                                <a:srgbClr val="003D62"/>
                              </a:solidFill>
                              <a:latin typeface="Cambria Math" panose="02040503050406030204" pitchFamily="18" charset="0"/>
                              <a:ea typeface="Cambria Math"/>
                              <a:cs typeface="Arial" charset="0"/>
                            </a:rPr>
                          </m:ctrlPr>
                        </m:fPr>
                        <m:num>
                          <m:r>
                            <a:rPr lang="nl-BE" sz="1800" i="1">
                              <a:solidFill>
                                <a:srgbClr val="003D62"/>
                              </a:solidFill>
                              <a:latin typeface="Cambria Math"/>
                              <a:ea typeface="Cambria Math"/>
                              <a:cs typeface="Arial" charset="0"/>
                            </a:rPr>
                            <m:t>𝑇𝑜𝑡𝑎𝑎𝑙</m:t>
                          </m:r>
                          <m:r>
                            <a:rPr lang="nl-BE" sz="1800" i="1">
                              <a:solidFill>
                                <a:srgbClr val="003D62"/>
                              </a:solidFill>
                              <a:latin typeface="Cambria Math"/>
                              <a:ea typeface="Cambria Math"/>
                              <a:cs typeface="Arial" charset="0"/>
                            </a:rPr>
                            <m:t> </m:t>
                          </m:r>
                          <m:r>
                            <a:rPr lang="nl-BE" sz="1800" i="1">
                              <a:solidFill>
                                <a:srgbClr val="003D62"/>
                              </a:solidFill>
                              <a:latin typeface="Cambria Math"/>
                              <a:ea typeface="Cambria Math"/>
                              <a:cs typeface="Arial" charset="0"/>
                            </a:rPr>
                            <m:t>𝑑𝑒𝑟</m:t>
                          </m:r>
                          <m:r>
                            <a:rPr lang="nl-BE" sz="1800" i="1">
                              <a:solidFill>
                                <a:srgbClr val="003D62"/>
                              </a:solidFill>
                              <a:latin typeface="Cambria Math"/>
                              <a:ea typeface="Cambria Math"/>
                              <a:cs typeface="Arial" charset="0"/>
                            </a:rPr>
                            <m:t> </m:t>
                          </m:r>
                          <m:r>
                            <a:rPr lang="nl-BE" sz="1800" i="1">
                              <a:solidFill>
                                <a:srgbClr val="003D62"/>
                              </a:solidFill>
                              <a:latin typeface="Cambria Math"/>
                              <a:ea typeface="Cambria Math"/>
                              <a:cs typeface="Arial" charset="0"/>
                            </a:rPr>
                            <m:t>𝑎𝑐𝑡𝑖𝑣𝑎</m:t>
                          </m:r>
                        </m:num>
                        <m:den>
                          <m:r>
                            <a:rPr lang="nl-BE" sz="1800" i="1">
                              <a:solidFill>
                                <a:srgbClr val="003D62"/>
                              </a:solidFill>
                              <a:latin typeface="Cambria Math"/>
                              <a:ea typeface="Cambria Math"/>
                              <a:cs typeface="Arial" charset="0"/>
                            </a:rPr>
                            <m:t>𝐸𝑖𝑔𝑒𝑛</m:t>
                          </m:r>
                          <m:r>
                            <a:rPr lang="nl-BE" sz="1800" i="1">
                              <a:solidFill>
                                <a:srgbClr val="003D62"/>
                              </a:solidFill>
                              <a:latin typeface="Cambria Math"/>
                              <a:ea typeface="Cambria Math"/>
                              <a:cs typeface="Arial" charset="0"/>
                            </a:rPr>
                            <m:t> </m:t>
                          </m:r>
                          <m:r>
                            <a:rPr lang="nl-BE" sz="1800" i="1">
                              <a:solidFill>
                                <a:srgbClr val="003D62"/>
                              </a:solidFill>
                              <a:latin typeface="Cambria Math"/>
                              <a:ea typeface="Cambria Math"/>
                              <a:cs typeface="Arial" charset="0"/>
                            </a:rPr>
                            <m:t>𝑣𝑒𝑟𝑚𝑜𝑔𝑒𝑛</m:t>
                          </m:r>
                        </m:den>
                      </m:f>
                    </m:oMath>
                  </m:oMathPara>
                </a14:m>
                <a:endParaRPr lang="nl-BE" sz="1800" dirty="0">
                  <a:solidFill>
                    <a:srgbClr val="003D62"/>
                  </a:solidFill>
                  <a:latin typeface="Arial" charset="0"/>
                  <a:ea typeface="Cambria Math"/>
                  <a:cs typeface="Arial" charset="0"/>
                </a:endParaRPr>
              </a:p>
            </p:txBody>
          </p:sp>
        </mc:Choice>
        <mc:Fallback xmlns="">
          <p:sp>
            <p:nvSpPr>
              <p:cNvPr id="8" name="Rechthoek 7"/>
              <p:cNvSpPr>
                <a:spLocks noRot="1" noChangeAspect="1" noMove="1" noResize="1" noEditPoints="1" noAdjustHandles="1" noChangeArrowheads="1" noChangeShapeType="1" noTextEdit="1"/>
              </p:cNvSpPr>
              <p:nvPr/>
            </p:nvSpPr>
            <p:spPr>
              <a:xfrm>
                <a:off x="2279576" y="2348881"/>
                <a:ext cx="7704856" cy="666849"/>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4" name="Rechteraccolade 3"/>
          <p:cNvSpPr/>
          <p:nvPr/>
        </p:nvSpPr>
        <p:spPr bwMode="auto">
          <a:xfrm rot="5400000">
            <a:off x="3919436" y="2692592"/>
            <a:ext cx="360039" cy="140080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nl-BE" sz="2400" baseline="-25000">
              <a:latin typeface="Times New Roman" pitchFamily="1" charset="0"/>
            </a:endParaRPr>
          </a:p>
        </p:txBody>
      </p:sp>
      <p:sp>
        <p:nvSpPr>
          <p:cNvPr id="10" name="Rechteraccolade 9"/>
          <p:cNvSpPr/>
          <p:nvPr/>
        </p:nvSpPr>
        <p:spPr bwMode="auto">
          <a:xfrm rot="5400000">
            <a:off x="7320135" y="1124743"/>
            <a:ext cx="360042" cy="45365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nl-BE" sz="2400" baseline="-25000">
              <a:latin typeface="Times New Roman" pitchFamily="1" charset="0"/>
            </a:endParaRPr>
          </a:p>
        </p:txBody>
      </p:sp>
      <p:sp>
        <p:nvSpPr>
          <p:cNvPr id="2" name="Slide Number Placeholder 1">
            <a:extLst>
              <a:ext uri="{FF2B5EF4-FFF2-40B4-BE49-F238E27FC236}">
                <a16:creationId xmlns:a16="http://schemas.microsoft.com/office/drawing/2014/main" id="{573C1285-F218-4AF3-88F1-49F6EA602AE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2311353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solidFill>
                  <a:schemeClr val="tx2"/>
                </a:solidFill>
                <a:latin typeface="Arial" charset="0"/>
                <a:cs typeface="Arial" charset="0"/>
              </a:rPr>
              <a:t>E. Financiële hefboomwerking</a:t>
            </a:r>
            <a:endParaRPr lang="nl-BE" sz="3200" dirty="0"/>
          </a:p>
        </p:txBody>
      </p:sp>
      <p:sp>
        <p:nvSpPr>
          <p:cNvPr id="63491" name="Rectangle 3"/>
          <p:cNvSpPr>
            <a:spLocks noGrp="1" noChangeArrowheads="1"/>
          </p:cNvSpPr>
          <p:nvPr>
            <p:ph idx="1"/>
          </p:nvPr>
        </p:nvSpPr>
        <p:spPr/>
        <p:txBody>
          <a:bodyPr/>
          <a:lstStyle/>
          <a:p>
            <a:pPr marL="0" indent="0">
              <a:buNone/>
              <a:defRPr/>
            </a:pPr>
            <a:r>
              <a:rPr lang="nl-NL" sz="2000" dirty="0"/>
              <a:t>De financiële hefboom is een concept analoog aan de operationele hefboom:</a:t>
            </a:r>
          </a:p>
          <a:p>
            <a:pPr marL="0" indent="0">
              <a:buNone/>
              <a:defRPr/>
            </a:pPr>
            <a:endParaRPr lang="nl-NL" sz="2000" dirty="0"/>
          </a:p>
          <a:p>
            <a:pPr marL="514350" indent="-457200">
              <a:defRPr/>
            </a:pPr>
            <a:r>
              <a:rPr lang="nl-NL" sz="2000" dirty="0"/>
              <a:t>De operationele hefboom heeft te maken met de vaste productiekost; de financiële hefboom heeft te maken met de vaste kost van de financiering (interest). </a:t>
            </a:r>
          </a:p>
          <a:p>
            <a:pPr marL="57150" indent="0">
              <a:buNone/>
              <a:defRPr/>
            </a:pPr>
            <a:endParaRPr lang="nl-NL" sz="2000" dirty="0"/>
          </a:p>
          <a:p>
            <a:pPr marL="514350" indent="-457200">
              <a:defRPr/>
            </a:pPr>
            <a:r>
              <a:rPr lang="nl-NL" sz="2000" dirty="0"/>
              <a:t>Veranderingen in operationele</a:t>
            </a:r>
            <a:r>
              <a:rPr lang="nl-NL" sz="2000" i="1" dirty="0"/>
              <a:t> </a:t>
            </a:r>
            <a:r>
              <a:rPr lang="nl-NL" sz="2000" dirty="0"/>
              <a:t>hefboomwerking worden veroorzaakt door de activastructuur en dus de kostenstructuur; veranderingen in de financiële hefboom zijn een gevolg van veranderingen in de financieringsmix.</a:t>
            </a:r>
          </a:p>
          <a:p>
            <a:pPr marL="914400" lvl="1" indent="-457200">
              <a:buNone/>
              <a:defRPr/>
            </a:pPr>
            <a:endParaRPr lang="nl-BE" sz="3100" dirty="0"/>
          </a:p>
        </p:txBody>
      </p:sp>
      <p:sp>
        <p:nvSpPr>
          <p:cNvPr id="3" name="Slide Number Placeholder 2">
            <a:extLst>
              <a:ext uri="{FF2B5EF4-FFF2-40B4-BE49-F238E27FC236}">
                <a16:creationId xmlns:a16="http://schemas.microsoft.com/office/drawing/2014/main" id="{21FD6E10-06C8-45FB-809B-09966EA56A4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409437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nl-BE" sz="2400" dirty="0"/>
              <a:t>Voorbeeld: rendement op EV en financieel risico</a:t>
            </a:r>
            <a:endParaRPr lang="en-GB" sz="2400" dirty="0"/>
          </a:p>
        </p:txBody>
      </p:sp>
      <p:pic>
        <p:nvPicPr>
          <p:cNvPr id="74756" name="Picture 10"/>
          <p:cNvPicPr>
            <a:picLocks noGrp="1" noChangeAspect="1" noChangeArrowheads="1"/>
          </p:cNvPicPr>
          <p:nvPr>
            <p:ph idx="1"/>
          </p:nvPr>
        </p:nvPicPr>
        <p:blipFill>
          <a:blip r:embed="rId3" cstate="print"/>
          <a:stretch>
            <a:fillRect/>
          </a:stretch>
        </p:blipFill>
        <p:spPr>
          <a:xfrm>
            <a:off x="2634795" y="1556792"/>
            <a:ext cx="6922413" cy="4392488"/>
          </a:xfrm>
        </p:spPr>
      </p:pic>
      <p:sp>
        <p:nvSpPr>
          <p:cNvPr id="2" name="Slide Number Placeholder 1">
            <a:extLst>
              <a:ext uri="{FF2B5EF4-FFF2-40B4-BE49-F238E27FC236}">
                <a16:creationId xmlns:a16="http://schemas.microsoft.com/office/drawing/2014/main" id="{5A442EB2-5832-4718-9EA9-1D1DC015907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865812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marL="838200" indent="-838200">
              <a:defRPr/>
            </a:pPr>
            <a:r>
              <a:rPr lang="nl-BE" sz="3200" dirty="0"/>
              <a:t>De financiële hefboomwerking</a:t>
            </a:r>
            <a:endParaRPr lang="en-GB" sz="3200" dirty="0"/>
          </a:p>
        </p:txBody>
      </p:sp>
      <p:graphicFrame>
        <p:nvGraphicFramePr>
          <p:cNvPr id="20482" name="Object 7"/>
          <p:cNvGraphicFramePr>
            <a:graphicFrameLocks noGrp="1" noChangeAspect="1"/>
          </p:cNvGraphicFramePr>
          <p:nvPr>
            <p:ph idx="1"/>
            <p:extLst/>
          </p:nvPr>
        </p:nvGraphicFramePr>
        <p:xfrm>
          <a:off x="3243264" y="2348880"/>
          <a:ext cx="5705475" cy="2476500"/>
        </p:xfrm>
        <a:graphic>
          <a:graphicData uri="http://schemas.openxmlformats.org/presentationml/2006/ole">
            <mc:AlternateContent xmlns:mc="http://schemas.openxmlformats.org/markup-compatibility/2006">
              <mc:Choice xmlns:v="urn:schemas-microsoft-com:vml" Requires="v">
                <p:oleObj spid="_x0000_s15374" name="Chart" r:id="rId4" imgW="5705551" imgH="2476500" progId="Excel.Sheet.8">
                  <p:embed/>
                </p:oleObj>
              </mc:Choice>
              <mc:Fallback>
                <p:oleObj name="Chart" r:id="rId4" imgW="5705551" imgH="2476500" progId="Excel.Sheet.8">
                  <p:embed/>
                  <p:pic>
                    <p:nvPicPr>
                      <p:cNvPr id="2048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3264" y="2348880"/>
                        <a:ext cx="57054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3"/>
          <p:cNvSpPr>
            <a:spLocks noGrp="1" noChangeArrowheads="1"/>
          </p:cNvSpPr>
          <p:nvPr>
            <p:ph type="body" sz="half" idx="4294967295"/>
          </p:nvPr>
        </p:nvSpPr>
        <p:spPr>
          <a:xfrm>
            <a:off x="2207570" y="1717076"/>
            <a:ext cx="7848871" cy="4232205"/>
          </a:xfrm>
        </p:spPr>
        <p:txBody>
          <a:bodyPr>
            <a:normAutofit lnSpcReduction="10000"/>
          </a:bodyPr>
          <a:lstStyle/>
          <a:p>
            <a:pPr marL="0" indent="0">
              <a:buNone/>
            </a:pPr>
            <a:r>
              <a:rPr lang="nl-BE" sz="2000" dirty="0"/>
              <a:t>Invloed van financiële hefboomwerking op de REV bij twee verschillende kapitaalstructuren</a:t>
            </a:r>
          </a:p>
          <a:p>
            <a:pPr eaLnBrk="1" hangingPunct="1"/>
            <a:endParaRPr lang="nl-BE" sz="2000" dirty="0"/>
          </a:p>
          <a:p>
            <a:pPr eaLnBrk="1" hangingPunct="1"/>
            <a:endParaRPr lang="nl-BE" sz="2000" dirty="0"/>
          </a:p>
          <a:p>
            <a:pPr eaLnBrk="1" hangingPunct="1"/>
            <a:endParaRPr lang="nl-BE" sz="2000" dirty="0"/>
          </a:p>
          <a:p>
            <a:pPr eaLnBrk="1" hangingPunct="1"/>
            <a:endParaRPr lang="nl-BE" sz="2000" dirty="0"/>
          </a:p>
          <a:p>
            <a:pPr eaLnBrk="1" hangingPunct="1"/>
            <a:endParaRPr lang="nl-BE" sz="2000" dirty="0"/>
          </a:p>
          <a:p>
            <a:pPr eaLnBrk="1" hangingPunct="1"/>
            <a:endParaRPr lang="nl-BE" sz="2000" dirty="0"/>
          </a:p>
          <a:p>
            <a:pPr eaLnBrk="1" hangingPunct="1"/>
            <a:endParaRPr lang="nl-BE" sz="2000" dirty="0"/>
          </a:p>
          <a:p>
            <a:pPr eaLnBrk="1" hangingPunct="1">
              <a:buFont typeface="Wingdings" pitchFamily="2" charset="2"/>
              <a:buNone/>
            </a:pPr>
            <a:r>
              <a:rPr lang="nl-NL" sz="1600" i="1" dirty="0"/>
              <a:t>	REV = Rendement op Eigen Vermogen</a:t>
            </a:r>
          </a:p>
          <a:p>
            <a:pPr eaLnBrk="1" hangingPunct="1">
              <a:buFont typeface="Wingdings" pitchFamily="2" charset="2"/>
              <a:buNone/>
            </a:pPr>
            <a:r>
              <a:rPr lang="nl-NL" sz="1600" i="1" dirty="0"/>
              <a:t>	RTA = Rendabiliteit van de Totale Activa</a:t>
            </a:r>
          </a:p>
          <a:p>
            <a:pPr eaLnBrk="1" hangingPunct="1">
              <a:buFont typeface="Wingdings" pitchFamily="2" charset="2"/>
              <a:buNone/>
            </a:pPr>
            <a:r>
              <a:rPr lang="nl-NL" sz="1600" i="1" dirty="0"/>
              <a:t>	VV= bedrag aan schuld</a:t>
            </a:r>
            <a:endParaRPr lang="en-GB" sz="1600" i="1" dirty="0"/>
          </a:p>
        </p:txBody>
      </p:sp>
      <p:sp>
        <p:nvSpPr>
          <p:cNvPr id="61445" name="Rectangle 5"/>
          <p:cNvSpPr>
            <a:spLocks noChangeArrowheads="1"/>
          </p:cNvSpPr>
          <p:nvPr/>
        </p:nvSpPr>
        <p:spPr bwMode="auto">
          <a:xfrm>
            <a:off x="1524000" y="193354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2" name="Slide Number Placeholder 1">
            <a:extLst>
              <a:ext uri="{FF2B5EF4-FFF2-40B4-BE49-F238E27FC236}">
                <a16:creationId xmlns:a16="http://schemas.microsoft.com/office/drawing/2014/main" id="{76AAB062-BD53-4C20-9149-A990FC1B236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469046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nl-BE" sz="2400" dirty="0"/>
              <a:t>Rendabiliteitsratio’s voor Zitmeubel NV (in%)</a:t>
            </a:r>
            <a:endParaRPr lang="en-GB" sz="2400" dirty="0"/>
          </a:p>
        </p:txBody>
      </p:sp>
      <p:pic>
        <p:nvPicPr>
          <p:cNvPr id="75780" name="Picture 4"/>
          <p:cNvPicPr>
            <a:picLocks noGrp="1" noChangeAspect="1" noChangeArrowheads="1"/>
          </p:cNvPicPr>
          <p:nvPr>
            <p:ph idx="1"/>
          </p:nvPr>
        </p:nvPicPr>
        <p:blipFill rotWithShape="1">
          <a:blip r:embed="rId3" cstate="print"/>
          <a:srcRect r="13130" b="10939"/>
          <a:stretch/>
        </p:blipFill>
        <p:spPr>
          <a:xfrm>
            <a:off x="2777128" y="1556792"/>
            <a:ext cx="6637744" cy="2304256"/>
          </a:xfrm>
        </p:spPr>
      </p:pic>
      <p:sp>
        <p:nvSpPr>
          <p:cNvPr id="75779" name="Rectangle 3"/>
          <p:cNvSpPr>
            <a:spLocks noGrp="1" noChangeArrowheads="1"/>
          </p:cNvSpPr>
          <p:nvPr>
            <p:ph type="body" sz="half" idx="4294967295"/>
          </p:nvPr>
        </p:nvSpPr>
        <p:spPr>
          <a:xfrm>
            <a:off x="2135560" y="1412776"/>
            <a:ext cx="7992888" cy="4565104"/>
          </a:xfrm>
        </p:spPr>
        <p:txBody>
          <a:bodyPr/>
          <a:lstStyle/>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endParaRPr lang="nl-BE" sz="1200" dirty="0"/>
          </a:p>
          <a:p>
            <a:pPr eaLnBrk="1" hangingPunct="1">
              <a:buFont typeface="Wingdings" pitchFamily="2" charset="2"/>
              <a:buNone/>
            </a:pPr>
            <a:r>
              <a:rPr lang="nl-BE" sz="1800" dirty="0"/>
              <a:t>     </a:t>
            </a:r>
          </a:p>
          <a:p>
            <a:pPr eaLnBrk="1" hangingPunct="1">
              <a:buFont typeface="Wingdings" pitchFamily="2" charset="2"/>
              <a:buNone/>
            </a:pPr>
            <a:r>
              <a:rPr lang="nl-BE" sz="1800" dirty="0"/>
              <a:t>    Bekijken we de rendabiliteitsratio’s van Zitmeubel NV, dan merken we dat alle ratio’s uitwijzen dat deze in heel slechte zin evolueert. </a:t>
            </a:r>
          </a:p>
          <a:p>
            <a:pPr eaLnBrk="1" hangingPunct="1">
              <a:buFont typeface="Wingdings" pitchFamily="2" charset="2"/>
              <a:buNone/>
            </a:pPr>
            <a:r>
              <a:rPr lang="nl-BE" sz="1800" dirty="0"/>
              <a:t>	Terwijl de </a:t>
            </a:r>
            <a:r>
              <a:rPr lang="nl-BE" sz="1800" dirty="0" err="1"/>
              <a:t>nettorendabiliteit</a:t>
            </a:r>
            <a:r>
              <a:rPr lang="nl-BE" sz="1800" dirty="0"/>
              <a:t> van het EV na belastingen in 20X0 al slecht was (0,13%), is deze in 20X1 negatief en is ze dramatisch slecht in 20X2 (-83%).  </a:t>
            </a:r>
            <a:br>
              <a:rPr lang="nl-BE" sz="1800" dirty="0"/>
            </a:br>
            <a:r>
              <a:rPr lang="nl-BE" sz="1800" dirty="0"/>
              <a:t>Ook de verkoopmarge neemt af en wordt negatief in 20X2.</a:t>
            </a:r>
            <a:endParaRPr lang="en-GB" sz="1800" dirty="0"/>
          </a:p>
        </p:txBody>
      </p:sp>
      <p:sp>
        <p:nvSpPr>
          <p:cNvPr id="2" name="Slide Number Placeholder 1">
            <a:extLst>
              <a:ext uri="{FF2B5EF4-FFF2-40B4-BE49-F238E27FC236}">
                <a16:creationId xmlns:a16="http://schemas.microsoft.com/office/drawing/2014/main" id="{80D6E434-624B-4C7A-B2B2-2A705F26EFB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48446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defRPr/>
            </a:pPr>
            <a:r>
              <a:rPr lang="nl-BE" sz="4400" dirty="0"/>
              <a:t>Toegevoegde waarde</a:t>
            </a:r>
            <a:endParaRPr lang="en-GB" sz="4400" dirty="0"/>
          </a:p>
        </p:txBody>
      </p:sp>
      <p:sp>
        <p:nvSpPr>
          <p:cNvPr id="2" name="Tijdelijke aanduiding voor tekst 1"/>
          <p:cNvSpPr>
            <a:spLocks noGrp="1"/>
          </p:cNvSpPr>
          <p:nvPr>
            <p:ph type="body" idx="1"/>
          </p:nvPr>
        </p:nvSpPr>
        <p:spPr/>
        <p:txBody>
          <a:bodyPr/>
          <a:lstStyle/>
          <a:p>
            <a:r>
              <a:rPr lang="nl-BE" dirty="0"/>
              <a:t>Ratio-analyse</a:t>
            </a:r>
          </a:p>
        </p:txBody>
      </p:sp>
    </p:spTree>
    <p:extLst>
      <p:ext uri="{BB962C8B-B14F-4D97-AF65-F5344CB8AC3E}">
        <p14:creationId xmlns:p14="http://schemas.microsoft.com/office/powerpoint/2010/main" val="2830895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nl-BE" sz="3200" dirty="0"/>
              <a:t>Toegevoegde waarde</a:t>
            </a:r>
            <a:endParaRPr lang="en-GB" sz="3200" dirty="0"/>
          </a:p>
        </p:txBody>
      </p:sp>
      <p:sp>
        <p:nvSpPr>
          <p:cNvPr id="71683" name="Rectangle 3"/>
          <p:cNvSpPr>
            <a:spLocks noGrp="1" noChangeArrowheads="1"/>
          </p:cNvSpPr>
          <p:nvPr>
            <p:ph idx="1"/>
          </p:nvPr>
        </p:nvSpPr>
        <p:spPr>
          <a:xfrm>
            <a:off x="2157414" y="1628801"/>
            <a:ext cx="8115051" cy="4337025"/>
          </a:xfrm>
        </p:spPr>
        <p:txBody>
          <a:bodyPr/>
          <a:lstStyle/>
          <a:p>
            <a:pPr marL="468000" indent="-457200">
              <a:buNone/>
              <a:defRPr/>
            </a:pPr>
            <a:r>
              <a:rPr lang="nl-BE" sz="2000" dirty="0"/>
              <a:t>Recent gegroeid vanuit het perspectief dat niet alle ondernemingen een even grote bijdrage leveren tot de nationale welvaart.</a:t>
            </a:r>
          </a:p>
          <a:p>
            <a:pPr marL="0" indent="0">
              <a:spcAft>
                <a:spcPts val="600"/>
              </a:spcAft>
              <a:buNone/>
              <a:defRPr/>
            </a:pPr>
            <a:r>
              <a:rPr lang="nl-BE" sz="2000" dirty="0"/>
              <a:t>Kan vanuit 2 perspectieven benaderd worden:</a:t>
            </a:r>
          </a:p>
          <a:p>
            <a:pPr marL="590550" indent="-533400">
              <a:buClr>
                <a:schemeClr val="tx1"/>
              </a:buClr>
              <a:buFont typeface="Wingdings" pitchFamily="2" charset="2"/>
              <a:buAutoNum type="arabicPeriod"/>
              <a:defRPr/>
            </a:pPr>
            <a:r>
              <a:rPr lang="nl-BE" sz="2000" u="sng" dirty="0"/>
              <a:t>Vanuit haar samenstellende delen</a:t>
            </a:r>
            <a:r>
              <a:rPr lang="nl-BE" sz="2000" dirty="0"/>
              <a:t>:</a:t>
            </a:r>
          </a:p>
          <a:p>
            <a:pPr marL="57150" indent="0">
              <a:buClr>
                <a:schemeClr val="tx1"/>
              </a:buClr>
              <a:buNone/>
              <a:defRPr/>
            </a:pPr>
            <a:r>
              <a:rPr lang="nl-BE" sz="2000" dirty="0"/>
              <a:t>Bruto toegevoegde waarde = niet-kaskosten </a:t>
            </a:r>
          </a:p>
          <a:p>
            <a:pPr marL="590550" indent="-533400">
              <a:buNone/>
              <a:defRPr/>
            </a:pPr>
            <a:r>
              <a:rPr lang="nl-BE" sz="2000" dirty="0"/>
              <a:t>					+personeelskosten </a:t>
            </a:r>
          </a:p>
          <a:p>
            <a:pPr marL="590550" indent="-533400">
              <a:buNone/>
              <a:defRPr/>
            </a:pPr>
            <a:r>
              <a:rPr lang="nl-BE" sz="2000" dirty="0"/>
              <a:t>					+financiële kosten van het VV</a:t>
            </a:r>
          </a:p>
          <a:p>
            <a:pPr marL="590550" indent="-533400">
              <a:buNone/>
              <a:defRPr/>
            </a:pPr>
            <a:r>
              <a:rPr lang="nl-BE" sz="2000" dirty="0"/>
              <a:t>					+belastingen</a:t>
            </a:r>
          </a:p>
          <a:p>
            <a:pPr marL="590550" indent="-533400">
              <a:buNone/>
              <a:defRPr/>
            </a:pPr>
            <a:r>
              <a:rPr lang="nl-BE" sz="2000" dirty="0"/>
              <a:t>					+netto (</a:t>
            </a:r>
            <a:r>
              <a:rPr lang="nl-BE" sz="2000" dirty="0" err="1"/>
              <a:t>recurrente</a:t>
            </a:r>
            <a:r>
              <a:rPr lang="nl-BE" sz="2000" dirty="0"/>
              <a:t>) winst</a:t>
            </a:r>
          </a:p>
          <a:p>
            <a:pPr marL="590550" indent="-533400">
              <a:buClr>
                <a:schemeClr val="tx1"/>
              </a:buClr>
              <a:buNone/>
              <a:defRPr/>
            </a:pPr>
            <a:r>
              <a:rPr lang="nl-BE" sz="2000" dirty="0"/>
              <a:t>2.	</a:t>
            </a:r>
            <a:r>
              <a:rPr lang="nl-BE" sz="2000" u="sng" dirty="0"/>
              <a:t>Als verschilpost:</a:t>
            </a:r>
            <a:r>
              <a:rPr lang="nl-BE" sz="2000" dirty="0"/>
              <a:t>	Tussen de </a:t>
            </a:r>
            <a:r>
              <a:rPr lang="nl-BE" sz="2000" dirty="0" err="1"/>
              <a:t>recurrente</a:t>
            </a:r>
            <a:r>
              <a:rPr lang="nl-BE" sz="2000" dirty="0"/>
              <a:t> bedrijfsopbrengsten en de aankopen van een gegeven periode</a:t>
            </a:r>
            <a:endParaRPr lang="en-GB" sz="2000" dirty="0"/>
          </a:p>
        </p:txBody>
      </p:sp>
      <p:sp>
        <p:nvSpPr>
          <p:cNvPr id="2" name="Slide Number Placeholder 1">
            <a:extLst>
              <a:ext uri="{FF2B5EF4-FFF2-40B4-BE49-F238E27FC236}">
                <a16:creationId xmlns:a16="http://schemas.microsoft.com/office/drawing/2014/main" id="{197E3DB5-0734-4FDF-BEAB-3A399F3A8F2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404003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200" dirty="0"/>
              <a:t>Toegevoegde waarde</a:t>
            </a:r>
          </a:p>
        </p:txBody>
      </p:sp>
      <p:sp>
        <p:nvSpPr>
          <p:cNvPr id="72707" name="Rectangle 3"/>
          <p:cNvSpPr>
            <a:spLocks noGrp="1" noChangeArrowheads="1"/>
          </p:cNvSpPr>
          <p:nvPr>
            <p:ph idx="1"/>
          </p:nvPr>
        </p:nvSpPr>
        <p:spPr/>
        <p:txBody>
          <a:bodyPr/>
          <a:lstStyle/>
          <a:p>
            <a:pPr eaLnBrk="1" hangingPunct="1">
              <a:defRPr/>
            </a:pPr>
            <a:r>
              <a:rPr lang="nl-BE" sz="2000"/>
              <a:t>Voor analysedoeleinden wordt er meestal gekozen om de toegevoegde waarde te benaderen vanuit haar samenstellende delen. Hierbij stelt men de bruto toegevoegde waarde gelijk aan 100 en drukt men alle elementen uit als een percentage van de totale bruto toegevoegde waarde. </a:t>
            </a:r>
          </a:p>
          <a:p>
            <a:pPr eaLnBrk="1" hangingPunct="1">
              <a:defRPr/>
            </a:pPr>
            <a:endParaRPr lang="nl-BE" sz="2000"/>
          </a:p>
          <a:p>
            <a:pPr eaLnBrk="1" hangingPunct="1">
              <a:defRPr/>
            </a:pPr>
            <a:r>
              <a:rPr lang="nl-BE" sz="2000"/>
              <a:t>De netto toegevoegde waarde is dan het verschil tussen de bruto toegevoegde waarde en de niet-kaskosten. </a:t>
            </a:r>
          </a:p>
          <a:p>
            <a:pPr eaLnBrk="1" hangingPunct="1">
              <a:defRPr/>
            </a:pPr>
            <a:endParaRPr lang="nl-BE" sz="2000"/>
          </a:p>
          <a:p>
            <a:pPr eaLnBrk="1" hangingPunct="1">
              <a:defRPr/>
            </a:pPr>
            <a:r>
              <a:rPr lang="nl-BE" sz="2000"/>
              <a:t>Wanneer de toegevoegde waarde door het personeelsbestand wordt gedeeld, geeft het een indicatie van de arbeidsproductiviteit. </a:t>
            </a:r>
            <a:endParaRPr lang="en-GB" sz="2000"/>
          </a:p>
        </p:txBody>
      </p:sp>
      <p:sp>
        <p:nvSpPr>
          <p:cNvPr id="3" name="Slide Number Placeholder 2">
            <a:extLst>
              <a:ext uri="{FF2B5EF4-FFF2-40B4-BE49-F238E27FC236}">
                <a16:creationId xmlns:a16="http://schemas.microsoft.com/office/drawing/2014/main" id="{F99F030A-72AF-4BAE-83ED-83C29E19BC4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8123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23888" y="620714"/>
            <a:ext cx="10936806" cy="653610"/>
          </a:xfrm>
        </p:spPr>
        <p:txBody>
          <a:bodyPr>
            <a:normAutofit fontScale="90000"/>
          </a:bodyPr>
          <a:lstStyle/>
          <a:p>
            <a:pPr eaLnBrk="1" hangingPunct="1">
              <a:defRPr/>
            </a:pPr>
            <a:r>
              <a:rPr lang="nl-BE" sz="3200" dirty="0"/>
              <a:t>Belgische economie: enkele statistieken</a:t>
            </a:r>
            <a:br>
              <a:rPr lang="nl-BE" sz="3200" dirty="0"/>
            </a:br>
            <a:endParaRPr lang="en-GB" sz="3200" dirty="0"/>
          </a:p>
        </p:txBody>
      </p:sp>
      <p:sp>
        <p:nvSpPr>
          <p:cNvPr id="75779" name="Rectangle 3"/>
          <p:cNvSpPr>
            <a:spLocks noGrp="1" noChangeArrowheads="1"/>
          </p:cNvSpPr>
          <p:nvPr>
            <p:ph idx="1"/>
          </p:nvPr>
        </p:nvSpPr>
        <p:spPr>
          <a:xfrm>
            <a:off x="623888" y="1274324"/>
            <a:ext cx="10936806" cy="4962963"/>
          </a:xfrm>
        </p:spPr>
        <p:txBody>
          <a:bodyPr/>
          <a:lstStyle/>
          <a:p>
            <a:pPr>
              <a:defRPr/>
            </a:pPr>
            <a:r>
              <a:rPr lang="nl-BE" sz="2800" dirty="0"/>
              <a:t>https://stat.nbb.be/?lang=nl</a:t>
            </a:r>
          </a:p>
          <a:p>
            <a:pPr>
              <a:buFont typeface="Wingdings" pitchFamily="2" charset="2"/>
              <a:buNone/>
              <a:defRPr/>
            </a:pPr>
            <a:endParaRPr lang="nl-BE" sz="1000" dirty="0"/>
          </a:p>
        </p:txBody>
      </p:sp>
      <p:pic>
        <p:nvPicPr>
          <p:cNvPr id="2" name="Picture 1">
            <a:extLst>
              <a:ext uri="{FF2B5EF4-FFF2-40B4-BE49-F238E27FC236}">
                <a16:creationId xmlns:a16="http://schemas.microsoft.com/office/drawing/2014/main" id="{0C0F69C9-9BD2-4516-B8D5-BD861E12CD56}"/>
              </a:ext>
            </a:extLst>
          </p:cNvPr>
          <p:cNvPicPr>
            <a:picLocks noChangeAspect="1"/>
          </p:cNvPicPr>
          <p:nvPr/>
        </p:nvPicPr>
        <p:blipFill>
          <a:blip r:embed="rId3"/>
          <a:stretch>
            <a:fillRect/>
          </a:stretch>
        </p:blipFill>
        <p:spPr>
          <a:xfrm>
            <a:off x="2461098" y="1848255"/>
            <a:ext cx="8508460" cy="4786009"/>
          </a:xfrm>
          <a:prstGeom prst="rect">
            <a:avLst/>
          </a:prstGeom>
        </p:spPr>
      </p:pic>
      <p:sp>
        <p:nvSpPr>
          <p:cNvPr id="3" name="Slide Number Placeholder 2">
            <a:extLst>
              <a:ext uri="{FF2B5EF4-FFF2-40B4-BE49-F238E27FC236}">
                <a16:creationId xmlns:a16="http://schemas.microsoft.com/office/drawing/2014/main" id="{FFB83EF2-67E1-4F12-88D9-4F259CEF915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38827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pPr eaLnBrk="1" hangingPunct="1">
              <a:defRPr/>
            </a:pPr>
            <a:r>
              <a:rPr lang="nl-BE" sz="4400" dirty="0"/>
              <a:t>Beurs</a:t>
            </a:r>
            <a:endParaRPr lang="en-GB" sz="4400" dirty="0"/>
          </a:p>
        </p:txBody>
      </p:sp>
      <p:sp>
        <p:nvSpPr>
          <p:cNvPr id="2" name="Tijdelijke aanduiding voor tekst 1"/>
          <p:cNvSpPr>
            <a:spLocks noGrp="1"/>
          </p:cNvSpPr>
          <p:nvPr>
            <p:ph type="body" idx="1"/>
          </p:nvPr>
        </p:nvSpPr>
        <p:spPr/>
        <p:txBody>
          <a:bodyPr/>
          <a:lstStyle/>
          <a:p>
            <a:r>
              <a:rPr lang="nl-BE" dirty="0"/>
              <a:t>Ratio-analyse</a:t>
            </a:r>
          </a:p>
        </p:txBody>
      </p:sp>
    </p:spTree>
    <p:extLst>
      <p:ext uri="{BB962C8B-B14F-4D97-AF65-F5344CB8AC3E}">
        <p14:creationId xmlns:p14="http://schemas.microsoft.com/office/powerpoint/2010/main" val="66351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nl-BE" dirty="0"/>
              <a:t>Statische analyse</a:t>
            </a:r>
            <a:endParaRPr lang="en-US" dirty="0"/>
          </a:p>
        </p:txBody>
      </p:sp>
      <p:sp>
        <p:nvSpPr>
          <p:cNvPr id="2" name="Tijdelijke aanduiding voor tekst 1"/>
          <p:cNvSpPr>
            <a:spLocks noGrp="1"/>
          </p:cNvSpPr>
          <p:nvPr>
            <p:ph type="body" idx="1"/>
          </p:nvPr>
        </p:nvSpPr>
        <p:spPr/>
        <p:txBody>
          <a:bodyPr/>
          <a:lstStyle/>
          <a:p>
            <a:r>
              <a:rPr lang="nl-BE" dirty="0"/>
              <a:t>Financiële analyse</a:t>
            </a:r>
          </a:p>
        </p:txBody>
      </p:sp>
    </p:spTree>
    <p:extLst>
      <p:ext uri="{BB962C8B-B14F-4D97-AF65-F5344CB8AC3E}">
        <p14:creationId xmlns:p14="http://schemas.microsoft.com/office/powerpoint/2010/main" val="18776897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nl-BE" sz="3200" dirty="0"/>
              <a:t>Beurs</a:t>
            </a:r>
            <a:endParaRPr lang="en-GB" sz="3200" dirty="0"/>
          </a:p>
        </p:txBody>
      </p:sp>
      <p:sp>
        <p:nvSpPr>
          <p:cNvPr id="21509" name="Rectangle 3"/>
          <p:cNvSpPr>
            <a:spLocks noGrp="1" noChangeArrowheads="1"/>
          </p:cNvSpPr>
          <p:nvPr>
            <p:ph idx="1"/>
          </p:nvPr>
        </p:nvSpPr>
        <p:spPr/>
        <p:txBody>
          <a:bodyPr/>
          <a:lstStyle/>
          <a:p>
            <a:pPr eaLnBrk="1" hangingPunct="1"/>
            <a:r>
              <a:rPr lang="nl-BE" sz="2000" dirty="0"/>
              <a:t>Ratio om inzicht te verwerven in de dividendpolitiek van   de onderneming</a:t>
            </a:r>
          </a:p>
          <a:p>
            <a:pPr marL="0" indent="0">
              <a:buNone/>
            </a:pPr>
            <a:endParaRPr lang="nl-BE" sz="2000" dirty="0"/>
          </a:p>
          <a:p>
            <a:pPr marL="0" indent="0">
              <a:buNone/>
            </a:pPr>
            <a:endParaRPr lang="nl-BE" sz="2000" dirty="0"/>
          </a:p>
          <a:p>
            <a:pPr marL="0" indent="0">
              <a:buNone/>
            </a:pPr>
            <a:endParaRPr lang="nl-BE" sz="700" dirty="0"/>
          </a:p>
          <a:p>
            <a:pPr eaLnBrk="1" hangingPunct="1"/>
            <a:r>
              <a:rPr lang="nl-BE" sz="2000" dirty="0"/>
              <a:t>Andere specifieke ratio’s die voor op de beurs genoteerde aandelen kunnen worden berekend:</a:t>
            </a:r>
          </a:p>
          <a:p>
            <a:pPr eaLnBrk="1" hangingPunct="1"/>
            <a:endParaRPr lang="nl-BE" sz="700" dirty="0"/>
          </a:p>
          <a:p>
            <a:pPr lvl="1" eaLnBrk="1" hangingPunct="1"/>
            <a:r>
              <a:rPr lang="nl-BE" sz="2000" dirty="0"/>
              <a:t>Bruto (respectievelijk netto) rendement van een aandeel</a:t>
            </a:r>
          </a:p>
          <a:p>
            <a:pPr lvl="1" eaLnBrk="1" hangingPunct="1"/>
            <a:endParaRPr lang="nl-BE" sz="1800" dirty="0"/>
          </a:p>
          <a:p>
            <a:pPr marL="457200" lvl="1" indent="0">
              <a:buNone/>
            </a:pPr>
            <a:endParaRPr lang="nl-BE" sz="1800" dirty="0"/>
          </a:p>
          <a:p>
            <a:pPr lvl="1" eaLnBrk="1" hangingPunct="1">
              <a:buFont typeface="Wingdings" pitchFamily="2" charset="2"/>
              <a:buNone/>
            </a:pPr>
            <a:r>
              <a:rPr lang="nl-BE" sz="2000" dirty="0"/>
              <a:t>	Deze ratio geeft het dividendrendement aan dat de aandeelhouders ervaren.</a:t>
            </a:r>
          </a:p>
        </p:txBody>
      </p:sp>
      <p:sp>
        <p:nvSpPr>
          <p:cNvPr id="76808" name="Rectangle 8"/>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76810" name="Rectangle 10"/>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xmlns:a14="http://schemas.microsoft.com/office/drawing/2010/main">
        <mc:Choice Requires="a14">
          <p:sp>
            <p:nvSpPr>
              <p:cNvPr id="8" name="Tekstvak 7"/>
              <p:cNvSpPr txBox="1"/>
              <p:nvPr/>
            </p:nvSpPr>
            <p:spPr>
              <a:xfrm>
                <a:off x="3143672" y="2348881"/>
                <a:ext cx="5472608" cy="618311"/>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𝑢𝑖𝑡𝑔𝑒𝑘𝑒𝑒𝑟𝑑𝑒</m:t>
                          </m:r>
                          <m:r>
                            <a:rPr lang="nl-BE" sz="1800" i="1">
                              <a:solidFill>
                                <a:srgbClr val="003D62"/>
                              </a:solidFill>
                              <a:latin typeface="Cambria Math"/>
                            </a:rPr>
                            <m:t> </m:t>
                          </m:r>
                          <m:r>
                            <a:rPr lang="nl-BE" sz="1800" i="1">
                              <a:solidFill>
                                <a:srgbClr val="003D62"/>
                              </a:solidFill>
                              <a:latin typeface="Cambria Math"/>
                            </a:rPr>
                            <m:t>𝑑𝑖𝑣𝑖𝑑𝑒𝑛𝑑𝑒𝑛</m:t>
                          </m:r>
                        </m:num>
                        <m:den>
                          <m:r>
                            <a:rPr lang="nl-BE" sz="1800" i="1">
                              <a:solidFill>
                                <a:srgbClr val="003D62"/>
                              </a:solidFill>
                              <a:latin typeface="Cambria Math"/>
                            </a:rPr>
                            <m:t>𝑛𝑒𝑡𝑡𝑜𝑤𝑖𝑛𝑠𝑡</m:t>
                          </m:r>
                        </m:den>
                      </m:f>
                    </m:oMath>
                  </m:oMathPara>
                </a14:m>
                <a:endParaRPr lang="nl-BE" sz="1800" dirty="0">
                  <a:solidFill>
                    <a:srgbClr val="003D62"/>
                  </a:solidFill>
                </a:endParaRPr>
              </a:p>
            </p:txBody>
          </p:sp>
        </mc:Choice>
        <mc:Fallback xmlns="">
          <p:sp>
            <p:nvSpPr>
              <p:cNvPr id="8" name="Tekstvak 7"/>
              <p:cNvSpPr txBox="1">
                <a:spLocks noRot="1" noChangeAspect="1" noMove="1" noResize="1" noEditPoints="1" noAdjustHandles="1" noChangeArrowheads="1" noChangeShapeType="1" noTextEdit="1"/>
              </p:cNvSpPr>
              <p:nvPr/>
            </p:nvSpPr>
            <p:spPr>
              <a:xfrm>
                <a:off x="3143672" y="2348881"/>
                <a:ext cx="5472608" cy="618311"/>
              </a:xfrm>
              <a:prstGeom prst="rect">
                <a:avLst/>
              </a:prstGeom>
              <a:blipFill>
                <a:blip r:embed="rId3"/>
                <a:stretch>
                  <a:fillRect/>
                </a:stretch>
              </a:blipFill>
              <a:ln>
                <a:solidFill>
                  <a:srgbClr val="FFC000"/>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Tekstvak 8"/>
              <p:cNvSpPr txBox="1"/>
              <p:nvPr/>
            </p:nvSpPr>
            <p:spPr>
              <a:xfrm>
                <a:off x="2939391" y="5359341"/>
                <a:ext cx="5472608" cy="629916"/>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𝑏𝑟𝑢𝑡𝑜</m:t>
                          </m:r>
                          <m:r>
                            <a:rPr lang="nl-BE" sz="1800" i="1">
                              <a:solidFill>
                                <a:srgbClr val="003D62"/>
                              </a:solidFill>
                              <a:latin typeface="Cambria Math"/>
                            </a:rPr>
                            <m:t>−</m:t>
                          </m:r>
                          <m:d>
                            <m:dPr>
                              <m:ctrlPr>
                                <a:rPr lang="nl-BE" sz="1800" i="1">
                                  <a:solidFill>
                                    <a:srgbClr val="003D62"/>
                                  </a:solidFill>
                                  <a:latin typeface="Cambria Math" panose="02040503050406030204" pitchFamily="18" charset="0"/>
                                </a:rPr>
                              </m:ctrlPr>
                            </m:dPr>
                            <m:e>
                              <m:r>
                                <a:rPr lang="nl-BE" sz="1800" i="1">
                                  <a:solidFill>
                                    <a:srgbClr val="003D62"/>
                                  </a:solidFill>
                                  <a:latin typeface="Cambria Math"/>
                                </a:rPr>
                                <m:t>𝑟𝑒𝑠𝑝𝑒𝑐𝑡𝑖𝑒𝑣𝑒𝑙𝑖𝑗𝑘</m:t>
                              </m:r>
                              <m:r>
                                <a:rPr lang="nl-BE" sz="1800" i="1">
                                  <a:solidFill>
                                    <a:srgbClr val="003D62"/>
                                  </a:solidFill>
                                  <a:latin typeface="Cambria Math"/>
                                </a:rPr>
                                <m:t> </m:t>
                              </m:r>
                              <m:r>
                                <a:rPr lang="nl-BE" sz="1800" i="1">
                                  <a:solidFill>
                                    <a:srgbClr val="003D62"/>
                                  </a:solidFill>
                                  <a:latin typeface="Cambria Math"/>
                                </a:rPr>
                                <m:t>𝑛𝑒𝑡𝑡𝑜</m:t>
                              </m:r>
                            </m:e>
                          </m:d>
                          <m:r>
                            <a:rPr lang="nl-BE" sz="1800" i="1">
                              <a:solidFill>
                                <a:srgbClr val="003D62"/>
                              </a:solidFill>
                              <a:latin typeface="Cambria Math"/>
                            </a:rPr>
                            <m:t>𝑑𝑖𝑣𝑖𝑑𝑒𝑛𝑑</m:t>
                          </m:r>
                        </m:num>
                        <m:den>
                          <m:r>
                            <a:rPr lang="nl-BE" sz="1800" i="1">
                              <a:solidFill>
                                <a:srgbClr val="003D62"/>
                              </a:solidFill>
                              <a:latin typeface="Cambria Math"/>
                            </a:rPr>
                            <m:t>𝑏𝑒𝑢𝑟𝑠𝑘𝑜𝑒𝑟𝑠</m:t>
                          </m:r>
                        </m:den>
                      </m:f>
                    </m:oMath>
                  </m:oMathPara>
                </a14:m>
                <a:endParaRPr lang="nl-BE" sz="1800" dirty="0">
                  <a:solidFill>
                    <a:srgbClr val="003D62"/>
                  </a:solidFill>
                </a:endParaRPr>
              </a:p>
            </p:txBody>
          </p:sp>
        </mc:Choice>
        <mc:Fallback xmlns="">
          <p:sp>
            <p:nvSpPr>
              <p:cNvPr id="9" name="Tekstvak 8"/>
              <p:cNvSpPr txBox="1">
                <a:spLocks noRot="1" noChangeAspect="1" noMove="1" noResize="1" noEditPoints="1" noAdjustHandles="1" noChangeArrowheads="1" noChangeShapeType="1" noTextEdit="1"/>
              </p:cNvSpPr>
              <p:nvPr/>
            </p:nvSpPr>
            <p:spPr>
              <a:xfrm>
                <a:off x="2939391" y="5359341"/>
                <a:ext cx="5472608" cy="629916"/>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2D9BE45F-C239-48E6-BF43-484A1B76A38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4028362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sz="3200" dirty="0"/>
              <a:t>Beurs</a:t>
            </a:r>
          </a:p>
        </p:txBody>
      </p:sp>
      <p:sp>
        <p:nvSpPr>
          <p:cNvPr id="22531" name="Rectangle 3"/>
          <p:cNvSpPr>
            <a:spLocks noGrp="1" noChangeArrowheads="1"/>
          </p:cNvSpPr>
          <p:nvPr>
            <p:ph idx="1"/>
          </p:nvPr>
        </p:nvSpPr>
        <p:spPr/>
        <p:txBody>
          <a:bodyPr/>
          <a:lstStyle/>
          <a:p>
            <a:r>
              <a:rPr lang="nl-BE" sz="2700" u="sng" dirty="0" err="1"/>
              <a:t>Koers-winst</a:t>
            </a:r>
            <a:r>
              <a:rPr lang="nl-BE" sz="2700" u="sng" dirty="0"/>
              <a:t> verhouding</a:t>
            </a:r>
          </a:p>
          <a:p>
            <a:pPr marL="0" indent="0">
              <a:buNone/>
            </a:pPr>
            <a:endParaRPr lang="nl-BE" sz="2700" u="sng" dirty="0"/>
          </a:p>
          <a:p>
            <a:pPr lvl="1" eaLnBrk="1" hangingPunct="1">
              <a:buFont typeface="Wingdings" pitchFamily="2" charset="2"/>
              <a:buNone/>
            </a:pPr>
            <a:endParaRPr lang="nl-BE" sz="2400" dirty="0"/>
          </a:p>
          <a:p>
            <a:pPr lvl="1" indent="0">
              <a:buNone/>
            </a:pPr>
            <a:endParaRPr lang="nl-BE" sz="2400" dirty="0"/>
          </a:p>
          <a:p>
            <a:pPr marL="0" lvl="1" indent="0">
              <a:buNone/>
            </a:pPr>
            <a:r>
              <a:rPr lang="nl-BE" sz="2000" dirty="0"/>
              <a:t>Deze ratio geeft weer hoeveel de belegger bereid is per euro huidige winst te betalen. Deze ratio wordt in grote mate beïnvloed door de toekomstige groeimogelijkheden van de onderneming: hoe hoger de geschatte groei, hoe hoger de ratio. </a:t>
            </a:r>
            <a:br>
              <a:rPr lang="nl-BE" sz="2000" dirty="0"/>
            </a:br>
            <a:r>
              <a:rPr lang="nl-BE" sz="2000" dirty="0"/>
              <a:t>De </a:t>
            </a:r>
            <a:r>
              <a:rPr lang="nl-BE" sz="2000" dirty="0" err="1"/>
              <a:t>koers-winst</a:t>
            </a:r>
            <a:r>
              <a:rPr lang="nl-BE" sz="2000" dirty="0"/>
              <a:t> verhouding is dus een graadmeter van de belegger in een bepaald aandeel.</a:t>
            </a:r>
          </a:p>
        </p:txBody>
      </p:sp>
      <p:sp>
        <p:nvSpPr>
          <p:cNvPr id="2" name="Rectangle 5"/>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p:sp>
        <p:nvSpPr>
          <p:cNvPr id="79880" name="Rectangle 8"/>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xmlns:a14="http://schemas.microsoft.com/office/drawing/2010/main">
        <mc:Choice Requires="a14">
          <p:sp>
            <p:nvSpPr>
              <p:cNvPr id="7" name="Tekstvak 6"/>
              <p:cNvSpPr txBox="1"/>
              <p:nvPr/>
            </p:nvSpPr>
            <p:spPr>
              <a:xfrm>
                <a:off x="2628106" y="2764074"/>
                <a:ext cx="5472608" cy="664926"/>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𝑏𝑒𝑢𝑟𝑠𝑘𝑜𝑒𝑟𝑠</m:t>
                          </m:r>
                        </m:num>
                        <m:den>
                          <m:r>
                            <a:rPr lang="nl-BE" sz="1800" i="1">
                              <a:solidFill>
                                <a:srgbClr val="003D62"/>
                              </a:solidFill>
                              <a:latin typeface="Cambria Math"/>
                            </a:rPr>
                            <m:t>𝑛𝑒𝑡𝑡𝑜𝑤𝑖𝑛𝑠𝑡</m:t>
                          </m:r>
                          <m:r>
                            <a:rPr lang="nl-BE" sz="1800" i="1">
                              <a:solidFill>
                                <a:srgbClr val="003D62"/>
                              </a:solidFill>
                              <a:latin typeface="Cambria Math"/>
                            </a:rPr>
                            <m:t> </m:t>
                          </m:r>
                          <m:r>
                            <a:rPr lang="nl-BE" sz="1800" i="1">
                              <a:solidFill>
                                <a:srgbClr val="003D62"/>
                              </a:solidFill>
                              <a:latin typeface="Cambria Math"/>
                            </a:rPr>
                            <m:t>𝑝𝑒𝑟</m:t>
                          </m:r>
                          <m:r>
                            <a:rPr lang="nl-BE" sz="1800" i="1">
                              <a:solidFill>
                                <a:srgbClr val="003D62"/>
                              </a:solidFill>
                              <a:latin typeface="Cambria Math"/>
                            </a:rPr>
                            <m:t> </m:t>
                          </m:r>
                          <m:r>
                            <a:rPr lang="nl-BE" sz="1800" i="1">
                              <a:solidFill>
                                <a:srgbClr val="003D62"/>
                              </a:solidFill>
                              <a:latin typeface="Cambria Math"/>
                            </a:rPr>
                            <m:t>𝑎𝑎𝑛𝑑𝑒𝑒𝑙</m:t>
                          </m:r>
                        </m:den>
                      </m:f>
                    </m:oMath>
                  </m:oMathPara>
                </a14:m>
                <a:endParaRPr lang="nl-BE" sz="1800" dirty="0">
                  <a:solidFill>
                    <a:srgbClr val="003D62"/>
                  </a:solidFill>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2628106" y="2764074"/>
                <a:ext cx="5472608" cy="664926"/>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12B1F788-EF7B-4110-9F49-1E1E9E3E344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9441457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nl-BE" sz="3200"/>
              <a:t>Beurs</a:t>
            </a:r>
            <a:endParaRPr lang="en-GB" sz="3200" dirty="0"/>
          </a:p>
        </p:txBody>
      </p:sp>
      <p:sp>
        <p:nvSpPr>
          <p:cNvPr id="80899" name="Rectangle 3"/>
          <p:cNvSpPr>
            <a:spLocks noGrp="1" noChangeArrowheads="1"/>
          </p:cNvSpPr>
          <p:nvPr>
            <p:ph type="body" sz="half" idx="4294967295"/>
          </p:nvPr>
        </p:nvSpPr>
        <p:spPr>
          <a:xfrm>
            <a:off x="2207568" y="1586722"/>
            <a:ext cx="8317760" cy="4979448"/>
          </a:xfrm>
        </p:spPr>
        <p:txBody>
          <a:bodyPr>
            <a:normAutofit/>
          </a:bodyPr>
          <a:lstStyle/>
          <a:p>
            <a:pPr>
              <a:lnSpc>
                <a:spcPct val="80000"/>
              </a:lnSpc>
              <a:defRPr/>
            </a:pPr>
            <a:r>
              <a:rPr lang="nl-BE" sz="2400" u="sng" dirty="0"/>
              <a:t>Koers-cashflow verhouding</a:t>
            </a:r>
          </a:p>
          <a:p>
            <a:pPr eaLnBrk="1" hangingPunct="1">
              <a:lnSpc>
                <a:spcPct val="80000"/>
              </a:lnSpc>
              <a:defRPr/>
            </a:pPr>
            <a:endParaRPr lang="nl-BE" sz="2400" dirty="0"/>
          </a:p>
          <a:p>
            <a:pPr marL="457200" lvl="1" indent="0">
              <a:lnSpc>
                <a:spcPct val="80000"/>
              </a:lnSpc>
              <a:buNone/>
              <a:defRPr/>
            </a:pPr>
            <a:endParaRPr lang="nl-BE" sz="2000" dirty="0"/>
          </a:p>
          <a:p>
            <a:pPr marL="457200" lvl="1" indent="0">
              <a:lnSpc>
                <a:spcPct val="80000"/>
              </a:lnSpc>
              <a:buNone/>
              <a:defRPr/>
            </a:pPr>
            <a:endParaRPr lang="nl-BE" sz="1200" dirty="0"/>
          </a:p>
          <a:p>
            <a:pPr>
              <a:lnSpc>
                <a:spcPct val="80000"/>
              </a:lnSpc>
              <a:defRPr/>
            </a:pPr>
            <a:r>
              <a:rPr lang="nl-BE" sz="2400" u="sng" dirty="0"/>
              <a:t>Koers-boekwaarde verhouding</a:t>
            </a:r>
          </a:p>
          <a:p>
            <a:pPr lvl="1" eaLnBrk="1" hangingPunct="1">
              <a:lnSpc>
                <a:spcPct val="80000"/>
              </a:lnSpc>
              <a:defRPr/>
            </a:pPr>
            <a:endParaRPr lang="nl-BE" sz="2400" dirty="0"/>
          </a:p>
          <a:p>
            <a:pPr lvl="1" eaLnBrk="1" hangingPunct="1">
              <a:lnSpc>
                <a:spcPct val="80000"/>
              </a:lnSpc>
              <a:defRPr/>
            </a:pPr>
            <a:endParaRPr lang="nl-BE" sz="2000" dirty="0"/>
          </a:p>
          <a:p>
            <a:pPr marL="457200" lvl="1" indent="0">
              <a:lnSpc>
                <a:spcPct val="80000"/>
              </a:lnSpc>
              <a:buNone/>
              <a:defRPr/>
            </a:pPr>
            <a:endParaRPr lang="nl-BE" sz="1200" dirty="0"/>
          </a:p>
          <a:p>
            <a:pPr marL="0" lvl="1" indent="0">
              <a:lnSpc>
                <a:spcPct val="80000"/>
              </a:lnSpc>
              <a:buNone/>
              <a:defRPr/>
            </a:pPr>
            <a:r>
              <a:rPr lang="nl-BE" sz="2000" dirty="0"/>
              <a:t>Deze ratio geeft weer hoeveel aandeelhouders bereid zijn meer te betalen voor het aandeel dan de boekhoudkundige waarde. Deze verhouding ligt hoger wanneer aandeelhouders positieve verwachtingen hebben ten aanzien van toekomstige winsten.</a:t>
            </a:r>
          </a:p>
          <a:p>
            <a:pPr marL="0" lvl="1" indent="0">
              <a:lnSpc>
                <a:spcPct val="80000"/>
              </a:lnSpc>
              <a:buNone/>
              <a:defRPr/>
            </a:pPr>
            <a:endParaRPr lang="nl-BE" sz="2000" dirty="0"/>
          </a:p>
          <a:p>
            <a:pPr marL="0" lvl="1" indent="0">
              <a:lnSpc>
                <a:spcPct val="80000"/>
              </a:lnSpc>
              <a:buNone/>
              <a:defRPr/>
            </a:pPr>
            <a:r>
              <a:rPr lang="nl-BE" sz="1600" i="1" dirty="0"/>
              <a:t>In tabel 3.4 zijn de beursratio’s van 2006 voor 30 Belgische industriële ondernemingen terug te vinden.</a:t>
            </a:r>
            <a:r>
              <a:rPr lang="nl-BE" sz="1800" i="1" dirty="0"/>
              <a:t> </a:t>
            </a:r>
            <a:endParaRPr lang="en-GB" sz="1800" i="1" dirty="0"/>
          </a:p>
        </p:txBody>
      </p:sp>
      <mc:AlternateContent xmlns:mc="http://schemas.openxmlformats.org/markup-compatibility/2006" xmlns:a14="http://schemas.microsoft.com/office/drawing/2010/main">
        <mc:Choice Requires="a14">
          <p:sp>
            <p:nvSpPr>
              <p:cNvPr id="9" name="Tekstvak 8"/>
              <p:cNvSpPr txBox="1"/>
              <p:nvPr/>
            </p:nvSpPr>
            <p:spPr>
              <a:xfrm>
                <a:off x="3143672" y="2115299"/>
                <a:ext cx="5472608" cy="664926"/>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𝑏𝑒𝑢𝑟𝑠𝑘𝑜𝑒𝑟𝑠</m:t>
                          </m:r>
                        </m:num>
                        <m:den>
                          <m:r>
                            <a:rPr lang="nl-BE" sz="1800" i="1">
                              <a:solidFill>
                                <a:srgbClr val="003D62"/>
                              </a:solidFill>
                              <a:latin typeface="Cambria Math"/>
                            </a:rPr>
                            <m:t>𝑐𝑎𝑠h</m:t>
                          </m:r>
                          <m:r>
                            <a:rPr lang="nl-BE" sz="1800" i="1">
                              <a:solidFill>
                                <a:srgbClr val="003D62"/>
                              </a:solidFill>
                              <a:latin typeface="Cambria Math"/>
                            </a:rPr>
                            <m:t> </m:t>
                          </m:r>
                          <m:r>
                            <a:rPr lang="nl-BE" sz="1800" i="1">
                              <a:solidFill>
                                <a:srgbClr val="003D62"/>
                              </a:solidFill>
                              <a:latin typeface="Cambria Math"/>
                            </a:rPr>
                            <m:t>𝑓𝑙𝑜𝑤</m:t>
                          </m:r>
                          <m:r>
                            <a:rPr lang="nl-BE" sz="1800" i="1">
                              <a:solidFill>
                                <a:srgbClr val="003D62"/>
                              </a:solidFill>
                              <a:latin typeface="Cambria Math"/>
                            </a:rPr>
                            <m:t> </m:t>
                          </m:r>
                          <m:r>
                            <a:rPr lang="nl-BE" sz="1800" i="1">
                              <a:solidFill>
                                <a:srgbClr val="003D62"/>
                              </a:solidFill>
                              <a:latin typeface="Cambria Math"/>
                            </a:rPr>
                            <m:t>𝑝𝑒𝑟</m:t>
                          </m:r>
                          <m:r>
                            <a:rPr lang="nl-BE" sz="1800" i="1">
                              <a:solidFill>
                                <a:srgbClr val="003D62"/>
                              </a:solidFill>
                              <a:latin typeface="Cambria Math"/>
                            </a:rPr>
                            <m:t> </m:t>
                          </m:r>
                          <m:r>
                            <a:rPr lang="nl-BE" sz="1800" i="1">
                              <a:solidFill>
                                <a:srgbClr val="003D62"/>
                              </a:solidFill>
                              <a:latin typeface="Cambria Math"/>
                            </a:rPr>
                            <m:t>𝑎𝑎𝑛𝑑𝑒𝑒𝑙</m:t>
                          </m:r>
                        </m:den>
                      </m:f>
                    </m:oMath>
                  </m:oMathPara>
                </a14:m>
                <a:endParaRPr lang="nl-BE" sz="1800" dirty="0">
                  <a:solidFill>
                    <a:srgbClr val="003D62"/>
                  </a:solidFill>
                </a:endParaRPr>
              </a:p>
            </p:txBody>
          </p:sp>
        </mc:Choice>
        <mc:Fallback xmlns="">
          <p:sp>
            <p:nvSpPr>
              <p:cNvPr id="9" name="Tekstvak 8"/>
              <p:cNvSpPr txBox="1">
                <a:spLocks noRot="1" noChangeAspect="1" noMove="1" noResize="1" noEditPoints="1" noAdjustHandles="1" noChangeArrowheads="1" noChangeShapeType="1" noTextEdit="1"/>
              </p:cNvSpPr>
              <p:nvPr/>
            </p:nvSpPr>
            <p:spPr>
              <a:xfrm>
                <a:off x="3143672" y="2115299"/>
                <a:ext cx="5472608" cy="664926"/>
              </a:xfrm>
              <a:prstGeom prst="rect">
                <a:avLst/>
              </a:prstGeom>
              <a:blipFill>
                <a:blip r:embed="rId3"/>
                <a:stretch>
                  <a:fillRect/>
                </a:stretch>
              </a:blipFill>
              <a:ln>
                <a:solidFill>
                  <a:srgbClr val="FFC000"/>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0" name="Tekstvak 9"/>
              <p:cNvSpPr txBox="1"/>
              <p:nvPr/>
            </p:nvSpPr>
            <p:spPr>
              <a:xfrm>
                <a:off x="3143672" y="3429000"/>
                <a:ext cx="5472608" cy="664926"/>
              </a:xfrm>
              <a:prstGeom prst="rect">
                <a:avLst/>
              </a:prstGeom>
              <a:noFill/>
              <a:ln>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BE" sz="1800" i="1">
                              <a:solidFill>
                                <a:srgbClr val="003D62"/>
                              </a:solidFill>
                              <a:latin typeface="Cambria Math" panose="02040503050406030204" pitchFamily="18" charset="0"/>
                            </a:rPr>
                          </m:ctrlPr>
                        </m:fPr>
                        <m:num>
                          <m:r>
                            <a:rPr lang="nl-BE" sz="1800" i="1">
                              <a:solidFill>
                                <a:srgbClr val="003D62"/>
                              </a:solidFill>
                              <a:latin typeface="Cambria Math"/>
                            </a:rPr>
                            <m:t>𝑏𝑒𝑢𝑟𝑠𝑘𝑜𝑒𝑟𝑠</m:t>
                          </m:r>
                        </m:num>
                        <m:den>
                          <m:r>
                            <a:rPr lang="nl-BE" sz="1800" i="1">
                              <a:solidFill>
                                <a:srgbClr val="003D62"/>
                              </a:solidFill>
                              <a:latin typeface="Cambria Math"/>
                            </a:rPr>
                            <m:t>𝑏𝑜𝑒𝑘𝑤𝑎𝑎𝑟𝑑𝑒</m:t>
                          </m:r>
                          <m:r>
                            <a:rPr lang="nl-BE" sz="1800" i="1">
                              <a:solidFill>
                                <a:srgbClr val="003D62"/>
                              </a:solidFill>
                              <a:latin typeface="Cambria Math"/>
                            </a:rPr>
                            <m:t> </m:t>
                          </m:r>
                          <m:r>
                            <a:rPr lang="nl-BE" sz="1800" i="1">
                              <a:solidFill>
                                <a:srgbClr val="003D62"/>
                              </a:solidFill>
                              <a:latin typeface="Cambria Math"/>
                            </a:rPr>
                            <m:t>𝑝𝑒𝑟</m:t>
                          </m:r>
                          <m:r>
                            <a:rPr lang="nl-BE" sz="1800" i="1">
                              <a:solidFill>
                                <a:srgbClr val="003D62"/>
                              </a:solidFill>
                              <a:latin typeface="Cambria Math"/>
                            </a:rPr>
                            <m:t> </m:t>
                          </m:r>
                          <m:r>
                            <a:rPr lang="nl-BE" sz="1800" i="1">
                              <a:solidFill>
                                <a:srgbClr val="003D62"/>
                              </a:solidFill>
                              <a:latin typeface="Cambria Math"/>
                            </a:rPr>
                            <m:t>𝑎𝑎𝑛𝑑𝑒𝑒𝑙</m:t>
                          </m:r>
                        </m:den>
                      </m:f>
                    </m:oMath>
                  </m:oMathPara>
                </a14:m>
                <a:endParaRPr lang="nl-BE" sz="1800" dirty="0">
                  <a:solidFill>
                    <a:srgbClr val="003D62"/>
                  </a:solidFill>
                </a:endParaRPr>
              </a:p>
            </p:txBody>
          </p:sp>
        </mc:Choice>
        <mc:Fallback xmlns="">
          <p:sp>
            <p:nvSpPr>
              <p:cNvPr id="10" name="Tekstvak 9"/>
              <p:cNvSpPr txBox="1">
                <a:spLocks noRot="1" noChangeAspect="1" noMove="1" noResize="1" noEditPoints="1" noAdjustHandles="1" noChangeArrowheads="1" noChangeShapeType="1" noTextEdit="1"/>
              </p:cNvSpPr>
              <p:nvPr/>
            </p:nvSpPr>
            <p:spPr>
              <a:xfrm>
                <a:off x="3143672" y="3429000"/>
                <a:ext cx="5472608" cy="664926"/>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95F8E305-431A-4BB9-89CB-D02D72C191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353624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pPr eaLnBrk="1" hangingPunct="1">
              <a:defRPr/>
            </a:pPr>
            <a:r>
              <a:rPr lang="nl-BE" sz="4800" dirty="0"/>
              <a:t>Dynamische analyse</a:t>
            </a:r>
            <a:endParaRPr lang="en-GB" sz="4800" dirty="0"/>
          </a:p>
        </p:txBody>
      </p:sp>
      <p:sp>
        <p:nvSpPr>
          <p:cNvPr id="2" name="Tijdelijke aanduiding voor tekst 1"/>
          <p:cNvSpPr>
            <a:spLocks noGrp="1"/>
          </p:cNvSpPr>
          <p:nvPr>
            <p:ph type="body" idx="1"/>
          </p:nvPr>
        </p:nvSpPr>
        <p:spPr/>
        <p:txBody>
          <a:bodyPr/>
          <a:lstStyle/>
          <a:p>
            <a:r>
              <a:rPr lang="nl-BE" dirty="0"/>
              <a:t>Financiële analyse</a:t>
            </a:r>
          </a:p>
        </p:txBody>
      </p:sp>
    </p:spTree>
    <p:extLst>
      <p:ext uri="{BB962C8B-B14F-4D97-AF65-F5344CB8AC3E}">
        <p14:creationId xmlns:p14="http://schemas.microsoft.com/office/powerpoint/2010/main" val="2034636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nl-BE" sz="3200" dirty="0"/>
              <a:t>De mutatiebalans</a:t>
            </a:r>
            <a:endParaRPr lang="en-GB" sz="3200" dirty="0"/>
          </a:p>
        </p:txBody>
      </p:sp>
      <p:sp>
        <p:nvSpPr>
          <p:cNvPr id="104451" name="Rectangle 3"/>
          <p:cNvSpPr>
            <a:spLocks noGrp="1" noChangeArrowheads="1"/>
          </p:cNvSpPr>
          <p:nvPr>
            <p:ph idx="1"/>
          </p:nvPr>
        </p:nvSpPr>
        <p:spPr/>
        <p:txBody>
          <a:bodyPr>
            <a:normAutofit lnSpcReduction="10000"/>
          </a:bodyPr>
          <a:lstStyle/>
          <a:p>
            <a:pPr marL="0" indent="0">
              <a:lnSpc>
                <a:spcPct val="90000"/>
              </a:lnSpc>
              <a:buNone/>
              <a:defRPr/>
            </a:pPr>
            <a:r>
              <a:rPr lang="nl-BE" sz="2200" dirty="0"/>
              <a:t>In de mutatiebalans wordt een overzicht gegeven van de herkomst en de besteding van middelen. </a:t>
            </a:r>
          </a:p>
          <a:p>
            <a:pPr eaLnBrk="1" hangingPunct="1">
              <a:lnSpc>
                <a:spcPct val="90000"/>
              </a:lnSpc>
              <a:defRPr/>
            </a:pPr>
            <a:endParaRPr lang="nl-BE" sz="700" dirty="0"/>
          </a:p>
          <a:p>
            <a:pPr marL="0" indent="0">
              <a:lnSpc>
                <a:spcPct val="90000"/>
              </a:lnSpc>
              <a:buNone/>
              <a:defRPr/>
            </a:pPr>
            <a:endParaRPr lang="nl-BE" sz="2300" dirty="0"/>
          </a:p>
          <a:p>
            <a:pPr>
              <a:lnSpc>
                <a:spcPct val="90000"/>
              </a:lnSpc>
              <a:defRPr/>
            </a:pPr>
            <a:r>
              <a:rPr lang="nl-BE" sz="2300" dirty="0"/>
              <a:t>Bronnen van vermogen:</a:t>
            </a:r>
          </a:p>
          <a:p>
            <a:pPr lvl="1">
              <a:lnSpc>
                <a:spcPct val="90000"/>
              </a:lnSpc>
              <a:defRPr/>
            </a:pPr>
            <a:r>
              <a:rPr lang="nl-BE" sz="2400" dirty="0"/>
              <a:t>Toename van passiefposten</a:t>
            </a:r>
          </a:p>
          <a:p>
            <a:pPr lvl="1">
              <a:lnSpc>
                <a:spcPct val="90000"/>
              </a:lnSpc>
              <a:defRPr/>
            </a:pPr>
            <a:r>
              <a:rPr lang="nl-BE" sz="2400" dirty="0"/>
              <a:t>Afname van actiefposten </a:t>
            </a:r>
          </a:p>
          <a:p>
            <a:pPr>
              <a:lnSpc>
                <a:spcPct val="90000"/>
              </a:lnSpc>
              <a:buFont typeface="Wingdings" pitchFamily="2" charset="2"/>
              <a:buNone/>
              <a:defRPr/>
            </a:pPr>
            <a:endParaRPr lang="nl-BE" sz="2300" dirty="0"/>
          </a:p>
          <a:p>
            <a:pPr>
              <a:lnSpc>
                <a:spcPct val="90000"/>
              </a:lnSpc>
              <a:defRPr/>
            </a:pPr>
            <a:r>
              <a:rPr lang="nl-BE" sz="2300" dirty="0"/>
              <a:t>Aanwendingen van vermogen:</a:t>
            </a:r>
          </a:p>
          <a:p>
            <a:pPr lvl="1">
              <a:lnSpc>
                <a:spcPct val="90000"/>
              </a:lnSpc>
              <a:defRPr/>
            </a:pPr>
            <a:r>
              <a:rPr lang="nl-BE" sz="2400" dirty="0"/>
              <a:t>Afname van passiefposten</a:t>
            </a:r>
          </a:p>
          <a:p>
            <a:pPr lvl="1">
              <a:lnSpc>
                <a:spcPct val="90000"/>
              </a:lnSpc>
              <a:defRPr/>
            </a:pPr>
            <a:r>
              <a:rPr lang="nl-BE" sz="2400" dirty="0"/>
              <a:t>Toename van actiefposten</a:t>
            </a:r>
          </a:p>
          <a:p>
            <a:pPr eaLnBrk="1" hangingPunct="1">
              <a:lnSpc>
                <a:spcPct val="90000"/>
              </a:lnSpc>
              <a:buFont typeface="Wingdings" pitchFamily="2" charset="2"/>
              <a:buNone/>
              <a:defRPr/>
            </a:pPr>
            <a:r>
              <a:rPr lang="nl-BE" sz="2400" dirty="0"/>
              <a:t>	</a:t>
            </a:r>
            <a:endParaRPr lang="en-GB" sz="2400" dirty="0"/>
          </a:p>
        </p:txBody>
      </p:sp>
      <p:sp>
        <p:nvSpPr>
          <p:cNvPr id="2" name="Slide Number Placeholder 1">
            <a:extLst>
              <a:ext uri="{FF2B5EF4-FFF2-40B4-BE49-F238E27FC236}">
                <a16:creationId xmlns:a16="http://schemas.microsoft.com/office/drawing/2014/main" id="{DB1EE6C6-3146-4E28-8C9E-E89D137EA3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35454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1981200" y="1196753"/>
            <a:ext cx="8229600" cy="796925"/>
          </a:xfrm>
          <a:prstGeom prst="rect">
            <a:avLst/>
          </a:prstGeom>
          <a:noFill/>
          <a:ln w="9525">
            <a:noFill/>
            <a:miter lim="800000"/>
            <a:headEnd/>
            <a:tailEnd/>
          </a:ln>
          <a:effectLst/>
        </p:spPr>
        <p:txBody>
          <a:bodyPr anchor="ctr" anchorCtr="1"/>
          <a:lstStyle/>
          <a:p>
            <a:pPr algn="ctr">
              <a:defRPr/>
            </a:pPr>
            <a:endParaRPr lang="en-US" sz="2800" dirty="0">
              <a:solidFill>
                <a:schemeClr val="tx2"/>
              </a:solidFill>
              <a:effectLst>
                <a:outerShdw blurRad="38100" dist="38100" dir="2700000" algn="tl">
                  <a:srgbClr val="000000"/>
                </a:outerShdw>
              </a:effectLst>
              <a:latin typeface="Arial" charset="0"/>
              <a:cs typeface="Arial" charset="0"/>
            </a:endParaRPr>
          </a:p>
        </p:txBody>
      </p:sp>
      <p:graphicFrame>
        <p:nvGraphicFramePr>
          <p:cNvPr id="24578" name="Object 5"/>
          <p:cNvGraphicFramePr>
            <a:graphicFrameLocks noChangeAspect="1"/>
          </p:cNvGraphicFramePr>
          <p:nvPr>
            <p:extLst/>
          </p:nvPr>
        </p:nvGraphicFramePr>
        <p:xfrm>
          <a:off x="2207568" y="1882102"/>
          <a:ext cx="7848711" cy="4088604"/>
        </p:xfrm>
        <a:graphic>
          <a:graphicData uri="http://schemas.openxmlformats.org/presentationml/2006/ole">
            <mc:AlternateContent xmlns:mc="http://schemas.openxmlformats.org/markup-compatibility/2006">
              <mc:Choice xmlns:v="urn:schemas-microsoft-com:vml" Requires="v">
                <p:oleObj spid="_x0000_s16398" name="Document" r:id="rId4" imgW="6279202" imgH="3419196" progId="Word.Document.8">
                  <p:embed/>
                </p:oleObj>
              </mc:Choice>
              <mc:Fallback>
                <p:oleObj name="Document" r:id="rId4" imgW="6279202" imgH="3419196" progId="Word.Document.8">
                  <p:embed/>
                  <p:pic>
                    <p:nvPicPr>
                      <p:cNvPr id="2457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568" y="1882102"/>
                        <a:ext cx="7848711" cy="4088604"/>
                      </a:xfrm>
                      <a:prstGeom prst="rect">
                        <a:avLst/>
                      </a:prstGeom>
                      <a:noFill/>
                    </p:spPr>
                  </p:pic>
                </p:oleObj>
              </mc:Fallback>
            </mc:AlternateContent>
          </a:graphicData>
        </a:graphic>
      </p:graphicFrame>
      <p:sp>
        <p:nvSpPr>
          <p:cNvPr id="2" name="Titel 1"/>
          <p:cNvSpPr>
            <a:spLocks noGrp="1"/>
          </p:cNvSpPr>
          <p:nvPr>
            <p:ph type="title"/>
          </p:nvPr>
        </p:nvSpPr>
        <p:spPr/>
        <p:txBody>
          <a:bodyPr/>
          <a:lstStyle/>
          <a:p>
            <a:r>
              <a:rPr lang="nl-BE" sz="3200" dirty="0">
                <a:solidFill>
                  <a:schemeClr val="tx2"/>
                </a:solidFill>
                <a:latin typeface="Arial" charset="0"/>
                <a:cs typeface="Arial" charset="0"/>
              </a:rPr>
              <a:t>Mutatiebalans voor Zitmeubel</a:t>
            </a:r>
            <a:r>
              <a:rPr lang="en-US" sz="3200" dirty="0">
                <a:solidFill>
                  <a:schemeClr val="tx2"/>
                </a:solidFill>
                <a:latin typeface="Arial" charset="0"/>
                <a:cs typeface="Arial" charset="0"/>
              </a:rPr>
              <a:t> NV</a:t>
            </a:r>
            <a:endParaRPr lang="nl-BE" sz="3200" dirty="0"/>
          </a:p>
        </p:txBody>
      </p:sp>
      <p:sp>
        <p:nvSpPr>
          <p:cNvPr id="3" name="Slide Number Placeholder 2">
            <a:extLst>
              <a:ext uri="{FF2B5EF4-FFF2-40B4-BE49-F238E27FC236}">
                <a16:creationId xmlns:a16="http://schemas.microsoft.com/office/drawing/2014/main" id="{14EA5563-EBA2-487C-822C-EF9DFB9C846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382759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5"/>
          <p:cNvGraphicFramePr>
            <a:graphicFrameLocks noChangeAspect="1"/>
          </p:cNvGraphicFramePr>
          <p:nvPr>
            <p:extLst>
              <p:ext uri="{D42A27DB-BD31-4B8C-83A1-F6EECF244321}">
                <p14:modId xmlns:p14="http://schemas.microsoft.com/office/powerpoint/2010/main" val="1679234743"/>
              </p:ext>
            </p:extLst>
          </p:nvPr>
        </p:nvGraphicFramePr>
        <p:xfrm>
          <a:off x="2122488" y="1555750"/>
          <a:ext cx="8281987" cy="4371975"/>
        </p:xfrm>
        <a:graphic>
          <a:graphicData uri="http://schemas.openxmlformats.org/presentationml/2006/ole">
            <mc:AlternateContent xmlns:mc="http://schemas.openxmlformats.org/markup-compatibility/2006">
              <mc:Choice xmlns:v="urn:schemas-microsoft-com:vml" Requires="v">
                <p:oleObj spid="_x0000_s17422" name="Document" r:id="rId4" imgW="6603550" imgH="3483712" progId="Word.Document.8">
                  <p:embed/>
                </p:oleObj>
              </mc:Choice>
              <mc:Fallback>
                <p:oleObj name="Document" r:id="rId4" imgW="6603550" imgH="3483712" progId="Word.Document.8">
                  <p:embed/>
                  <p:pic>
                    <p:nvPicPr>
                      <p:cNvPr id="25602" name="Object 5"/>
                      <p:cNvPicPr>
                        <a:picLocks noChangeAspect="1" noChangeArrowheads="1"/>
                      </p:cNvPicPr>
                      <p:nvPr/>
                    </p:nvPicPr>
                    <p:blipFill>
                      <a:blip r:embed="rId5"/>
                      <a:srcRect/>
                      <a:stretch>
                        <a:fillRect/>
                      </a:stretch>
                    </p:blipFill>
                    <p:spPr bwMode="auto">
                      <a:xfrm>
                        <a:off x="2122488" y="1555750"/>
                        <a:ext cx="8281987" cy="4371975"/>
                      </a:xfrm>
                      <a:prstGeom prst="rect">
                        <a:avLst/>
                      </a:prstGeom>
                      <a:noFill/>
                    </p:spPr>
                  </p:pic>
                </p:oleObj>
              </mc:Fallback>
            </mc:AlternateContent>
          </a:graphicData>
        </a:graphic>
      </p:graphicFrame>
      <p:sp>
        <p:nvSpPr>
          <p:cNvPr id="2" name="Titel 1"/>
          <p:cNvSpPr>
            <a:spLocks noGrp="1"/>
          </p:cNvSpPr>
          <p:nvPr>
            <p:ph type="title"/>
          </p:nvPr>
        </p:nvSpPr>
        <p:spPr/>
        <p:txBody>
          <a:bodyPr/>
          <a:lstStyle/>
          <a:p>
            <a:r>
              <a:rPr lang="nl-BE" sz="3200" dirty="0">
                <a:solidFill>
                  <a:schemeClr val="tx2"/>
                </a:solidFill>
                <a:latin typeface="Arial" charset="0"/>
                <a:cs typeface="Arial" charset="0"/>
              </a:rPr>
              <a:t>Mutatiebalans voor Zitmeubel</a:t>
            </a:r>
            <a:r>
              <a:rPr lang="en-US" sz="3200" dirty="0">
                <a:solidFill>
                  <a:schemeClr val="tx2"/>
                </a:solidFill>
                <a:latin typeface="Arial" charset="0"/>
                <a:cs typeface="Arial" charset="0"/>
              </a:rPr>
              <a:t> NV</a:t>
            </a:r>
            <a:endParaRPr lang="nl-BE" sz="3200" dirty="0"/>
          </a:p>
        </p:txBody>
      </p:sp>
      <p:sp>
        <p:nvSpPr>
          <p:cNvPr id="3" name="Slide Number Placeholder 2">
            <a:extLst>
              <a:ext uri="{FF2B5EF4-FFF2-40B4-BE49-F238E27FC236}">
                <a16:creationId xmlns:a16="http://schemas.microsoft.com/office/drawing/2014/main" id="{5BE1A019-EEB2-4F44-B4E8-F5E633F4C56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41916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r" eaLnBrk="1" hangingPunct="1">
              <a:defRPr/>
            </a:pPr>
            <a:r>
              <a:rPr lang="nl-BE" sz="3600" dirty="0"/>
              <a:t>Procentuele analyse</a:t>
            </a:r>
            <a:endParaRPr lang="en-GB" sz="3600" dirty="0"/>
          </a:p>
        </p:txBody>
      </p:sp>
      <p:sp>
        <p:nvSpPr>
          <p:cNvPr id="14339" name="Rectangle 3"/>
          <p:cNvSpPr>
            <a:spLocks noGrp="1" noChangeArrowheads="1"/>
          </p:cNvSpPr>
          <p:nvPr>
            <p:ph idx="1"/>
          </p:nvPr>
        </p:nvSpPr>
        <p:spPr/>
        <p:txBody>
          <a:bodyPr/>
          <a:lstStyle/>
          <a:p>
            <a:pPr marL="0" indent="0">
              <a:buNone/>
              <a:defRPr/>
            </a:pPr>
            <a:r>
              <a:rPr lang="nl-BE" sz="2800" b="1" dirty="0"/>
              <a:t>Horizontale of tijdsanalyse</a:t>
            </a:r>
          </a:p>
          <a:p>
            <a:pPr marL="0" indent="0">
              <a:buNone/>
              <a:defRPr/>
            </a:pPr>
            <a:endParaRPr lang="nl-BE" sz="2000" u="sng" dirty="0"/>
          </a:p>
          <a:p>
            <a:pPr marL="0" indent="0">
              <a:buNone/>
              <a:defRPr/>
            </a:pPr>
            <a:r>
              <a:rPr lang="nl-BE" sz="2000" u="sng" dirty="0"/>
              <a:t>Methode:</a:t>
            </a:r>
            <a:r>
              <a:rPr lang="nl-BE" sz="2000" dirty="0"/>
              <a:t> </a:t>
            </a:r>
            <a:r>
              <a:rPr lang="nl-NL" sz="2000" dirty="0">
                <a:latin typeface="Arial" charset="0"/>
                <a:cs typeface="Arial" charset="0"/>
              </a:rPr>
              <a:t>Men kiest een bepaalde jaarrekening als basisjaar en stelt elke post gelijk aan 100 (i.e. het basisindexcijfer). De posten van de jaarrekeningen van de overige jaren worden vervolgens vergeleken met de overeenkomstige post van het basisjaar en de globale waarde wordt omgezet in een verhoudingsgetal volgens de formule:</a:t>
            </a:r>
            <a:r>
              <a:rPr lang="en-GB" sz="2000" dirty="0">
                <a:latin typeface="Arial" charset="0"/>
                <a:cs typeface="Arial" charset="0"/>
              </a:rPr>
              <a:t> </a:t>
            </a:r>
          </a:p>
          <a:p>
            <a:pPr marL="0" indent="0">
              <a:buNone/>
              <a:defRPr/>
            </a:pPr>
            <a:endParaRPr lang="nl-BE" sz="2400" u="sng" dirty="0"/>
          </a:p>
          <a:p>
            <a:pPr marL="990600" lvl="1" indent="-533400">
              <a:defRPr/>
            </a:pPr>
            <a:endParaRPr lang="nl-BE" sz="2400" i="1" dirty="0"/>
          </a:p>
          <a:p>
            <a:pPr marL="609600" indent="-609600">
              <a:defRPr/>
            </a:pPr>
            <a:endParaRPr lang="en-GB" sz="2400" i="1" dirty="0"/>
          </a:p>
        </p:txBody>
      </p:sp>
      <p:sp>
        <p:nvSpPr>
          <p:cNvPr id="14342" name="Rectangle 6"/>
          <p:cNvSpPr>
            <a:spLocks noChangeArrowheads="1"/>
          </p:cNvSpPr>
          <p:nvPr/>
        </p:nvSpPr>
        <p:spPr bwMode="auto">
          <a:xfrm>
            <a:off x="1524000" y="-200055"/>
            <a:ext cx="348172" cy="400110"/>
          </a:xfrm>
          <a:prstGeom prst="rect">
            <a:avLst/>
          </a:prstGeom>
          <a:noFill/>
          <a:ln w="9525" algn="ctr">
            <a:noFill/>
            <a:miter lim="800000"/>
            <a:headEnd/>
            <a:tailEnd/>
          </a:ln>
          <a:effectLst/>
        </p:spPr>
        <p:txBody>
          <a:bodyPr wrap="none" anchor="ctr">
            <a:spAutoFit/>
          </a:bodyPr>
          <a:lstStyle/>
          <a:p>
            <a:pPr>
              <a:spcBef>
                <a:spcPct val="20000"/>
              </a:spcBef>
              <a:buClr>
                <a:schemeClr val="hlink"/>
              </a:buClr>
              <a:buSzPct val="80000"/>
              <a:buFont typeface="Wingdings" pitchFamily="2" charset="2"/>
              <a:buChar char="Ø"/>
              <a:defRPr/>
            </a:pPr>
            <a:endParaRPr lang="en-US">
              <a:effectLst>
                <a:outerShdw blurRad="38100" dist="38100" dir="2700000" algn="tl">
                  <a:srgbClr val="000000">
                    <a:alpha val="43137"/>
                  </a:srgbClr>
                </a:outerShdw>
              </a:effectLst>
              <a:latin typeface="Arial" charset="0"/>
            </a:endParaRPr>
          </a:p>
        </p:txBody>
      </p:sp>
      <mc:AlternateContent xmlns:mc="http://schemas.openxmlformats.org/markup-compatibility/2006" xmlns:a14="http://schemas.microsoft.com/office/drawing/2010/main">
        <mc:Choice Requires="a14">
          <p:sp>
            <p:nvSpPr>
              <p:cNvPr id="7" name="Tekstvak 6"/>
              <p:cNvSpPr txBox="1"/>
              <p:nvPr/>
            </p:nvSpPr>
            <p:spPr>
              <a:xfrm>
                <a:off x="2711624" y="4315298"/>
                <a:ext cx="6768752" cy="858377"/>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2400" i="1">
                              <a:solidFill>
                                <a:srgbClr val="003D62"/>
                              </a:solidFill>
                              <a:latin typeface="Cambria Math" panose="02040503050406030204" pitchFamily="18" charset="0"/>
                              <a:cs typeface="Arial" charset="0"/>
                            </a:rPr>
                          </m:ctrlPr>
                        </m:fPr>
                        <m:num>
                          <m:r>
                            <a:rPr lang="nl-BE" sz="2400" i="1">
                              <a:solidFill>
                                <a:srgbClr val="003D62"/>
                              </a:solidFill>
                              <a:latin typeface="Cambria Math"/>
                              <a:cs typeface="Arial" charset="0"/>
                            </a:rPr>
                            <m:t>𝑏𝑒𝑑𝑟𝑎𝑔</m:t>
                          </m:r>
                          <m:r>
                            <a:rPr lang="nl-BE" sz="2400" i="1">
                              <a:solidFill>
                                <a:srgbClr val="003D62"/>
                              </a:solidFill>
                              <a:latin typeface="Cambria Math"/>
                              <a:cs typeface="Arial" charset="0"/>
                            </a:rPr>
                            <m:t> </m:t>
                          </m:r>
                          <m:r>
                            <a:rPr lang="nl-BE" sz="2400" i="1">
                              <a:solidFill>
                                <a:srgbClr val="003D62"/>
                              </a:solidFill>
                              <a:latin typeface="Cambria Math"/>
                              <a:cs typeface="Arial" charset="0"/>
                            </a:rPr>
                            <m:t>𝑣𝑎𝑛</m:t>
                          </m:r>
                          <m:r>
                            <a:rPr lang="nl-BE" sz="2400" i="1">
                              <a:solidFill>
                                <a:srgbClr val="003D62"/>
                              </a:solidFill>
                              <a:latin typeface="Cambria Math"/>
                              <a:cs typeface="Arial" charset="0"/>
                            </a:rPr>
                            <m:t> </m:t>
                          </m:r>
                          <m:r>
                            <a:rPr lang="nl-BE" sz="2400" i="1">
                              <a:solidFill>
                                <a:srgbClr val="003D62"/>
                              </a:solidFill>
                              <a:latin typeface="Cambria Math"/>
                              <a:cs typeface="Arial" charset="0"/>
                            </a:rPr>
                            <m:t>𝑑𝑒</m:t>
                          </m:r>
                          <m:r>
                            <a:rPr lang="nl-BE" sz="2400" i="1">
                              <a:solidFill>
                                <a:srgbClr val="003D62"/>
                              </a:solidFill>
                              <a:latin typeface="Cambria Math"/>
                              <a:cs typeface="Arial" charset="0"/>
                            </a:rPr>
                            <m:t> </m:t>
                          </m:r>
                          <m:r>
                            <a:rPr lang="nl-BE" sz="2400" i="1">
                              <a:solidFill>
                                <a:srgbClr val="003D62"/>
                              </a:solidFill>
                              <a:latin typeface="Cambria Math"/>
                              <a:cs typeface="Arial" charset="0"/>
                            </a:rPr>
                            <m:t>𝑡𝑒</m:t>
                          </m:r>
                          <m:r>
                            <a:rPr lang="nl-BE" sz="2400" i="1">
                              <a:solidFill>
                                <a:srgbClr val="003D62"/>
                              </a:solidFill>
                              <a:latin typeface="Cambria Math"/>
                              <a:cs typeface="Arial" charset="0"/>
                            </a:rPr>
                            <m:t> </m:t>
                          </m:r>
                          <m:r>
                            <a:rPr lang="nl-BE" sz="2400" i="1">
                              <a:solidFill>
                                <a:srgbClr val="003D62"/>
                              </a:solidFill>
                              <a:latin typeface="Cambria Math"/>
                              <a:cs typeface="Arial" charset="0"/>
                            </a:rPr>
                            <m:t>𝑣𝑒𝑟𝑔𝑒𝑙𝑖𝑗𝑘𝑒𝑛</m:t>
                          </m:r>
                          <m:r>
                            <a:rPr lang="nl-BE" sz="2400" i="1">
                              <a:solidFill>
                                <a:srgbClr val="003D62"/>
                              </a:solidFill>
                              <a:latin typeface="Cambria Math"/>
                              <a:cs typeface="Arial" charset="0"/>
                            </a:rPr>
                            <m:t> </m:t>
                          </m:r>
                          <m:r>
                            <a:rPr lang="nl-BE" sz="2400" i="1">
                              <a:solidFill>
                                <a:srgbClr val="003D62"/>
                              </a:solidFill>
                              <a:latin typeface="Cambria Math"/>
                              <a:cs typeface="Arial" charset="0"/>
                            </a:rPr>
                            <m:t>𝑝𝑜𝑠𝑡</m:t>
                          </m:r>
                        </m:num>
                        <m:den>
                          <m:r>
                            <a:rPr lang="nl-BE" sz="2400" i="1">
                              <a:solidFill>
                                <a:srgbClr val="003D62"/>
                              </a:solidFill>
                              <a:latin typeface="Cambria Math"/>
                              <a:cs typeface="Arial" charset="0"/>
                            </a:rPr>
                            <m:t>𝑏𝑒𝑑𝑟𝑎𝑔</m:t>
                          </m:r>
                          <m:r>
                            <a:rPr lang="nl-BE" sz="2400" i="1">
                              <a:solidFill>
                                <a:srgbClr val="003D62"/>
                              </a:solidFill>
                              <a:latin typeface="Cambria Math"/>
                              <a:cs typeface="Arial" charset="0"/>
                            </a:rPr>
                            <m:t> </m:t>
                          </m:r>
                          <m:r>
                            <a:rPr lang="nl-BE" sz="2400" i="1">
                              <a:solidFill>
                                <a:srgbClr val="003D62"/>
                              </a:solidFill>
                              <a:latin typeface="Cambria Math"/>
                              <a:cs typeface="Arial" charset="0"/>
                            </a:rPr>
                            <m:t>𝑣𝑎𝑛</m:t>
                          </m:r>
                          <m:r>
                            <a:rPr lang="nl-BE" sz="2400" i="1">
                              <a:solidFill>
                                <a:srgbClr val="003D62"/>
                              </a:solidFill>
                              <a:latin typeface="Cambria Math"/>
                              <a:cs typeface="Arial" charset="0"/>
                            </a:rPr>
                            <m:t> </m:t>
                          </m:r>
                          <m:r>
                            <a:rPr lang="nl-BE" sz="2400" i="1">
                              <a:solidFill>
                                <a:srgbClr val="003D62"/>
                              </a:solidFill>
                              <a:latin typeface="Cambria Math"/>
                              <a:cs typeface="Arial" charset="0"/>
                            </a:rPr>
                            <m:t>𝑑𝑒</m:t>
                          </m:r>
                          <m:r>
                            <a:rPr lang="nl-BE" sz="2400" i="1">
                              <a:solidFill>
                                <a:srgbClr val="003D62"/>
                              </a:solidFill>
                              <a:latin typeface="Cambria Math"/>
                              <a:cs typeface="Arial" charset="0"/>
                            </a:rPr>
                            <m:t> </m:t>
                          </m:r>
                          <m:r>
                            <a:rPr lang="nl-BE" sz="2400" i="1">
                              <a:solidFill>
                                <a:srgbClr val="003D62"/>
                              </a:solidFill>
                              <a:latin typeface="Cambria Math"/>
                              <a:cs typeface="Arial" charset="0"/>
                            </a:rPr>
                            <m:t>𝑝𝑜𝑠𝑡</m:t>
                          </m:r>
                          <m:r>
                            <a:rPr lang="nl-BE" sz="2400" i="1">
                              <a:solidFill>
                                <a:srgbClr val="003D62"/>
                              </a:solidFill>
                              <a:latin typeface="Cambria Math"/>
                              <a:cs typeface="Arial" charset="0"/>
                            </a:rPr>
                            <m:t> </m:t>
                          </m:r>
                          <m:r>
                            <a:rPr lang="nl-BE" sz="2400" i="1">
                              <a:solidFill>
                                <a:srgbClr val="003D62"/>
                              </a:solidFill>
                              <a:latin typeface="Cambria Math"/>
                              <a:cs typeface="Arial" charset="0"/>
                            </a:rPr>
                            <m:t>𝑏𝑎𝑠𝑖𝑠𝑗𝑎𝑎𝑟</m:t>
                          </m:r>
                        </m:den>
                      </m:f>
                      <m:r>
                        <a:rPr lang="en-GB" sz="2400" i="1">
                          <a:solidFill>
                            <a:srgbClr val="003D62"/>
                          </a:solidFill>
                          <a:latin typeface="Cambria Math"/>
                          <a:ea typeface="Cambria Math"/>
                          <a:cs typeface="Arial" charset="0"/>
                        </a:rPr>
                        <m:t>×</m:t>
                      </m:r>
                      <m:r>
                        <a:rPr lang="nl-BE" sz="2400" i="1">
                          <a:solidFill>
                            <a:srgbClr val="003D62"/>
                          </a:solidFill>
                          <a:latin typeface="Cambria Math"/>
                          <a:ea typeface="Cambria Math"/>
                          <a:cs typeface="Arial" charset="0"/>
                        </a:rPr>
                        <m:t>100</m:t>
                      </m:r>
                    </m:oMath>
                  </m:oMathPara>
                </a14:m>
                <a:endParaRPr lang="en-GB" sz="2400" dirty="0">
                  <a:solidFill>
                    <a:srgbClr val="003D62"/>
                  </a:solidFill>
                  <a:latin typeface="Arial" charset="0"/>
                  <a:cs typeface="Arial" charset="0"/>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2711624" y="4315298"/>
                <a:ext cx="6768752" cy="858377"/>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E3CF9920-8DC7-4AC6-A54A-A2C441D0F4B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56357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Horizontale analyse</a:t>
            </a:r>
          </a:p>
        </p:txBody>
      </p:sp>
      <p:sp>
        <p:nvSpPr>
          <p:cNvPr id="51203" name="Rectangle 3"/>
          <p:cNvSpPr>
            <a:spLocks noGrp="1" noChangeArrowheads="1"/>
          </p:cNvSpPr>
          <p:nvPr>
            <p:ph idx="1"/>
          </p:nvPr>
        </p:nvSpPr>
        <p:spPr>
          <a:xfrm>
            <a:off x="2157414" y="3933057"/>
            <a:ext cx="8280365" cy="2448288"/>
          </a:xfrm>
        </p:spPr>
        <p:txBody>
          <a:bodyPr>
            <a:normAutofit fontScale="40000" lnSpcReduction="20000"/>
          </a:bodyPr>
          <a:lstStyle/>
          <a:p>
            <a:pPr>
              <a:lnSpc>
                <a:spcPct val="80000"/>
              </a:lnSpc>
              <a:buFont typeface="Wingdings"/>
              <a:buChar char="è"/>
              <a:defRPr/>
            </a:pPr>
            <a:endParaRPr lang="nl-BE" sz="2000" dirty="0">
              <a:sym typeface="Wingdings" pitchFamily="2" charset="2"/>
            </a:endParaRPr>
          </a:p>
          <a:p>
            <a:pPr>
              <a:lnSpc>
                <a:spcPct val="80000"/>
              </a:lnSpc>
              <a:buFont typeface="Wingdings"/>
              <a:buChar char="è"/>
              <a:defRPr/>
            </a:pPr>
            <a:r>
              <a:rPr lang="nl-BE" sz="3500" dirty="0">
                <a:sym typeface="Wingdings" pitchFamily="2" charset="2"/>
              </a:rPr>
              <a:t>Evolutie van balans- en resultatenrekeningen die een logische band hebben met elkaar vergelijken</a:t>
            </a:r>
          </a:p>
          <a:p>
            <a:pPr marL="0" indent="0">
              <a:lnSpc>
                <a:spcPct val="80000"/>
              </a:lnSpc>
              <a:buNone/>
              <a:defRPr/>
            </a:pPr>
            <a:endParaRPr lang="nl-BE" sz="3500" u="sng" dirty="0"/>
          </a:p>
          <a:p>
            <a:pPr marL="0" indent="0">
              <a:lnSpc>
                <a:spcPct val="80000"/>
              </a:lnSpc>
              <a:buNone/>
              <a:defRPr/>
            </a:pPr>
            <a:r>
              <a:rPr lang="nl-BE" sz="3500" u="sng" dirty="0"/>
              <a:t>Belangrijke aandachtpunten</a:t>
            </a:r>
            <a:endParaRPr lang="nl-BE" sz="3500" dirty="0"/>
          </a:p>
          <a:p>
            <a:pPr marL="457200">
              <a:lnSpc>
                <a:spcPct val="80000"/>
              </a:lnSpc>
              <a:buClr>
                <a:schemeClr val="tx1"/>
              </a:buClr>
              <a:defRPr/>
            </a:pPr>
            <a:r>
              <a:rPr lang="nl-BE" sz="3500" dirty="0"/>
              <a:t>Keuze van het basisjaar : geen uitzonderlijke toestanden</a:t>
            </a:r>
          </a:p>
          <a:p>
            <a:pPr marL="457200">
              <a:lnSpc>
                <a:spcPct val="80000"/>
              </a:lnSpc>
              <a:buClr>
                <a:schemeClr val="tx1"/>
              </a:buClr>
              <a:defRPr/>
            </a:pPr>
            <a:r>
              <a:rPr lang="nl-BE" sz="3500" dirty="0"/>
              <a:t>Tijdspanne niet te lang (max 5 jaar)</a:t>
            </a:r>
          </a:p>
          <a:p>
            <a:pPr marL="457200">
              <a:lnSpc>
                <a:spcPct val="80000"/>
              </a:lnSpc>
              <a:buClr>
                <a:schemeClr val="tx1"/>
              </a:buClr>
              <a:defRPr/>
            </a:pPr>
            <a:r>
              <a:rPr lang="nl-BE" sz="3500" dirty="0"/>
              <a:t>Aandacht voor de absolute bedragen</a:t>
            </a:r>
            <a:endParaRPr lang="nl-NL" sz="3500" dirty="0"/>
          </a:p>
          <a:p>
            <a:pPr eaLnBrk="1" hangingPunct="1">
              <a:lnSpc>
                <a:spcPct val="80000"/>
              </a:lnSpc>
              <a:buFont typeface="Wingdings" pitchFamily="2" charset="2"/>
              <a:buNone/>
              <a:defRPr/>
            </a:pPr>
            <a:endParaRPr lang="nl-BE" sz="3500" dirty="0"/>
          </a:p>
          <a:p>
            <a:pPr eaLnBrk="1" hangingPunct="1">
              <a:lnSpc>
                <a:spcPct val="80000"/>
              </a:lnSpc>
              <a:buFont typeface="Wingdings" pitchFamily="2" charset="2"/>
              <a:buNone/>
              <a:defRPr/>
            </a:pPr>
            <a:r>
              <a:rPr lang="nl-BE" sz="3500" dirty="0"/>
              <a:t>		</a:t>
            </a:r>
            <a:endParaRPr lang="en-GB" sz="3500" dirty="0"/>
          </a:p>
        </p:txBody>
      </p:sp>
      <p:sp>
        <p:nvSpPr>
          <p:cNvPr id="3" name="Tekstvak 2"/>
          <p:cNvSpPr txBox="1"/>
          <p:nvPr/>
        </p:nvSpPr>
        <p:spPr>
          <a:xfrm>
            <a:off x="2351584" y="1412777"/>
            <a:ext cx="7676654" cy="2296013"/>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lnSpc>
                <a:spcPct val="80000"/>
              </a:lnSpc>
              <a:buFont typeface="Wingdings" pitchFamily="2" charset="2"/>
              <a:buNone/>
              <a:defRPr/>
            </a:pPr>
            <a:endParaRPr lang="nl-BE" sz="1800" dirty="0">
              <a:solidFill>
                <a:srgbClr val="003D62"/>
              </a:solidFill>
            </a:endParaRPr>
          </a:p>
          <a:p>
            <a:pPr eaLnBrk="1" hangingPunct="1">
              <a:lnSpc>
                <a:spcPct val="80000"/>
              </a:lnSpc>
              <a:buFont typeface="Wingdings" pitchFamily="2" charset="2"/>
              <a:buNone/>
              <a:defRPr/>
            </a:pPr>
            <a:r>
              <a:rPr lang="nl-BE" sz="1800" dirty="0">
                <a:solidFill>
                  <a:srgbClr val="003D62"/>
                </a:solidFill>
              </a:rPr>
              <a:t>Eenzelfde procentuele horizontale analyse moet ook gemaakt worden voor de passivazijde van de balans, alsook voor de resultatenrekening</a:t>
            </a:r>
          </a:p>
        </p:txBody>
      </p:sp>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191" y="1772817"/>
            <a:ext cx="6913618"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68B4FE24-9FF8-4886-8AA5-0EE69653F15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266726067"/>
      </p:ext>
    </p:extLst>
  </p:cSld>
  <p:clrMapOvr>
    <a:masterClrMapping/>
  </p:clrMapOvr>
</p:sld>
</file>

<file path=ppt/theme/theme1.xml><?xml version="1.0" encoding="utf-8"?>
<a:theme xmlns:a="http://schemas.openxmlformats.org/drawingml/2006/main"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2.xml><?xml version="1.0" encoding="utf-8"?>
<a:theme xmlns:a="http://schemas.openxmlformats.org/drawingml/2006/main"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3106</TotalTime>
  <Words>2232</Words>
  <Application>Microsoft Office PowerPoint</Application>
  <PresentationFormat>Widescreen</PresentationFormat>
  <Paragraphs>962</Paragraphs>
  <Slides>76</Slides>
  <Notes>74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76</vt:i4>
      </vt:variant>
    </vt:vector>
  </HeadingPairs>
  <TitlesOfParts>
    <vt:vector size="88" baseType="lpstr">
      <vt:lpstr>Arial</vt:lpstr>
      <vt:lpstr>Calibri</vt:lpstr>
      <vt:lpstr>Calibri bold</vt:lpstr>
      <vt:lpstr>Cambria</vt:lpstr>
      <vt:lpstr>Cambria Math</vt:lpstr>
      <vt:lpstr>Times New Roman</vt:lpstr>
      <vt:lpstr>Wingdings</vt:lpstr>
      <vt:lpstr>1_UAntwerpen-basic</vt:lpstr>
      <vt:lpstr>UAntwerpen-basic</vt:lpstr>
      <vt:lpstr>Document</vt:lpstr>
      <vt:lpstr>Picture</vt:lpstr>
      <vt:lpstr>Chart</vt:lpstr>
      <vt:lpstr>       Financiële Analyse  Hoofdstuk 3   Eddy Laveren, Sven Damen &amp; Peter-Jan Engelen,  Financieel Beheer voor KMO’s, Intersentia, Antwerpen, Derde editie.  </vt:lpstr>
      <vt:lpstr>Financiële analyse</vt:lpstr>
      <vt:lpstr>De beschikbare informatie</vt:lpstr>
      <vt:lpstr>De beschikbare informatie</vt:lpstr>
      <vt:lpstr>Verschillende analysetechnieken   </vt:lpstr>
      <vt:lpstr>Verschillende analysetechnieken</vt:lpstr>
      <vt:lpstr>Statische analyse</vt:lpstr>
      <vt:lpstr>Procentuele analyse</vt:lpstr>
      <vt:lpstr>Horizontale analyse</vt:lpstr>
      <vt:lpstr>Horizontale analyse van de balans  van Zitmeubel NV</vt:lpstr>
      <vt:lpstr>PowerPoint Presentation</vt:lpstr>
      <vt:lpstr>Procentuele analyse </vt:lpstr>
      <vt:lpstr>Verticale analyse</vt:lpstr>
      <vt:lpstr>Verticale analyse van de balans  van Zitmeubel NV</vt:lpstr>
      <vt:lpstr>PowerPoint Presentation</vt:lpstr>
      <vt:lpstr>Ratioanalyse</vt:lpstr>
      <vt:lpstr>Ratioanalyse</vt:lpstr>
      <vt:lpstr>Liquiditeitratio’s</vt:lpstr>
      <vt:lpstr>Liquiditeit</vt:lpstr>
      <vt:lpstr>Liquiditeit</vt:lpstr>
      <vt:lpstr>Liquiditeit</vt:lpstr>
      <vt:lpstr>A. Liquiditeit in de algemene of brede zin</vt:lpstr>
      <vt:lpstr>A. Liquiditeit in de algemene of brede zin</vt:lpstr>
      <vt:lpstr>Cijfervoorbeeld  NBK</vt:lpstr>
      <vt:lpstr>A. Liquiditeit in de algemene of brede zin</vt:lpstr>
      <vt:lpstr>Cijfervoorbeeld BKB</vt:lpstr>
      <vt:lpstr>B. Netto-thesaurie</vt:lpstr>
      <vt:lpstr>Cijfervoorbeeld Liquiditeit</vt:lpstr>
      <vt:lpstr>C. Liquiditeit in enge zin</vt:lpstr>
      <vt:lpstr>D. Omloopsnelheden / Rotaties</vt:lpstr>
      <vt:lpstr>D. Omloopsnelheden / Rotaties</vt:lpstr>
      <vt:lpstr>Berekening van de omloopsnelheden  voor Zitmeubel voor het jaar 20X2</vt:lpstr>
      <vt:lpstr>Liquiditeitsratio’s voor Zitmeubel NV</vt:lpstr>
      <vt:lpstr>E.  Te financieren periode</vt:lpstr>
      <vt:lpstr>Te financieren periode</vt:lpstr>
      <vt:lpstr>Berekening van de te financieren periode van Zitmeubel  voor het jaar 20X2 uitgedrukt in # dagen omzet</vt:lpstr>
      <vt:lpstr>Solvabiliteitsratio’s</vt:lpstr>
      <vt:lpstr>Solvabiliteitsratio’s</vt:lpstr>
      <vt:lpstr>Solvabiliteitsratio’s</vt:lpstr>
      <vt:lpstr>Solvabiliteitsratio’s</vt:lpstr>
      <vt:lpstr>Solvabiliteitsratio’s</vt:lpstr>
      <vt:lpstr>Solvabiliteitsratio’s</vt:lpstr>
      <vt:lpstr>Solvabiliteitsratio’s</vt:lpstr>
      <vt:lpstr>Solvabiliteitsratio’s</vt:lpstr>
      <vt:lpstr>Solvabiliteitsratio’s voor Zitmeubel NV</vt:lpstr>
      <vt:lpstr>Rendabiliteitsratio’s</vt:lpstr>
      <vt:lpstr>Rendabiliteitsratio’s</vt:lpstr>
      <vt:lpstr>A. De rendabiliteit van de ondernemingsactiviteit</vt:lpstr>
      <vt:lpstr>B. De rendabiliteit van  het totaal der activa</vt:lpstr>
      <vt:lpstr>B. De rendabiliteit van  het totaal der activa</vt:lpstr>
      <vt:lpstr>C. De werking van  de operationele hefboom</vt:lpstr>
      <vt:lpstr>C. De werking van  de operationele hefboom</vt:lpstr>
      <vt:lpstr>C. De werking van  de operationele hefboom</vt:lpstr>
      <vt:lpstr>D. De rendabiliteit van  het eigen vermogen </vt:lpstr>
      <vt:lpstr>D. De rendabiliteit van  het eigen vermogen </vt:lpstr>
      <vt:lpstr>D. De rendabiliteit van  het eigen vermogen </vt:lpstr>
      <vt:lpstr>D. De rendabiliteit van  het eigen vermogen </vt:lpstr>
      <vt:lpstr>E. Financiële hefboomwerking</vt:lpstr>
      <vt:lpstr>E. Financiële hefboomwerking</vt:lpstr>
      <vt:lpstr>E. Financiële hefboomwerking</vt:lpstr>
      <vt:lpstr>E. Financiële hefboomwerking</vt:lpstr>
      <vt:lpstr>Voorbeeld: rendement op EV en financieel risico</vt:lpstr>
      <vt:lpstr>De financiële hefboomwerking</vt:lpstr>
      <vt:lpstr>Rendabiliteitsratio’s voor Zitmeubel NV (in%)</vt:lpstr>
      <vt:lpstr>Toegevoegde waarde</vt:lpstr>
      <vt:lpstr>Toegevoegde waarde</vt:lpstr>
      <vt:lpstr>Toegevoegde waarde</vt:lpstr>
      <vt:lpstr>Belgische economie: enkele statistieken </vt:lpstr>
      <vt:lpstr>Beurs</vt:lpstr>
      <vt:lpstr>Beurs</vt:lpstr>
      <vt:lpstr>Beurs</vt:lpstr>
      <vt:lpstr>Beurs</vt:lpstr>
      <vt:lpstr>Dynamische analyse</vt:lpstr>
      <vt:lpstr>De mutatiebalans</vt:lpstr>
      <vt:lpstr>Mutatiebalans voor Zitmeubel NV</vt:lpstr>
      <vt:lpstr>Mutatiebalans voor Zitmeubel NV</vt:lpstr>
    </vt:vector>
  </TitlesOfParts>
  <Company>AltoAlto bvba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jp staelens</dc:creator>
  <cp:lastModifiedBy>Alain Praet</cp:lastModifiedBy>
  <cp:revision>99</cp:revision>
  <cp:lastPrinted>2012-04-30T08:36:07Z</cp:lastPrinted>
  <dcterms:created xsi:type="dcterms:W3CDTF">2012-04-16T13:59:02Z</dcterms:created>
  <dcterms:modified xsi:type="dcterms:W3CDTF">2025-02-24T14:46:08Z</dcterms:modified>
</cp:coreProperties>
</file>