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29.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8.png" ContentType="image/png"/>
  <Override PartName="/ppt/media/image9.png" ContentType="image/png"/>
  <Override PartName="/ppt/media/image20.png" ContentType="image/png"/>
  <Override PartName="/ppt/media/image38.wmf" ContentType="image/x-wmf"/>
  <Override PartName="/ppt/media/image13.png" ContentType="image/png"/>
  <Override PartName="/ppt/media/image30.png" ContentType="image/png"/>
  <Override PartName="/ppt/media/image4.wmf" ContentType="image/x-wmf"/>
  <Override PartName="/ppt/media/image28.png" ContentType="image/png"/>
  <Override PartName="/ppt/media/image35.png" ContentType="image/png"/>
  <Override PartName="/ppt/media/image3.png" ContentType="image/png"/>
  <Override PartName="/ppt/media/image12.png" ContentType="image/png"/>
  <Override PartName="/ppt/media/image31.png" ContentType="image/png"/>
  <Override PartName="/ppt/media/image32.png" ContentType="image/png"/>
  <Override PartName="/ppt/media/image8.png" ContentType="image/png"/>
  <Override PartName="/ppt/media/image17.png" ContentType="image/png"/>
  <Override PartName="/ppt/media/image36.png" ContentType="image/png"/>
  <Override PartName="/ppt/media/image11.png" ContentType="image/png"/>
  <Override PartName="/ppt/media/image2.png" ContentType="image/png"/>
  <Override PartName="/ppt/media/image34.png" ContentType="image/png"/>
  <Override PartName="/ppt/media/image7.png" ContentType="image/png"/>
  <Override PartName="/ppt/media/image16.png" ContentType="image/png"/>
  <Override PartName="/ppt/media/image10.png" ContentType="image/png"/>
  <Override PartName="/ppt/media/image1.png" ContentType="image/png"/>
  <Override PartName="/ppt/media/image33.png" ContentType="image/png"/>
  <Override PartName="/ppt/media/image6.png" ContentType="image/png"/>
  <Override PartName="/ppt/media/image15.png" ContentType="image/png"/>
  <Override PartName="/ppt/media/image37.png" ContentType="image/png"/>
  <Override PartName="/ppt/media/image5.png" ContentType="image/png"/>
  <Override PartName="/ppt/media/image1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embeddings/oleObject1.ppt" ContentType="application/vnd.ms-powerpoint"/>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s/slide56.xml" ContentType="application/vnd.openxmlformats-officedocument.presentationml.slide+xml"/>
  <Override PartName="/ppt/slides/slide102.xml" ContentType="application/vnd.openxmlformats-officedocument.presentationml.slide+xml"/>
  <Override PartName="/ppt/slides/slide55.xml" ContentType="application/vnd.openxmlformats-officedocument.presentationml.slide+xml"/>
  <Override PartName="/ppt/slides/slide101.xml" ContentType="application/vnd.openxmlformats-officedocument.presentationml.slide+xml"/>
  <Override PartName="/ppt/slides/slide54.xml" ContentType="application/vnd.openxmlformats-officedocument.presentationml.slide+xml"/>
  <Override PartName="/ppt/slides/slide100.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9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59.xml" ContentType="application/vnd.openxmlformats-officedocument.presentationml.slide+xml"/>
  <Override PartName="/ppt/slides/slide105.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58.xml" ContentType="application/vnd.openxmlformats-officedocument.presentationml.slide+xml"/>
  <Override PartName="/ppt/slides/slide104.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99.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57.xml" ContentType="application/vnd.openxmlformats-officedocument.presentationml.slide+xml"/>
  <Override PartName="/ppt/slides/slide103.xml" ContentType="application/vnd.openxmlformats-officedocument.presentationml.slide+xml"/>
  <Override PartName="/ppt/slides/slide20.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62.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_rels/slide3.xml.rels" ContentType="application/vnd.openxmlformats-package.relationships+xml"/>
  <Override PartName="/ppt/slides/_rels/slide96.xml.rels" ContentType="application/vnd.openxmlformats-package.relationships+xml"/>
  <Override PartName="/ppt/slides/_rels/slide109.xml.rels" ContentType="application/vnd.openxmlformats-package.relationships+xml"/>
  <Override PartName="/ppt/slides/_rels/slide82.xml.rels" ContentType="application/vnd.openxmlformats-package.relationships+xml"/>
  <Override PartName="/ppt/slides/_rels/slide17.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81.xml.rels" ContentType="application/vnd.openxmlformats-package.relationships+xml"/>
  <Override PartName="/ppt/slides/_rels/slide16.xml.rels" ContentType="application/vnd.openxmlformats-package.relationships+xml"/>
  <Override PartName="/ppt/slides/_rels/slide46.xml.rels" ContentType="application/vnd.openxmlformats-package.relationships+xml"/>
  <Override PartName="/ppt/slides/_rels/slide1.xml.rels" ContentType="application/vnd.openxmlformats-package.relationships+xml"/>
  <Override PartName="/ppt/slides/_rels/slide94.xml.rels" ContentType="application/vnd.openxmlformats-package.relationships+xml"/>
  <Override PartName="/ppt/slides/_rels/slide107.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80.xml.rels" ContentType="application/vnd.openxmlformats-package.relationships+xml"/>
  <Override PartName="/ppt/slides/_rels/slide15.xml.rels" ContentType="application/vnd.openxmlformats-package.relationships+xml"/>
  <Override PartName="/ppt/slides/_rels/slide6.xml.rels" ContentType="application/vnd.openxmlformats-package.relationships+xml"/>
  <Override PartName="/ppt/slides/_rels/slide99.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91.xml.rels" ContentType="application/vnd.openxmlformats-package.relationships+xml"/>
  <Override PartName="/ppt/slides/_rels/slide104.xml.rels" ContentType="application/vnd.openxmlformats-package.relationships+xml"/>
  <Override PartName="/ppt/slides/_rels/slide27.xml.rels" ContentType="application/vnd.openxmlformats-package.relationships+xml"/>
  <Override PartName="/ppt/slides/_rels/slide92.xml.rels" ContentType="application/vnd.openxmlformats-package.relationships+xml"/>
  <Override PartName="/ppt/slides/_rels/slide105.xml.rels" ContentType="application/vnd.openxmlformats-package.relationships+xml"/>
  <Override PartName="/ppt/slides/_rels/slide14.xml.rels" ContentType="application/vnd.openxmlformats-package.relationships+xml"/>
  <Override PartName="/ppt/slides/_rels/slide93.xml.rels" ContentType="application/vnd.openxmlformats-package.relationships+xml"/>
  <Override PartName="/ppt/slides/_rels/slide106.xml.rels" ContentType="application/vnd.openxmlformats-package.relationships+xml"/>
  <Override PartName="/ppt/slides/_rels/slide28.xml.rels" ContentType="application/vnd.openxmlformats-package.relationships+xml"/>
  <Override PartName="/ppt/slides/_rels/slide98.xml.rels" ContentType="application/vnd.openxmlformats-package.relationships+xml"/>
  <Override PartName="/ppt/slides/_rels/slide5.xml.rels" ContentType="application/vnd.openxmlformats-package.relationships+xml"/>
  <Override PartName="/ppt/slides/_rels/slide61.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77.xml.rels" ContentType="application/vnd.openxmlformats-package.relationships+xml"/>
  <Override PartName="/ppt/slides/_rels/slide89.xml.rels" ContentType="application/vnd.openxmlformats-package.relationships+xml"/>
  <Override PartName="/ppt/slides/_rels/slide79.xml.rels" ContentType="application/vnd.openxmlformats-package.relationships+xml"/>
  <Override PartName="/ppt/slides/_rels/slide78.xml.rels" ContentType="application/vnd.openxmlformats-package.relationships+xml"/>
  <Override PartName="/ppt/slides/_rels/slide95.xml.rels" ContentType="application/vnd.openxmlformats-package.relationships+xml"/>
  <Override PartName="/ppt/slides/_rels/slide108.xml.rels" ContentType="application/vnd.openxmlformats-package.relationships+xml"/>
  <Override PartName="/ppt/slides/_rels/slide2.xml.rels" ContentType="application/vnd.openxmlformats-package.relationships+xml"/>
  <Override PartName="/ppt/slides/_rels/slide110.xml.rels" ContentType="application/vnd.openxmlformats-package.relationships+xml"/>
  <Override PartName="/ppt/slides/_rels/slide32.xml.rels" ContentType="application/vnd.openxmlformats-package.relationships+xml"/>
  <Override PartName="/ppt/slides/_rels/slide97.xml.rels" ContentType="application/vnd.openxmlformats-package.relationships+xml"/>
  <Override PartName="/ppt/slides/_rels/slide4.xml.rels" ContentType="application/vnd.openxmlformats-package.relationships+xml"/>
  <Override PartName="/ppt/slides/_rels/slide60.xml.rels" ContentType="application/vnd.openxmlformats-package.relationships+xml"/>
  <Override PartName="/ppt/slides/_rels/slide76.xml.rels" ContentType="application/vnd.openxmlformats-package.relationships+xml"/>
  <Override PartName="/ppt/slides/_rels/slide59.xml.rels" ContentType="application/vnd.openxmlformats-package.relationships+xml"/>
  <Override PartName="/ppt/slides/_rels/slide30.xml.rels" ContentType="application/vnd.openxmlformats-package.relationships+xml"/>
  <Override PartName="/ppt/slides/_rels/slide67.xml.rels" ContentType="application/vnd.openxmlformats-package.relationships+xml"/>
  <Override PartName="/ppt/slides/_rels/slide31.xml.rels" ContentType="application/vnd.openxmlformats-package.relationships+xml"/>
  <Override PartName="/ppt/slides/_rels/slide68.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22.xml.rels" ContentType="application/vnd.openxmlformats-package.relationships+xml"/>
  <Override PartName="/ppt/slides/_rels/slide100.xml.rels" ContentType="application/vnd.openxmlformats-package.relationships+xml"/>
  <Override PartName="/ppt/slides/_rels/slide36.xml.rels" ContentType="application/vnd.openxmlformats-package.relationships+xml"/>
  <Override PartName="/ppt/slides/_rels/slide23.xml.rels" ContentType="application/vnd.openxmlformats-package.relationships+xml"/>
  <Override PartName="/ppt/slides/_rels/slide101.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52.xml.rels" ContentType="application/vnd.openxmlformats-package.relationships+xml"/>
  <Override PartName="/ppt/slides/_rels/slide24.xml.rels" ContentType="application/vnd.openxmlformats-package.relationships+xml"/>
  <Override PartName="/ppt/slides/_rels/slide102.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84.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83.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90.xml.rels" ContentType="application/vnd.openxmlformats-package.relationships+xml"/>
  <Override PartName="/ppt/slides/_rels/slide103.xml.rels" ContentType="application/vnd.openxmlformats-package.relationships+xml"/>
  <Override PartName="/ppt/slides/_rels/slide25.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66.xml" ContentType="application/vnd.openxmlformats-officedocument.presentationml.slide+xml"/>
  <Override PartName="/ppt/slides/slide109.xml" ContentType="application/vnd.openxmlformats-officedocument.presentationml.slide+xml"/>
  <Override PartName="/ppt/slides/slide46.xml" ContentType="application/vnd.openxmlformats-officedocument.presentationml.slide+xml"/>
  <Override PartName="/ppt/slides/slide65.xml" ContentType="application/vnd.openxmlformats-officedocument.presentationml.slide+xml"/>
  <Override PartName="/ppt/slides/slide108.xml" ContentType="application/vnd.openxmlformats-officedocument.presentationml.slide+xml"/>
  <Override PartName="/ppt/slides/slide110.xml" ContentType="application/vnd.openxmlformats-officedocument.presentationml.slide+xml"/>
  <Override PartName="/ppt/slides/slide64.xml" ContentType="application/vnd.openxmlformats-officedocument.presentationml.slide+xml"/>
  <Override PartName="/ppt/slides/slide107.xml" ContentType="application/vnd.openxmlformats-officedocument.presentationml.slide+xml"/>
  <Override PartName="/ppt/slides/slide79.xml" ContentType="application/vnd.openxmlformats-officedocument.presentationml.slide+xml"/>
  <Override PartName="/ppt/slides/slide63.xml" ContentType="application/vnd.openxmlformats-officedocument.presentationml.slide+xml"/>
  <Override PartName="/ppt/slides/slide106.xml" ContentType="application/vnd.openxmlformats-officedocument.presentationml.slide+xml"/>
  <Override PartName="/ppt/slides/slide78.xml" ContentType="application/vnd.openxmlformats-officedocument.presentationml.slide+xml"/>
  <Override PartName="/ppt/slides/slide95.xml" ContentType="application/vnd.openxmlformats-officedocument.presentationml.slide+xml"/>
  <Override PartName="/ppt/slides/slide8.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7.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1.xml" ContentType="application/vnd.openxmlformats-officedocument.presentationml.slide+xml"/>
  <Override PartName="/ppt/slides/slide96.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9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Override PartName="/ppt/slides/slide98.xml" ContentType="application/vnd.openxmlformats-officedocument.presentationml.slide+xml"/>
  <Override PartName="/ppt/slides/slide3.xml" ContentType="application/vnd.openxmlformats-officedocument.presentationml.slide+xml"/>
  <Override PartName="/ppt/notesSlides/notesSlide83.xml" ContentType="application/vnd.openxmlformats-officedocument.presentationml.notesSlide+xml"/>
  <Override PartName="/ppt/notesSlides/notesSlide18.xml" ContentType="application/vnd.openxmlformats-officedocument.presentationml.notesSlide+xml"/>
  <Override PartName="/ppt/notesSlides/notesSlide82.xml" ContentType="application/vnd.openxmlformats-officedocument.presentationml.notesSlide+xml"/>
  <Override PartName="/ppt/notesSlides/notesSlide17.xml" ContentType="application/vnd.openxmlformats-officedocument.presentationml.notesSlide+xml"/>
  <Override PartName="/ppt/notesSlides/notesSlide79.xml" ContentType="application/vnd.openxmlformats-officedocument.presentationml.notesSlide+xml"/>
  <Override PartName="/ppt/notesSlides/notesSlide7.xml" ContentType="application/vnd.openxmlformats-officedocument.presentationml.notesSlide+xml"/>
  <Override PartName="/ppt/notesSlides/notesSlide78.xml" ContentType="application/vnd.openxmlformats-officedocument.presentationml.notesSlide+xml"/>
  <Override PartName="/ppt/notesSlides/notesSlide6.xml" ContentType="application/vnd.openxmlformats-officedocument.presentationml.notesSlide+xml"/>
  <Override PartName="/ppt/notesSlides/notesSlide76.xml" ContentType="application/vnd.openxmlformats-officedocument.presentationml.notesSlide+xml"/>
  <Override PartName="/ppt/notesSlides/notesSlide4.xml" ContentType="application/vnd.openxmlformats-officedocument.presentationml.notesSlide+xml"/>
  <Override PartName="/ppt/notesSlides/notesSlide75.xml" ContentType="application/vnd.openxmlformats-officedocument.presentationml.notesSlide+xml"/>
  <Override PartName="/ppt/notesSlides/notesSlide3.xml" ContentType="application/vnd.openxmlformats-officedocument.presentationml.notesSlide+xml"/>
  <Override PartName="/ppt/notesSlides/notesSlide74.xml" ContentType="application/vnd.openxmlformats-officedocument.presentationml.notesSlide+xml"/>
  <Override PartName="/ppt/notesSlides/notesSlide2.xml" ContentType="application/vnd.openxmlformats-officedocument.presentationml.notesSlide+xml"/>
  <Override PartName="/ppt/notesSlides/_rels/notesSlide39.xml.rels" ContentType="application/vnd.openxmlformats-package.relationships+xml"/>
  <Override PartName="/ppt/notesSlides/_rels/notesSlide80.xml.rels" ContentType="application/vnd.openxmlformats-package.relationships+xml"/>
  <Override PartName="/ppt/notesSlides/_rels/notesSlide15.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4.xml.rels" ContentType="application/vnd.openxmlformats-package.relationships+xml"/>
  <Override PartName="/ppt/notesSlides/_rels/notesSlide33.xml.rels" ContentType="application/vnd.openxmlformats-package.relationships+xml"/>
  <Override PartName="/ppt/notesSlides/_rels/notesSlide10.xml.rels" ContentType="application/vnd.openxmlformats-package.relationships+xml"/>
  <Override PartName="/ppt/notesSlides/_rels/notesSlide71.xml.rels" ContentType="application/vnd.openxmlformats-package.relationships+xml"/>
  <Override PartName="/ppt/notesSlides/_rels/notesSlide29.xml.rels" ContentType="application/vnd.openxmlformats-package.relationships+xml"/>
  <Override PartName="/ppt/notesSlides/_rels/notesSlide94.xml.rels" ContentType="application/vnd.openxmlformats-package.relationships+xml"/>
  <Override PartName="/ppt/notesSlides/_rels/notesSlide68.xml.rels" ContentType="application/vnd.openxmlformats-package.relationships+xml"/>
  <Override PartName="/ppt/notesSlides/_rels/notesSlide31.xml.rels" ContentType="application/vnd.openxmlformats-package.relationships+xml"/>
  <Override PartName="/ppt/notesSlides/_rels/notesSlide70.xml.rels" ContentType="application/vnd.openxmlformats-package.relationships+xml"/>
  <Override PartName="/ppt/notesSlides/_rels/notesSlide28.xml.rels" ContentType="application/vnd.openxmlformats-package.relationships+xml"/>
  <Override PartName="/ppt/notesSlides/_rels/notesSlide93.xml.rels" ContentType="application/vnd.openxmlformats-package.relationships+xml"/>
  <Override PartName="/ppt/notesSlides/_rels/notesSlide9.xml.rels" ContentType="application/vnd.openxmlformats-package.relationships+xml"/>
  <Override PartName="/ppt/notesSlides/_rels/notesSlide67.xml.rels" ContentType="application/vnd.openxmlformats-package.relationships+xml"/>
  <Override PartName="/ppt/notesSlides/_rels/notesSlide30.xml.rels" ContentType="application/vnd.openxmlformats-package.relationships+xml"/>
  <Override PartName="/ppt/notesSlides/_rels/notesSlide27.xml.rels" ContentType="application/vnd.openxmlformats-package.relationships+xml"/>
  <Override PartName="/ppt/notesSlides/_rels/notesSlide92.xml.rels" ContentType="application/vnd.openxmlformats-package.relationships+xml"/>
  <Override PartName="/ppt/notesSlides/_rels/notesSlide110.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2.xml.rels" ContentType="application/vnd.openxmlformats-package.relationships+xml"/>
  <Override PartName="/ppt/notesSlides/_rels/notesSlide97.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101.xml.rels" ContentType="application/vnd.openxmlformats-package.relationships+xml"/>
  <Override PartName="/ppt/notesSlides/_rels/notesSlide18.xml.rels" ContentType="application/vnd.openxmlformats-package.relationships+xml"/>
  <Override PartName="/ppt/notesSlides/_rels/notesSlide83.xml.rels" ContentType="application/vnd.openxmlformats-package.relationships+xml"/>
  <Override PartName="/ppt/notesSlides/_rels/notesSlide77.xml.rels" ContentType="application/vnd.openxmlformats-package.relationships+xml"/>
  <Override PartName="/ppt/notesSlides/_rels/notesSlide40.xml.rels" ContentType="application/vnd.openxmlformats-package.relationships+xml"/>
  <Override PartName="/ppt/notesSlides/_rels/notesSlide62.xml.rels" ContentType="application/vnd.openxmlformats-package.relationships+xml"/>
  <Override PartName="/ppt/notesSlides/_rels/notesSlide99.xml.rels" ContentType="application/vnd.openxmlformats-package.relationships+xml"/>
  <Override PartName="/ppt/notesSlides/_rels/notesSlide63.xml.rels" ContentType="application/vnd.openxmlformats-package.relationships+xml"/>
  <Override PartName="/ppt/notesSlides/_rels/notesSlide79.xml.rels" ContentType="application/vnd.openxmlformats-package.relationships+xml"/>
  <Override PartName="/ppt/notesSlides/_rels/notesSlide78.xml.rels" ContentType="application/vnd.openxmlformats-package.relationships+xml"/>
  <Override PartName="/ppt/notesSlides/_rels/notesSlide85.xml.rels" ContentType="application/vnd.openxmlformats-package.relationships+xml"/>
  <Override PartName="/ppt/notesSlides/_rels/notesSlide103.xml.rels" ContentType="application/vnd.openxmlformats-package.relationships+xml"/>
  <Override PartName="/ppt/notesSlides/_rels/notesSlide105.xml.rels" ContentType="application/vnd.openxmlformats-package.relationships+xml"/>
  <Override PartName="/ppt/notesSlides/_rels/notesSlide87.xml.rels" ContentType="application/vnd.openxmlformats-package.relationships+xml"/>
  <Override PartName="/ppt/notesSlides/_rels/notesSlide66.xml.rels" ContentType="application/vnd.openxmlformats-package.relationships+xml"/>
  <Override PartName="/ppt/notesSlides/_rels/notesSlide76.xml.rels" ContentType="application/vnd.openxmlformats-package.relationships+xml"/>
  <Override PartName="/ppt/notesSlides/_rels/notesSlide64.xml.rels" ContentType="application/vnd.openxmlformats-package.relationships+xml"/>
  <Override PartName="/ppt/notesSlides/_rels/notesSlide75.xml.rels" ContentType="application/vnd.openxmlformats-package.relationships+xml"/>
  <Override PartName="/ppt/notesSlides/_rels/notesSlide74.xml.rels" ContentType="application/vnd.openxmlformats-package.relationships+xml"/>
  <Override PartName="/ppt/notesSlides/_rels/notesSlide69.xml.rels" ContentType="application/vnd.openxmlformats-package.relationships+xml"/>
  <Override PartName="/ppt/notesSlides/_rels/notesSlide73.xml.rels" ContentType="application/vnd.openxmlformats-package.relationships+xml"/>
  <Override PartName="/ppt/notesSlides/_rels/notesSlide104.xml.rels" ContentType="application/vnd.openxmlformats-package.relationships+xml"/>
  <Override PartName="/ppt/notesSlides/_rels/notesSlide86.xml.rels" ContentType="application/vnd.openxmlformats-package.relationships+xml"/>
  <Override PartName="/ppt/notesSlides/_rels/notesSlide1.xml.rels" ContentType="application/vnd.openxmlformats-package.relationships+xml"/>
  <Override PartName="/ppt/notesSlides/_rels/notesSlide72.xml.rels" ContentType="application/vnd.openxmlformats-package.relationships+xml"/>
  <Override PartName="/ppt/notesSlides/_rels/notesSlide6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96.xml.rels" ContentType="application/vnd.openxmlformats-package.relationships+xml"/>
  <Override PartName="/ppt/notesSlides/_rels/notesSlide95.xml.rels" ContentType="application/vnd.openxmlformats-package.relationships+xml"/>
  <Override PartName="/ppt/notesSlides/_rels/notesSlide16.xml.rels" ContentType="application/vnd.openxmlformats-package.relationships+xml"/>
  <Override PartName="/ppt/notesSlides/_rels/notesSlide81.xml.rels" ContentType="application/vnd.openxmlformats-package.relationships+xml"/>
  <Override PartName="/ppt/notesSlides/_rels/notesSlide5.xml.rels" ContentType="application/vnd.openxmlformats-package.relationships+xml"/>
  <Override PartName="/ppt/notesSlides/_rels/notesSlide24.xml.rels" ContentType="application/vnd.openxmlformats-package.relationships+xml"/>
  <Override PartName="/ppt/notesSlides/_rels/notesSlide90.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109.xml.rels" ContentType="application/vnd.openxmlformats-package.relationships+xml"/>
  <Override PartName="/ppt/notesSlides/_rels/notesSlide108.xml.rels" ContentType="application/vnd.openxmlformats-package.relationships+xml"/>
  <Override PartName="/ppt/notesSlides/_rels/notesSlide89.xml.rels" ContentType="application/vnd.openxmlformats-package.relationships+xml"/>
  <Override PartName="/ppt/notesSlides/_rels/notesSlide107.xml.rels" ContentType="application/vnd.openxmlformats-package.relationships+xml"/>
  <Override PartName="/ppt/notesSlides/_rels/notesSlide88.xml.rels" ContentType="application/vnd.openxmlformats-package.relationships+xml"/>
  <Override PartName="/ppt/notesSlides/_rels/notesSlide106.xml.rels" ContentType="application/vnd.openxmlformats-package.relationships+xml"/>
  <Override PartName="/ppt/notesSlides/_rels/notesSlide91.xml.rels" ContentType="application/vnd.openxmlformats-package.relationships+xml"/>
  <Override PartName="/ppt/notesSlides/_rels/notesSlide7.xml.rels" ContentType="application/vnd.openxmlformats-package.relationships+xml"/>
  <Override PartName="/ppt/notesSlides/_rels/notesSlide26.xml.rels" ContentType="application/vnd.openxmlformats-package.relationships+xml"/>
  <Override PartName="/ppt/notesSlides/_rels/notesSlide98.xml.rels" ContentType="application/vnd.openxmlformats-package.relationships+xml"/>
  <Override PartName="/ppt/notesSlides/_rels/notesSlide17.xml.rels" ContentType="application/vnd.openxmlformats-package.relationships+xml"/>
  <Override PartName="/ppt/notesSlides/_rels/notesSlide82.xml.rels" ContentType="application/vnd.openxmlformats-package.relationships+xml"/>
  <Override PartName="/ppt/notesSlides/_rels/notesSlide100.xml.rels" ContentType="application/vnd.openxmlformats-package.relationships+xml"/>
  <Override PartName="/ppt/notesSlides/_rels/notesSlide102.xml.rels" ContentType="application/vnd.openxmlformats-package.relationships+xml"/>
  <Override PartName="/ppt/notesSlides/_rels/notesSlide19.xml.rels" ContentType="application/vnd.openxmlformats-package.relationships+xml"/>
  <Override PartName="/ppt/notesSlides/_rels/notesSlide8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notesSlide73.xml" ContentType="application/vnd.openxmlformats-officedocument.presentationml.notesSlide+xml"/>
  <Override PartName="/ppt/notesSlides/notesSlide1.xml" ContentType="application/vnd.openxmlformats-officedocument.presentationml.notesSlide+xml"/>
  <Override PartName="/ppt/notesSlides/notesSlide72.xml" ContentType="application/vnd.openxmlformats-officedocument.presentationml.notesSlide+xml"/>
  <Override PartName="/ppt/notesSlides/notesSlide69.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77.xml" ContentType="application/vnd.openxmlformats-officedocument.presentationml.notesSlide+xml"/>
  <Override PartName="/ppt/notesSlides/notesSlide5.xml" ContentType="application/vnd.openxmlformats-officedocument.presentationml.notesSlide+xml"/>
  <Override PartName="/ppt/notesSlides/notesSlide4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25.xml" ContentType="application/vnd.openxmlformats-officedocument.presentationml.notesSlide+xml"/>
  <Override PartName="/ppt/notesSlides/notesSlide90.xml" ContentType="application/vnd.openxmlformats-officedocument.presentationml.notesSlide+xml"/>
  <Override PartName="/ppt/notesSlides/notesSlide107.xml" ContentType="application/vnd.openxmlformats-officedocument.presentationml.notesSlide+xml"/>
  <Override PartName="/ppt/notesSlides/notesSlide11.xml" ContentType="application/vnd.openxmlformats-officedocument.presentationml.notesSlide+xml"/>
  <Override PartName="/ppt/notesSlides/notesSlide88.xml" ContentType="application/vnd.openxmlformats-officedocument.presentationml.notesSlide+xml"/>
  <Override PartName="/ppt/notesSlides/notesSlide110.xml" ContentType="application/vnd.openxmlformats-officedocument.presentationml.notesSlide+xml"/>
  <Override PartName="/ppt/notesSlides/notesSlide26.xml" ContentType="application/vnd.openxmlformats-officedocument.presentationml.notesSlide+xml"/>
  <Override PartName="/ppt/notesSlides/notesSlide91.xml" ContentType="application/vnd.openxmlformats-officedocument.presentationml.notesSlide+xml"/>
  <Override PartName="/ppt/notesSlides/notesSlide108.xml" ContentType="application/vnd.openxmlformats-officedocument.presentationml.notesSlide+xml"/>
  <Override PartName="/ppt/notesSlides/notesSlide12.xml" ContentType="application/vnd.openxmlformats-officedocument.presentationml.notesSlide+xml"/>
  <Override PartName="/ppt/notesSlides/notesSlide89.xml" ContentType="application/vnd.openxmlformats-officedocument.presentationml.notesSlide+xml"/>
  <Override PartName="/ppt/notesSlides/notesSlide23.xml" ContentType="application/vnd.openxmlformats-officedocument.presentationml.notesSlide+xml"/>
  <Override PartName="/ppt/notesSlides/notesSlide95.xml" ContentType="application/vnd.openxmlformats-officedocument.presentationml.notesSlide+xml"/>
  <Override PartName="/ppt/notesSlides/notesSlide81.xml" ContentType="application/vnd.openxmlformats-officedocument.presentationml.notesSlide+xml"/>
  <Override PartName="/ppt/notesSlides/notesSlide16.xml" ContentType="application/vnd.openxmlformats-officedocument.presentationml.notesSlide+xml"/>
  <Override PartName="/ppt/notesSlides/notesSlide109.xml" ContentType="application/vnd.openxmlformats-officedocument.presentationml.notesSlide+xml"/>
  <Override PartName="/ppt/notesSlides/notesSlide13.xml" ContentType="application/vnd.openxmlformats-officedocument.presentationml.notesSlide+xml"/>
  <Override PartName="/ppt/notesSlides/notesSlide106.xml" ContentType="application/vnd.openxmlformats-officedocument.presentationml.notesSlide+xml"/>
  <Override PartName="/ppt/notesSlides/notesSlide10.xml" ContentType="application/vnd.openxmlformats-officedocument.presentationml.notesSlide+xml"/>
  <Override PartName="/ppt/notesSlides/notesSlide105.xml" ContentType="application/vnd.openxmlformats-officedocument.presentationml.notesSlide+xml"/>
  <Override PartName="/ppt/notesSlides/notesSlide104.xml" ContentType="application/vnd.openxmlformats-officedocument.presentationml.notesSlide+xml"/>
  <Override PartName="/ppt/notesSlides/notesSlide103.xml" ContentType="application/vnd.openxmlformats-officedocument.presentationml.notesSlide+xml"/>
  <Override PartName="/ppt/notesSlides/notesSlide99.xml" ContentType="application/vnd.openxmlformats-officedocument.presentationml.notesSlide+xml"/>
  <Override PartName="/ppt/notesSlides/notesSlide102.xml" ContentType="application/vnd.openxmlformats-officedocument.presentationml.notesSlide+xml"/>
  <Override PartName="/ppt/notesSlides/notesSlide98.xml" ContentType="application/vnd.openxmlformats-officedocument.presentationml.notesSlide+xml"/>
  <Override PartName="/ppt/notesSlides/notesSlide97.xml" ContentType="application/vnd.openxmlformats-officedocument.presentationml.notesSlide+xml"/>
  <Override PartName="/ppt/notesSlides/notesSlide101.xml" ContentType="application/vnd.openxmlformats-officedocument.presentationml.notesSlide+xml"/>
  <Override PartName="/ppt/notesSlides/notesSlide24.xml" ContentType="application/vnd.openxmlformats-officedocument.presentationml.notesSlide+xml"/>
  <Override PartName="/ppt/notesSlides/notesSlide96.xml" ContentType="application/vnd.openxmlformats-officedocument.presentationml.notesSlide+xml"/>
  <Override PartName="/ppt/notesSlides/notesSlide100.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84.xml" ContentType="application/vnd.openxmlformats-officedocument.presentationml.notesSlide+xml"/>
  <Override PartName="/ppt/notesSlides/notesSlide14.xml" ContentType="application/vnd.openxmlformats-officedocument.presentationml.notesSlide+xml"/>
  <Override PartName="/ppt/notesSlides/notesSlide92.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67.xml" ContentType="application/vnd.openxmlformats-officedocument.presentationml.notesSlide+xml"/>
  <Override PartName="/ppt/notesSlides/notesSlide93.xml" ContentType="application/vnd.openxmlformats-officedocument.presentationml.notesSlide+xml"/>
  <Override PartName="/ppt/notesSlides/notesSlide28.xml" ContentType="application/vnd.openxmlformats-officedocument.presentationml.notesSlide+xml"/>
  <Override PartName="/ppt/notesSlides/notesSlide70.xml" ContentType="application/vnd.openxmlformats-officedocument.presentationml.notesSlide+xml"/>
  <Override PartName="/ppt/notesSlides/notesSlide31.xml" ContentType="application/vnd.openxmlformats-officedocument.presentationml.notesSlide+xml"/>
  <Override PartName="/ppt/notesSlides/notesSlide68.xml" ContentType="application/vnd.openxmlformats-officedocument.presentationml.notesSlide+xml"/>
  <Override PartName="/ppt/notesSlides/notesSlide94.xml" ContentType="application/vnd.openxmlformats-officedocument.presentationml.notesSlide+xml"/>
  <Override PartName="/ppt/notesSlides/notesSlide29.xml" ContentType="application/vnd.openxmlformats-officedocument.presentationml.notesSlide+xml"/>
  <Override PartName="/ppt/notesSlides/notesSlide71.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15.xml" ContentType="application/vnd.openxmlformats-officedocument.presentationml.notesSlide+xml"/>
  <Override PartName="/ppt/notesSlides/notesSlide80.xml" ContentType="application/vnd.openxmlformats-officedocument.presentationml.notesSlide+xml"/>
  <Override PartName="/ppt/notesSlides/notesSlide3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6" r:id="rId108"/>
    <p:sldId id="347" r:id="rId109"/>
    <p:sldId id="348" r:id="rId110"/>
    <p:sldId id="349" r:id="rId111"/>
    <p:sldId id="350" r:id="rId112"/>
    <p:sldId id="351" r:id="rId113"/>
    <p:sldId id="352" r:id="rId114"/>
    <p:sldId id="353" r:id="rId115"/>
    <p:sldId id="354" r:id="rId116"/>
    <p:sldId id="355" r:id="rId117"/>
    <p:sldId id="356" r:id="rId118"/>
    <p:sldId id="357" r:id="rId119"/>
    <p:sldId id="358" r:id="rId120"/>
    <p:sldId id="359" r:id="rId121"/>
    <p:sldId id="360" r:id="rId122"/>
    <p:sldId id="361" r:id="rId123"/>
    <p:sldId id="362" r:id="rId124"/>
    <p:sldId id="363" r:id="rId125"/>
    <p:sldId id="364" r:id="rId126"/>
    <p:sldId id="365" r:id="rId12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notesMaster" Target="notesMasters/notesMaster1.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40" Type="http://schemas.openxmlformats.org/officeDocument/2006/relationships/slide" Target="slides/slide23.xml"/><Relationship Id="rId41" Type="http://schemas.openxmlformats.org/officeDocument/2006/relationships/slide" Target="slides/slide24.xml"/><Relationship Id="rId42" Type="http://schemas.openxmlformats.org/officeDocument/2006/relationships/slide" Target="slides/slide25.xml"/><Relationship Id="rId43" Type="http://schemas.openxmlformats.org/officeDocument/2006/relationships/slide" Target="slides/slide26.xml"/><Relationship Id="rId44" Type="http://schemas.openxmlformats.org/officeDocument/2006/relationships/slide" Target="slides/slide27.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slide" Target="slides/slide32.xml"/><Relationship Id="rId50" Type="http://schemas.openxmlformats.org/officeDocument/2006/relationships/slide" Target="slides/slide33.xml"/><Relationship Id="rId51" Type="http://schemas.openxmlformats.org/officeDocument/2006/relationships/slide" Target="slides/slide34.xml"/><Relationship Id="rId52" Type="http://schemas.openxmlformats.org/officeDocument/2006/relationships/slide" Target="slides/slide35.xml"/><Relationship Id="rId53" Type="http://schemas.openxmlformats.org/officeDocument/2006/relationships/slide" Target="slides/slide36.xml"/><Relationship Id="rId54" Type="http://schemas.openxmlformats.org/officeDocument/2006/relationships/slide" Target="slides/slide37.xml"/><Relationship Id="rId55" Type="http://schemas.openxmlformats.org/officeDocument/2006/relationships/slide" Target="slides/slide38.xml"/><Relationship Id="rId56" Type="http://schemas.openxmlformats.org/officeDocument/2006/relationships/slide" Target="slides/slide39.xml"/><Relationship Id="rId57" Type="http://schemas.openxmlformats.org/officeDocument/2006/relationships/slide" Target="slides/slide40.xml"/><Relationship Id="rId58" Type="http://schemas.openxmlformats.org/officeDocument/2006/relationships/slide" Target="slides/slide41.xml"/><Relationship Id="rId59" Type="http://schemas.openxmlformats.org/officeDocument/2006/relationships/slide" Target="slides/slide42.xml"/><Relationship Id="rId60" Type="http://schemas.openxmlformats.org/officeDocument/2006/relationships/slide" Target="slides/slide43.xml"/><Relationship Id="rId61" Type="http://schemas.openxmlformats.org/officeDocument/2006/relationships/slide" Target="slides/slide44.xml"/><Relationship Id="rId62" Type="http://schemas.openxmlformats.org/officeDocument/2006/relationships/slide" Target="slides/slide45.xml"/><Relationship Id="rId63" Type="http://schemas.openxmlformats.org/officeDocument/2006/relationships/slide" Target="slides/slide46.xml"/><Relationship Id="rId64" Type="http://schemas.openxmlformats.org/officeDocument/2006/relationships/slide" Target="slides/slide47.xml"/><Relationship Id="rId65" Type="http://schemas.openxmlformats.org/officeDocument/2006/relationships/slide" Target="slides/slide48.xml"/><Relationship Id="rId66" Type="http://schemas.openxmlformats.org/officeDocument/2006/relationships/slide" Target="slides/slide49.xml"/><Relationship Id="rId67" Type="http://schemas.openxmlformats.org/officeDocument/2006/relationships/slide" Target="slides/slide50.xml"/><Relationship Id="rId68" Type="http://schemas.openxmlformats.org/officeDocument/2006/relationships/slide" Target="slides/slide51.xml"/><Relationship Id="rId69" Type="http://schemas.openxmlformats.org/officeDocument/2006/relationships/slide" Target="slides/slide52.xml"/><Relationship Id="rId70" Type="http://schemas.openxmlformats.org/officeDocument/2006/relationships/slide" Target="slides/slide53.xml"/><Relationship Id="rId71" Type="http://schemas.openxmlformats.org/officeDocument/2006/relationships/slide" Target="slides/slide54.xml"/><Relationship Id="rId72" Type="http://schemas.openxmlformats.org/officeDocument/2006/relationships/slide" Target="slides/slide55.xml"/><Relationship Id="rId73" Type="http://schemas.openxmlformats.org/officeDocument/2006/relationships/slide" Target="slides/slide56.xml"/><Relationship Id="rId74" Type="http://schemas.openxmlformats.org/officeDocument/2006/relationships/slide" Target="slides/slide57.xml"/><Relationship Id="rId75" Type="http://schemas.openxmlformats.org/officeDocument/2006/relationships/slide" Target="slides/slide58.xml"/><Relationship Id="rId76" Type="http://schemas.openxmlformats.org/officeDocument/2006/relationships/slide" Target="slides/slide59.xml"/><Relationship Id="rId77" Type="http://schemas.openxmlformats.org/officeDocument/2006/relationships/slide" Target="slides/slide60.xml"/><Relationship Id="rId78" Type="http://schemas.openxmlformats.org/officeDocument/2006/relationships/slide" Target="slides/slide61.xml"/><Relationship Id="rId79" Type="http://schemas.openxmlformats.org/officeDocument/2006/relationships/slide" Target="slides/slide62.xml"/><Relationship Id="rId80" Type="http://schemas.openxmlformats.org/officeDocument/2006/relationships/slide" Target="slides/slide63.xml"/><Relationship Id="rId81" Type="http://schemas.openxmlformats.org/officeDocument/2006/relationships/slide" Target="slides/slide64.xml"/><Relationship Id="rId82" Type="http://schemas.openxmlformats.org/officeDocument/2006/relationships/slide" Target="slides/slide65.xml"/><Relationship Id="rId83" Type="http://schemas.openxmlformats.org/officeDocument/2006/relationships/slide" Target="slides/slide66.xml"/><Relationship Id="rId84" Type="http://schemas.openxmlformats.org/officeDocument/2006/relationships/slide" Target="slides/slide67.xml"/><Relationship Id="rId85" Type="http://schemas.openxmlformats.org/officeDocument/2006/relationships/slide" Target="slides/slide68.xml"/><Relationship Id="rId86" Type="http://schemas.openxmlformats.org/officeDocument/2006/relationships/slide" Target="slides/slide69.xml"/><Relationship Id="rId87" Type="http://schemas.openxmlformats.org/officeDocument/2006/relationships/slide" Target="slides/slide70.xml"/><Relationship Id="rId88" Type="http://schemas.openxmlformats.org/officeDocument/2006/relationships/slide" Target="slides/slide71.xml"/><Relationship Id="rId89" Type="http://schemas.openxmlformats.org/officeDocument/2006/relationships/slide" Target="slides/slide72.xml"/><Relationship Id="rId90" Type="http://schemas.openxmlformats.org/officeDocument/2006/relationships/slide" Target="slides/slide73.xml"/><Relationship Id="rId91" Type="http://schemas.openxmlformats.org/officeDocument/2006/relationships/slide" Target="slides/slide74.xml"/><Relationship Id="rId92" Type="http://schemas.openxmlformats.org/officeDocument/2006/relationships/slide" Target="slides/slide75.xml"/><Relationship Id="rId93" Type="http://schemas.openxmlformats.org/officeDocument/2006/relationships/slide" Target="slides/slide76.xml"/><Relationship Id="rId94" Type="http://schemas.openxmlformats.org/officeDocument/2006/relationships/slide" Target="slides/slide77.xml"/><Relationship Id="rId95" Type="http://schemas.openxmlformats.org/officeDocument/2006/relationships/slide" Target="slides/slide78.xml"/><Relationship Id="rId96" Type="http://schemas.openxmlformats.org/officeDocument/2006/relationships/slide" Target="slides/slide79.xml"/><Relationship Id="rId97" Type="http://schemas.openxmlformats.org/officeDocument/2006/relationships/slide" Target="slides/slide80.xml"/><Relationship Id="rId98" Type="http://schemas.openxmlformats.org/officeDocument/2006/relationships/slide" Target="slides/slide81.xml"/><Relationship Id="rId99" Type="http://schemas.openxmlformats.org/officeDocument/2006/relationships/slide" Target="slides/slide82.xml"/><Relationship Id="rId100" Type="http://schemas.openxmlformats.org/officeDocument/2006/relationships/slide" Target="slides/slide83.xml"/><Relationship Id="rId101" Type="http://schemas.openxmlformats.org/officeDocument/2006/relationships/slide" Target="slides/slide84.xml"/><Relationship Id="rId102" Type="http://schemas.openxmlformats.org/officeDocument/2006/relationships/slide" Target="slides/slide85.xml"/><Relationship Id="rId103" Type="http://schemas.openxmlformats.org/officeDocument/2006/relationships/slide" Target="slides/slide86.xml"/><Relationship Id="rId104" Type="http://schemas.openxmlformats.org/officeDocument/2006/relationships/slide" Target="slides/slide87.xml"/><Relationship Id="rId105" Type="http://schemas.openxmlformats.org/officeDocument/2006/relationships/slide" Target="slides/slide88.xml"/><Relationship Id="rId106" Type="http://schemas.openxmlformats.org/officeDocument/2006/relationships/slide" Target="slides/slide89.xml"/><Relationship Id="rId107" Type="http://schemas.openxmlformats.org/officeDocument/2006/relationships/slide" Target="slides/slide90.xml"/><Relationship Id="rId108" Type="http://schemas.openxmlformats.org/officeDocument/2006/relationships/slide" Target="slides/slide91.xml"/><Relationship Id="rId109" Type="http://schemas.openxmlformats.org/officeDocument/2006/relationships/slide" Target="slides/slide92.xml"/><Relationship Id="rId110" Type="http://schemas.openxmlformats.org/officeDocument/2006/relationships/slide" Target="slides/slide93.xml"/><Relationship Id="rId111" Type="http://schemas.openxmlformats.org/officeDocument/2006/relationships/slide" Target="slides/slide94.xml"/><Relationship Id="rId112" Type="http://schemas.openxmlformats.org/officeDocument/2006/relationships/slide" Target="slides/slide95.xml"/><Relationship Id="rId113" Type="http://schemas.openxmlformats.org/officeDocument/2006/relationships/slide" Target="slides/slide96.xml"/><Relationship Id="rId114" Type="http://schemas.openxmlformats.org/officeDocument/2006/relationships/slide" Target="slides/slide97.xml"/><Relationship Id="rId115" Type="http://schemas.openxmlformats.org/officeDocument/2006/relationships/slide" Target="slides/slide98.xml"/><Relationship Id="rId116" Type="http://schemas.openxmlformats.org/officeDocument/2006/relationships/slide" Target="slides/slide99.xml"/><Relationship Id="rId117" Type="http://schemas.openxmlformats.org/officeDocument/2006/relationships/slide" Target="slides/slide100.xml"/><Relationship Id="rId118" Type="http://schemas.openxmlformats.org/officeDocument/2006/relationships/slide" Target="slides/slide101.xml"/><Relationship Id="rId119" Type="http://schemas.openxmlformats.org/officeDocument/2006/relationships/slide" Target="slides/slide102.xml"/><Relationship Id="rId120" Type="http://schemas.openxmlformats.org/officeDocument/2006/relationships/slide" Target="slides/slide103.xml"/><Relationship Id="rId121" Type="http://schemas.openxmlformats.org/officeDocument/2006/relationships/slide" Target="slides/slide104.xml"/><Relationship Id="rId122" Type="http://schemas.openxmlformats.org/officeDocument/2006/relationships/slide" Target="slides/slide105.xml"/><Relationship Id="rId123" Type="http://schemas.openxmlformats.org/officeDocument/2006/relationships/slide" Target="slides/slide106.xml"/><Relationship Id="rId124" Type="http://schemas.openxmlformats.org/officeDocument/2006/relationships/slide" Target="slides/slide107.xml"/><Relationship Id="rId125" Type="http://schemas.openxmlformats.org/officeDocument/2006/relationships/slide" Target="slides/slide108.xml"/><Relationship Id="rId126" Type="http://schemas.openxmlformats.org/officeDocument/2006/relationships/slide" Target="slides/slide109.xml"/><Relationship Id="rId127" Type="http://schemas.openxmlformats.org/officeDocument/2006/relationships/slide" Target="slides/slide110.xml"/><Relationship Id="rId12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nl-NL" sz="1800" spc="-1" strike="noStrike">
                <a:solidFill>
                  <a:schemeClr val="dk1"/>
                </a:solidFill>
                <a:latin typeface="Calibri"/>
              </a:rPr>
              <a:t>Click to move the slide</a:t>
            </a:r>
            <a:endParaRPr b="0" lang="nl-NL" sz="1800" spc="-1" strike="noStrike">
              <a:solidFill>
                <a:schemeClr val="dk1"/>
              </a:solidFill>
              <a:latin typeface="Calibri"/>
            </a:endParaRPr>
          </a:p>
        </p:txBody>
      </p:sp>
      <p:sp>
        <p:nvSpPr>
          <p:cNvPr id="7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7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74" name="PlaceHolder 4"/>
          <p:cNvSpPr>
            <a:spLocks noGrp="1"/>
          </p:cNvSpPr>
          <p:nvPr>
            <p:ph type="dt" idx="17"/>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5" name="PlaceHolder 5"/>
          <p:cNvSpPr>
            <a:spLocks noGrp="1"/>
          </p:cNvSpPr>
          <p:nvPr>
            <p:ph type="ftr" idx="18"/>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6" name="PlaceHolder 6"/>
          <p:cNvSpPr>
            <a:spLocks noGrp="1"/>
          </p:cNvSpPr>
          <p:nvPr>
            <p:ph type="sldNum" idx="19"/>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ADFA4C7-2DB8-4B4B-81B9-086C7E5AF9D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380880" y="685800"/>
            <a:ext cx="6095520" cy="3428640"/>
          </a:xfrm>
          <a:prstGeom prst="rect">
            <a:avLst/>
          </a:prstGeom>
          <a:ln w="0">
            <a:noFill/>
          </a:ln>
        </p:spPr>
      </p:sp>
      <p:sp>
        <p:nvSpPr>
          <p:cNvPr id="62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21" name="PlaceHolder 3"/>
          <p:cNvSpPr>
            <a:spLocks noGrp="1"/>
          </p:cNvSpPr>
          <p:nvPr>
            <p:ph type="sldNum" idx="116"/>
          </p:nvPr>
        </p:nvSpPr>
        <p:spPr>
          <a:xfrm>
            <a:off x="3884760" y="8685360"/>
            <a:ext cx="2971440" cy="456840"/>
          </a:xfrm>
          <a:prstGeom prst="rect">
            <a:avLst/>
          </a:prstGeom>
          <a:noFill/>
          <a:ln w="0">
            <a:noFill/>
          </a:ln>
        </p:spPr>
        <p:txBody>
          <a:bodyPr lIns="91440" rIns="91440" tIns="45720" bIns="45720" anchor="b">
            <a:noAutofit/>
          </a:bodyPr>
          <a:lstStyle>
            <a:lvl1pPr indent="0" algn="r" defTabSz="457200">
              <a:lnSpc>
                <a:spcPct val="100000"/>
              </a:lnSpc>
              <a:buNone/>
              <a:defRPr b="0" lang="nl-NL" sz="1200" spc="-1" strike="noStrike">
                <a:solidFill>
                  <a:schemeClr val="dk1"/>
                </a:solidFill>
                <a:latin typeface="+mn-lt"/>
                <a:ea typeface="+mn-ea"/>
              </a:defRPr>
            </a:lvl1pPr>
          </a:lstStyle>
          <a:p>
            <a:pPr indent="0" algn="r" defTabSz="457200">
              <a:lnSpc>
                <a:spcPct val="100000"/>
              </a:lnSpc>
              <a:buNone/>
            </a:pPr>
            <a:fld id="{FFA3AC91-5270-4315-A59B-FE250F292B65}" type="slidenum">
              <a:rPr b="0" lang="nl-NL"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ftr" idx="13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55" name="PlaceHolder 2"/>
          <p:cNvSpPr>
            <a:spLocks noGrp="1"/>
          </p:cNvSpPr>
          <p:nvPr>
            <p:ph type="sldNum" idx="13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2F457D8D-628A-44FD-8CC6-930C1EB57E08}"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56" name="PlaceHolder 3"/>
          <p:cNvSpPr>
            <a:spLocks noGrp="1"/>
          </p:cNvSpPr>
          <p:nvPr>
            <p:ph type="sldImg"/>
          </p:nvPr>
        </p:nvSpPr>
        <p:spPr>
          <a:xfrm>
            <a:off x="141120" y="768240"/>
            <a:ext cx="6821280" cy="3838320"/>
          </a:xfrm>
          <a:prstGeom prst="rect">
            <a:avLst/>
          </a:prstGeom>
          <a:ln w="0">
            <a:noFill/>
          </a:ln>
        </p:spPr>
      </p:sp>
      <p:sp>
        <p:nvSpPr>
          <p:cNvPr id="65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PlaceHolder 1"/>
          <p:cNvSpPr>
            <a:spLocks noGrp="1"/>
          </p:cNvSpPr>
          <p:nvPr>
            <p:ph type="ftr" idx="26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19" name="PlaceHolder 2"/>
          <p:cNvSpPr>
            <a:spLocks noGrp="1"/>
          </p:cNvSpPr>
          <p:nvPr>
            <p:ph type="sldNum" idx="26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1A1879CF-0F58-492C-8025-110A08221E67}"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20" name="PlaceHolder 3"/>
          <p:cNvSpPr>
            <a:spLocks noGrp="1"/>
          </p:cNvSpPr>
          <p:nvPr>
            <p:ph type="sldImg"/>
          </p:nvPr>
        </p:nvSpPr>
        <p:spPr>
          <a:xfrm>
            <a:off x="141120" y="768240"/>
            <a:ext cx="6821280" cy="3838320"/>
          </a:xfrm>
          <a:prstGeom prst="rect">
            <a:avLst/>
          </a:prstGeom>
          <a:ln w="0">
            <a:noFill/>
          </a:ln>
        </p:spPr>
      </p:sp>
      <p:sp>
        <p:nvSpPr>
          <p:cNvPr id="92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PlaceHolder 1"/>
          <p:cNvSpPr>
            <a:spLocks noGrp="1"/>
          </p:cNvSpPr>
          <p:nvPr>
            <p:ph type="ftr" idx="26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23" name="PlaceHolder 2"/>
          <p:cNvSpPr>
            <a:spLocks noGrp="1"/>
          </p:cNvSpPr>
          <p:nvPr>
            <p:ph type="sldNum" idx="26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CE6A4419-0E80-466D-82BD-F46EE41504D7}"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24" name="PlaceHolder 3"/>
          <p:cNvSpPr>
            <a:spLocks noGrp="1"/>
          </p:cNvSpPr>
          <p:nvPr>
            <p:ph type="sldImg"/>
          </p:nvPr>
        </p:nvSpPr>
        <p:spPr>
          <a:xfrm>
            <a:off x="141120" y="768240"/>
            <a:ext cx="6821280" cy="3838320"/>
          </a:xfrm>
          <a:prstGeom prst="rect">
            <a:avLst/>
          </a:prstGeom>
          <a:ln w="0">
            <a:noFill/>
          </a:ln>
        </p:spPr>
      </p:sp>
      <p:sp>
        <p:nvSpPr>
          <p:cNvPr id="92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PlaceHolder 1"/>
          <p:cNvSpPr>
            <a:spLocks noGrp="1"/>
          </p:cNvSpPr>
          <p:nvPr>
            <p:ph type="ftr" idx="26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27" name="PlaceHolder 2"/>
          <p:cNvSpPr>
            <a:spLocks noGrp="1"/>
          </p:cNvSpPr>
          <p:nvPr>
            <p:ph type="sldNum" idx="27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E4CCE837-066D-48ED-82A2-9FADEA15AD8B}"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28" name="PlaceHolder 3"/>
          <p:cNvSpPr>
            <a:spLocks noGrp="1"/>
          </p:cNvSpPr>
          <p:nvPr>
            <p:ph type="sldImg"/>
          </p:nvPr>
        </p:nvSpPr>
        <p:spPr>
          <a:xfrm>
            <a:off x="141120" y="768240"/>
            <a:ext cx="6821280" cy="3838320"/>
          </a:xfrm>
          <a:prstGeom prst="rect">
            <a:avLst/>
          </a:prstGeom>
          <a:ln w="0">
            <a:noFill/>
          </a:ln>
        </p:spPr>
      </p:sp>
      <p:sp>
        <p:nvSpPr>
          <p:cNvPr id="92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0" name="PlaceHolder 1"/>
          <p:cNvSpPr>
            <a:spLocks noGrp="1"/>
          </p:cNvSpPr>
          <p:nvPr>
            <p:ph type="ftr" idx="27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31" name="PlaceHolder 2"/>
          <p:cNvSpPr>
            <a:spLocks noGrp="1"/>
          </p:cNvSpPr>
          <p:nvPr>
            <p:ph type="sldNum" idx="27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08F93D0A-6A72-47AE-BAF3-BD23BB282E3B}"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32" name="PlaceHolder 3"/>
          <p:cNvSpPr>
            <a:spLocks noGrp="1"/>
          </p:cNvSpPr>
          <p:nvPr>
            <p:ph type="sldImg"/>
          </p:nvPr>
        </p:nvSpPr>
        <p:spPr>
          <a:xfrm>
            <a:off x="141120" y="768240"/>
            <a:ext cx="6821280" cy="3838320"/>
          </a:xfrm>
          <a:prstGeom prst="rect">
            <a:avLst/>
          </a:prstGeom>
          <a:ln w="0">
            <a:noFill/>
          </a:ln>
        </p:spPr>
      </p:sp>
      <p:sp>
        <p:nvSpPr>
          <p:cNvPr id="93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4" name="PlaceHolder 1"/>
          <p:cNvSpPr>
            <a:spLocks noGrp="1"/>
          </p:cNvSpPr>
          <p:nvPr>
            <p:ph type="ftr" idx="27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35" name="PlaceHolder 2"/>
          <p:cNvSpPr>
            <a:spLocks noGrp="1"/>
          </p:cNvSpPr>
          <p:nvPr>
            <p:ph type="sldNum" idx="27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F548EE0-9C37-4E23-8E67-7C09E68B6C5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36" name="PlaceHolder 3"/>
          <p:cNvSpPr>
            <a:spLocks noGrp="1"/>
          </p:cNvSpPr>
          <p:nvPr>
            <p:ph type="sldImg"/>
          </p:nvPr>
        </p:nvSpPr>
        <p:spPr>
          <a:xfrm>
            <a:off x="141120" y="768240"/>
            <a:ext cx="6821280" cy="3838320"/>
          </a:xfrm>
          <a:prstGeom prst="rect">
            <a:avLst/>
          </a:prstGeom>
          <a:ln w="0">
            <a:noFill/>
          </a:ln>
        </p:spPr>
      </p:sp>
      <p:sp>
        <p:nvSpPr>
          <p:cNvPr id="93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PlaceHolder 1"/>
          <p:cNvSpPr>
            <a:spLocks noGrp="1"/>
          </p:cNvSpPr>
          <p:nvPr>
            <p:ph type="ftr" idx="27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39" name="PlaceHolder 2"/>
          <p:cNvSpPr>
            <a:spLocks noGrp="1"/>
          </p:cNvSpPr>
          <p:nvPr>
            <p:ph type="sldNum" idx="27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BC8F500D-488D-4EF2-B7E0-430DACB6723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40" name="PlaceHolder 3"/>
          <p:cNvSpPr>
            <a:spLocks noGrp="1"/>
          </p:cNvSpPr>
          <p:nvPr>
            <p:ph type="sldImg"/>
          </p:nvPr>
        </p:nvSpPr>
        <p:spPr>
          <a:xfrm>
            <a:off x="141120" y="768240"/>
            <a:ext cx="6821280" cy="3838320"/>
          </a:xfrm>
          <a:prstGeom prst="rect">
            <a:avLst/>
          </a:prstGeom>
          <a:ln w="0">
            <a:noFill/>
          </a:ln>
        </p:spPr>
      </p:sp>
      <p:sp>
        <p:nvSpPr>
          <p:cNvPr id="94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2" name="PlaceHolder 1"/>
          <p:cNvSpPr>
            <a:spLocks noGrp="1"/>
          </p:cNvSpPr>
          <p:nvPr>
            <p:ph type="ftr" idx="27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43" name="PlaceHolder 2"/>
          <p:cNvSpPr>
            <a:spLocks noGrp="1"/>
          </p:cNvSpPr>
          <p:nvPr>
            <p:ph type="sldNum" idx="27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BA3B5E53-8001-43C7-891A-B5BED4535165}"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44" name="PlaceHolder 3"/>
          <p:cNvSpPr>
            <a:spLocks noGrp="1"/>
          </p:cNvSpPr>
          <p:nvPr>
            <p:ph type="sldImg"/>
          </p:nvPr>
        </p:nvSpPr>
        <p:spPr>
          <a:xfrm>
            <a:off x="141120" y="768240"/>
            <a:ext cx="6821280" cy="3838320"/>
          </a:xfrm>
          <a:prstGeom prst="rect">
            <a:avLst/>
          </a:prstGeom>
          <a:ln w="0">
            <a:noFill/>
          </a:ln>
        </p:spPr>
      </p:sp>
      <p:sp>
        <p:nvSpPr>
          <p:cNvPr id="94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6" name="PlaceHolder 1"/>
          <p:cNvSpPr>
            <a:spLocks noGrp="1"/>
          </p:cNvSpPr>
          <p:nvPr>
            <p:ph type="ftr" idx="27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47" name="PlaceHolder 2"/>
          <p:cNvSpPr>
            <a:spLocks noGrp="1"/>
          </p:cNvSpPr>
          <p:nvPr>
            <p:ph type="sldNum" idx="28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C8E85448-D244-48B3-83A2-92E0B59FF92A}"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48" name="PlaceHolder 3"/>
          <p:cNvSpPr>
            <a:spLocks noGrp="1"/>
          </p:cNvSpPr>
          <p:nvPr>
            <p:ph type="sldImg"/>
          </p:nvPr>
        </p:nvSpPr>
        <p:spPr>
          <a:xfrm>
            <a:off x="141120" y="768240"/>
            <a:ext cx="6821280" cy="3838320"/>
          </a:xfrm>
          <a:prstGeom prst="rect">
            <a:avLst/>
          </a:prstGeom>
          <a:ln w="0">
            <a:noFill/>
          </a:ln>
        </p:spPr>
      </p:sp>
      <p:sp>
        <p:nvSpPr>
          <p:cNvPr id="94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PlaceHolder 1"/>
          <p:cNvSpPr>
            <a:spLocks noGrp="1"/>
          </p:cNvSpPr>
          <p:nvPr>
            <p:ph type="ftr" idx="28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51" name="PlaceHolder 2"/>
          <p:cNvSpPr>
            <a:spLocks noGrp="1"/>
          </p:cNvSpPr>
          <p:nvPr>
            <p:ph type="sldNum" idx="28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9E9E0EAE-1D41-4FA1-BE4B-AFB4D1DF0BDD}"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52" name="PlaceHolder 3"/>
          <p:cNvSpPr>
            <a:spLocks noGrp="1"/>
          </p:cNvSpPr>
          <p:nvPr>
            <p:ph type="sldImg"/>
          </p:nvPr>
        </p:nvSpPr>
        <p:spPr>
          <a:xfrm>
            <a:off x="141120" y="768240"/>
            <a:ext cx="6821280" cy="3838320"/>
          </a:xfrm>
          <a:prstGeom prst="rect">
            <a:avLst/>
          </a:prstGeom>
          <a:ln w="0">
            <a:noFill/>
          </a:ln>
        </p:spPr>
      </p:sp>
      <p:sp>
        <p:nvSpPr>
          <p:cNvPr id="95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PlaceHolder 1"/>
          <p:cNvSpPr>
            <a:spLocks noGrp="1"/>
          </p:cNvSpPr>
          <p:nvPr>
            <p:ph type="ftr" idx="28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55" name="PlaceHolder 2"/>
          <p:cNvSpPr>
            <a:spLocks noGrp="1"/>
          </p:cNvSpPr>
          <p:nvPr>
            <p:ph type="sldNum" idx="28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25CC7BF-D991-4199-B214-6EE882E347B0}"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56" name="PlaceHolder 3"/>
          <p:cNvSpPr>
            <a:spLocks noGrp="1"/>
          </p:cNvSpPr>
          <p:nvPr>
            <p:ph type="sldImg"/>
          </p:nvPr>
        </p:nvSpPr>
        <p:spPr>
          <a:xfrm>
            <a:off x="141120" y="768240"/>
            <a:ext cx="6821280" cy="3838320"/>
          </a:xfrm>
          <a:prstGeom prst="rect">
            <a:avLst/>
          </a:prstGeom>
          <a:ln w="0">
            <a:noFill/>
          </a:ln>
        </p:spPr>
      </p:sp>
      <p:sp>
        <p:nvSpPr>
          <p:cNvPr id="95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ftr" idx="13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59" name="PlaceHolder 2"/>
          <p:cNvSpPr>
            <a:spLocks noGrp="1"/>
          </p:cNvSpPr>
          <p:nvPr>
            <p:ph type="sldNum" idx="13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37F3A77B-DFCB-4587-BAC2-3877405B7726}"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60" name="PlaceHolder 3"/>
          <p:cNvSpPr>
            <a:spLocks noGrp="1"/>
          </p:cNvSpPr>
          <p:nvPr>
            <p:ph type="sldImg"/>
          </p:nvPr>
        </p:nvSpPr>
        <p:spPr>
          <a:xfrm>
            <a:off x="141120" y="768240"/>
            <a:ext cx="6821280" cy="3838320"/>
          </a:xfrm>
          <a:prstGeom prst="rect">
            <a:avLst/>
          </a:prstGeom>
          <a:ln w="0">
            <a:noFill/>
          </a:ln>
        </p:spPr>
      </p:sp>
      <p:sp>
        <p:nvSpPr>
          <p:cNvPr id="66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8" name="PlaceHolder 1"/>
          <p:cNvSpPr>
            <a:spLocks noGrp="1"/>
          </p:cNvSpPr>
          <p:nvPr>
            <p:ph type="ftr" idx="28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59" name="PlaceHolder 2"/>
          <p:cNvSpPr>
            <a:spLocks noGrp="1"/>
          </p:cNvSpPr>
          <p:nvPr>
            <p:ph type="sldNum" idx="28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AD7D7810-5D0A-4B54-84DA-D8AE9E7F5948}"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60" name="PlaceHolder 3"/>
          <p:cNvSpPr>
            <a:spLocks noGrp="1"/>
          </p:cNvSpPr>
          <p:nvPr>
            <p:ph type="sldImg"/>
          </p:nvPr>
        </p:nvSpPr>
        <p:spPr>
          <a:xfrm>
            <a:off x="141120" y="768240"/>
            <a:ext cx="6821280" cy="3838320"/>
          </a:xfrm>
          <a:prstGeom prst="rect">
            <a:avLst/>
          </a:prstGeom>
          <a:ln w="0">
            <a:noFill/>
          </a:ln>
        </p:spPr>
      </p:sp>
      <p:sp>
        <p:nvSpPr>
          <p:cNvPr id="96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ftr" idx="13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63" name="PlaceHolder 2"/>
          <p:cNvSpPr>
            <a:spLocks noGrp="1"/>
          </p:cNvSpPr>
          <p:nvPr>
            <p:ph type="sldNum" idx="13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C46FAB83-E420-4880-B866-745AFF9639E6}"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64" name="PlaceHolder 3"/>
          <p:cNvSpPr>
            <a:spLocks noGrp="1"/>
          </p:cNvSpPr>
          <p:nvPr>
            <p:ph type="sldImg"/>
          </p:nvPr>
        </p:nvSpPr>
        <p:spPr>
          <a:xfrm>
            <a:off x="141120" y="768240"/>
            <a:ext cx="6821280" cy="3838320"/>
          </a:xfrm>
          <a:prstGeom prst="rect">
            <a:avLst/>
          </a:prstGeom>
          <a:ln w="0">
            <a:noFill/>
          </a:ln>
        </p:spPr>
      </p:sp>
      <p:sp>
        <p:nvSpPr>
          <p:cNvPr id="66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ftr" idx="13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67" name="PlaceHolder 2"/>
          <p:cNvSpPr>
            <a:spLocks noGrp="1"/>
          </p:cNvSpPr>
          <p:nvPr>
            <p:ph type="sldNum" idx="14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A34C2F44-D3D6-4427-97BC-85B384EEB220}"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68" name="PlaceHolder 3"/>
          <p:cNvSpPr>
            <a:spLocks noGrp="1"/>
          </p:cNvSpPr>
          <p:nvPr>
            <p:ph type="sldImg"/>
          </p:nvPr>
        </p:nvSpPr>
        <p:spPr>
          <a:xfrm>
            <a:off x="141120" y="768240"/>
            <a:ext cx="6821280" cy="3838320"/>
          </a:xfrm>
          <a:prstGeom prst="rect">
            <a:avLst/>
          </a:prstGeom>
          <a:ln w="0">
            <a:noFill/>
          </a:ln>
        </p:spPr>
      </p:sp>
      <p:sp>
        <p:nvSpPr>
          <p:cNvPr id="66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ftr" idx="14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71" name="PlaceHolder 2"/>
          <p:cNvSpPr>
            <a:spLocks noGrp="1"/>
          </p:cNvSpPr>
          <p:nvPr>
            <p:ph type="sldNum" idx="14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2DCA4A8-04F4-4870-BBD8-2157696A34C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72" name="PlaceHolder 3"/>
          <p:cNvSpPr>
            <a:spLocks noGrp="1"/>
          </p:cNvSpPr>
          <p:nvPr>
            <p:ph type="sldImg"/>
          </p:nvPr>
        </p:nvSpPr>
        <p:spPr>
          <a:xfrm>
            <a:off x="141120" y="768240"/>
            <a:ext cx="6821280" cy="3838320"/>
          </a:xfrm>
          <a:prstGeom prst="rect">
            <a:avLst/>
          </a:prstGeom>
          <a:ln w="0">
            <a:noFill/>
          </a:ln>
        </p:spPr>
      </p:sp>
      <p:sp>
        <p:nvSpPr>
          <p:cNvPr id="67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ftr" idx="14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75" name="PlaceHolder 2"/>
          <p:cNvSpPr>
            <a:spLocks noGrp="1"/>
          </p:cNvSpPr>
          <p:nvPr>
            <p:ph type="sldNum" idx="14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EB841EDB-0F84-4ACA-B52E-DF0A654CBB3E}"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76" name="PlaceHolder 3"/>
          <p:cNvSpPr>
            <a:spLocks noGrp="1"/>
          </p:cNvSpPr>
          <p:nvPr>
            <p:ph type="sldImg"/>
          </p:nvPr>
        </p:nvSpPr>
        <p:spPr>
          <a:xfrm>
            <a:off x="141120" y="768240"/>
            <a:ext cx="6821280" cy="3838320"/>
          </a:xfrm>
          <a:prstGeom prst="rect">
            <a:avLst/>
          </a:prstGeom>
          <a:ln w="0">
            <a:noFill/>
          </a:ln>
        </p:spPr>
      </p:sp>
      <p:sp>
        <p:nvSpPr>
          <p:cNvPr id="67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PlaceHolder 1"/>
          <p:cNvSpPr>
            <a:spLocks noGrp="1"/>
          </p:cNvSpPr>
          <p:nvPr>
            <p:ph type="ftr" idx="14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79" name="PlaceHolder 2"/>
          <p:cNvSpPr>
            <a:spLocks noGrp="1"/>
          </p:cNvSpPr>
          <p:nvPr>
            <p:ph type="sldNum" idx="14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7059F57B-5E81-4EDF-BD77-17AB6FE038B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80" name="PlaceHolder 3"/>
          <p:cNvSpPr>
            <a:spLocks noGrp="1"/>
          </p:cNvSpPr>
          <p:nvPr>
            <p:ph type="sldImg"/>
          </p:nvPr>
        </p:nvSpPr>
        <p:spPr>
          <a:xfrm>
            <a:off x="141120" y="768240"/>
            <a:ext cx="6821280" cy="3838320"/>
          </a:xfrm>
          <a:prstGeom prst="rect">
            <a:avLst/>
          </a:prstGeom>
          <a:ln w="0">
            <a:noFill/>
          </a:ln>
        </p:spPr>
      </p:sp>
      <p:sp>
        <p:nvSpPr>
          <p:cNvPr id="68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ftr" idx="14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83" name="PlaceHolder 2"/>
          <p:cNvSpPr>
            <a:spLocks noGrp="1"/>
          </p:cNvSpPr>
          <p:nvPr>
            <p:ph type="sldNum" idx="14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F4C45B97-20DD-42A5-9EE8-836237649A9A}"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84" name="PlaceHolder 3"/>
          <p:cNvSpPr>
            <a:spLocks noGrp="1"/>
          </p:cNvSpPr>
          <p:nvPr>
            <p:ph type="sldImg"/>
          </p:nvPr>
        </p:nvSpPr>
        <p:spPr>
          <a:xfrm>
            <a:off x="141120" y="768240"/>
            <a:ext cx="6821280" cy="3838320"/>
          </a:xfrm>
          <a:prstGeom prst="rect">
            <a:avLst/>
          </a:prstGeom>
          <a:ln w="0">
            <a:noFill/>
          </a:ln>
        </p:spPr>
      </p:sp>
      <p:sp>
        <p:nvSpPr>
          <p:cNvPr id="68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ftr" idx="14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87" name="PlaceHolder 2"/>
          <p:cNvSpPr>
            <a:spLocks noGrp="1"/>
          </p:cNvSpPr>
          <p:nvPr>
            <p:ph type="sldNum" idx="15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2FD64FEE-B7AF-4E47-95AF-F3C838914F5D}"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88" name="PlaceHolder 3"/>
          <p:cNvSpPr>
            <a:spLocks noGrp="1"/>
          </p:cNvSpPr>
          <p:nvPr>
            <p:ph type="sldImg"/>
          </p:nvPr>
        </p:nvSpPr>
        <p:spPr>
          <a:xfrm>
            <a:off x="141120" y="768240"/>
            <a:ext cx="6821280" cy="3838320"/>
          </a:xfrm>
          <a:prstGeom prst="rect">
            <a:avLst/>
          </a:prstGeom>
          <a:ln w="0">
            <a:noFill/>
          </a:ln>
        </p:spPr>
      </p:sp>
      <p:sp>
        <p:nvSpPr>
          <p:cNvPr id="68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ftr" idx="15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91" name="PlaceHolder 2"/>
          <p:cNvSpPr>
            <a:spLocks noGrp="1"/>
          </p:cNvSpPr>
          <p:nvPr>
            <p:ph type="sldNum" idx="15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CA10C58-F68F-4BD1-BE9A-3928419C22A8}"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92" name="PlaceHolder 3"/>
          <p:cNvSpPr>
            <a:spLocks noGrp="1"/>
          </p:cNvSpPr>
          <p:nvPr>
            <p:ph type="sldImg"/>
          </p:nvPr>
        </p:nvSpPr>
        <p:spPr>
          <a:xfrm>
            <a:off x="141120" y="768240"/>
            <a:ext cx="6821280" cy="3838320"/>
          </a:xfrm>
          <a:prstGeom prst="rect">
            <a:avLst/>
          </a:prstGeom>
          <a:ln w="0">
            <a:noFill/>
          </a:ln>
        </p:spPr>
      </p:sp>
      <p:sp>
        <p:nvSpPr>
          <p:cNvPr id="69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ftr" idx="11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23" name="PlaceHolder 2"/>
          <p:cNvSpPr>
            <a:spLocks noGrp="1"/>
          </p:cNvSpPr>
          <p:nvPr>
            <p:ph type="sldNum" idx="11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878B5B17-2D2A-42B4-86C0-8864DC65727A}"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24" name="PlaceHolder 3"/>
          <p:cNvSpPr>
            <a:spLocks noGrp="1"/>
          </p:cNvSpPr>
          <p:nvPr>
            <p:ph type="sldImg"/>
          </p:nvPr>
        </p:nvSpPr>
        <p:spPr>
          <a:xfrm>
            <a:off x="141120" y="768240"/>
            <a:ext cx="6821280" cy="3838320"/>
          </a:xfrm>
          <a:prstGeom prst="rect">
            <a:avLst/>
          </a:prstGeom>
          <a:ln w="0">
            <a:noFill/>
          </a:ln>
        </p:spPr>
      </p:sp>
      <p:sp>
        <p:nvSpPr>
          <p:cNvPr id="62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ftr" idx="15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95" name="PlaceHolder 2"/>
          <p:cNvSpPr>
            <a:spLocks noGrp="1"/>
          </p:cNvSpPr>
          <p:nvPr>
            <p:ph type="sldNum" idx="15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3AE22002-D1D1-4495-90DC-A98B8DA0DF3E}"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96" name="PlaceHolder 3"/>
          <p:cNvSpPr>
            <a:spLocks noGrp="1"/>
          </p:cNvSpPr>
          <p:nvPr>
            <p:ph type="sldImg"/>
          </p:nvPr>
        </p:nvSpPr>
        <p:spPr>
          <a:xfrm>
            <a:off x="141120" y="768240"/>
            <a:ext cx="6821280" cy="3838320"/>
          </a:xfrm>
          <a:prstGeom prst="rect">
            <a:avLst/>
          </a:prstGeom>
          <a:ln w="0">
            <a:noFill/>
          </a:ln>
        </p:spPr>
      </p:sp>
      <p:sp>
        <p:nvSpPr>
          <p:cNvPr id="69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ftr" idx="15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99" name="PlaceHolder 2"/>
          <p:cNvSpPr>
            <a:spLocks noGrp="1"/>
          </p:cNvSpPr>
          <p:nvPr>
            <p:ph type="sldNum" idx="15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B285CF16-79D0-400A-9F36-BE13A4A815DC}"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00" name="PlaceHolder 3"/>
          <p:cNvSpPr>
            <a:spLocks noGrp="1"/>
          </p:cNvSpPr>
          <p:nvPr>
            <p:ph type="sldImg"/>
          </p:nvPr>
        </p:nvSpPr>
        <p:spPr>
          <a:xfrm>
            <a:off x="141120" y="768240"/>
            <a:ext cx="6821280" cy="3838320"/>
          </a:xfrm>
          <a:prstGeom prst="rect">
            <a:avLst/>
          </a:prstGeom>
          <a:ln w="0">
            <a:noFill/>
          </a:ln>
        </p:spPr>
      </p:sp>
      <p:sp>
        <p:nvSpPr>
          <p:cNvPr id="70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ftr" idx="15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03" name="PlaceHolder 2"/>
          <p:cNvSpPr>
            <a:spLocks noGrp="1"/>
          </p:cNvSpPr>
          <p:nvPr>
            <p:ph type="sldNum" idx="15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C0BBCD27-826F-4BB7-8ADA-A8999329F63F}"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04" name="PlaceHolder 3"/>
          <p:cNvSpPr>
            <a:spLocks noGrp="1"/>
          </p:cNvSpPr>
          <p:nvPr>
            <p:ph type="sldImg"/>
          </p:nvPr>
        </p:nvSpPr>
        <p:spPr>
          <a:xfrm>
            <a:off x="141120" y="768240"/>
            <a:ext cx="6821280" cy="3838320"/>
          </a:xfrm>
          <a:prstGeom prst="rect">
            <a:avLst/>
          </a:prstGeom>
          <a:ln w="0">
            <a:noFill/>
          </a:ln>
        </p:spPr>
      </p:sp>
      <p:sp>
        <p:nvSpPr>
          <p:cNvPr id="70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ftr" idx="15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07" name="PlaceHolder 2"/>
          <p:cNvSpPr>
            <a:spLocks noGrp="1"/>
          </p:cNvSpPr>
          <p:nvPr>
            <p:ph type="sldNum" idx="16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AD044010-B379-4AAC-AD95-A09133EEA5C6}"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08" name="PlaceHolder 3"/>
          <p:cNvSpPr>
            <a:spLocks noGrp="1"/>
          </p:cNvSpPr>
          <p:nvPr>
            <p:ph type="sldImg"/>
          </p:nvPr>
        </p:nvSpPr>
        <p:spPr>
          <a:xfrm>
            <a:off x="141120" y="768240"/>
            <a:ext cx="6821280" cy="3838320"/>
          </a:xfrm>
          <a:prstGeom prst="rect">
            <a:avLst/>
          </a:prstGeom>
          <a:ln w="0">
            <a:noFill/>
          </a:ln>
        </p:spPr>
      </p:sp>
      <p:sp>
        <p:nvSpPr>
          <p:cNvPr id="70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PlaceHolder 1"/>
          <p:cNvSpPr>
            <a:spLocks noGrp="1"/>
          </p:cNvSpPr>
          <p:nvPr>
            <p:ph type="ftr" idx="16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11" name="PlaceHolder 2"/>
          <p:cNvSpPr>
            <a:spLocks noGrp="1"/>
          </p:cNvSpPr>
          <p:nvPr>
            <p:ph type="sldNum" idx="16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C93F6DEC-D0F0-48EB-AF2E-4B2EB6574329}"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12" name="PlaceHolder 3"/>
          <p:cNvSpPr>
            <a:spLocks noGrp="1"/>
          </p:cNvSpPr>
          <p:nvPr>
            <p:ph type="sldImg"/>
          </p:nvPr>
        </p:nvSpPr>
        <p:spPr>
          <a:xfrm>
            <a:off x="141120" y="768240"/>
            <a:ext cx="6821280" cy="3838320"/>
          </a:xfrm>
          <a:prstGeom prst="rect">
            <a:avLst/>
          </a:prstGeom>
          <a:ln w="0">
            <a:noFill/>
          </a:ln>
        </p:spPr>
      </p:sp>
      <p:sp>
        <p:nvSpPr>
          <p:cNvPr id="71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ftr" idx="16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15" name="PlaceHolder 2"/>
          <p:cNvSpPr>
            <a:spLocks noGrp="1"/>
          </p:cNvSpPr>
          <p:nvPr>
            <p:ph type="sldNum" idx="16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184AA209-9F32-4587-9E37-BB8F21BFF2E9}"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16" name="PlaceHolder 3"/>
          <p:cNvSpPr>
            <a:spLocks noGrp="1"/>
          </p:cNvSpPr>
          <p:nvPr>
            <p:ph type="sldImg"/>
          </p:nvPr>
        </p:nvSpPr>
        <p:spPr>
          <a:xfrm>
            <a:off x="141120" y="768240"/>
            <a:ext cx="6821280" cy="3838320"/>
          </a:xfrm>
          <a:prstGeom prst="rect">
            <a:avLst/>
          </a:prstGeom>
          <a:ln w="0">
            <a:noFill/>
          </a:ln>
        </p:spPr>
      </p:sp>
      <p:sp>
        <p:nvSpPr>
          <p:cNvPr id="71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ftr" idx="16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19" name="PlaceHolder 2"/>
          <p:cNvSpPr>
            <a:spLocks noGrp="1"/>
          </p:cNvSpPr>
          <p:nvPr>
            <p:ph type="sldNum" idx="16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0BC6E2D9-EA8C-4C89-AD06-FE74EF955A1B}"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20" name="PlaceHolder 3"/>
          <p:cNvSpPr>
            <a:spLocks noGrp="1"/>
          </p:cNvSpPr>
          <p:nvPr>
            <p:ph type="sldImg"/>
          </p:nvPr>
        </p:nvSpPr>
        <p:spPr>
          <a:xfrm>
            <a:off x="141120" y="768240"/>
            <a:ext cx="6821280" cy="3838320"/>
          </a:xfrm>
          <a:prstGeom prst="rect">
            <a:avLst/>
          </a:prstGeom>
          <a:ln w="0">
            <a:noFill/>
          </a:ln>
        </p:spPr>
      </p:sp>
      <p:sp>
        <p:nvSpPr>
          <p:cNvPr id="72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ftr" idx="16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23" name="PlaceHolder 2"/>
          <p:cNvSpPr>
            <a:spLocks noGrp="1"/>
          </p:cNvSpPr>
          <p:nvPr>
            <p:ph type="sldNum" idx="16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EE72EC1E-5318-43EC-A667-B6F858F75F7E}"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24" name="PlaceHolder 3"/>
          <p:cNvSpPr>
            <a:spLocks noGrp="1"/>
          </p:cNvSpPr>
          <p:nvPr>
            <p:ph type="sldImg"/>
          </p:nvPr>
        </p:nvSpPr>
        <p:spPr>
          <a:xfrm>
            <a:off x="141120" y="768240"/>
            <a:ext cx="6821280" cy="3838320"/>
          </a:xfrm>
          <a:prstGeom prst="rect">
            <a:avLst/>
          </a:prstGeom>
          <a:ln w="0">
            <a:noFill/>
          </a:ln>
        </p:spPr>
      </p:sp>
      <p:sp>
        <p:nvSpPr>
          <p:cNvPr id="72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ftr" idx="11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27" name="PlaceHolder 2"/>
          <p:cNvSpPr>
            <a:spLocks noGrp="1"/>
          </p:cNvSpPr>
          <p:nvPr>
            <p:ph type="sldNum" idx="12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BEFF360A-28B9-46A1-AE11-326FB05D8AC7}"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28" name="PlaceHolder 3"/>
          <p:cNvSpPr>
            <a:spLocks noGrp="1"/>
          </p:cNvSpPr>
          <p:nvPr>
            <p:ph type="sldImg"/>
          </p:nvPr>
        </p:nvSpPr>
        <p:spPr>
          <a:xfrm>
            <a:off x="141120" y="768240"/>
            <a:ext cx="6821280" cy="3838320"/>
          </a:xfrm>
          <a:prstGeom prst="rect">
            <a:avLst/>
          </a:prstGeom>
          <a:ln w="0">
            <a:noFill/>
          </a:ln>
        </p:spPr>
      </p:sp>
      <p:sp>
        <p:nvSpPr>
          <p:cNvPr id="62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PlaceHolder 1"/>
          <p:cNvSpPr>
            <a:spLocks noGrp="1"/>
          </p:cNvSpPr>
          <p:nvPr>
            <p:ph type="ftr" idx="16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27" name="PlaceHolder 2"/>
          <p:cNvSpPr>
            <a:spLocks noGrp="1"/>
          </p:cNvSpPr>
          <p:nvPr>
            <p:ph type="sldNum" idx="17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AFEF5238-4F09-4831-AC6D-B2CE62E92A4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28" name="PlaceHolder 3"/>
          <p:cNvSpPr>
            <a:spLocks noGrp="1"/>
          </p:cNvSpPr>
          <p:nvPr>
            <p:ph type="sldImg"/>
          </p:nvPr>
        </p:nvSpPr>
        <p:spPr>
          <a:xfrm>
            <a:off x="141120" y="768240"/>
            <a:ext cx="6821280" cy="3838320"/>
          </a:xfrm>
          <a:prstGeom prst="rect">
            <a:avLst/>
          </a:prstGeom>
          <a:ln w="0">
            <a:noFill/>
          </a:ln>
        </p:spPr>
      </p:sp>
      <p:sp>
        <p:nvSpPr>
          <p:cNvPr id="72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ftr" idx="17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31" name="PlaceHolder 2"/>
          <p:cNvSpPr>
            <a:spLocks noGrp="1"/>
          </p:cNvSpPr>
          <p:nvPr>
            <p:ph type="sldNum" idx="17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09493C30-CFB2-4F16-9BFB-642E4B85BC98}"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32" name="PlaceHolder 3"/>
          <p:cNvSpPr>
            <a:spLocks noGrp="1"/>
          </p:cNvSpPr>
          <p:nvPr>
            <p:ph type="sldImg"/>
          </p:nvPr>
        </p:nvSpPr>
        <p:spPr>
          <a:xfrm>
            <a:off x="141120" y="768240"/>
            <a:ext cx="6821280" cy="3838320"/>
          </a:xfrm>
          <a:prstGeom prst="rect">
            <a:avLst/>
          </a:prstGeom>
          <a:ln w="0">
            <a:noFill/>
          </a:ln>
        </p:spPr>
      </p:sp>
      <p:sp>
        <p:nvSpPr>
          <p:cNvPr id="73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ftr" idx="17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35" name="PlaceHolder 2"/>
          <p:cNvSpPr>
            <a:spLocks noGrp="1"/>
          </p:cNvSpPr>
          <p:nvPr>
            <p:ph type="sldNum" idx="17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F5331108-E921-4D5A-AC9A-DF98C808CD3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36" name="PlaceHolder 3"/>
          <p:cNvSpPr>
            <a:spLocks noGrp="1"/>
          </p:cNvSpPr>
          <p:nvPr>
            <p:ph type="sldImg"/>
          </p:nvPr>
        </p:nvSpPr>
        <p:spPr>
          <a:xfrm>
            <a:off x="141120" y="768240"/>
            <a:ext cx="6821280" cy="3838320"/>
          </a:xfrm>
          <a:prstGeom prst="rect">
            <a:avLst/>
          </a:prstGeom>
          <a:ln w="0">
            <a:noFill/>
          </a:ln>
        </p:spPr>
      </p:sp>
      <p:sp>
        <p:nvSpPr>
          <p:cNvPr id="73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ftr" idx="17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39" name="PlaceHolder 2"/>
          <p:cNvSpPr>
            <a:spLocks noGrp="1"/>
          </p:cNvSpPr>
          <p:nvPr>
            <p:ph type="sldNum" idx="17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7814BA00-0056-44C5-98D0-D2E926DBA70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40" name="PlaceHolder 3"/>
          <p:cNvSpPr>
            <a:spLocks noGrp="1"/>
          </p:cNvSpPr>
          <p:nvPr>
            <p:ph type="sldImg"/>
          </p:nvPr>
        </p:nvSpPr>
        <p:spPr>
          <a:xfrm>
            <a:off x="141120" y="768240"/>
            <a:ext cx="6821280" cy="3838320"/>
          </a:xfrm>
          <a:prstGeom prst="rect">
            <a:avLst/>
          </a:prstGeom>
          <a:ln w="0">
            <a:noFill/>
          </a:ln>
        </p:spPr>
      </p:sp>
      <p:sp>
        <p:nvSpPr>
          <p:cNvPr id="74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ftr" idx="17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43" name="PlaceHolder 2"/>
          <p:cNvSpPr>
            <a:spLocks noGrp="1"/>
          </p:cNvSpPr>
          <p:nvPr>
            <p:ph type="sldNum" idx="17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0E5E3178-F362-447D-9C23-7E4F5A3FE299}"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44" name="PlaceHolder 3"/>
          <p:cNvSpPr>
            <a:spLocks noGrp="1"/>
          </p:cNvSpPr>
          <p:nvPr>
            <p:ph type="sldImg"/>
          </p:nvPr>
        </p:nvSpPr>
        <p:spPr>
          <a:xfrm>
            <a:off x="141120" y="768240"/>
            <a:ext cx="6821280" cy="3838320"/>
          </a:xfrm>
          <a:prstGeom prst="rect">
            <a:avLst/>
          </a:prstGeom>
          <a:ln w="0">
            <a:noFill/>
          </a:ln>
        </p:spPr>
      </p:sp>
      <p:sp>
        <p:nvSpPr>
          <p:cNvPr id="74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ftr" idx="17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47" name="PlaceHolder 2"/>
          <p:cNvSpPr>
            <a:spLocks noGrp="1"/>
          </p:cNvSpPr>
          <p:nvPr>
            <p:ph type="sldNum" idx="18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3FBB6482-BFBE-485B-BF14-CCEB4974FA5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48" name="PlaceHolder 3"/>
          <p:cNvSpPr>
            <a:spLocks noGrp="1"/>
          </p:cNvSpPr>
          <p:nvPr>
            <p:ph type="sldImg"/>
          </p:nvPr>
        </p:nvSpPr>
        <p:spPr>
          <a:xfrm>
            <a:off x="141120" y="768240"/>
            <a:ext cx="6821280" cy="3838320"/>
          </a:xfrm>
          <a:prstGeom prst="rect">
            <a:avLst/>
          </a:prstGeom>
          <a:ln w="0">
            <a:noFill/>
          </a:ln>
        </p:spPr>
      </p:sp>
      <p:sp>
        <p:nvSpPr>
          <p:cNvPr id="74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ftr" idx="18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51" name="PlaceHolder 2"/>
          <p:cNvSpPr>
            <a:spLocks noGrp="1"/>
          </p:cNvSpPr>
          <p:nvPr>
            <p:ph type="sldNum" idx="18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6A4A1DA9-1745-430C-86A1-B3A105B40358}"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52" name="PlaceHolder 3"/>
          <p:cNvSpPr>
            <a:spLocks noGrp="1"/>
          </p:cNvSpPr>
          <p:nvPr>
            <p:ph type="sldImg"/>
          </p:nvPr>
        </p:nvSpPr>
        <p:spPr>
          <a:xfrm>
            <a:off x="141120" y="768240"/>
            <a:ext cx="6821280" cy="3838320"/>
          </a:xfrm>
          <a:prstGeom prst="rect">
            <a:avLst/>
          </a:prstGeom>
          <a:ln w="0">
            <a:noFill/>
          </a:ln>
        </p:spPr>
      </p:sp>
      <p:sp>
        <p:nvSpPr>
          <p:cNvPr id="75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ftr" idx="18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55" name="PlaceHolder 2"/>
          <p:cNvSpPr>
            <a:spLocks noGrp="1"/>
          </p:cNvSpPr>
          <p:nvPr>
            <p:ph type="sldNum" idx="18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B88CB06C-D293-4194-8FA5-85ADBC045387}"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56" name="PlaceHolder 3"/>
          <p:cNvSpPr>
            <a:spLocks noGrp="1"/>
          </p:cNvSpPr>
          <p:nvPr>
            <p:ph type="sldImg"/>
          </p:nvPr>
        </p:nvSpPr>
        <p:spPr>
          <a:xfrm>
            <a:off x="141120" y="768240"/>
            <a:ext cx="6821280" cy="3838320"/>
          </a:xfrm>
          <a:prstGeom prst="rect">
            <a:avLst/>
          </a:prstGeom>
          <a:ln w="0">
            <a:noFill/>
          </a:ln>
        </p:spPr>
      </p:sp>
      <p:sp>
        <p:nvSpPr>
          <p:cNvPr id="75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ftr" idx="18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59" name="PlaceHolder 2"/>
          <p:cNvSpPr>
            <a:spLocks noGrp="1"/>
          </p:cNvSpPr>
          <p:nvPr>
            <p:ph type="sldNum" idx="18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BCA36092-5387-4742-8C50-3575BD592423}"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60" name="PlaceHolder 3"/>
          <p:cNvSpPr>
            <a:spLocks noGrp="1"/>
          </p:cNvSpPr>
          <p:nvPr>
            <p:ph type="sldImg"/>
          </p:nvPr>
        </p:nvSpPr>
        <p:spPr>
          <a:xfrm>
            <a:off x="141120" y="768240"/>
            <a:ext cx="6821280" cy="3838320"/>
          </a:xfrm>
          <a:prstGeom prst="rect">
            <a:avLst/>
          </a:prstGeom>
          <a:ln w="0">
            <a:noFill/>
          </a:ln>
        </p:spPr>
      </p:sp>
      <p:sp>
        <p:nvSpPr>
          <p:cNvPr id="76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PlaceHolder 1"/>
          <p:cNvSpPr>
            <a:spLocks noGrp="1"/>
          </p:cNvSpPr>
          <p:nvPr>
            <p:ph type="ftr" idx="12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31" name="PlaceHolder 2"/>
          <p:cNvSpPr>
            <a:spLocks noGrp="1"/>
          </p:cNvSpPr>
          <p:nvPr>
            <p:ph type="sldNum" idx="12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9536D78E-8E02-4F10-8C27-674DC894A840}"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32" name="PlaceHolder 3"/>
          <p:cNvSpPr>
            <a:spLocks noGrp="1"/>
          </p:cNvSpPr>
          <p:nvPr>
            <p:ph type="sldImg"/>
          </p:nvPr>
        </p:nvSpPr>
        <p:spPr>
          <a:xfrm>
            <a:off x="141120" y="768240"/>
            <a:ext cx="6821280" cy="3838320"/>
          </a:xfrm>
          <a:prstGeom prst="rect">
            <a:avLst/>
          </a:prstGeom>
          <a:ln w="0">
            <a:noFill/>
          </a:ln>
        </p:spPr>
      </p:sp>
      <p:sp>
        <p:nvSpPr>
          <p:cNvPr id="63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ftr" idx="18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63" name="PlaceHolder 2"/>
          <p:cNvSpPr>
            <a:spLocks noGrp="1"/>
          </p:cNvSpPr>
          <p:nvPr>
            <p:ph type="sldNum" idx="18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FF85D271-FCDB-40F8-8F87-74EB902BF03C}"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64" name="PlaceHolder 3"/>
          <p:cNvSpPr>
            <a:spLocks noGrp="1"/>
          </p:cNvSpPr>
          <p:nvPr>
            <p:ph type="sldImg"/>
          </p:nvPr>
        </p:nvSpPr>
        <p:spPr>
          <a:xfrm>
            <a:off x="141120" y="768240"/>
            <a:ext cx="6821280" cy="3838320"/>
          </a:xfrm>
          <a:prstGeom prst="rect">
            <a:avLst/>
          </a:prstGeom>
          <a:ln w="0">
            <a:noFill/>
          </a:ln>
        </p:spPr>
      </p:sp>
      <p:sp>
        <p:nvSpPr>
          <p:cNvPr id="76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ftr" idx="12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35" name="PlaceHolder 2"/>
          <p:cNvSpPr>
            <a:spLocks noGrp="1"/>
          </p:cNvSpPr>
          <p:nvPr>
            <p:ph type="sldNum" idx="12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6E06FCF5-8AAA-47E0-9546-A66860762790}"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36" name="PlaceHolder 3"/>
          <p:cNvSpPr>
            <a:spLocks noGrp="1"/>
          </p:cNvSpPr>
          <p:nvPr>
            <p:ph type="sldImg"/>
          </p:nvPr>
        </p:nvSpPr>
        <p:spPr>
          <a:xfrm>
            <a:off x="141120" y="768240"/>
            <a:ext cx="6821280" cy="3838320"/>
          </a:xfrm>
          <a:prstGeom prst="rect">
            <a:avLst/>
          </a:prstGeom>
          <a:ln w="0">
            <a:noFill/>
          </a:ln>
        </p:spPr>
      </p:sp>
      <p:sp>
        <p:nvSpPr>
          <p:cNvPr id="63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PlaceHolder 1"/>
          <p:cNvSpPr>
            <a:spLocks noGrp="1"/>
          </p:cNvSpPr>
          <p:nvPr>
            <p:ph type="ftr" idx="12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39" name="PlaceHolder 2"/>
          <p:cNvSpPr>
            <a:spLocks noGrp="1"/>
          </p:cNvSpPr>
          <p:nvPr>
            <p:ph type="sldNum" idx="12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815B7D60-80D6-4419-B601-0B9ED15604CB}"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40" name="PlaceHolder 3"/>
          <p:cNvSpPr>
            <a:spLocks noGrp="1"/>
          </p:cNvSpPr>
          <p:nvPr>
            <p:ph type="sldImg"/>
          </p:nvPr>
        </p:nvSpPr>
        <p:spPr>
          <a:xfrm>
            <a:off x="141120" y="768240"/>
            <a:ext cx="6821280" cy="3838320"/>
          </a:xfrm>
          <a:prstGeom prst="rect">
            <a:avLst/>
          </a:prstGeom>
          <a:ln w="0">
            <a:noFill/>
          </a:ln>
        </p:spPr>
      </p:sp>
      <p:sp>
        <p:nvSpPr>
          <p:cNvPr id="64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PlaceHolder 1"/>
          <p:cNvSpPr>
            <a:spLocks noGrp="1"/>
          </p:cNvSpPr>
          <p:nvPr>
            <p:ph type="ftr" idx="18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67" name="PlaceHolder 2"/>
          <p:cNvSpPr>
            <a:spLocks noGrp="1"/>
          </p:cNvSpPr>
          <p:nvPr>
            <p:ph type="sldNum" idx="19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F1A7A73F-035A-42A2-91DD-8FFA70C90758}"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68" name="PlaceHolder 3"/>
          <p:cNvSpPr>
            <a:spLocks noGrp="1"/>
          </p:cNvSpPr>
          <p:nvPr>
            <p:ph type="sldImg"/>
          </p:nvPr>
        </p:nvSpPr>
        <p:spPr>
          <a:xfrm>
            <a:off x="141120" y="768240"/>
            <a:ext cx="6821280" cy="3838320"/>
          </a:xfrm>
          <a:prstGeom prst="rect">
            <a:avLst/>
          </a:prstGeom>
          <a:ln w="0">
            <a:noFill/>
          </a:ln>
        </p:spPr>
      </p:sp>
      <p:sp>
        <p:nvSpPr>
          <p:cNvPr id="76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ftr" idx="19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71" name="PlaceHolder 2"/>
          <p:cNvSpPr>
            <a:spLocks noGrp="1"/>
          </p:cNvSpPr>
          <p:nvPr>
            <p:ph type="sldNum" idx="19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1C61196-C201-4D6F-9011-5062A686CA9A}"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72" name="PlaceHolder 3"/>
          <p:cNvSpPr>
            <a:spLocks noGrp="1"/>
          </p:cNvSpPr>
          <p:nvPr>
            <p:ph type="sldImg"/>
          </p:nvPr>
        </p:nvSpPr>
        <p:spPr>
          <a:xfrm>
            <a:off x="141120" y="768240"/>
            <a:ext cx="6821280" cy="3838320"/>
          </a:xfrm>
          <a:prstGeom prst="rect">
            <a:avLst/>
          </a:prstGeom>
          <a:ln w="0">
            <a:noFill/>
          </a:ln>
        </p:spPr>
      </p:sp>
      <p:sp>
        <p:nvSpPr>
          <p:cNvPr id="77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ftr" idx="19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75" name="PlaceHolder 2"/>
          <p:cNvSpPr>
            <a:spLocks noGrp="1"/>
          </p:cNvSpPr>
          <p:nvPr>
            <p:ph type="sldNum" idx="19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F1E2745D-B2A1-4C9C-B196-33AB0863FCAA}"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76" name="PlaceHolder 3"/>
          <p:cNvSpPr>
            <a:spLocks noGrp="1"/>
          </p:cNvSpPr>
          <p:nvPr>
            <p:ph type="sldImg"/>
          </p:nvPr>
        </p:nvSpPr>
        <p:spPr>
          <a:xfrm>
            <a:off x="141120" y="768240"/>
            <a:ext cx="6821280" cy="3838320"/>
          </a:xfrm>
          <a:prstGeom prst="rect">
            <a:avLst/>
          </a:prstGeom>
          <a:ln w="0">
            <a:noFill/>
          </a:ln>
        </p:spPr>
      </p:sp>
      <p:sp>
        <p:nvSpPr>
          <p:cNvPr id="77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ftr" idx="19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79" name="PlaceHolder 2"/>
          <p:cNvSpPr>
            <a:spLocks noGrp="1"/>
          </p:cNvSpPr>
          <p:nvPr>
            <p:ph type="sldNum" idx="19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2B35870A-B6DE-40E7-B683-D980B985BCC0}"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80" name="PlaceHolder 3"/>
          <p:cNvSpPr>
            <a:spLocks noGrp="1"/>
          </p:cNvSpPr>
          <p:nvPr>
            <p:ph type="sldImg"/>
          </p:nvPr>
        </p:nvSpPr>
        <p:spPr>
          <a:xfrm>
            <a:off x="141120" y="768240"/>
            <a:ext cx="6821280" cy="3838320"/>
          </a:xfrm>
          <a:prstGeom prst="rect">
            <a:avLst/>
          </a:prstGeom>
          <a:ln w="0">
            <a:noFill/>
          </a:ln>
        </p:spPr>
      </p:sp>
      <p:sp>
        <p:nvSpPr>
          <p:cNvPr id="78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ftr" idx="19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83" name="PlaceHolder 2"/>
          <p:cNvSpPr>
            <a:spLocks noGrp="1"/>
          </p:cNvSpPr>
          <p:nvPr>
            <p:ph type="sldNum" idx="19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6586E475-EA23-4010-A10D-8C8951344527}"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84" name="PlaceHolder 3"/>
          <p:cNvSpPr>
            <a:spLocks noGrp="1"/>
          </p:cNvSpPr>
          <p:nvPr>
            <p:ph type="sldImg"/>
          </p:nvPr>
        </p:nvSpPr>
        <p:spPr>
          <a:xfrm>
            <a:off x="141120" y="768240"/>
            <a:ext cx="6821280" cy="3838320"/>
          </a:xfrm>
          <a:prstGeom prst="rect">
            <a:avLst/>
          </a:prstGeom>
          <a:ln w="0">
            <a:noFill/>
          </a:ln>
        </p:spPr>
      </p:sp>
      <p:sp>
        <p:nvSpPr>
          <p:cNvPr id="78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PlaceHolder 1"/>
          <p:cNvSpPr>
            <a:spLocks noGrp="1"/>
          </p:cNvSpPr>
          <p:nvPr>
            <p:ph type="ftr" idx="19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87" name="PlaceHolder 2"/>
          <p:cNvSpPr>
            <a:spLocks noGrp="1"/>
          </p:cNvSpPr>
          <p:nvPr>
            <p:ph type="sldNum" idx="20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17D2420-8CDE-4F6A-BF0F-A96E61D009A3}"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88" name="PlaceHolder 3"/>
          <p:cNvSpPr>
            <a:spLocks noGrp="1"/>
          </p:cNvSpPr>
          <p:nvPr>
            <p:ph type="sldImg"/>
          </p:nvPr>
        </p:nvSpPr>
        <p:spPr>
          <a:xfrm>
            <a:off x="141120" y="768240"/>
            <a:ext cx="6821280" cy="3838320"/>
          </a:xfrm>
          <a:prstGeom prst="rect">
            <a:avLst/>
          </a:prstGeom>
          <a:ln w="0">
            <a:noFill/>
          </a:ln>
        </p:spPr>
      </p:sp>
      <p:sp>
        <p:nvSpPr>
          <p:cNvPr id="78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PlaceHolder 1"/>
          <p:cNvSpPr>
            <a:spLocks noGrp="1"/>
          </p:cNvSpPr>
          <p:nvPr>
            <p:ph type="ftr" idx="20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91" name="PlaceHolder 2"/>
          <p:cNvSpPr>
            <a:spLocks noGrp="1"/>
          </p:cNvSpPr>
          <p:nvPr>
            <p:ph type="sldNum" idx="20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F4A9EBD-61E3-48DF-9C9C-318CB5A0575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92" name="PlaceHolder 3"/>
          <p:cNvSpPr>
            <a:spLocks noGrp="1"/>
          </p:cNvSpPr>
          <p:nvPr>
            <p:ph type="sldImg"/>
          </p:nvPr>
        </p:nvSpPr>
        <p:spPr>
          <a:xfrm>
            <a:off x="141120" y="768240"/>
            <a:ext cx="6821280" cy="3838320"/>
          </a:xfrm>
          <a:prstGeom prst="rect">
            <a:avLst/>
          </a:prstGeom>
          <a:ln w="0">
            <a:noFill/>
          </a:ln>
        </p:spPr>
      </p:sp>
      <p:sp>
        <p:nvSpPr>
          <p:cNvPr id="79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PlaceHolder 1"/>
          <p:cNvSpPr>
            <a:spLocks noGrp="1"/>
          </p:cNvSpPr>
          <p:nvPr>
            <p:ph type="ftr" idx="20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95" name="PlaceHolder 2"/>
          <p:cNvSpPr>
            <a:spLocks noGrp="1"/>
          </p:cNvSpPr>
          <p:nvPr>
            <p:ph type="sldNum" idx="20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803CB9D-B1F7-43F7-ABE5-1C95D35CB5E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796" name="PlaceHolder 3"/>
          <p:cNvSpPr>
            <a:spLocks noGrp="1"/>
          </p:cNvSpPr>
          <p:nvPr>
            <p:ph type="sldImg"/>
          </p:nvPr>
        </p:nvSpPr>
        <p:spPr>
          <a:xfrm>
            <a:off x="141120" y="768240"/>
            <a:ext cx="6821280" cy="3838320"/>
          </a:xfrm>
          <a:prstGeom prst="rect">
            <a:avLst/>
          </a:prstGeom>
          <a:ln w="0">
            <a:noFill/>
          </a:ln>
        </p:spPr>
      </p:sp>
      <p:sp>
        <p:nvSpPr>
          <p:cNvPr id="79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ftr" idx="12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43" name="PlaceHolder 2"/>
          <p:cNvSpPr>
            <a:spLocks noGrp="1"/>
          </p:cNvSpPr>
          <p:nvPr>
            <p:ph type="sldNum" idx="12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76AAD387-950E-49E0-AEB5-C8961D1123E5}"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44" name="PlaceHolder 3"/>
          <p:cNvSpPr>
            <a:spLocks noGrp="1"/>
          </p:cNvSpPr>
          <p:nvPr>
            <p:ph type="sldImg"/>
          </p:nvPr>
        </p:nvSpPr>
        <p:spPr>
          <a:xfrm>
            <a:off x="141120" y="768240"/>
            <a:ext cx="6821280" cy="3838320"/>
          </a:xfrm>
          <a:prstGeom prst="rect">
            <a:avLst/>
          </a:prstGeom>
          <a:ln w="0">
            <a:noFill/>
          </a:ln>
        </p:spPr>
      </p:sp>
      <p:sp>
        <p:nvSpPr>
          <p:cNvPr id="64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PlaceHolder 1"/>
          <p:cNvSpPr>
            <a:spLocks noGrp="1"/>
          </p:cNvSpPr>
          <p:nvPr>
            <p:ph type="ftr" idx="20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799" name="PlaceHolder 2"/>
          <p:cNvSpPr>
            <a:spLocks noGrp="1"/>
          </p:cNvSpPr>
          <p:nvPr>
            <p:ph type="sldNum" idx="20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9EC9B2E3-C702-49BF-8DE0-96135DBACDA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00" name="PlaceHolder 3"/>
          <p:cNvSpPr>
            <a:spLocks noGrp="1"/>
          </p:cNvSpPr>
          <p:nvPr>
            <p:ph type="sldImg"/>
          </p:nvPr>
        </p:nvSpPr>
        <p:spPr>
          <a:xfrm>
            <a:off x="141120" y="768240"/>
            <a:ext cx="6821280" cy="3838320"/>
          </a:xfrm>
          <a:prstGeom prst="rect">
            <a:avLst/>
          </a:prstGeom>
          <a:ln w="0">
            <a:noFill/>
          </a:ln>
        </p:spPr>
      </p:sp>
      <p:sp>
        <p:nvSpPr>
          <p:cNvPr id="80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PlaceHolder 1"/>
          <p:cNvSpPr>
            <a:spLocks noGrp="1"/>
          </p:cNvSpPr>
          <p:nvPr>
            <p:ph type="ftr" idx="20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03" name="PlaceHolder 2"/>
          <p:cNvSpPr>
            <a:spLocks noGrp="1"/>
          </p:cNvSpPr>
          <p:nvPr>
            <p:ph type="sldNum" idx="20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FD63DA0C-FE2C-4D05-BE9F-29084ED9C593}"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04" name="PlaceHolder 3"/>
          <p:cNvSpPr>
            <a:spLocks noGrp="1"/>
          </p:cNvSpPr>
          <p:nvPr>
            <p:ph type="sldImg"/>
          </p:nvPr>
        </p:nvSpPr>
        <p:spPr>
          <a:xfrm>
            <a:off x="141120" y="768240"/>
            <a:ext cx="6821280" cy="3838320"/>
          </a:xfrm>
          <a:prstGeom prst="rect">
            <a:avLst/>
          </a:prstGeom>
          <a:ln w="0">
            <a:noFill/>
          </a:ln>
        </p:spPr>
      </p:sp>
      <p:sp>
        <p:nvSpPr>
          <p:cNvPr id="80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PlaceHolder 1"/>
          <p:cNvSpPr>
            <a:spLocks noGrp="1"/>
          </p:cNvSpPr>
          <p:nvPr>
            <p:ph type="ftr" idx="209"/>
          </p:nvPr>
        </p:nvSpPr>
        <p:spPr>
          <a:xfrm>
            <a:off x="0" y="8685360"/>
            <a:ext cx="2971440" cy="456840"/>
          </a:xfrm>
          <a:prstGeom prst="rect">
            <a:avLst/>
          </a:prstGeom>
          <a:noFill/>
          <a:ln w="0">
            <a:noFill/>
          </a:ln>
        </p:spPr>
        <p:txBody>
          <a:bodyPr numCol="1" spcCol="0" lIns="91440" rIns="91440" tIns="45720" bIns="45720" anchor="b">
            <a:noAutofit/>
          </a:bodyPr>
          <a:lstStyle>
            <a:lvl1pPr indent="0">
              <a:lnSpc>
                <a:spcPct val="100000"/>
              </a:lnSpc>
              <a:buNone/>
              <a:defRPr b="0" lang="en-US" sz="1200" spc="-1" strike="noStrike">
                <a:solidFill>
                  <a:schemeClr val="dk1"/>
                </a:solidFill>
                <a:latin typeface="Arial"/>
              </a:defRPr>
            </a:lvl1pPr>
          </a:lstStyle>
          <a:p>
            <a:pPr indent="0">
              <a:lnSpc>
                <a:spcPct val="100000"/>
              </a:lnSpc>
              <a:buNone/>
            </a:pPr>
            <a:r>
              <a:rPr b="0" lang="en-US" sz="1200" spc="-1" strike="noStrike">
                <a:solidFill>
                  <a:schemeClr val="dk1"/>
                </a:solidFill>
                <a:latin typeface="Arial"/>
              </a:rPr>
              <a:t>Investment Analysis (E. Laveren)</a:t>
            </a:r>
            <a:endParaRPr b="0" lang="en-US" sz="1200" spc="-1" strike="noStrike">
              <a:solidFill>
                <a:srgbClr val="000000"/>
              </a:solidFill>
              <a:latin typeface="Times New Roman"/>
            </a:endParaRPr>
          </a:p>
        </p:txBody>
      </p:sp>
      <p:sp>
        <p:nvSpPr>
          <p:cNvPr id="807" name="PlaceHolder 2"/>
          <p:cNvSpPr>
            <a:spLocks noGrp="1"/>
          </p:cNvSpPr>
          <p:nvPr>
            <p:ph type="sldNum" idx="21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defRPr>
            </a:lvl1pPr>
          </a:lstStyle>
          <a:p>
            <a:pPr indent="0" algn="r">
              <a:lnSpc>
                <a:spcPct val="100000"/>
              </a:lnSpc>
              <a:buNone/>
            </a:pPr>
            <a:fld id="{B91E25BA-4179-4E8C-B293-3E46723803BD}"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808" name="PlaceHolder 3"/>
          <p:cNvSpPr>
            <a:spLocks noGrp="1"/>
          </p:cNvSpPr>
          <p:nvPr>
            <p:ph type="sldImg"/>
          </p:nvPr>
        </p:nvSpPr>
        <p:spPr>
          <a:xfrm>
            <a:off x="141120" y="768240"/>
            <a:ext cx="6821280" cy="3838320"/>
          </a:xfrm>
          <a:prstGeom prst="rect">
            <a:avLst/>
          </a:prstGeom>
          <a:ln w="0">
            <a:noFill/>
          </a:ln>
        </p:spPr>
      </p:sp>
      <p:sp>
        <p:nvSpPr>
          <p:cNvPr id="809" name="PlaceHolder 4"/>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ftr" idx="211"/>
          </p:nvPr>
        </p:nvSpPr>
        <p:spPr>
          <a:xfrm>
            <a:off x="0" y="8685360"/>
            <a:ext cx="2971440" cy="456840"/>
          </a:xfrm>
          <a:prstGeom prst="rect">
            <a:avLst/>
          </a:prstGeom>
          <a:noFill/>
          <a:ln w="0">
            <a:noFill/>
          </a:ln>
        </p:spPr>
        <p:txBody>
          <a:bodyPr numCol="1" spcCol="0" lIns="91440" rIns="91440" tIns="45720" bIns="45720" anchor="b">
            <a:noAutofit/>
          </a:bodyPr>
          <a:lstStyle>
            <a:lvl1pPr indent="0">
              <a:lnSpc>
                <a:spcPct val="100000"/>
              </a:lnSpc>
              <a:buNone/>
              <a:defRPr b="0" lang="en-US" sz="1200" spc="-1" strike="noStrike">
                <a:solidFill>
                  <a:schemeClr val="dk1"/>
                </a:solidFill>
                <a:latin typeface="Arial"/>
              </a:defRPr>
            </a:lvl1pPr>
          </a:lstStyle>
          <a:p>
            <a:pPr indent="0">
              <a:lnSpc>
                <a:spcPct val="100000"/>
              </a:lnSpc>
              <a:buNone/>
            </a:pPr>
            <a:r>
              <a:rPr b="0" lang="en-US" sz="1200" spc="-1" strike="noStrike">
                <a:solidFill>
                  <a:schemeClr val="dk1"/>
                </a:solidFill>
                <a:latin typeface="Arial"/>
              </a:rPr>
              <a:t>Investment Analysis (E. Laveren)</a:t>
            </a:r>
            <a:endParaRPr b="0" lang="en-US" sz="1200" spc="-1" strike="noStrike">
              <a:solidFill>
                <a:srgbClr val="000000"/>
              </a:solidFill>
              <a:latin typeface="Times New Roman"/>
            </a:endParaRPr>
          </a:p>
        </p:txBody>
      </p:sp>
      <p:sp>
        <p:nvSpPr>
          <p:cNvPr id="811" name="PlaceHolder 2"/>
          <p:cNvSpPr>
            <a:spLocks noGrp="1"/>
          </p:cNvSpPr>
          <p:nvPr>
            <p:ph type="sldNum" idx="21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Arial"/>
              </a:defRPr>
            </a:lvl1pPr>
          </a:lstStyle>
          <a:p>
            <a:pPr indent="0" algn="r">
              <a:lnSpc>
                <a:spcPct val="100000"/>
              </a:lnSpc>
              <a:buNone/>
            </a:pPr>
            <a:fld id="{42584A45-BEA0-425E-BF7C-F422AE0D9DFA}"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812" name="PlaceHolder 3"/>
          <p:cNvSpPr>
            <a:spLocks noGrp="1"/>
          </p:cNvSpPr>
          <p:nvPr>
            <p:ph type="sldImg"/>
          </p:nvPr>
        </p:nvSpPr>
        <p:spPr>
          <a:xfrm>
            <a:off x="141120" y="768240"/>
            <a:ext cx="6821280" cy="3838320"/>
          </a:xfrm>
          <a:prstGeom prst="rect">
            <a:avLst/>
          </a:prstGeom>
          <a:ln w="0">
            <a:noFill/>
          </a:ln>
        </p:spPr>
      </p:sp>
      <p:sp>
        <p:nvSpPr>
          <p:cNvPr id="813" name="PlaceHolder 4"/>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PlaceHolder 1"/>
          <p:cNvSpPr>
            <a:spLocks noGrp="1"/>
          </p:cNvSpPr>
          <p:nvPr>
            <p:ph type="ftr" idx="21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15" name="PlaceHolder 2"/>
          <p:cNvSpPr>
            <a:spLocks noGrp="1"/>
          </p:cNvSpPr>
          <p:nvPr>
            <p:ph type="sldNum" idx="21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6E168720-2DF6-4201-ABFE-25688A5327F9}"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16" name="PlaceHolder 3"/>
          <p:cNvSpPr>
            <a:spLocks noGrp="1"/>
          </p:cNvSpPr>
          <p:nvPr>
            <p:ph type="sldImg"/>
          </p:nvPr>
        </p:nvSpPr>
        <p:spPr>
          <a:xfrm>
            <a:off x="141120" y="768240"/>
            <a:ext cx="6821280" cy="3838320"/>
          </a:xfrm>
          <a:prstGeom prst="rect">
            <a:avLst/>
          </a:prstGeom>
          <a:ln w="0">
            <a:noFill/>
          </a:ln>
        </p:spPr>
      </p:sp>
      <p:sp>
        <p:nvSpPr>
          <p:cNvPr id="81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PlaceHolder 1"/>
          <p:cNvSpPr>
            <a:spLocks noGrp="1"/>
          </p:cNvSpPr>
          <p:nvPr>
            <p:ph type="ftr" idx="21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19" name="PlaceHolder 2"/>
          <p:cNvSpPr>
            <a:spLocks noGrp="1"/>
          </p:cNvSpPr>
          <p:nvPr>
            <p:ph type="sldNum" idx="21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47102B63-3AC5-4396-A333-C965F735BF1B}"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20" name="PlaceHolder 3"/>
          <p:cNvSpPr>
            <a:spLocks noGrp="1"/>
          </p:cNvSpPr>
          <p:nvPr>
            <p:ph type="sldImg"/>
          </p:nvPr>
        </p:nvSpPr>
        <p:spPr>
          <a:xfrm>
            <a:off x="141120" y="768240"/>
            <a:ext cx="6821280" cy="3838320"/>
          </a:xfrm>
          <a:prstGeom prst="rect">
            <a:avLst/>
          </a:prstGeom>
          <a:ln w="0">
            <a:noFill/>
          </a:ln>
        </p:spPr>
      </p:sp>
      <p:sp>
        <p:nvSpPr>
          <p:cNvPr id="82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PlaceHolder 1"/>
          <p:cNvSpPr>
            <a:spLocks noGrp="1"/>
          </p:cNvSpPr>
          <p:nvPr>
            <p:ph type="ftr" idx="21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23" name="PlaceHolder 2"/>
          <p:cNvSpPr>
            <a:spLocks noGrp="1"/>
          </p:cNvSpPr>
          <p:nvPr>
            <p:ph type="sldNum" idx="21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FF1DB0E4-38FC-4EBF-91B5-8BA8B560395B}"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24" name="PlaceHolder 3"/>
          <p:cNvSpPr>
            <a:spLocks noGrp="1"/>
          </p:cNvSpPr>
          <p:nvPr>
            <p:ph type="sldImg"/>
          </p:nvPr>
        </p:nvSpPr>
        <p:spPr>
          <a:xfrm>
            <a:off x="141120" y="768240"/>
            <a:ext cx="6821280" cy="3838320"/>
          </a:xfrm>
          <a:prstGeom prst="rect">
            <a:avLst/>
          </a:prstGeom>
          <a:ln w="0">
            <a:noFill/>
          </a:ln>
        </p:spPr>
      </p:sp>
      <p:sp>
        <p:nvSpPr>
          <p:cNvPr id="82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PlaceHolder 1"/>
          <p:cNvSpPr>
            <a:spLocks noGrp="1"/>
          </p:cNvSpPr>
          <p:nvPr>
            <p:ph type="ftr" idx="21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27" name="PlaceHolder 2"/>
          <p:cNvSpPr>
            <a:spLocks noGrp="1"/>
          </p:cNvSpPr>
          <p:nvPr>
            <p:ph type="sldNum" idx="22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A9FABF28-C527-4CC2-B8E5-D8ED14754AAC}"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28" name="PlaceHolder 3"/>
          <p:cNvSpPr>
            <a:spLocks noGrp="1"/>
          </p:cNvSpPr>
          <p:nvPr>
            <p:ph type="sldImg"/>
          </p:nvPr>
        </p:nvSpPr>
        <p:spPr>
          <a:xfrm>
            <a:off x="141120" y="768240"/>
            <a:ext cx="6821280" cy="3838320"/>
          </a:xfrm>
          <a:prstGeom prst="rect">
            <a:avLst/>
          </a:prstGeom>
          <a:ln w="0">
            <a:noFill/>
          </a:ln>
        </p:spPr>
      </p:sp>
      <p:sp>
        <p:nvSpPr>
          <p:cNvPr id="82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ftr" idx="22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31" name="PlaceHolder 2"/>
          <p:cNvSpPr>
            <a:spLocks noGrp="1"/>
          </p:cNvSpPr>
          <p:nvPr>
            <p:ph type="sldNum" idx="22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F5862926-0558-4A3E-BB56-F1A0B4546976}"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32" name="PlaceHolder 3"/>
          <p:cNvSpPr>
            <a:spLocks noGrp="1"/>
          </p:cNvSpPr>
          <p:nvPr>
            <p:ph type="sldImg"/>
          </p:nvPr>
        </p:nvSpPr>
        <p:spPr>
          <a:xfrm>
            <a:off x="141120" y="768240"/>
            <a:ext cx="6821280" cy="3838320"/>
          </a:xfrm>
          <a:prstGeom prst="rect">
            <a:avLst/>
          </a:prstGeom>
          <a:ln w="0">
            <a:noFill/>
          </a:ln>
        </p:spPr>
      </p:sp>
      <p:sp>
        <p:nvSpPr>
          <p:cNvPr id="83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ftr" idx="22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35" name="PlaceHolder 2"/>
          <p:cNvSpPr>
            <a:spLocks noGrp="1"/>
          </p:cNvSpPr>
          <p:nvPr>
            <p:ph type="sldNum" idx="22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AB8F21A8-BA0E-4285-A4B9-7E043440CB3A}"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36" name="PlaceHolder 3"/>
          <p:cNvSpPr>
            <a:spLocks noGrp="1"/>
          </p:cNvSpPr>
          <p:nvPr>
            <p:ph type="sldImg"/>
          </p:nvPr>
        </p:nvSpPr>
        <p:spPr>
          <a:xfrm>
            <a:off x="141120" y="768240"/>
            <a:ext cx="6821280" cy="3838320"/>
          </a:xfrm>
          <a:prstGeom prst="rect">
            <a:avLst/>
          </a:prstGeom>
          <a:ln w="0">
            <a:noFill/>
          </a:ln>
        </p:spPr>
      </p:sp>
      <p:sp>
        <p:nvSpPr>
          <p:cNvPr id="83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type="ftr" idx="12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47" name="PlaceHolder 2"/>
          <p:cNvSpPr>
            <a:spLocks noGrp="1"/>
          </p:cNvSpPr>
          <p:nvPr>
            <p:ph type="sldNum" idx="13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FEDB3E39-2FB2-49C6-9680-7348A23BF232}"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48" name="PlaceHolder 3"/>
          <p:cNvSpPr>
            <a:spLocks noGrp="1"/>
          </p:cNvSpPr>
          <p:nvPr>
            <p:ph type="sldImg"/>
          </p:nvPr>
        </p:nvSpPr>
        <p:spPr>
          <a:xfrm>
            <a:off x="141120" y="768240"/>
            <a:ext cx="6821280" cy="3838320"/>
          </a:xfrm>
          <a:prstGeom prst="rect">
            <a:avLst/>
          </a:prstGeom>
          <a:ln w="0">
            <a:noFill/>
          </a:ln>
        </p:spPr>
      </p:sp>
      <p:sp>
        <p:nvSpPr>
          <p:cNvPr id="64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ftr" idx="22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39" name="PlaceHolder 2"/>
          <p:cNvSpPr>
            <a:spLocks noGrp="1"/>
          </p:cNvSpPr>
          <p:nvPr>
            <p:ph type="sldNum" idx="22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9242BE1D-C515-496E-864B-225AA9107ED6}"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40" name="PlaceHolder 3"/>
          <p:cNvSpPr>
            <a:spLocks noGrp="1"/>
          </p:cNvSpPr>
          <p:nvPr>
            <p:ph type="sldImg"/>
          </p:nvPr>
        </p:nvSpPr>
        <p:spPr>
          <a:xfrm>
            <a:off x="141120" y="768240"/>
            <a:ext cx="6821280" cy="3838320"/>
          </a:xfrm>
          <a:prstGeom prst="rect">
            <a:avLst/>
          </a:prstGeom>
          <a:ln w="0">
            <a:noFill/>
          </a:ln>
        </p:spPr>
      </p:sp>
      <p:sp>
        <p:nvSpPr>
          <p:cNvPr id="84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PlaceHolder 1"/>
          <p:cNvSpPr>
            <a:spLocks noGrp="1"/>
          </p:cNvSpPr>
          <p:nvPr>
            <p:ph type="ftr" idx="22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43" name="PlaceHolder 2"/>
          <p:cNvSpPr>
            <a:spLocks noGrp="1"/>
          </p:cNvSpPr>
          <p:nvPr>
            <p:ph type="sldNum" idx="22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388618DB-FA3D-4E89-8EC0-08A5E1C2CB6A}"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44" name="PlaceHolder 3"/>
          <p:cNvSpPr>
            <a:spLocks noGrp="1"/>
          </p:cNvSpPr>
          <p:nvPr>
            <p:ph type="sldImg"/>
          </p:nvPr>
        </p:nvSpPr>
        <p:spPr>
          <a:xfrm>
            <a:off x="141120" y="768240"/>
            <a:ext cx="6821280" cy="3838320"/>
          </a:xfrm>
          <a:prstGeom prst="rect">
            <a:avLst/>
          </a:prstGeom>
          <a:ln w="0">
            <a:noFill/>
          </a:ln>
        </p:spPr>
      </p:sp>
      <p:sp>
        <p:nvSpPr>
          <p:cNvPr id="84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PlaceHolder 1"/>
          <p:cNvSpPr>
            <a:spLocks noGrp="1"/>
          </p:cNvSpPr>
          <p:nvPr>
            <p:ph type="ftr" idx="22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47" name="PlaceHolder 2"/>
          <p:cNvSpPr>
            <a:spLocks noGrp="1"/>
          </p:cNvSpPr>
          <p:nvPr>
            <p:ph type="sldNum" idx="23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57B7736F-4226-4220-A033-03371EB338CA}"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48" name="PlaceHolder 3"/>
          <p:cNvSpPr>
            <a:spLocks noGrp="1"/>
          </p:cNvSpPr>
          <p:nvPr>
            <p:ph type="sldImg"/>
          </p:nvPr>
        </p:nvSpPr>
        <p:spPr>
          <a:xfrm>
            <a:off x="141120" y="768240"/>
            <a:ext cx="6821280" cy="3838320"/>
          </a:xfrm>
          <a:prstGeom prst="rect">
            <a:avLst/>
          </a:prstGeom>
          <a:ln w="0">
            <a:noFill/>
          </a:ln>
        </p:spPr>
      </p:sp>
      <p:sp>
        <p:nvSpPr>
          <p:cNvPr id="84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PlaceHolder 1"/>
          <p:cNvSpPr>
            <a:spLocks noGrp="1"/>
          </p:cNvSpPr>
          <p:nvPr>
            <p:ph type="ftr" idx="23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51" name="PlaceHolder 2"/>
          <p:cNvSpPr>
            <a:spLocks noGrp="1"/>
          </p:cNvSpPr>
          <p:nvPr>
            <p:ph type="sldNum" idx="23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167B1B81-6908-4A3C-BFE7-C84FB26C8FD7}"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52" name="PlaceHolder 3"/>
          <p:cNvSpPr>
            <a:spLocks noGrp="1"/>
          </p:cNvSpPr>
          <p:nvPr>
            <p:ph type="sldImg"/>
          </p:nvPr>
        </p:nvSpPr>
        <p:spPr>
          <a:xfrm>
            <a:off x="141120" y="768240"/>
            <a:ext cx="6821280" cy="3838320"/>
          </a:xfrm>
          <a:prstGeom prst="rect">
            <a:avLst/>
          </a:prstGeom>
          <a:ln w="0">
            <a:noFill/>
          </a:ln>
        </p:spPr>
      </p:sp>
      <p:sp>
        <p:nvSpPr>
          <p:cNvPr id="85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4" name="PlaceHolder 1"/>
          <p:cNvSpPr>
            <a:spLocks noGrp="1"/>
          </p:cNvSpPr>
          <p:nvPr>
            <p:ph type="ftr" idx="23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55" name="PlaceHolder 2"/>
          <p:cNvSpPr>
            <a:spLocks noGrp="1"/>
          </p:cNvSpPr>
          <p:nvPr>
            <p:ph type="sldNum" idx="23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500525F-8501-44EB-8ADB-4F8AB1D4CAE8}"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56" name="PlaceHolder 3"/>
          <p:cNvSpPr>
            <a:spLocks noGrp="1"/>
          </p:cNvSpPr>
          <p:nvPr>
            <p:ph type="sldImg"/>
          </p:nvPr>
        </p:nvSpPr>
        <p:spPr>
          <a:xfrm>
            <a:off x="141120" y="768240"/>
            <a:ext cx="6821280" cy="3838320"/>
          </a:xfrm>
          <a:prstGeom prst="rect">
            <a:avLst/>
          </a:prstGeom>
          <a:ln w="0">
            <a:noFill/>
          </a:ln>
        </p:spPr>
      </p:sp>
      <p:sp>
        <p:nvSpPr>
          <p:cNvPr id="85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PlaceHolder 1"/>
          <p:cNvSpPr>
            <a:spLocks noGrp="1"/>
          </p:cNvSpPr>
          <p:nvPr>
            <p:ph type="ftr" idx="23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59" name="PlaceHolder 2"/>
          <p:cNvSpPr>
            <a:spLocks noGrp="1"/>
          </p:cNvSpPr>
          <p:nvPr>
            <p:ph type="sldNum" idx="23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57910ACD-A335-414B-8B8D-D54A43759535}"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60" name="PlaceHolder 3"/>
          <p:cNvSpPr>
            <a:spLocks noGrp="1"/>
          </p:cNvSpPr>
          <p:nvPr>
            <p:ph type="sldImg"/>
          </p:nvPr>
        </p:nvSpPr>
        <p:spPr>
          <a:xfrm>
            <a:off x="141120" y="768240"/>
            <a:ext cx="6821280" cy="3838320"/>
          </a:xfrm>
          <a:prstGeom prst="rect">
            <a:avLst/>
          </a:prstGeom>
          <a:ln w="0">
            <a:noFill/>
          </a:ln>
        </p:spPr>
      </p:sp>
      <p:sp>
        <p:nvSpPr>
          <p:cNvPr id="86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PlaceHolder 1"/>
          <p:cNvSpPr>
            <a:spLocks noGrp="1"/>
          </p:cNvSpPr>
          <p:nvPr>
            <p:ph type="ftr" idx="23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63" name="PlaceHolder 2"/>
          <p:cNvSpPr>
            <a:spLocks noGrp="1"/>
          </p:cNvSpPr>
          <p:nvPr>
            <p:ph type="sldNum" idx="23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5CBCC3B9-B3EE-42EB-82CE-CD3857E3ED2F}"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64" name="PlaceHolder 3"/>
          <p:cNvSpPr>
            <a:spLocks noGrp="1"/>
          </p:cNvSpPr>
          <p:nvPr>
            <p:ph type="sldImg"/>
          </p:nvPr>
        </p:nvSpPr>
        <p:spPr>
          <a:xfrm>
            <a:off x="141120" y="768240"/>
            <a:ext cx="6821280" cy="3838320"/>
          </a:xfrm>
          <a:prstGeom prst="rect">
            <a:avLst/>
          </a:prstGeom>
          <a:ln w="0">
            <a:noFill/>
          </a:ln>
        </p:spPr>
      </p:sp>
      <p:sp>
        <p:nvSpPr>
          <p:cNvPr id="86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6" name="PlaceHolder 1"/>
          <p:cNvSpPr>
            <a:spLocks noGrp="1"/>
          </p:cNvSpPr>
          <p:nvPr>
            <p:ph type="ftr" idx="23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67" name="PlaceHolder 2"/>
          <p:cNvSpPr>
            <a:spLocks noGrp="1"/>
          </p:cNvSpPr>
          <p:nvPr>
            <p:ph type="sldNum" idx="24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EC08B46C-C808-4EDE-B432-A8373F7F4ACD}"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68" name="PlaceHolder 3"/>
          <p:cNvSpPr>
            <a:spLocks noGrp="1"/>
          </p:cNvSpPr>
          <p:nvPr>
            <p:ph type="sldImg"/>
          </p:nvPr>
        </p:nvSpPr>
        <p:spPr>
          <a:xfrm>
            <a:off x="141120" y="768240"/>
            <a:ext cx="6821280" cy="3838320"/>
          </a:xfrm>
          <a:prstGeom prst="rect">
            <a:avLst/>
          </a:prstGeom>
          <a:ln w="0">
            <a:noFill/>
          </a:ln>
        </p:spPr>
      </p:sp>
      <p:sp>
        <p:nvSpPr>
          <p:cNvPr id="86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ftr" idx="24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71" name="PlaceHolder 2"/>
          <p:cNvSpPr>
            <a:spLocks noGrp="1"/>
          </p:cNvSpPr>
          <p:nvPr>
            <p:ph type="sldNum" idx="24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7D887667-6C11-4B84-BD4C-DF15AC2338BC}"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72" name="PlaceHolder 3"/>
          <p:cNvSpPr>
            <a:spLocks noGrp="1"/>
          </p:cNvSpPr>
          <p:nvPr>
            <p:ph type="sldImg"/>
          </p:nvPr>
        </p:nvSpPr>
        <p:spPr>
          <a:xfrm>
            <a:off x="141120" y="768240"/>
            <a:ext cx="6821280" cy="3838320"/>
          </a:xfrm>
          <a:prstGeom prst="rect">
            <a:avLst/>
          </a:prstGeom>
          <a:ln w="0">
            <a:noFill/>
          </a:ln>
        </p:spPr>
      </p:sp>
      <p:sp>
        <p:nvSpPr>
          <p:cNvPr id="87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PlaceHolder 1"/>
          <p:cNvSpPr>
            <a:spLocks noGrp="1"/>
          </p:cNvSpPr>
          <p:nvPr>
            <p:ph type="ftr" idx="24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75" name="PlaceHolder 2"/>
          <p:cNvSpPr>
            <a:spLocks noGrp="1"/>
          </p:cNvSpPr>
          <p:nvPr>
            <p:ph type="sldNum" idx="24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46E7403D-9945-4654-AA9B-7EA425192D17}"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76" name="PlaceHolder 3"/>
          <p:cNvSpPr>
            <a:spLocks noGrp="1"/>
          </p:cNvSpPr>
          <p:nvPr>
            <p:ph type="sldImg"/>
          </p:nvPr>
        </p:nvSpPr>
        <p:spPr>
          <a:xfrm>
            <a:off x="141120" y="768240"/>
            <a:ext cx="6821280" cy="3838320"/>
          </a:xfrm>
          <a:prstGeom prst="rect">
            <a:avLst/>
          </a:prstGeom>
          <a:ln w="0">
            <a:noFill/>
          </a:ln>
        </p:spPr>
      </p:sp>
      <p:sp>
        <p:nvSpPr>
          <p:cNvPr id="87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type="ftr" idx="13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651" name="PlaceHolder 2"/>
          <p:cNvSpPr>
            <a:spLocks noGrp="1"/>
          </p:cNvSpPr>
          <p:nvPr>
            <p:ph type="sldNum" idx="13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6DF2A1B2-CEC9-4AAC-89EA-ACECA6E80AAA}"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652" name="PlaceHolder 3"/>
          <p:cNvSpPr>
            <a:spLocks noGrp="1"/>
          </p:cNvSpPr>
          <p:nvPr>
            <p:ph type="sldImg"/>
          </p:nvPr>
        </p:nvSpPr>
        <p:spPr>
          <a:xfrm>
            <a:off x="141120" y="768240"/>
            <a:ext cx="6821280" cy="3838320"/>
          </a:xfrm>
          <a:prstGeom prst="rect">
            <a:avLst/>
          </a:prstGeom>
          <a:ln w="0">
            <a:noFill/>
          </a:ln>
        </p:spPr>
      </p:sp>
      <p:sp>
        <p:nvSpPr>
          <p:cNvPr id="65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PlaceHolder 1"/>
          <p:cNvSpPr>
            <a:spLocks noGrp="1"/>
          </p:cNvSpPr>
          <p:nvPr>
            <p:ph type="ftr" idx="24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79" name="PlaceHolder 2"/>
          <p:cNvSpPr>
            <a:spLocks noGrp="1"/>
          </p:cNvSpPr>
          <p:nvPr>
            <p:ph type="sldNum" idx="24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59E84832-954E-4BF9-B97E-D564B9BAA254}"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80" name="PlaceHolder 3"/>
          <p:cNvSpPr>
            <a:spLocks noGrp="1"/>
          </p:cNvSpPr>
          <p:nvPr>
            <p:ph type="sldImg"/>
          </p:nvPr>
        </p:nvSpPr>
        <p:spPr>
          <a:xfrm>
            <a:off x="141120" y="768240"/>
            <a:ext cx="6821280" cy="3838320"/>
          </a:xfrm>
          <a:prstGeom prst="rect">
            <a:avLst/>
          </a:prstGeom>
          <a:ln w="0">
            <a:noFill/>
          </a:ln>
        </p:spPr>
      </p:sp>
      <p:sp>
        <p:nvSpPr>
          <p:cNvPr id="88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PlaceHolder 1"/>
          <p:cNvSpPr>
            <a:spLocks noGrp="1"/>
          </p:cNvSpPr>
          <p:nvPr>
            <p:ph type="ftr" idx="24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83" name="PlaceHolder 2"/>
          <p:cNvSpPr>
            <a:spLocks noGrp="1"/>
          </p:cNvSpPr>
          <p:nvPr>
            <p:ph type="sldNum" idx="24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6FDED2BA-8D23-4039-8CAF-6CB862E22C18}"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84" name="PlaceHolder 3"/>
          <p:cNvSpPr>
            <a:spLocks noGrp="1"/>
          </p:cNvSpPr>
          <p:nvPr>
            <p:ph type="sldImg"/>
          </p:nvPr>
        </p:nvSpPr>
        <p:spPr>
          <a:xfrm>
            <a:off x="141120" y="768240"/>
            <a:ext cx="6821280" cy="3838320"/>
          </a:xfrm>
          <a:prstGeom prst="rect">
            <a:avLst/>
          </a:prstGeom>
          <a:ln w="0">
            <a:noFill/>
          </a:ln>
        </p:spPr>
      </p:sp>
      <p:sp>
        <p:nvSpPr>
          <p:cNvPr id="88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6" name="PlaceHolder 1"/>
          <p:cNvSpPr>
            <a:spLocks noGrp="1"/>
          </p:cNvSpPr>
          <p:nvPr>
            <p:ph type="ftr" idx="24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87" name="PlaceHolder 2"/>
          <p:cNvSpPr>
            <a:spLocks noGrp="1"/>
          </p:cNvSpPr>
          <p:nvPr>
            <p:ph type="sldNum" idx="25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DC5AC1EE-8786-47C9-8A6F-1D9D3B28CB13}"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88" name="PlaceHolder 3"/>
          <p:cNvSpPr>
            <a:spLocks noGrp="1"/>
          </p:cNvSpPr>
          <p:nvPr>
            <p:ph type="sldImg"/>
          </p:nvPr>
        </p:nvSpPr>
        <p:spPr>
          <a:xfrm>
            <a:off x="141120" y="768240"/>
            <a:ext cx="6821280" cy="3838320"/>
          </a:xfrm>
          <a:prstGeom prst="rect">
            <a:avLst/>
          </a:prstGeom>
          <a:ln w="0">
            <a:noFill/>
          </a:ln>
        </p:spPr>
      </p:sp>
      <p:sp>
        <p:nvSpPr>
          <p:cNvPr id="88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PlaceHolder 1"/>
          <p:cNvSpPr>
            <a:spLocks noGrp="1"/>
          </p:cNvSpPr>
          <p:nvPr>
            <p:ph type="ftr" idx="25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91" name="PlaceHolder 2"/>
          <p:cNvSpPr>
            <a:spLocks noGrp="1"/>
          </p:cNvSpPr>
          <p:nvPr>
            <p:ph type="sldNum" idx="25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5C76CEC7-304D-495D-A945-8894891BDDA3}"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92" name="PlaceHolder 3"/>
          <p:cNvSpPr>
            <a:spLocks noGrp="1"/>
          </p:cNvSpPr>
          <p:nvPr>
            <p:ph type="sldImg"/>
          </p:nvPr>
        </p:nvSpPr>
        <p:spPr>
          <a:xfrm>
            <a:off x="141120" y="768240"/>
            <a:ext cx="6821280" cy="3838320"/>
          </a:xfrm>
          <a:prstGeom prst="rect">
            <a:avLst/>
          </a:prstGeom>
          <a:ln w="0">
            <a:noFill/>
          </a:ln>
        </p:spPr>
      </p:sp>
      <p:sp>
        <p:nvSpPr>
          <p:cNvPr id="89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4" name="PlaceHolder 1"/>
          <p:cNvSpPr>
            <a:spLocks noGrp="1"/>
          </p:cNvSpPr>
          <p:nvPr>
            <p:ph type="ftr" idx="25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95" name="PlaceHolder 2"/>
          <p:cNvSpPr>
            <a:spLocks noGrp="1"/>
          </p:cNvSpPr>
          <p:nvPr>
            <p:ph type="sldNum" idx="25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E0ED902C-8349-4635-9E6D-4608B7D132B5}"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96" name="PlaceHolder 3"/>
          <p:cNvSpPr>
            <a:spLocks noGrp="1"/>
          </p:cNvSpPr>
          <p:nvPr>
            <p:ph type="sldImg"/>
          </p:nvPr>
        </p:nvSpPr>
        <p:spPr>
          <a:xfrm>
            <a:off x="141120" y="768240"/>
            <a:ext cx="6821280" cy="3838320"/>
          </a:xfrm>
          <a:prstGeom prst="rect">
            <a:avLst/>
          </a:prstGeom>
          <a:ln w="0">
            <a:noFill/>
          </a:ln>
        </p:spPr>
      </p:sp>
      <p:sp>
        <p:nvSpPr>
          <p:cNvPr id="89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8" name="PlaceHolder 1"/>
          <p:cNvSpPr>
            <a:spLocks noGrp="1"/>
          </p:cNvSpPr>
          <p:nvPr>
            <p:ph type="ftr" idx="255"/>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899" name="PlaceHolder 2"/>
          <p:cNvSpPr>
            <a:spLocks noGrp="1"/>
          </p:cNvSpPr>
          <p:nvPr>
            <p:ph type="sldNum" idx="25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7A889E33-0A9B-4F48-B1F8-A5A66DA6B0E6}"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00" name="PlaceHolder 3"/>
          <p:cNvSpPr>
            <a:spLocks noGrp="1"/>
          </p:cNvSpPr>
          <p:nvPr>
            <p:ph type="sldImg"/>
          </p:nvPr>
        </p:nvSpPr>
        <p:spPr>
          <a:xfrm>
            <a:off x="141120" y="768240"/>
            <a:ext cx="6821280" cy="3838320"/>
          </a:xfrm>
          <a:prstGeom prst="rect">
            <a:avLst/>
          </a:prstGeom>
          <a:ln w="0">
            <a:noFill/>
          </a:ln>
        </p:spPr>
      </p:sp>
      <p:sp>
        <p:nvSpPr>
          <p:cNvPr id="901"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PlaceHolder 1"/>
          <p:cNvSpPr>
            <a:spLocks noGrp="1"/>
          </p:cNvSpPr>
          <p:nvPr>
            <p:ph type="ftr" idx="25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03" name="PlaceHolder 2"/>
          <p:cNvSpPr>
            <a:spLocks noGrp="1"/>
          </p:cNvSpPr>
          <p:nvPr>
            <p:ph type="sldNum" idx="25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2A2DA3CE-D3C8-4B2D-ABF7-423A51FC81DE}"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04" name="PlaceHolder 3"/>
          <p:cNvSpPr>
            <a:spLocks noGrp="1"/>
          </p:cNvSpPr>
          <p:nvPr>
            <p:ph type="sldImg"/>
          </p:nvPr>
        </p:nvSpPr>
        <p:spPr>
          <a:xfrm>
            <a:off x="141120" y="768240"/>
            <a:ext cx="6821280" cy="3838320"/>
          </a:xfrm>
          <a:prstGeom prst="rect">
            <a:avLst/>
          </a:prstGeom>
          <a:ln w="0">
            <a:noFill/>
          </a:ln>
        </p:spPr>
      </p:sp>
      <p:sp>
        <p:nvSpPr>
          <p:cNvPr id="905"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PlaceHolder 1"/>
          <p:cNvSpPr>
            <a:spLocks noGrp="1"/>
          </p:cNvSpPr>
          <p:nvPr>
            <p:ph type="ftr" idx="259"/>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07" name="PlaceHolder 2"/>
          <p:cNvSpPr>
            <a:spLocks noGrp="1"/>
          </p:cNvSpPr>
          <p:nvPr>
            <p:ph type="sldNum" idx="26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27F0D5A7-98A7-4C56-8BEE-53B2A9CCA2F1}"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08" name="PlaceHolder 3"/>
          <p:cNvSpPr>
            <a:spLocks noGrp="1"/>
          </p:cNvSpPr>
          <p:nvPr>
            <p:ph type="sldImg"/>
          </p:nvPr>
        </p:nvSpPr>
        <p:spPr>
          <a:xfrm>
            <a:off x="141120" y="768240"/>
            <a:ext cx="6821280" cy="3838320"/>
          </a:xfrm>
          <a:prstGeom prst="rect">
            <a:avLst/>
          </a:prstGeom>
          <a:ln w="0">
            <a:noFill/>
          </a:ln>
        </p:spPr>
      </p:sp>
      <p:sp>
        <p:nvSpPr>
          <p:cNvPr id="909"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0" name="PlaceHolder 1"/>
          <p:cNvSpPr>
            <a:spLocks noGrp="1"/>
          </p:cNvSpPr>
          <p:nvPr>
            <p:ph type="ftr" idx="261"/>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11" name="PlaceHolder 2"/>
          <p:cNvSpPr>
            <a:spLocks noGrp="1"/>
          </p:cNvSpPr>
          <p:nvPr>
            <p:ph type="sldNum" idx="26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31D4AA4C-AE48-4E05-BAF7-BF22F085C02B}"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12" name="PlaceHolder 3"/>
          <p:cNvSpPr>
            <a:spLocks noGrp="1"/>
          </p:cNvSpPr>
          <p:nvPr>
            <p:ph type="sldImg"/>
          </p:nvPr>
        </p:nvSpPr>
        <p:spPr>
          <a:xfrm>
            <a:off x="141120" y="768240"/>
            <a:ext cx="6821280" cy="3838320"/>
          </a:xfrm>
          <a:prstGeom prst="rect">
            <a:avLst/>
          </a:prstGeom>
          <a:ln w="0">
            <a:noFill/>
          </a:ln>
        </p:spPr>
      </p:sp>
      <p:sp>
        <p:nvSpPr>
          <p:cNvPr id="913"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PlaceHolder 1"/>
          <p:cNvSpPr>
            <a:spLocks noGrp="1"/>
          </p:cNvSpPr>
          <p:nvPr>
            <p:ph type="ftr" idx="263"/>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Arial"/>
              </a:defRPr>
            </a:lvl1pPr>
          </a:lstStyle>
          <a:p>
            <a:pPr indent="0">
              <a:lnSpc>
                <a:spcPct val="100000"/>
              </a:lnSpc>
              <a:buNone/>
            </a:pPr>
            <a:r>
              <a:rPr b="0" lang="en-US" sz="1200" spc="-1" strike="noStrike">
                <a:solidFill>
                  <a:srgbClr val="000000"/>
                </a:solidFill>
                <a:latin typeface="Arial"/>
              </a:rPr>
              <a:t>Investment Analysis (E. Laveren)</a:t>
            </a:r>
            <a:endParaRPr b="0" lang="en-US" sz="1200" spc="-1" strike="noStrike">
              <a:solidFill>
                <a:srgbClr val="000000"/>
              </a:solidFill>
              <a:latin typeface="Times New Roman"/>
            </a:endParaRPr>
          </a:p>
        </p:txBody>
      </p:sp>
      <p:sp>
        <p:nvSpPr>
          <p:cNvPr id="915" name="PlaceHolder 2"/>
          <p:cNvSpPr>
            <a:spLocks noGrp="1"/>
          </p:cNvSpPr>
          <p:nvPr>
            <p:ph type="sldNum" idx="26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07184BB8-0163-40DA-AC6C-A22AABD7918C}"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916" name="PlaceHolder 3"/>
          <p:cNvSpPr>
            <a:spLocks noGrp="1"/>
          </p:cNvSpPr>
          <p:nvPr>
            <p:ph type="sldImg"/>
          </p:nvPr>
        </p:nvSpPr>
        <p:spPr>
          <a:xfrm>
            <a:off x="141120" y="768240"/>
            <a:ext cx="6821280" cy="3838320"/>
          </a:xfrm>
          <a:prstGeom prst="rect">
            <a:avLst/>
          </a:prstGeom>
          <a:ln w="0">
            <a:noFill/>
          </a:ln>
        </p:spPr>
      </p:sp>
      <p:sp>
        <p:nvSpPr>
          <p:cNvPr id="917" name="PlaceHolder 4"/>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el + ondertitel">
    <p:spTree>
      <p:nvGrpSpPr>
        <p:cNvPr id="1" name=""/>
        <p:cNvGrpSpPr/>
        <p:nvPr/>
      </p:nvGrpSpPr>
      <p:grpSpPr>
        <a:xfrm>
          <a:off x="0" y="0"/>
          <a:ext cx="0" cy="0"/>
          <a:chOff x="0" y="0"/>
          <a:chExt cx="0" cy="0"/>
        </a:xfrm>
      </p:grpSpPr>
      <p:sp>
        <p:nvSpPr>
          <p:cNvPr id="4" name="PlaceHolder 1"/>
          <p:cNvSpPr>
            <a:spLocks noGrp="1"/>
          </p:cNvSpPr>
          <p:nvPr>
            <p:ph type="title"/>
          </p:nvPr>
        </p:nvSpPr>
        <p:spPr>
          <a:xfrm>
            <a:off x="623880" y="620640"/>
            <a:ext cx="10936440" cy="1069560"/>
          </a:xfrm>
          <a:prstGeom prst="rect">
            <a:avLst/>
          </a:prstGeom>
          <a:noFill/>
          <a:ln w="0">
            <a:noFill/>
          </a:ln>
        </p:spPr>
        <p:txBody>
          <a:bodyPr lIns="0" rIns="0" tIns="0" bIns="0" anchor="ctr">
            <a:noAutofit/>
          </a:bodyPr>
          <a:p>
            <a:pPr indent="0">
              <a:buNone/>
            </a:pPr>
            <a:endParaRPr b="0" lang="nl-NL" sz="1800" spc="-1" strike="noStrike">
              <a:solidFill>
                <a:schemeClr val="dk1"/>
              </a:solidFill>
              <a:latin typeface="Calibri"/>
            </a:endParaRPr>
          </a:p>
        </p:txBody>
      </p:sp>
      <p:sp>
        <p:nvSpPr>
          <p:cNvPr id="5" name="PlaceHolder 2"/>
          <p:cNvSpPr>
            <a:spLocks noGrp="1"/>
          </p:cNvSpPr>
          <p:nvPr>
            <p:ph type="subTitle"/>
          </p:nvPr>
        </p:nvSpPr>
        <p:spPr>
          <a:xfrm>
            <a:off x="623880" y="1912680"/>
            <a:ext cx="10936440" cy="43243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DDD20815-731C-411C-B589-AEE6CA6BCF8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fbeelding 1/3 met bijschrift">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7104DC69-6A1A-4C6D-8A05-6F77C3D26DE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fbeelding horizontaal met bijschrift">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6C414286-BB9D-4D8D-B9F4-9B8809207AE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en objec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DE378003-6D1A-425B-A46E-CD88CD5A126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ondertitel en object">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AC2E356B-603B-44CD-AF7E-240CABCC0DC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ergelijking">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7C7629ED-D2AB-46C0-A368-2D3EDCF8AFE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houd van twee">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2B1AB4AA-C9B9-4183-95CF-86EA5EB71D3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10" name="PlaceHolder 1"/>
          <p:cNvSpPr>
            <a:spLocks noGrp="1"/>
          </p:cNvSpPr>
          <p:nvPr>
            <p:ph type="title"/>
          </p:nvPr>
        </p:nvSpPr>
        <p:spPr>
          <a:xfrm>
            <a:off x="623880" y="620640"/>
            <a:ext cx="10936440" cy="1069560"/>
          </a:xfrm>
          <a:prstGeom prst="rect">
            <a:avLst/>
          </a:prstGeom>
          <a:noFill/>
          <a:ln w="0">
            <a:noFill/>
          </a:ln>
        </p:spPr>
        <p:txBody>
          <a:bodyPr lIns="0" rIns="0" tIns="0" bIns="0" anchor="ctr">
            <a:noAutofit/>
          </a:bodyPr>
          <a:p>
            <a:pPr indent="0">
              <a:buNone/>
            </a:pPr>
            <a:endParaRPr b="0" lang="nl-NL" sz="1800" spc="-1" strike="noStrike">
              <a:solidFill>
                <a:schemeClr val="dk1"/>
              </a:solidFill>
              <a:latin typeface="Calibri"/>
            </a:endParaRPr>
          </a:p>
        </p:txBody>
      </p:sp>
      <p:sp>
        <p:nvSpPr>
          <p:cNvPr id="11" name="PlaceHolder 2"/>
          <p:cNvSpPr>
            <a:spLocks noGrp="1"/>
          </p:cNvSpPr>
          <p:nvPr>
            <p:ph type="subTitle"/>
          </p:nvPr>
        </p:nvSpPr>
        <p:spPr>
          <a:xfrm>
            <a:off x="623880" y="1912680"/>
            <a:ext cx="10936440" cy="43243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5BE7E7CE-E181-4D66-A20A-9352518B10B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houd met bijschrift">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37A29914-8D5B-4D44-A6BD-F890AE960D5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Alleen titel">
    <p:spTree>
      <p:nvGrpSpPr>
        <p:cNvPr id="1" name=""/>
        <p:cNvGrpSpPr/>
        <p:nvPr/>
      </p:nvGrpSpPr>
      <p:grpSpPr>
        <a:xfrm>
          <a:off x="0" y="0"/>
          <a:ext cx="0" cy="0"/>
          <a:chOff x="0" y="0"/>
          <a:chExt cx="0" cy="0"/>
        </a:xfrm>
      </p:grpSpPr>
      <p:sp>
        <p:nvSpPr>
          <p:cNvPr id="20" name="PlaceHolder 1"/>
          <p:cNvSpPr>
            <a:spLocks noGrp="1"/>
          </p:cNvSpPr>
          <p:nvPr>
            <p:ph type="title"/>
          </p:nvPr>
        </p:nvSpPr>
        <p:spPr>
          <a:xfrm>
            <a:off x="623880" y="620640"/>
            <a:ext cx="10936440" cy="1069560"/>
          </a:xfrm>
          <a:prstGeom prst="rect">
            <a:avLst/>
          </a:prstGeom>
          <a:noFill/>
          <a:ln w="0">
            <a:noFill/>
          </a:ln>
        </p:spPr>
        <p:txBody>
          <a:bodyPr lIns="0" rIns="0" tIns="0" bIns="0" anchor="ctr">
            <a:noAutofit/>
          </a:bodyPr>
          <a:p>
            <a:pPr indent="0">
              <a:buNone/>
            </a:pPr>
            <a:endParaRPr b="0" lang="nl-NL" sz="1800" spc="-1" strike="noStrike">
              <a:solidFill>
                <a:schemeClr val="dk1"/>
              </a:solidFill>
              <a:latin typeface="Calibri"/>
            </a:endParaRPr>
          </a:p>
        </p:txBody>
      </p:sp>
      <p:sp>
        <p:nvSpPr>
          <p:cNvPr id="3" name="PlaceHolder 2"/>
          <p:cNvSpPr>
            <a:spLocks noGrp="1"/>
          </p:cNvSpPr>
          <p:nvPr>
            <p:ph type="sldNum" idx="4"/>
          </p:nvPr>
        </p:nvSpPr>
        <p:spPr/>
        <p:txBody>
          <a:bodyPr/>
          <a:p>
            <a:fld id="{5CB0B973-8D4F-40FD-9BA9-36FEF7B5DDE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Leeg">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5A494131-27DF-4926-B07F-7DE344DD6AA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ekop">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8_Titel en objec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0211422-D3AA-4ED6-8E85-7F2473734911}"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A9BFA52A-D09D-4FFD-A86A-D02E9BC07A5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fbeelding 1/2 met bijschrif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58904D3D-0E22-44E7-B306-DA2469A82C7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3.png"/><Relationship Id="rId7"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Afbeelding 4" descr=""/>
          <p:cNvPicPr/>
          <p:nvPr/>
        </p:nvPicPr>
        <p:blipFill>
          <a:blip r:embed="rId2"/>
          <a:stretch/>
        </p:blipFill>
        <p:spPr>
          <a:xfrm>
            <a:off x="4687200" y="1147680"/>
            <a:ext cx="2809800" cy="791640"/>
          </a:xfrm>
          <a:prstGeom prst="rect">
            <a:avLst/>
          </a:prstGeom>
          <a:ln w="0">
            <a:noFill/>
          </a:ln>
        </p:spPr>
      </p:pic>
      <p:sp>
        <p:nvSpPr>
          <p:cNvPr id="1" name="PlaceHolder 1"/>
          <p:cNvSpPr>
            <a:spLocks noGrp="1"/>
          </p:cNvSpPr>
          <p:nvPr>
            <p:ph type="title"/>
          </p:nvPr>
        </p:nvSpPr>
        <p:spPr>
          <a:xfrm>
            <a:off x="623880" y="2548080"/>
            <a:ext cx="10936440" cy="2387160"/>
          </a:xfrm>
          <a:prstGeom prst="rect">
            <a:avLst/>
          </a:prstGeom>
          <a:noFill/>
          <a:ln w="0">
            <a:noFill/>
          </a:ln>
        </p:spPr>
        <p:txBody>
          <a:bodyPr lIns="90000" rIns="90000" tIns="45000" bIns="45000" anchor="ctr">
            <a:noAutofit/>
          </a:bodyPr>
          <a:p>
            <a:pPr indent="0" algn="ctr" defTabSz="914400">
              <a:lnSpc>
                <a:spcPct val="90000"/>
              </a:lnSpc>
              <a:buNone/>
            </a:pPr>
            <a:r>
              <a:rPr b="1" lang="en-GB" sz="6000" spc="-1" strike="noStrike">
                <a:solidFill>
                  <a:schemeClr val="dk2"/>
                </a:solidFill>
                <a:latin typeface="Calibri bold"/>
              </a:rPr>
              <a:t>Kli</a:t>
            </a:r>
            <a:r>
              <a:rPr b="1" lang="en-GB" sz="6000" spc="-1" strike="noStrike">
                <a:solidFill>
                  <a:schemeClr val="dk2"/>
                </a:solidFill>
                <a:latin typeface="Calibri bold"/>
              </a:rPr>
              <a:t>k </a:t>
            </a:r>
            <a:r>
              <a:rPr b="1" lang="en-GB" sz="6000" spc="-1" strike="noStrike">
                <a:solidFill>
                  <a:schemeClr val="dk2"/>
                </a:solidFill>
                <a:latin typeface="Calibri bold"/>
              </a:rPr>
              <a:t>o</a:t>
            </a:r>
            <a:r>
              <a:rPr b="1" lang="en-GB" sz="6000" spc="-1" strike="noStrike">
                <a:solidFill>
                  <a:schemeClr val="dk2"/>
                </a:solidFill>
                <a:latin typeface="Calibri bold"/>
              </a:rPr>
              <a:t>m </a:t>
            </a:r>
            <a:r>
              <a:rPr b="1" lang="en-GB" sz="6000" spc="-1" strike="noStrike">
                <a:solidFill>
                  <a:schemeClr val="dk2"/>
                </a:solidFill>
                <a:latin typeface="Calibri bold"/>
              </a:rPr>
              <a:t>de </a:t>
            </a:r>
            <a:r>
              <a:rPr b="1" lang="en-GB" sz="6000" spc="-1" strike="noStrike">
                <a:solidFill>
                  <a:schemeClr val="dk2"/>
                </a:solidFill>
                <a:latin typeface="Calibri bold"/>
              </a:rPr>
              <a:t>sti</a:t>
            </a:r>
            <a:r>
              <a:rPr b="1" lang="en-GB" sz="6000" spc="-1" strike="noStrike">
                <a:solidFill>
                  <a:schemeClr val="dk2"/>
                </a:solidFill>
                <a:latin typeface="Calibri bold"/>
              </a:rPr>
              <a:t>jl </a:t>
            </a:r>
            <a:r>
              <a:rPr b="1" lang="en-GB" sz="6000" spc="-1" strike="noStrike">
                <a:solidFill>
                  <a:schemeClr val="dk2"/>
                </a:solidFill>
                <a:latin typeface="Calibri bold"/>
              </a:rPr>
              <a:t>va</a:t>
            </a:r>
            <a:r>
              <a:rPr b="1" lang="en-GB" sz="6000" spc="-1" strike="noStrike">
                <a:solidFill>
                  <a:schemeClr val="dk2"/>
                </a:solidFill>
                <a:latin typeface="Calibri bold"/>
              </a:rPr>
              <a:t>n </a:t>
            </a:r>
            <a:r>
              <a:rPr b="1" lang="en-GB" sz="6000" spc="-1" strike="noStrike">
                <a:solidFill>
                  <a:schemeClr val="dk2"/>
                </a:solidFill>
                <a:latin typeface="Calibri bold"/>
              </a:rPr>
              <a:t>de </a:t>
            </a:r>
            <a:r>
              <a:rPr b="1" lang="en-GB" sz="6000" spc="-1" strike="noStrike">
                <a:solidFill>
                  <a:schemeClr val="dk2"/>
                </a:solidFill>
                <a:latin typeface="Calibri bold"/>
              </a:rPr>
              <a:t>m</a:t>
            </a:r>
            <a:r>
              <a:rPr b="1" lang="en-GB" sz="6000" spc="-1" strike="noStrike">
                <a:solidFill>
                  <a:schemeClr val="dk2"/>
                </a:solidFill>
                <a:latin typeface="Calibri bold"/>
              </a:rPr>
              <a:t>as</a:t>
            </a:r>
            <a:r>
              <a:rPr b="1" lang="en-GB" sz="6000" spc="-1" strike="noStrike">
                <a:solidFill>
                  <a:schemeClr val="dk2"/>
                </a:solidFill>
                <a:latin typeface="Calibri bold"/>
              </a:rPr>
              <a:t>te</a:t>
            </a:r>
            <a:r>
              <a:rPr b="1" lang="en-GB" sz="6000" spc="-1" strike="noStrike">
                <a:solidFill>
                  <a:schemeClr val="dk2"/>
                </a:solidFill>
                <a:latin typeface="Calibri bold"/>
              </a:rPr>
              <a:t>rti</a:t>
            </a:r>
            <a:r>
              <a:rPr b="1" lang="en-GB" sz="6000" spc="-1" strike="noStrike">
                <a:solidFill>
                  <a:schemeClr val="dk2"/>
                </a:solidFill>
                <a:latin typeface="Calibri bold"/>
              </a:rPr>
              <a:t>tel </a:t>
            </a:r>
            <a:r>
              <a:rPr b="1" lang="en-GB" sz="6000" spc="-1" strike="noStrike">
                <a:solidFill>
                  <a:schemeClr val="dk2"/>
                </a:solidFill>
                <a:latin typeface="Calibri bold"/>
              </a:rPr>
              <a:t>te </a:t>
            </a:r>
            <a:r>
              <a:rPr b="1" lang="en-GB" sz="6000" spc="-1" strike="noStrike">
                <a:solidFill>
                  <a:schemeClr val="dk2"/>
                </a:solidFill>
                <a:latin typeface="Calibri bold"/>
              </a:rPr>
              <a:t>be</a:t>
            </a:r>
            <a:r>
              <a:rPr b="1" lang="en-GB" sz="6000" spc="-1" strike="noStrike">
                <a:solidFill>
                  <a:schemeClr val="dk2"/>
                </a:solidFill>
                <a:latin typeface="Calibri bold"/>
              </a:rPr>
              <a:t>w</a:t>
            </a:r>
            <a:r>
              <a:rPr b="1" lang="en-GB" sz="6000" spc="-1" strike="noStrike">
                <a:solidFill>
                  <a:schemeClr val="dk2"/>
                </a:solidFill>
                <a:latin typeface="Calibri bold"/>
              </a:rPr>
              <a:t>er</a:t>
            </a:r>
            <a:r>
              <a:rPr b="1" lang="en-GB" sz="6000" spc="-1" strike="noStrike">
                <a:solidFill>
                  <a:schemeClr val="dk2"/>
                </a:solidFill>
                <a:latin typeface="Calibri bold"/>
              </a:rPr>
              <a:t>ke</a:t>
            </a:r>
            <a:r>
              <a:rPr b="1" lang="en-GB" sz="6000" spc="-1" strike="noStrike">
                <a:solidFill>
                  <a:schemeClr val="dk2"/>
                </a:solidFill>
                <a:latin typeface="Calibri bold"/>
              </a:rPr>
              <a:t>n</a:t>
            </a:r>
            <a:endParaRPr b="0" lang="nl-NL" sz="6000" spc="-1" strike="noStrike">
              <a:solidFill>
                <a:schemeClr val="dk1"/>
              </a:solidFill>
              <a:latin typeface="Calibri"/>
            </a:endParaRPr>
          </a:p>
        </p:txBody>
      </p:sp>
      <p:sp>
        <p:nvSpPr>
          <p:cNvPr id="2" name="PlaceHolder 2"/>
          <p:cNvSpPr>
            <a:spLocks noGrp="1"/>
          </p:cNvSpPr>
          <p:nvPr>
            <p:ph type="sldNum" idx="1"/>
          </p:nvPr>
        </p:nvSpPr>
        <p:spPr>
          <a:xfrm>
            <a:off x="8817480" y="6356520"/>
            <a:ext cx="2742840" cy="364680"/>
          </a:xfrm>
          <a:prstGeom prst="rect">
            <a:avLst/>
          </a:prstGeom>
          <a:noFill/>
          <a:ln w="0">
            <a:noFill/>
          </a:ln>
        </p:spPr>
        <p:txBody>
          <a:bodyPr lIns="90000" rIns="90000" tIns="45000" bIns="45000" anchor="t">
            <a:noAutofit/>
          </a:bodyPr>
          <a:lstStyle>
            <a:lvl1pPr indent="0" defTabSz="914400">
              <a:lnSpc>
                <a:spcPct val="100000"/>
              </a:lnSpc>
              <a:buNone/>
              <a:tabLst>
                <a:tab algn="l" pos="0"/>
              </a:tabLst>
              <a:defRPr b="0" lang="nl-BE" sz="1800" spc="-1" strike="noStrike">
                <a:solidFill>
                  <a:srgbClr val="002e65"/>
                </a:solidFill>
                <a:latin typeface="Calibri"/>
              </a:defRPr>
            </a:lvl1pPr>
          </a:lstStyle>
          <a:p>
            <a:pPr indent="0" defTabSz="914400">
              <a:lnSpc>
                <a:spcPct val="100000"/>
              </a:lnSpc>
              <a:buNone/>
              <a:tabLst>
                <a:tab algn="l" pos="0"/>
              </a:tabLst>
            </a:pPr>
            <a:fld id="{D9FE44B9-2BBD-4831-A977-AF8B746A5F40}" type="slidenum">
              <a:rPr b="0" lang="nl-BE" sz="1800" spc="-1" strike="noStrike">
                <a:solidFill>
                  <a:srgbClr val="002e65"/>
                </a:solidFill>
                <a:latin typeface="Calibri"/>
              </a:rPr>
              <a:t>&lt;number&gt;</a:t>
            </a:fld>
            <a:endParaRPr b="0" lang="en-US" sz="1800" spc="-1" strike="noStrike">
              <a:solidFill>
                <a:srgbClr val="000000"/>
              </a:solidFill>
              <a:latin typeface="Times New Roman"/>
            </a:endParaRPr>
          </a:p>
        </p:txBody>
      </p:sp>
      <p:sp>
        <p:nvSpPr>
          <p:cNvPr id="3"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1" lang="nl-NL" sz="2800" spc="-1" strike="noStrike">
                <a:solidFill>
                  <a:schemeClr val="dk2"/>
                </a:solidFill>
                <a:latin typeface="Calibri"/>
              </a:rPr>
              <a:t>Click to edit the outline text format</a:t>
            </a:r>
            <a:endParaRPr b="1" lang="nl-NL" sz="2800" spc="-1" strike="noStrike">
              <a:solidFill>
                <a:schemeClr val="dk2"/>
              </a:solidFill>
              <a:latin typeface="Calibri"/>
            </a:endParaRPr>
          </a:p>
          <a:p>
            <a:pPr lvl="1" marL="864000" indent="-324000">
              <a:lnSpc>
                <a:spcPct val="90000"/>
              </a:lnSpc>
              <a:spcBef>
                <a:spcPts val="1134"/>
              </a:spcBef>
              <a:buClr>
                <a:srgbClr val="000000"/>
              </a:buClr>
              <a:buSzPct val="75000"/>
              <a:buFont typeface="Symbol" charset="2"/>
              <a:buChar char=""/>
            </a:pPr>
            <a:r>
              <a:rPr b="0" lang="nl-NL" sz="2000" spc="-1" strike="noStrike">
                <a:solidFill>
                  <a:schemeClr val="dk2"/>
                </a:solidFill>
                <a:latin typeface="Calibri"/>
              </a:rPr>
              <a:t>Second Outline Level</a:t>
            </a:r>
            <a:endParaRPr b="0" lang="nl-NL" sz="2000" spc="-1" strike="noStrike">
              <a:solidFill>
                <a:schemeClr val="dk2"/>
              </a:solidFill>
              <a:latin typeface="Calibri"/>
            </a:endParaRPr>
          </a:p>
          <a:p>
            <a:pPr lvl="2" marL="1296000" indent="-288000">
              <a:lnSpc>
                <a:spcPct val="90000"/>
              </a:lnSpc>
              <a:spcBef>
                <a:spcPts val="850"/>
              </a:spcBef>
              <a:buClr>
                <a:srgbClr val="000000"/>
              </a:buClr>
              <a:buSzPct val="45000"/>
              <a:buFont typeface="Wingdings" charset="2"/>
              <a:buChar char=""/>
            </a:pPr>
            <a:r>
              <a:rPr b="0" lang="nl-NL" sz="1800" spc="-1" strike="noStrike">
                <a:solidFill>
                  <a:schemeClr val="dk2"/>
                </a:solidFill>
                <a:latin typeface="Calibri"/>
              </a:rPr>
              <a:t>Third Outline Level</a:t>
            </a:r>
            <a:endParaRPr b="0" lang="nl-NL" sz="1800" spc="-1" strike="noStrike">
              <a:solidFill>
                <a:schemeClr val="dk2"/>
              </a:solidFill>
              <a:latin typeface="Calibri"/>
            </a:endParaRPr>
          </a:p>
          <a:p>
            <a:pPr lvl="3" marL="1728000" indent="-216000">
              <a:lnSpc>
                <a:spcPct val="90000"/>
              </a:lnSpc>
              <a:spcBef>
                <a:spcPts val="567"/>
              </a:spcBef>
              <a:buClr>
                <a:srgbClr val="000000"/>
              </a:buClr>
              <a:buSzPct val="75000"/>
              <a:buFont typeface="Symbol" charset="2"/>
              <a:buChar char=""/>
            </a:pPr>
            <a:r>
              <a:rPr b="0" lang="nl-NL" sz="1800" spc="-1" strike="noStrike">
                <a:solidFill>
                  <a:schemeClr val="dk2"/>
                </a:solidFill>
                <a:latin typeface="Calibri"/>
              </a:rPr>
              <a:t>Fourth Outline Level</a:t>
            </a:r>
            <a:endParaRPr b="0" lang="nl-NL" sz="1800" spc="-1" strike="noStrike">
              <a:solidFill>
                <a:schemeClr val="dk2"/>
              </a:solidFill>
              <a:latin typeface="Calibri"/>
            </a:endParaRPr>
          </a:p>
          <a:p>
            <a:pPr lvl="4" marL="2160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Fifth Outline Level</a:t>
            </a:r>
            <a:endParaRPr b="0" lang="nl-NL" sz="2000" spc="-1" strike="noStrike">
              <a:solidFill>
                <a:schemeClr val="dk2"/>
              </a:solidFill>
              <a:latin typeface="Calibri"/>
            </a:endParaRPr>
          </a:p>
          <a:p>
            <a:pPr lvl="5" marL="2592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Sixth Outline Level</a:t>
            </a:r>
            <a:endParaRPr b="0" lang="nl-NL" sz="2000" spc="-1" strike="noStrike">
              <a:solidFill>
                <a:schemeClr val="dk2"/>
              </a:solidFill>
              <a:latin typeface="Calibri"/>
            </a:endParaRPr>
          </a:p>
          <a:p>
            <a:pPr lvl="6" marL="3024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Seventh Outline Level</a:t>
            </a:r>
            <a:endParaRPr b="0"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Afbeelding 4" descr=""/>
          <p:cNvPicPr/>
          <p:nvPr/>
        </p:nvPicPr>
        <p:blipFill>
          <a:blip r:embed="rId2"/>
          <a:stretch/>
        </p:blipFill>
        <p:spPr>
          <a:xfrm>
            <a:off x="623880" y="6429960"/>
            <a:ext cx="794160" cy="223560"/>
          </a:xfrm>
          <a:prstGeom prst="rect">
            <a:avLst/>
          </a:prstGeom>
          <a:ln w="0">
            <a:noFill/>
          </a:ln>
        </p:spPr>
      </p:pic>
      <p:sp>
        <p:nvSpPr>
          <p:cNvPr id="41" name="PlaceHolder 1"/>
          <p:cNvSpPr>
            <a:spLocks noGrp="1"/>
          </p:cNvSpPr>
          <p:nvPr>
            <p:ph type="title"/>
          </p:nvPr>
        </p:nvSpPr>
        <p:spPr>
          <a:xfrm>
            <a:off x="3822120" y="620640"/>
            <a:ext cx="7736040" cy="1436400"/>
          </a:xfrm>
          <a:prstGeom prst="rect">
            <a:avLst/>
          </a:prstGeom>
          <a:noFill/>
          <a:ln w="0">
            <a:noFill/>
          </a:ln>
        </p:spPr>
        <p:txBody>
          <a:bodyPr lIns="91440" rIns="91440" tIns="45720" bIns="45720" anchor="t">
            <a:noAutofit/>
          </a:bodyPr>
          <a:p>
            <a:pPr indent="0" defTabSz="914400">
              <a:lnSpc>
                <a:spcPct val="90000"/>
              </a:lnSpc>
              <a:buNone/>
            </a:pPr>
            <a:r>
              <a:rPr b="1" lang="nl-NL" sz="3200" spc="-1" strike="noStrike">
                <a:solidFill>
                  <a:schemeClr val="dk2"/>
                </a:solidFill>
                <a:latin typeface="Calibri bold"/>
              </a:rPr>
              <a:t>Klik om de stijl van de mastertitel te bewerken</a:t>
            </a:r>
            <a:endParaRPr b="0" lang="nl-NL" sz="3200" spc="-1" strike="noStrike">
              <a:solidFill>
                <a:schemeClr val="dk1"/>
              </a:solidFill>
              <a:latin typeface="Calibri"/>
            </a:endParaRPr>
          </a:p>
        </p:txBody>
      </p:sp>
      <p:sp>
        <p:nvSpPr>
          <p:cNvPr id="42" name="PlaceHolder 2"/>
          <p:cNvSpPr>
            <a:spLocks noGrp="1"/>
          </p:cNvSpPr>
          <p:nvPr>
            <p:ph type="body"/>
          </p:nvPr>
        </p:nvSpPr>
        <p:spPr>
          <a:xfrm>
            <a:off x="3822120" y="2057400"/>
            <a:ext cx="7736040" cy="41796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43" name="PlaceHolder 3"/>
          <p:cNvSpPr>
            <a:spLocks noGrp="1"/>
          </p:cNvSpPr>
          <p:nvPr>
            <p:ph type="sldNum" idx="1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D622CA1-5D89-4CBA-AEEC-C218F896628A}"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44" name="PlaceHolder 4"/>
          <p:cNvSpPr>
            <a:spLocks noGrp="1"/>
          </p:cNvSpPr>
          <p:nvPr>
            <p:ph type="body"/>
          </p:nvPr>
        </p:nvSpPr>
        <p:spPr>
          <a:xfrm>
            <a:off x="623880" y="620640"/>
            <a:ext cx="2596320" cy="5616360"/>
          </a:xfrm>
          <a:prstGeom prst="rect">
            <a:avLst/>
          </a:prstGeom>
          <a:solidFill>
            <a:schemeClr val="lt2"/>
          </a:solidFill>
          <a:ln w="0">
            <a:noFill/>
          </a:ln>
        </p:spPr>
        <p:txBody>
          <a:bodyPr lIns="90000" rIns="90000" tIns="45000" bIns="45000" anchor="t">
            <a:noAutofit/>
          </a:bodyPr>
          <a:p>
            <a:pPr indent="0" defTabSz="914400">
              <a:lnSpc>
                <a:spcPct val="90000"/>
              </a:lnSpc>
              <a:spcBef>
                <a:spcPts val="1001"/>
              </a:spcBef>
              <a:buNone/>
              <a:tabLst>
                <a:tab algn="l" pos="0"/>
              </a:tabLst>
            </a:pPr>
            <a:r>
              <a:rPr b="0" lang="nl-NL" sz="1800" spc="-1" strike="noStrike">
                <a:solidFill>
                  <a:schemeClr val="dk1"/>
                </a:solidFill>
                <a:latin typeface="Calibri"/>
              </a:rPr>
              <a:t>Klik op het pictogram om een afbeelding wilt toevoegen</a:t>
            </a:r>
            <a:endParaRPr b="1" lang="nl-NL" sz="1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 name="Afbeelding 4" descr=""/>
          <p:cNvPicPr/>
          <p:nvPr/>
        </p:nvPicPr>
        <p:blipFill>
          <a:blip r:embed="rId2"/>
          <a:stretch/>
        </p:blipFill>
        <p:spPr>
          <a:xfrm>
            <a:off x="623880" y="6429960"/>
            <a:ext cx="794160" cy="223560"/>
          </a:xfrm>
          <a:prstGeom prst="rect">
            <a:avLst/>
          </a:prstGeom>
          <a:ln w="0">
            <a:noFill/>
          </a:ln>
        </p:spPr>
      </p:pic>
      <p:sp>
        <p:nvSpPr>
          <p:cNvPr id="46" name="PlaceHolder 1"/>
          <p:cNvSpPr>
            <a:spLocks noGrp="1"/>
          </p:cNvSpPr>
          <p:nvPr>
            <p:ph type="title"/>
          </p:nvPr>
        </p:nvSpPr>
        <p:spPr>
          <a:xfrm>
            <a:off x="623880" y="4141800"/>
            <a:ext cx="10934280" cy="656280"/>
          </a:xfrm>
          <a:prstGeom prst="rect">
            <a:avLst/>
          </a:prstGeom>
          <a:noFill/>
          <a:ln w="0">
            <a:noFill/>
          </a:ln>
        </p:spPr>
        <p:txBody>
          <a:bodyPr lIns="91440" rIns="91440" tIns="45720" bIns="45720" anchor="t">
            <a:noAutofit/>
          </a:bodyPr>
          <a:p>
            <a:pPr indent="0" defTabSz="914400">
              <a:lnSpc>
                <a:spcPct val="90000"/>
              </a:lnSpc>
              <a:buNone/>
            </a:pPr>
            <a:r>
              <a:rPr b="1" lang="nl-NL" sz="4500" spc="-1" strike="noStrike">
                <a:solidFill>
                  <a:schemeClr val="dk2"/>
                </a:solidFill>
                <a:latin typeface="Calibri bold"/>
              </a:rPr>
              <a:t>Klik om de stijl van de mastertitel te bewerken</a:t>
            </a:r>
            <a:endParaRPr b="0" lang="nl-NL" sz="4500" spc="-1" strike="noStrike">
              <a:solidFill>
                <a:schemeClr val="dk1"/>
              </a:solidFill>
              <a:latin typeface="Calibri"/>
            </a:endParaRPr>
          </a:p>
        </p:txBody>
      </p:sp>
      <p:sp>
        <p:nvSpPr>
          <p:cNvPr id="47" name="PlaceHolder 2"/>
          <p:cNvSpPr>
            <a:spLocks noGrp="1"/>
          </p:cNvSpPr>
          <p:nvPr>
            <p:ph type="body"/>
          </p:nvPr>
        </p:nvSpPr>
        <p:spPr>
          <a:xfrm>
            <a:off x="623880" y="5169600"/>
            <a:ext cx="10934280" cy="10674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48" name="PlaceHolder 3"/>
          <p:cNvSpPr>
            <a:spLocks noGrp="1"/>
          </p:cNvSpPr>
          <p:nvPr>
            <p:ph type="sldNum" idx="1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7AC3CB3-3CB8-4197-BDD1-254A91FCF14C}"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49" name="PlaceHolder 4"/>
          <p:cNvSpPr>
            <a:spLocks noGrp="1"/>
          </p:cNvSpPr>
          <p:nvPr>
            <p:ph type="body"/>
          </p:nvPr>
        </p:nvSpPr>
        <p:spPr>
          <a:xfrm>
            <a:off x="623880" y="620640"/>
            <a:ext cx="10934280" cy="3149640"/>
          </a:xfrm>
          <a:prstGeom prst="rect">
            <a:avLst/>
          </a:prstGeom>
          <a:solidFill>
            <a:schemeClr val="lt2"/>
          </a:solidFill>
          <a:ln w="0">
            <a:noFill/>
          </a:ln>
        </p:spPr>
        <p:txBody>
          <a:bodyPr lIns="90000" rIns="90000" tIns="45000" bIns="45000" anchor="t">
            <a:noAutofit/>
          </a:bodyPr>
          <a:p>
            <a:pPr indent="0" defTabSz="914400">
              <a:lnSpc>
                <a:spcPct val="90000"/>
              </a:lnSpc>
              <a:spcBef>
                <a:spcPts val="1001"/>
              </a:spcBef>
              <a:buNone/>
              <a:tabLst>
                <a:tab algn="l" pos="0"/>
              </a:tabLst>
            </a:pPr>
            <a:r>
              <a:rPr b="0" lang="nl-NL" sz="1800" spc="-1" strike="noStrike">
                <a:solidFill>
                  <a:schemeClr val="dk1"/>
                </a:solidFill>
                <a:latin typeface="Calibri"/>
              </a:rPr>
              <a:t>Klik op het pictogram om een afbeelding wilt toevoegen</a:t>
            </a:r>
            <a:endParaRPr b="1" lang="nl-NL" sz="1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 name="Afbeelding 4" descr=""/>
          <p:cNvPicPr/>
          <p:nvPr/>
        </p:nvPicPr>
        <p:blipFill>
          <a:blip r:embed="rId2"/>
          <a:stretch/>
        </p:blipFill>
        <p:spPr>
          <a:xfrm>
            <a:off x="623880" y="6429960"/>
            <a:ext cx="794160" cy="223560"/>
          </a:xfrm>
          <a:prstGeom prst="rect">
            <a:avLst/>
          </a:prstGeom>
          <a:ln w="0">
            <a:noFill/>
          </a:ln>
        </p:spPr>
      </p:pic>
      <p:sp>
        <p:nvSpPr>
          <p:cNvPr id="5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52" name="PlaceHolder 2"/>
          <p:cNvSpPr>
            <a:spLocks noGrp="1"/>
          </p:cNvSpPr>
          <p:nvPr>
            <p:ph type="body"/>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3200" spc="-1" strike="noStrike">
                <a:solidFill>
                  <a:schemeClr val="dk2"/>
                </a:solidFill>
                <a:latin typeface="Calibri"/>
              </a:rPr>
              <a:t>Klik om tekststijl te bewerken</a:t>
            </a:r>
            <a:endParaRPr b="1"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3200" spc="-1" strike="noStrike">
                <a:solidFill>
                  <a:schemeClr val="dk2"/>
                </a:solidFill>
                <a:latin typeface="Calibri"/>
              </a:rPr>
              <a:t>Tweede niveau</a:t>
            </a:r>
            <a:endParaRPr b="0" lang="nl-NL" sz="3200" spc="-1" strike="noStrike">
              <a:solidFill>
                <a:schemeClr val="dk2"/>
              </a:solidFill>
              <a:latin typeface="Calibri"/>
            </a:endParaRPr>
          </a:p>
        </p:txBody>
      </p:sp>
      <p:sp>
        <p:nvSpPr>
          <p:cNvPr id="53" name="PlaceHolder 3"/>
          <p:cNvSpPr>
            <a:spLocks noGrp="1"/>
          </p:cNvSpPr>
          <p:nvPr>
            <p:ph type="sldNum" idx="1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CEB5A8B-438B-4CC1-9CBF-86BB6CB40190}"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4" name="Afbeelding 4" descr=""/>
          <p:cNvPicPr/>
          <p:nvPr/>
        </p:nvPicPr>
        <p:blipFill>
          <a:blip r:embed="rId2"/>
          <a:stretch/>
        </p:blipFill>
        <p:spPr>
          <a:xfrm>
            <a:off x="623880" y="6429960"/>
            <a:ext cx="794160" cy="223560"/>
          </a:xfrm>
          <a:prstGeom prst="rect">
            <a:avLst/>
          </a:prstGeom>
          <a:ln w="0">
            <a:noFill/>
          </a:ln>
        </p:spPr>
      </p:pic>
      <p:sp>
        <p:nvSpPr>
          <p:cNvPr id="5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56" name="PlaceHolder 2"/>
          <p:cNvSpPr>
            <a:spLocks noGrp="1"/>
          </p:cNvSpPr>
          <p:nvPr>
            <p:ph type="body"/>
          </p:nvPr>
        </p:nvSpPr>
        <p:spPr>
          <a:xfrm>
            <a:off x="623880" y="2576160"/>
            <a:ext cx="10936440" cy="36608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3200" spc="-1" strike="noStrike">
                <a:solidFill>
                  <a:schemeClr val="dk2"/>
                </a:solidFill>
                <a:latin typeface="Calibri"/>
              </a:rPr>
              <a:t>Eerste niveau</a:t>
            </a:r>
            <a:endParaRPr b="1"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3200" spc="-1" strike="noStrike">
                <a:solidFill>
                  <a:schemeClr val="dk2"/>
                </a:solidFill>
                <a:latin typeface="Calibri"/>
              </a:rPr>
              <a:t>Tweede niveau</a:t>
            </a:r>
            <a:endParaRPr b="0" lang="nl-NL" sz="32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57" name="PlaceHolder 3"/>
          <p:cNvSpPr>
            <a:spLocks noGrp="1"/>
          </p:cNvSpPr>
          <p:nvPr>
            <p:ph type="sldNum" idx="1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9E0A2CE-7DDB-40BD-A77D-E51FBF38E26F}"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58" name="PlaceHolder 4"/>
          <p:cNvSpPr>
            <a:spLocks noGrp="1"/>
          </p:cNvSpPr>
          <p:nvPr>
            <p:ph type="body"/>
          </p:nvPr>
        </p:nvSpPr>
        <p:spPr>
          <a:xfrm>
            <a:off x="623880" y="1931400"/>
            <a:ext cx="10936080" cy="64476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en-GB" sz="2800" spc="-1" strike="noStrike">
                <a:solidFill>
                  <a:schemeClr val="dk2"/>
                </a:solidFill>
                <a:latin typeface="Calibri"/>
              </a:rPr>
              <a:t>Klik om tekststijl te bewerken</a:t>
            </a:r>
            <a:endParaRPr b="1" lang="nl-NL" sz="2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9" name="Afbeelding 4" descr=""/>
          <p:cNvPicPr/>
          <p:nvPr/>
        </p:nvPicPr>
        <p:blipFill>
          <a:blip r:embed="rId2"/>
          <a:stretch/>
        </p:blipFill>
        <p:spPr>
          <a:xfrm>
            <a:off x="623880" y="6429960"/>
            <a:ext cx="794160" cy="223560"/>
          </a:xfrm>
          <a:prstGeom prst="rect">
            <a:avLst/>
          </a:prstGeom>
          <a:ln w="0">
            <a:noFill/>
          </a:ln>
        </p:spPr>
      </p:pic>
      <p:sp>
        <p:nvSpPr>
          <p:cNvPr id="6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61" name="PlaceHolder 2"/>
          <p:cNvSpPr>
            <a:spLocks noGrp="1"/>
          </p:cNvSpPr>
          <p:nvPr>
            <p:ph type="body"/>
          </p:nvPr>
        </p:nvSpPr>
        <p:spPr>
          <a:xfrm>
            <a:off x="623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GB" sz="2400" spc="-1" strike="noStrike">
                <a:solidFill>
                  <a:schemeClr val="dk2"/>
                </a:solidFill>
                <a:latin typeface="Calibri"/>
              </a:rPr>
              <a:t>Klik om tekststijl te bewerken</a:t>
            </a:r>
            <a:endParaRPr b="1" lang="nl-NL" sz="2400" spc="-1" strike="noStrike">
              <a:solidFill>
                <a:schemeClr val="dk2"/>
              </a:solidFill>
              <a:latin typeface="Calibri"/>
            </a:endParaRPr>
          </a:p>
        </p:txBody>
      </p:sp>
      <p:sp>
        <p:nvSpPr>
          <p:cNvPr id="62" name="PlaceHolder 3"/>
          <p:cNvSpPr>
            <a:spLocks noGrp="1"/>
          </p:cNvSpPr>
          <p:nvPr>
            <p:ph type="body"/>
          </p:nvPr>
        </p:nvSpPr>
        <p:spPr>
          <a:xfrm>
            <a:off x="623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63" name="PlaceHolder 4"/>
          <p:cNvSpPr>
            <a:spLocks noGrp="1"/>
          </p:cNvSpPr>
          <p:nvPr>
            <p:ph type="body"/>
          </p:nvPr>
        </p:nvSpPr>
        <p:spPr>
          <a:xfrm>
            <a:off x="638496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GB" sz="2400" spc="-1" strike="noStrike">
                <a:solidFill>
                  <a:schemeClr val="dk2"/>
                </a:solidFill>
                <a:latin typeface="Calibri"/>
              </a:rPr>
              <a:t>Klik om tekststijl te bewerken</a:t>
            </a:r>
            <a:endParaRPr b="1" lang="nl-NL" sz="2400" spc="-1" strike="noStrike">
              <a:solidFill>
                <a:schemeClr val="dk2"/>
              </a:solidFill>
              <a:latin typeface="Calibri"/>
            </a:endParaRPr>
          </a:p>
        </p:txBody>
      </p:sp>
      <p:sp>
        <p:nvSpPr>
          <p:cNvPr id="64" name="PlaceHolder 5"/>
          <p:cNvSpPr>
            <a:spLocks noGrp="1"/>
          </p:cNvSpPr>
          <p:nvPr>
            <p:ph type="body"/>
          </p:nvPr>
        </p:nvSpPr>
        <p:spPr>
          <a:xfrm>
            <a:off x="638496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65" name="PlaceHolder 6"/>
          <p:cNvSpPr>
            <a:spLocks noGrp="1"/>
          </p:cNvSpPr>
          <p:nvPr>
            <p:ph type="sldNum" idx="1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ACA6540-E235-4C0E-B840-CAF49CDE7EA8}"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6" name="Afbeelding 4" descr=""/>
          <p:cNvPicPr/>
          <p:nvPr/>
        </p:nvPicPr>
        <p:blipFill>
          <a:blip r:embed="rId2"/>
          <a:stretch/>
        </p:blipFill>
        <p:spPr>
          <a:xfrm>
            <a:off x="623880" y="6429960"/>
            <a:ext cx="794160" cy="223560"/>
          </a:xfrm>
          <a:prstGeom prst="rect">
            <a:avLst/>
          </a:prstGeom>
          <a:ln w="0">
            <a:noFill/>
          </a:ln>
        </p:spPr>
      </p:pic>
      <p:sp>
        <p:nvSpPr>
          <p:cNvPr id="6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68" name="PlaceHolder 2"/>
          <p:cNvSpPr>
            <a:spLocks noGrp="1"/>
          </p:cNvSpPr>
          <p:nvPr>
            <p:ph type="body"/>
          </p:nvPr>
        </p:nvSpPr>
        <p:spPr>
          <a:xfrm>
            <a:off x="6238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69" name="PlaceHolder 3"/>
          <p:cNvSpPr>
            <a:spLocks noGrp="1"/>
          </p:cNvSpPr>
          <p:nvPr>
            <p:ph type="body"/>
          </p:nvPr>
        </p:nvSpPr>
        <p:spPr>
          <a:xfrm>
            <a:off x="63864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marL="1143000" indent="-228600" defTabSz="914400">
              <a:lnSpc>
                <a:spcPct val="90000"/>
              </a:lnSpc>
              <a:spcBef>
                <a:spcPts val="499"/>
              </a:spcBef>
              <a:buNone/>
              <a:tabLst>
                <a:tab algn="l" pos="0"/>
              </a:tabLst>
            </a:pPr>
            <a:r>
              <a:rPr b="0" lang="en-GB" sz="2000" spc="-1" strike="noStrike">
                <a:solidFill>
                  <a:schemeClr val="dk2"/>
                </a:solidFill>
                <a:latin typeface="Calibri"/>
              </a:rPr>
              <a:t>Derde niveau</a:t>
            </a:r>
            <a:endParaRPr b="1" lang="nl-NL" sz="2000" spc="-1" strike="noStrike">
              <a:solidFill>
                <a:schemeClr val="dk2"/>
              </a:solidFill>
              <a:latin typeface="Calibri"/>
            </a:endParaRPr>
          </a:p>
        </p:txBody>
      </p:sp>
      <p:sp>
        <p:nvSpPr>
          <p:cNvPr id="70" name="PlaceHolder 4"/>
          <p:cNvSpPr>
            <a:spLocks noGrp="1"/>
          </p:cNvSpPr>
          <p:nvPr>
            <p:ph type="sldNum" idx="1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21F4EC3-839F-47DA-A5F5-7FC9F989F391}"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 name="Afbeelding 4" descr=""/>
          <p:cNvPicPr/>
          <p:nvPr/>
        </p:nvPicPr>
        <p:blipFill>
          <a:blip r:embed="rId2"/>
          <a:stretch/>
        </p:blipFill>
        <p:spPr>
          <a:xfrm>
            <a:off x="623880" y="6429960"/>
            <a:ext cx="794160" cy="223560"/>
          </a:xfrm>
          <a:prstGeom prst="rect">
            <a:avLst/>
          </a:prstGeom>
          <a:ln w="0">
            <a:noFill/>
          </a:ln>
        </p:spPr>
      </p:pic>
      <p:sp>
        <p:nvSpPr>
          <p:cNvPr id="7" name="PlaceHolder 1"/>
          <p:cNvSpPr>
            <a:spLocks noGrp="1"/>
          </p:cNvSpPr>
          <p:nvPr>
            <p:ph type="title"/>
          </p:nvPr>
        </p:nvSpPr>
        <p:spPr>
          <a:xfrm>
            <a:off x="623880" y="1122480"/>
            <a:ext cx="10936440" cy="2387160"/>
          </a:xfrm>
          <a:prstGeom prst="rect">
            <a:avLst/>
          </a:prstGeom>
          <a:noFill/>
          <a:ln w="0">
            <a:noFill/>
          </a:ln>
        </p:spPr>
        <p:txBody>
          <a:bodyPr lIns="91440" rIns="91440" tIns="45720" bIns="45720" anchor="b">
            <a:noAutofit/>
          </a:bodyPr>
          <a:p>
            <a:pPr indent="0" algn="ctr" defTabSz="914400">
              <a:lnSpc>
                <a:spcPct val="90000"/>
              </a:lnSpc>
              <a:buNone/>
            </a:pPr>
            <a:r>
              <a:rPr b="1" lang="en-GB" sz="6000" spc="-1" strike="noStrike">
                <a:solidFill>
                  <a:schemeClr val="dk2"/>
                </a:solidFill>
                <a:latin typeface="Calibri bold"/>
              </a:rPr>
              <a:t>Kli</a:t>
            </a:r>
            <a:r>
              <a:rPr b="1" lang="en-GB" sz="6000" spc="-1" strike="noStrike">
                <a:solidFill>
                  <a:schemeClr val="dk2"/>
                </a:solidFill>
                <a:latin typeface="Calibri bold"/>
              </a:rPr>
              <a:t>k </a:t>
            </a:r>
            <a:r>
              <a:rPr b="1" lang="en-GB" sz="6000" spc="-1" strike="noStrike">
                <a:solidFill>
                  <a:schemeClr val="dk2"/>
                </a:solidFill>
                <a:latin typeface="Calibri bold"/>
              </a:rPr>
              <a:t>o</a:t>
            </a:r>
            <a:r>
              <a:rPr b="1" lang="en-GB" sz="6000" spc="-1" strike="noStrike">
                <a:solidFill>
                  <a:schemeClr val="dk2"/>
                </a:solidFill>
                <a:latin typeface="Calibri bold"/>
              </a:rPr>
              <a:t>m </a:t>
            </a:r>
            <a:r>
              <a:rPr b="1" lang="en-GB" sz="6000" spc="-1" strike="noStrike">
                <a:solidFill>
                  <a:schemeClr val="dk2"/>
                </a:solidFill>
                <a:latin typeface="Calibri bold"/>
              </a:rPr>
              <a:t>de </a:t>
            </a:r>
            <a:r>
              <a:rPr b="1" lang="en-GB" sz="6000" spc="-1" strike="noStrike">
                <a:solidFill>
                  <a:schemeClr val="dk2"/>
                </a:solidFill>
                <a:latin typeface="Calibri bold"/>
              </a:rPr>
              <a:t>sti</a:t>
            </a:r>
            <a:r>
              <a:rPr b="1" lang="en-GB" sz="6000" spc="-1" strike="noStrike">
                <a:solidFill>
                  <a:schemeClr val="dk2"/>
                </a:solidFill>
                <a:latin typeface="Calibri bold"/>
              </a:rPr>
              <a:t>jl </a:t>
            </a:r>
            <a:r>
              <a:rPr b="1" lang="en-GB" sz="6000" spc="-1" strike="noStrike">
                <a:solidFill>
                  <a:schemeClr val="dk2"/>
                </a:solidFill>
                <a:latin typeface="Calibri bold"/>
              </a:rPr>
              <a:t>va</a:t>
            </a:r>
            <a:r>
              <a:rPr b="1" lang="en-GB" sz="6000" spc="-1" strike="noStrike">
                <a:solidFill>
                  <a:schemeClr val="dk2"/>
                </a:solidFill>
                <a:latin typeface="Calibri bold"/>
              </a:rPr>
              <a:t>n </a:t>
            </a:r>
            <a:r>
              <a:rPr b="1" lang="en-GB" sz="6000" spc="-1" strike="noStrike">
                <a:solidFill>
                  <a:schemeClr val="dk2"/>
                </a:solidFill>
                <a:latin typeface="Calibri bold"/>
              </a:rPr>
              <a:t>de </a:t>
            </a:r>
            <a:r>
              <a:rPr b="1" lang="en-GB" sz="6000" spc="-1" strike="noStrike">
                <a:solidFill>
                  <a:schemeClr val="dk2"/>
                </a:solidFill>
                <a:latin typeface="Calibri bold"/>
              </a:rPr>
              <a:t>m</a:t>
            </a:r>
            <a:r>
              <a:rPr b="1" lang="en-GB" sz="6000" spc="-1" strike="noStrike">
                <a:solidFill>
                  <a:schemeClr val="dk2"/>
                </a:solidFill>
                <a:latin typeface="Calibri bold"/>
              </a:rPr>
              <a:t>as</a:t>
            </a:r>
            <a:r>
              <a:rPr b="1" lang="en-GB" sz="6000" spc="-1" strike="noStrike">
                <a:solidFill>
                  <a:schemeClr val="dk2"/>
                </a:solidFill>
                <a:latin typeface="Calibri bold"/>
              </a:rPr>
              <a:t>te</a:t>
            </a:r>
            <a:r>
              <a:rPr b="1" lang="en-GB" sz="6000" spc="-1" strike="noStrike">
                <a:solidFill>
                  <a:schemeClr val="dk2"/>
                </a:solidFill>
                <a:latin typeface="Calibri bold"/>
              </a:rPr>
              <a:t>rti</a:t>
            </a:r>
            <a:r>
              <a:rPr b="1" lang="en-GB" sz="6000" spc="-1" strike="noStrike">
                <a:solidFill>
                  <a:schemeClr val="dk2"/>
                </a:solidFill>
                <a:latin typeface="Calibri bold"/>
              </a:rPr>
              <a:t>tel </a:t>
            </a:r>
            <a:r>
              <a:rPr b="1" lang="en-GB" sz="6000" spc="-1" strike="noStrike">
                <a:solidFill>
                  <a:schemeClr val="dk2"/>
                </a:solidFill>
                <a:latin typeface="Calibri bold"/>
              </a:rPr>
              <a:t>te </a:t>
            </a:r>
            <a:r>
              <a:rPr b="1" lang="en-GB" sz="6000" spc="-1" strike="noStrike">
                <a:solidFill>
                  <a:schemeClr val="dk2"/>
                </a:solidFill>
                <a:latin typeface="Calibri bold"/>
              </a:rPr>
              <a:t>be</a:t>
            </a:r>
            <a:r>
              <a:rPr b="1" lang="en-GB" sz="6000" spc="-1" strike="noStrike">
                <a:solidFill>
                  <a:schemeClr val="dk2"/>
                </a:solidFill>
                <a:latin typeface="Calibri bold"/>
              </a:rPr>
              <a:t>w</a:t>
            </a:r>
            <a:r>
              <a:rPr b="1" lang="en-GB" sz="6000" spc="-1" strike="noStrike">
                <a:solidFill>
                  <a:schemeClr val="dk2"/>
                </a:solidFill>
                <a:latin typeface="Calibri bold"/>
              </a:rPr>
              <a:t>er</a:t>
            </a:r>
            <a:r>
              <a:rPr b="1" lang="en-GB" sz="6000" spc="-1" strike="noStrike">
                <a:solidFill>
                  <a:schemeClr val="dk2"/>
                </a:solidFill>
                <a:latin typeface="Calibri bold"/>
              </a:rPr>
              <a:t>ke</a:t>
            </a:r>
            <a:r>
              <a:rPr b="1" lang="en-GB" sz="6000" spc="-1" strike="noStrike">
                <a:solidFill>
                  <a:schemeClr val="dk2"/>
                </a:solidFill>
                <a:latin typeface="Calibri bold"/>
              </a:rPr>
              <a:t>n</a:t>
            </a:r>
            <a:endParaRPr b="0" lang="nl-NL" sz="6000" spc="-1" strike="noStrike">
              <a:solidFill>
                <a:schemeClr val="dk1"/>
              </a:solidFill>
              <a:latin typeface="Calibri"/>
            </a:endParaRPr>
          </a:p>
        </p:txBody>
      </p:sp>
      <p:sp>
        <p:nvSpPr>
          <p:cNvPr id="8" name="PlaceHolder 2"/>
          <p:cNvSpPr>
            <a:spLocks noGrp="1"/>
          </p:cNvSpPr>
          <p:nvPr>
            <p:ph type="sldNum" idx="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477952D-9B68-487F-9130-2743122CCEE2}"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9"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1" lang="nl-NL" sz="2800" spc="-1" strike="noStrike">
                <a:solidFill>
                  <a:schemeClr val="dk2"/>
                </a:solidFill>
                <a:latin typeface="Calibri"/>
              </a:rPr>
              <a:t>Click to edit the outline text format</a:t>
            </a:r>
            <a:endParaRPr b="1" lang="nl-NL" sz="2800" spc="-1" strike="noStrike">
              <a:solidFill>
                <a:schemeClr val="dk2"/>
              </a:solidFill>
              <a:latin typeface="Calibri"/>
            </a:endParaRPr>
          </a:p>
          <a:p>
            <a:pPr lvl="1" marL="864000" indent="-324000">
              <a:lnSpc>
                <a:spcPct val="90000"/>
              </a:lnSpc>
              <a:spcBef>
                <a:spcPts val="1134"/>
              </a:spcBef>
              <a:buClr>
                <a:srgbClr val="000000"/>
              </a:buClr>
              <a:buSzPct val="75000"/>
              <a:buFont typeface="Symbol" charset="2"/>
              <a:buChar char=""/>
            </a:pPr>
            <a:r>
              <a:rPr b="0" lang="nl-NL" sz="2000" spc="-1" strike="noStrike">
                <a:solidFill>
                  <a:schemeClr val="dk2"/>
                </a:solidFill>
                <a:latin typeface="Calibri"/>
              </a:rPr>
              <a:t>Second Outline Level</a:t>
            </a:r>
            <a:endParaRPr b="0" lang="nl-NL" sz="2000" spc="-1" strike="noStrike">
              <a:solidFill>
                <a:schemeClr val="dk2"/>
              </a:solidFill>
              <a:latin typeface="Calibri"/>
            </a:endParaRPr>
          </a:p>
          <a:p>
            <a:pPr lvl="2" marL="1296000" indent="-288000">
              <a:lnSpc>
                <a:spcPct val="90000"/>
              </a:lnSpc>
              <a:spcBef>
                <a:spcPts val="850"/>
              </a:spcBef>
              <a:buClr>
                <a:srgbClr val="000000"/>
              </a:buClr>
              <a:buSzPct val="45000"/>
              <a:buFont typeface="Wingdings" charset="2"/>
              <a:buChar char=""/>
            </a:pPr>
            <a:r>
              <a:rPr b="0" lang="nl-NL" sz="1800" spc="-1" strike="noStrike">
                <a:solidFill>
                  <a:schemeClr val="dk2"/>
                </a:solidFill>
                <a:latin typeface="Calibri"/>
              </a:rPr>
              <a:t>Third Outline Level</a:t>
            </a:r>
            <a:endParaRPr b="0" lang="nl-NL" sz="1800" spc="-1" strike="noStrike">
              <a:solidFill>
                <a:schemeClr val="dk2"/>
              </a:solidFill>
              <a:latin typeface="Calibri"/>
            </a:endParaRPr>
          </a:p>
          <a:p>
            <a:pPr lvl="3" marL="1728000" indent="-216000">
              <a:lnSpc>
                <a:spcPct val="90000"/>
              </a:lnSpc>
              <a:spcBef>
                <a:spcPts val="567"/>
              </a:spcBef>
              <a:buClr>
                <a:srgbClr val="000000"/>
              </a:buClr>
              <a:buSzPct val="75000"/>
              <a:buFont typeface="Symbol" charset="2"/>
              <a:buChar char=""/>
            </a:pPr>
            <a:r>
              <a:rPr b="0" lang="nl-NL" sz="1800" spc="-1" strike="noStrike">
                <a:solidFill>
                  <a:schemeClr val="dk2"/>
                </a:solidFill>
                <a:latin typeface="Calibri"/>
              </a:rPr>
              <a:t>Fourth Outline Level</a:t>
            </a:r>
            <a:endParaRPr b="0" lang="nl-NL" sz="1800" spc="-1" strike="noStrike">
              <a:solidFill>
                <a:schemeClr val="dk2"/>
              </a:solidFill>
              <a:latin typeface="Calibri"/>
            </a:endParaRPr>
          </a:p>
          <a:p>
            <a:pPr lvl="4" marL="2160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Fifth Outline Level</a:t>
            </a:r>
            <a:endParaRPr b="0" lang="nl-NL" sz="2000" spc="-1" strike="noStrike">
              <a:solidFill>
                <a:schemeClr val="dk2"/>
              </a:solidFill>
              <a:latin typeface="Calibri"/>
            </a:endParaRPr>
          </a:p>
          <a:p>
            <a:pPr lvl="5" marL="2592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Sixth Outline Level</a:t>
            </a:r>
            <a:endParaRPr b="0" lang="nl-NL" sz="2000" spc="-1" strike="noStrike">
              <a:solidFill>
                <a:schemeClr val="dk2"/>
              </a:solidFill>
              <a:latin typeface="Calibri"/>
            </a:endParaRPr>
          </a:p>
          <a:p>
            <a:pPr lvl="6" marL="3024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Seventh Outline Level</a:t>
            </a:r>
            <a:endParaRPr b="0"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47000"/>
          </a:srgbClr>
        </a:solidFill>
      </p:bgPr>
    </p:bg>
    <p:spTree>
      <p:nvGrpSpPr>
        <p:cNvPr id="1" name=""/>
        <p:cNvGrpSpPr/>
        <p:nvPr/>
      </p:nvGrpSpPr>
      <p:grpSpPr>
        <a:xfrm>
          <a:off x="0" y="0"/>
          <a:ext cx="0" cy="0"/>
          <a:chOff x="0" y="0"/>
          <a:chExt cx="0" cy="0"/>
        </a:xfrm>
      </p:grpSpPr>
      <p:pic>
        <p:nvPicPr>
          <p:cNvPr id="12" name="Afbeelding 4" descr=""/>
          <p:cNvPicPr/>
          <p:nvPr/>
        </p:nvPicPr>
        <p:blipFill>
          <a:blip r:embed="rId2"/>
          <a:stretch/>
        </p:blipFill>
        <p:spPr>
          <a:xfrm>
            <a:off x="623880" y="6429960"/>
            <a:ext cx="794160" cy="223560"/>
          </a:xfrm>
          <a:prstGeom prst="rect">
            <a:avLst/>
          </a:prstGeom>
          <a:ln w="0">
            <a:noFill/>
          </a:ln>
        </p:spPr>
      </p:pic>
      <p:sp>
        <p:nvSpPr>
          <p:cNvPr id="13" name="PlaceHolder 1"/>
          <p:cNvSpPr>
            <a:spLocks noGrp="1"/>
          </p:cNvSpPr>
          <p:nvPr>
            <p:ph type="title"/>
          </p:nvPr>
        </p:nvSpPr>
        <p:spPr>
          <a:xfrm>
            <a:off x="623880" y="620640"/>
            <a:ext cx="4147920" cy="1436400"/>
          </a:xfrm>
          <a:prstGeom prst="rect">
            <a:avLst/>
          </a:prstGeom>
          <a:noFill/>
          <a:ln w="0">
            <a:noFill/>
          </a:ln>
        </p:spPr>
        <p:txBody>
          <a:bodyPr lIns="91440" rIns="91440" tIns="45720" bIns="45720" anchor="t">
            <a:noAutofit/>
          </a:bodyPr>
          <a:p>
            <a:pPr indent="0" defTabSz="914400">
              <a:lnSpc>
                <a:spcPct val="90000"/>
              </a:lnSpc>
              <a:buNone/>
            </a:pPr>
            <a:r>
              <a:rPr b="1" lang="nl-NL" sz="3200" spc="-1" strike="noStrike">
                <a:solidFill>
                  <a:schemeClr val="dk2"/>
                </a:solidFill>
                <a:latin typeface="Calibri bold"/>
              </a:rPr>
              <a:t>Klik </a:t>
            </a:r>
            <a:r>
              <a:rPr b="1" lang="nl-NL" sz="3200" spc="-1" strike="noStrike">
                <a:solidFill>
                  <a:schemeClr val="dk2"/>
                </a:solidFill>
                <a:latin typeface="Calibri bold"/>
              </a:rPr>
              <a:t>om </a:t>
            </a:r>
            <a:r>
              <a:rPr b="1" lang="nl-NL" sz="3200" spc="-1" strike="noStrike">
                <a:solidFill>
                  <a:schemeClr val="dk2"/>
                </a:solidFill>
                <a:latin typeface="Calibri bold"/>
              </a:rPr>
              <a:t>de </a:t>
            </a:r>
            <a:r>
              <a:rPr b="1" lang="nl-NL" sz="3200" spc="-1" strike="noStrike">
                <a:solidFill>
                  <a:schemeClr val="dk2"/>
                </a:solidFill>
                <a:latin typeface="Calibri bold"/>
              </a:rPr>
              <a:t>stijl </a:t>
            </a:r>
            <a:r>
              <a:rPr b="1" lang="nl-NL" sz="3200" spc="-1" strike="noStrike">
                <a:solidFill>
                  <a:schemeClr val="dk2"/>
                </a:solidFill>
                <a:latin typeface="Calibri bold"/>
              </a:rPr>
              <a:t>van </a:t>
            </a:r>
            <a:r>
              <a:rPr b="1" lang="nl-NL" sz="3200" spc="-1" strike="noStrike">
                <a:solidFill>
                  <a:schemeClr val="dk2"/>
                </a:solidFill>
                <a:latin typeface="Calibri bold"/>
              </a:rPr>
              <a:t>de </a:t>
            </a:r>
            <a:r>
              <a:rPr b="1" lang="nl-NL" sz="3200" spc="-1" strike="noStrike">
                <a:solidFill>
                  <a:schemeClr val="dk2"/>
                </a:solidFill>
                <a:latin typeface="Calibri bold"/>
              </a:rPr>
              <a:t>mast</a:t>
            </a:r>
            <a:r>
              <a:rPr b="1" lang="nl-NL" sz="3200" spc="-1" strike="noStrike">
                <a:solidFill>
                  <a:schemeClr val="dk2"/>
                </a:solidFill>
                <a:latin typeface="Calibri bold"/>
              </a:rPr>
              <a:t>ertit</a:t>
            </a:r>
            <a:r>
              <a:rPr b="1" lang="nl-NL" sz="3200" spc="-1" strike="noStrike">
                <a:solidFill>
                  <a:schemeClr val="dk2"/>
                </a:solidFill>
                <a:latin typeface="Calibri bold"/>
              </a:rPr>
              <a:t>el te </a:t>
            </a:r>
            <a:r>
              <a:rPr b="1" lang="nl-NL" sz="3200" spc="-1" strike="noStrike">
                <a:solidFill>
                  <a:schemeClr val="dk2"/>
                </a:solidFill>
                <a:latin typeface="Calibri bold"/>
              </a:rPr>
              <a:t>bewe</a:t>
            </a:r>
            <a:r>
              <a:rPr b="1" lang="nl-NL" sz="3200" spc="-1" strike="noStrike">
                <a:solidFill>
                  <a:schemeClr val="dk2"/>
                </a:solidFill>
                <a:latin typeface="Calibri bold"/>
              </a:rPr>
              <a:t>rken</a:t>
            </a:r>
            <a:endParaRPr b="0" lang="nl-NL" sz="3200" spc="-1" strike="noStrike">
              <a:solidFill>
                <a:schemeClr val="dk1"/>
              </a:solidFill>
              <a:latin typeface="Calibri"/>
            </a:endParaRPr>
          </a:p>
        </p:txBody>
      </p:sp>
      <p:sp>
        <p:nvSpPr>
          <p:cNvPr id="14" name="PlaceHolder 2"/>
          <p:cNvSpPr>
            <a:spLocks noGrp="1"/>
          </p:cNvSpPr>
          <p:nvPr>
            <p:ph type="body"/>
          </p:nvPr>
        </p:nvSpPr>
        <p:spPr>
          <a:xfrm>
            <a:off x="623880" y="2057400"/>
            <a:ext cx="4147920" cy="41796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15" name="PlaceHolder 3"/>
          <p:cNvSpPr>
            <a:spLocks noGrp="1"/>
          </p:cNvSpPr>
          <p:nvPr>
            <p:ph type="sldNum" idx="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71C0759-AD3F-49C1-9E06-C540DA9DAD17}"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16" name="PlaceHolder 4"/>
          <p:cNvSpPr>
            <a:spLocks noGrp="1"/>
          </p:cNvSpPr>
          <p:nvPr>
            <p:ph type="body"/>
          </p:nvPr>
        </p:nvSpPr>
        <p:spPr>
          <a:xfrm>
            <a:off x="5183280" y="620640"/>
            <a:ext cx="6377040" cy="56163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marL="1143000" indent="-228600" defTabSz="914400">
              <a:lnSpc>
                <a:spcPct val="90000"/>
              </a:lnSpc>
              <a:spcBef>
                <a:spcPts val="499"/>
              </a:spcBef>
              <a:buNone/>
              <a:tabLst>
                <a:tab algn="l" pos="0"/>
              </a:tabLst>
            </a:pPr>
            <a:r>
              <a:rPr b="0" lang="en-GB" sz="2000" spc="-1" strike="noStrike">
                <a:solidFill>
                  <a:schemeClr val="dk2"/>
                </a:solidFill>
                <a:latin typeface="Calibri"/>
              </a:rPr>
              <a:t>Derde niveau</a:t>
            </a:r>
            <a:endParaRPr b="1"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 name="Afbeelding 4" descr=""/>
          <p:cNvPicPr/>
          <p:nvPr/>
        </p:nvPicPr>
        <p:blipFill>
          <a:blip r:embed="rId2"/>
          <a:stretch/>
        </p:blipFill>
        <p:spPr>
          <a:xfrm>
            <a:off x="623880" y="6429960"/>
            <a:ext cx="794160" cy="223560"/>
          </a:xfrm>
          <a:prstGeom prst="rect">
            <a:avLst/>
          </a:prstGeom>
          <a:ln w="0">
            <a:noFill/>
          </a:ln>
        </p:spPr>
      </p:pic>
      <p:sp>
        <p:nvSpPr>
          <p:cNvPr id="1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a:t>
            </a:r>
            <a:r>
              <a:rPr b="1" lang="en-GB" sz="4400" spc="-1" strike="noStrike">
                <a:solidFill>
                  <a:schemeClr val="dk2"/>
                </a:solidFill>
                <a:latin typeface="Calibri bold"/>
              </a:rPr>
              <a:t>om </a:t>
            </a:r>
            <a:r>
              <a:rPr b="1" lang="en-GB" sz="4400" spc="-1" strike="noStrike">
                <a:solidFill>
                  <a:schemeClr val="dk2"/>
                </a:solidFill>
                <a:latin typeface="Calibri bold"/>
              </a:rPr>
              <a:t>de </a:t>
            </a:r>
            <a:r>
              <a:rPr b="1" lang="en-GB" sz="4400" spc="-1" strike="noStrike">
                <a:solidFill>
                  <a:schemeClr val="dk2"/>
                </a:solidFill>
                <a:latin typeface="Calibri bold"/>
              </a:rPr>
              <a:t>stijl </a:t>
            </a:r>
            <a:r>
              <a:rPr b="1" lang="en-GB" sz="4400" spc="-1" strike="noStrike">
                <a:solidFill>
                  <a:schemeClr val="dk2"/>
                </a:solidFill>
                <a:latin typeface="Calibri bold"/>
              </a:rPr>
              <a:t>van </a:t>
            </a:r>
            <a:r>
              <a:rPr b="1" lang="en-GB" sz="4400" spc="-1" strike="noStrike">
                <a:solidFill>
                  <a:schemeClr val="dk2"/>
                </a:solidFill>
                <a:latin typeface="Calibri bold"/>
              </a:rPr>
              <a:t>de </a:t>
            </a:r>
            <a:r>
              <a:rPr b="1" lang="en-GB" sz="4400" spc="-1" strike="noStrike">
                <a:solidFill>
                  <a:schemeClr val="dk2"/>
                </a:solidFill>
                <a:latin typeface="Calibri bold"/>
              </a:rPr>
              <a:t>ma</a:t>
            </a:r>
            <a:r>
              <a:rPr b="1" lang="en-GB" sz="4400" spc="-1" strike="noStrike">
                <a:solidFill>
                  <a:schemeClr val="dk2"/>
                </a:solidFill>
                <a:latin typeface="Calibri bold"/>
              </a:rPr>
              <a:t>ster</a:t>
            </a:r>
            <a:r>
              <a:rPr b="1" lang="en-GB" sz="4400" spc="-1" strike="noStrike">
                <a:solidFill>
                  <a:schemeClr val="dk2"/>
                </a:solidFill>
                <a:latin typeface="Calibri bold"/>
              </a:rPr>
              <a:t>tite</a:t>
            </a:r>
            <a:r>
              <a:rPr b="1" lang="en-GB" sz="4400" spc="-1" strike="noStrike">
                <a:solidFill>
                  <a:schemeClr val="dk2"/>
                </a:solidFill>
                <a:latin typeface="Calibri bold"/>
              </a:rPr>
              <a:t>l te </a:t>
            </a:r>
            <a:r>
              <a:rPr b="1" lang="en-GB" sz="4400" spc="-1" strike="noStrike">
                <a:solidFill>
                  <a:schemeClr val="dk2"/>
                </a:solidFill>
                <a:latin typeface="Calibri bold"/>
              </a:rPr>
              <a:t>be</a:t>
            </a:r>
            <a:r>
              <a:rPr b="1" lang="en-GB" sz="4400" spc="-1" strike="noStrike">
                <a:solidFill>
                  <a:schemeClr val="dk2"/>
                </a:solidFill>
                <a:latin typeface="Calibri bold"/>
              </a:rPr>
              <a:t>wer</a:t>
            </a:r>
            <a:r>
              <a:rPr b="1" lang="en-GB" sz="4400" spc="-1" strike="noStrike">
                <a:solidFill>
                  <a:schemeClr val="dk2"/>
                </a:solidFill>
                <a:latin typeface="Calibri bold"/>
              </a:rPr>
              <a:t>ken</a:t>
            </a:r>
            <a:endParaRPr b="0" lang="nl-NL" sz="4400" spc="-1" strike="noStrike">
              <a:solidFill>
                <a:schemeClr val="dk1"/>
              </a:solidFill>
              <a:latin typeface="Calibri"/>
            </a:endParaRPr>
          </a:p>
        </p:txBody>
      </p:sp>
      <p:sp>
        <p:nvSpPr>
          <p:cNvPr id="19" name="PlaceHolder 2"/>
          <p:cNvSpPr>
            <a:spLocks noGrp="1"/>
          </p:cNvSpPr>
          <p:nvPr>
            <p:ph type="sldNum" idx="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9234D89-9154-490D-86F2-27186A7FB689}"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 name="Afbeelding 4" descr=""/>
          <p:cNvPicPr/>
          <p:nvPr/>
        </p:nvPicPr>
        <p:blipFill>
          <a:blip r:embed="rId2"/>
          <a:stretch/>
        </p:blipFill>
        <p:spPr>
          <a:xfrm>
            <a:off x="623880" y="6429960"/>
            <a:ext cx="794160" cy="223560"/>
          </a:xfrm>
          <a:prstGeom prst="rect">
            <a:avLst/>
          </a:prstGeom>
          <a:ln w="0">
            <a:noFill/>
          </a:ln>
        </p:spPr>
      </p:pic>
      <p:sp>
        <p:nvSpPr>
          <p:cNvPr id="22" name="PlaceHolder 1"/>
          <p:cNvSpPr>
            <a:spLocks noGrp="1"/>
          </p:cNvSpPr>
          <p:nvPr>
            <p:ph type="sldNum" idx="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52CC0AA-4C46-42B8-A114-F38F371A26F6}"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 name="Afbeelding 4" descr=""/>
          <p:cNvPicPr/>
          <p:nvPr/>
        </p:nvPicPr>
        <p:blipFill>
          <a:blip r:embed="rId2"/>
          <a:stretch/>
        </p:blipFill>
        <p:spPr>
          <a:xfrm>
            <a:off x="623880" y="6429960"/>
            <a:ext cx="794160" cy="223560"/>
          </a:xfrm>
          <a:prstGeom prst="rect">
            <a:avLst/>
          </a:prstGeom>
          <a:ln w="0">
            <a:noFill/>
          </a:ln>
        </p:spPr>
      </p:pic>
      <p:sp>
        <p:nvSpPr>
          <p:cNvPr id="24"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NL" sz="4000" spc="-1" strike="noStrike" cap="all">
                <a:solidFill>
                  <a:schemeClr val="dk2"/>
                </a:solidFill>
                <a:latin typeface="Calibri bold"/>
              </a:rPr>
              <a:t>Klik om de </a:t>
            </a:r>
            <a:r>
              <a:rPr b="1" lang="nl-NL" sz="4000" spc="-1" strike="noStrike" cap="all">
                <a:solidFill>
                  <a:schemeClr val="dk2"/>
                </a:solidFill>
                <a:latin typeface="Calibri bold"/>
              </a:rPr>
              <a:t>stijl te </a:t>
            </a:r>
            <a:r>
              <a:rPr b="1" lang="nl-NL" sz="4000" spc="-1" strike="noStrike" cap="all">
                <a:solidFill>
                  <a:schemeClr val="dk2"/>
                </a:solidFill>
                <a:latin typeface="Calibri bold"/>
              </a:rPr>
              <a:t>bewerken</a:t>
            </a:r>
            <a:endParaRPr b="0" lang="nl-NL" sz="4000" spc="-1" strike="noStrike">
              <a:solidFill>
                <a:schemeClr val="dk1"/>
              </a:solidFill>
              <a:latin typeface="Calibri"/>
            </a:endParaRPr>
          </a:p>
        </p:txBody>
      </p:sp>
      <p:sp>
        <p:nvSpPr>
          <p:cNvPr id="25" name="PlaceHolder 2"/>
          <p:cNvSpPr>
            <a:spLocks noGrp="1"/>
          </p:cNvSpPr>
          <p:nvPr>
            <p:ph type="body"/>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NL" sz="2000" spc="-1" strike="noStrike">
                <a:solidFill>
                  <a:schemeClr val="dk2"/>
                </a:solidFill>
                <a:latin typeface="Calibri"/>
              </a:rPr>
              <a:t>Klik om de modelstijlen te bewerken</a:t>
            </a:r>
            <a:endParaRPr b="1"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6" name="Afbeelding 4" descr=""/>
          <p:cNvPicPr/>
          <p:nvPr/>
        </p:nvPicPr>
        <p:blipFill>
          <a:blip r:embed="rId2"/>
          <a:stretch/>
        </p:blipFill>
        <p:spPr>
          <a:xfrm>
            <a:off x="623880" y="6429960"/>
            <a:ext cx="794160" cy="223560"/>
          </a:xfrm>
          <a:prstGeom prst="rect">
            <a:avLst/>
          </a:prstGeom>
          <a:ln w="0">
            <a:noFill/>
          </a:ln>
        </p:spPr>
      </p:pic>
      <p:sp>
        <p:nvSpPr>
          <p:cNvPr id="27" name="PlaceHolder 1"/>
          <p:cNvSpPr>
            <a:spLocks noGrp="1"/>
          </p:cNvSpPr>
          <p:nvPr>
            <p:ph type="title"/>
          </p:nvPr>
        </p:nvSpPr>
        <p:spPr>
          <a:xfrm>
            <a:off x="802800" y="475200"/>
            <a:ext cx="10779480" cy="1142640"/>
          </a:xfrm>
          <a:prstGeom prst="rect">
            <a:avLst/>
          </a:prstGeom>
          <a:noFill/>
          <a:ln w="0">
            <a:noFill/>
          </a:ln>
        </p:spPr>
        <p:txBody>
          <a:bodyPr lIns="91440" rIns="91440" tIns="45720" bIns="45720" anchor="t">
            <a:noAutofit/>
          </a:bodyPr>
          <a:p>
            <a:pPr indent="0" defTabSz="914400">
              <a:lnSpc>
                <a:spcPct val="90000"/>
              </a:lnSpc>
              <a:buNone/>
            </a:pPr>
            <a:r>
              <a:rPr b="1" lang="en-US" sz="3000" spc="-1" strike="noStrike">
                <a:solidFill>
                  <a:srgbClr val="1ca1e2"/>
                </a:solidFill>
                <a:latin typeface="Calibri bold"/>
              </a:rPr>
              <a:t>Click to edit </a:t>
            </a:r>
            <a:r>
              <a:rPr b="1" lang="en-US" sz="3000" spc="-1" strike="noStrike">
                <a:solidFill>
                  <a:srgbClr val="1ca1e2"/>
                </a:solidFill>
                <a:latin typeface="Calibri bold"/>
              </a:rPr>
              <a:t>Master title style</a:t>
            </a:r>
            <a:endParaRPr b="0" lang="nl-NL" sz="3000" spc="-1" strike="noStrike">
              <a:solidFill>
                <a:schemeClr val="dk1"/>
              </a:solidFill>
              <a:latin typeface="Calibri"/>
            </a:endParaRPr>
          </a:p>
        </p:txBody>
      </p:sp>
      <p:sp>
        <p:nvSpPr>
          <p:cNvPr id="28" name="PlaceHolder 2"/>
          <p:cNvSpPr>
            <a:spLocks noGrp="1"/>
          </p:cNvSpPr>
          <p:nvPr>
            <p:ph type="body"/>
          </p:nvPr>
        </p:nvSpPr>
        <p:spPr>
          <a:xfrm>
            <a:off x="802080" y="1847160"/>
            <a:ext cx="10780200" cy="3744720"/>
          </a:xfrm>
          <a:prstGeom prst="rect">
            <a:avLst/>
          </a:prstGeom>
          <a:noFill/>
          <a:ln w="0">
            <a:noFill/>
          </a:ln>
        </p:spPr>
        <p:txBody>
          <a:bodyPr lIns="91440" rIns="91440" tIns="45720" bIns="45720" anchor="t">
            <a:noAutofit/>
          </a:bodyPr>
          <a:p>
            <a:pPr indent="0" defTabSz="914400">
              <a:lnSpc>
                <a:spcPct val="90000"/>
              </a:lnSpc>
              <a:spcAft>
                <a:spcPts val="1001"/>
              </a:spcAft>
              <a:buNone/>
              <a:tabLst>
                <a:tab algn="l" pos="0"/>
              </a:tabLst>
            </a:pPr>
            <a:r>
              <a:rPr b="1" lang="en-US" sz="2000" spc="-1" strike="noStrike">
                <a:solidFill>
                  <a:schemeClr val="dk1">
                    <a:lumMod val="65000"/>
                    <a:lumOff val="35000"/>
                  </a:schemeClr>
                </a:solidFill>
                <a:latin typeface="Calibri"/>
              </a:rPr>
              <a:t>Click to edit Master text styles</a:t>
            </a:r>
            <a:endParaRPr b="1" lang="nl-NL" sz="2000" spc="-1" strike="noStrike">
              <a:solidFill>
                <a:schemeClr val="dk2"/>
              </a:solidFill>
              <a:latin typeface="Calibri"/>
            </a:endParaRPr>
          </a:p>
          <a:p>
            <a:pPr lvl="1" marL="357120" indent="-179280" defTabSz="914400">
              <a:lnSpc>
                <a:spcPct val="90000"/>
              </a:lnSpc>
              <a:spcAft>
                <a:spcPts val="601"/>
              </a:spcAft>
              <a:buSzPct val="100112"/>
              <a:buBlip>
                <a:blip r:embed="rId3"/>
              </a:buBlip>
              <a:tabLst>
                <a:tab algn="l" pos="0"/>
              </a:tabLst>
            </a:pPr>
            <a:r>
              <a:rPr b="0" lang="en-US" sz="1800" spc="-1" strike="noStrike">
                <a:solidFill>
                  <a:schemeClr val="dk1">
                    <a:lumMod val="65000"/>
                    <a:lumOff val="35000"/>
                  </a:schemeClr>
                </a:solidFill>
                <a:latin typeface="Calibri"/>
              </a:rPr>
              <a:t>Second level</a:t>
            </a:r>
            <a:endParaRPr b="0" lang="nl-NL" sz="1800" spc="-1" strike="noStrike">
              <a:solidFill>
                <a:schemeClr val="dk2"/>
              </a:solidFill>
              <a:latin typeface="Calibri"/>
            </a:endParaRPr>
          </a:p>
          <a:p>
            <a:pPr lvl="2" marL="801720" indent="-177840" defTabSz="914400">
              <a:lnSpc>
                <a:spcPct val="90000"/>
              </a:lnSpc>
              <a:spcAft>
                <a:spcPts val="601"/>
              </a:spcAft>
              <a:buSzPct val="100051"/>
              <a:buBlip>
                <a:blip r:embed="rId4"/>
              </a:buBlip>
              <a:tabLst>
                <a:tab algn="l" pos="0"/>
              </a:tabLst>
            </a:pPr>
            <a:r>
              <a:rPr b="0" lang="en-US" sz="1600" spc="-1" strike="noStrike">
                <a:solidFill>
                  <a:schemeClr val="dk1">
                    <a:lumMod val="65000"/>
                    <a:lumOff val="35000"/>
                  </a:schemeClr>
                </a:solidFill>
                <a:latin typeface="Calibri"/>
              </a:rPr>
              <a:t>Third level</a:t>
            </a:r>
            <a:endParaRPr b="0" lang="nl-NL" sz="1600" spc="-1" strike="noStrike">
              <a:solidFill>
                <a:schemeClr val="dk2"/>
              </a:solidFill>
              <a:latin typeface="Calibri"/>
            </a:endParaRPr>
          </a:p>
          <a:p>
            <a:pPr lvl="3" marL="1258920" indent="-177840" defTabSz="914400">
              <a:lnSpc>
                <a:spcPct val="90000"/>
              </a:lnSpc>
              <a:spcAft>
                <a:spcPts val="601"/>
              </a:spcAft>
              <a:buSzPct val="100058"/>
              <a:buBlip>
                <a:blip r:embed="rId5"/>
              </a:buBlip>
              <a:tabLst>
                <a:tab algn="l" pos="0"/>
              </a:tabLst>
            </a:pPr>
            <a:r>
              <a:rPr b="0" lang="en-US" sz="1400" spc="-1" strike="noStrike">
                <a:solidFill>
                  <a:schemeClr val="dk1">
                    <a:lumMod val="65000"/>
                    <a:lumOff val="35000"/>
                  </a:schemeClr>
                </a:solidFill>
                <a:latin typeface="Calibri"/>
              </a:rPr>
              <a:t>Fourth level</a:t>
            </a:r>
            <a:endParaRPr b="0" lang="nl-NL" sz="1400" spc="-1" strike="noStrike">
              <a:solidFill>
                <a:schemeClr val="dk2"/>
              </a:solidFill>
              <a:latin typeface="Calibri"/>
            </a:endParaRPr>
          </a:p>
          <a:p>
            <a:pPr lvl="4" marL="1616040" indent="-179280" defTabSz="914400">
              <a:lnSpc>
                <a:spcPct val="90000"/>
              </a:lnSpc>
              <a:spcAft>
                <a:spcPts val="601"/>
              </a:spcAft>
              <a:buSzPct val="100058"/>
              <a:buBlip>
                <a:blip r:embed="rId6"/>
              </a:buBlip>
              <a:tabLst>
                <a:tab algn="l" pos="0"/>
              </a:tabLst>
            </a:pPr>
            <a:r>
              <a:rPr b="0" lang="en-US" sz="1400" spc="-1" strike="noStrike">
                <a:solidFill>
                  <a:schemeClr val="dk1">
                    <a:lumMod val="65000"/>
                    <a:lumOff val="35000"/>
                  </a:schemeClr>
                </a:solidFill>
                <a:latin typeface="Calibri"/>
              </a:rPr>
              <a:t>Fifth level</a:t>
            </a:r>
            <a:endParaRPr b="0" lang="nl-NL" sz="1400" spc="-1" strike="noStrike">
              <a:solidFill>
                <a:schemeClr val="dk2"/>
              </a:solidFill>
              <a:latin typeface="Calibri"/>
            </a:endParaRPr>
          </a:p>
        </p:txBody>
      </p:sp>
      <p:sp>
        <p:nvSpPr>
          <p:cNvPr id="29" name="PlaceHolder 3"/>
          <p:cNvSpPr>
            <a:spLocks noGrp="1"/>
          </p:cNvSpPr>
          <p:nvPr>
            <p:ph type="dt" idx="6"/>
          </p:nvPr>
        </p:nvSpPr>
        <p:spPr>
          <a:xfrm>
            <a:off x="609480" y="6878520"/>
            <a:ext cx="2844360" cy="36468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0" name="PlaceHolder 4"/>
          <p:cNvSpPr>
            <a:spLocks noGrp="1"/>
          </p:cNvSpPr>
          <p:nvPr>
            <p:ph type="ftr" idx="7"/>
          </p:nvPr>
        </p:nvSpPr>
        <p:spPr>
          <a:xfrm>
            <a:off x="4165560" y="6878520"/>
            <a:ext cx="38602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1" name="PlaceHolder 5"/>
          <p:cNvSpPr>
            <a:spLocks noGrp="1"/>
          </p:cNvSpPr>
          <p:nvPr>
            <p:ph type="sldNum" idx="8"/>
          </p:nvPr>
        </p:nvSpPr>
        <p:spPr>
          <a:xfrm>
            <a:off x="8737560" y="687852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nl-NL" sz="1200" spc="-1" strike="noStrike">
                <a:solidFill>
                  <a:schemeClr val="dk2"/>
                </a:solidFill>
                <a:latin typeface="Calibri"/>
              </a:defRPr>
            </a:lvl1pPr>
          </a:lstStyle>
          <a:p>
            <a:pPr indent="0" algn="r" defTabSz="457200">
              <a:lnSpc>
                <a:spcPct val="100000"/>
              </a:lnSpc>
              <a:buNone/>
            </a:pPr>
            <a:fld id="{0716C00F-167C-428C-BA78-F6AB2A646C82}" type="slidenum">
              <a:rPr b="0" lang="nl-NL" sz="1200" spc="-1" strike="noStrike">
                <a:solidFill>
                  <a:schemeClr val="dk2"/>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2" name="Afbeelding 4" descr=""/>
          <p:cNvPicPr/>
          <p:nvPr/>
        </p:nvPicPr>
        <p:blipFill>
          <a:blip r:embed="rId2"/>
          <a:stretch/>
        </p:blipFill>
        <p:spPr>
          <a:xfrm>
            <a:off x="623880" y="6429960"/>
            <a:ext cx="794160" cy="223560"/>
          </a:xfrm>
          <a:prstGeom prst="rect">
            <a:avLst/>
          </a:prstGeom>
          <a:ln w="0">
            <a:noFill/>
          </a:ln>
        </p:spPr>
      </p:pic>
      <p:sp>
        <p:nvSpPr>
          <p:cNvPr id="33" name="PlaceHolder 1"/>
          <p:cNvSpPr>
            <a:spLocks noGrp="1"/>
          </p:cNvSpPr>
          <p:nvPr>
            <p:ph type="sldNum" idx="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CD01CCD-1802-4243-9E58-88AC4B60321C}"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34" name="PlaceHolder 2"/>
          <p:cNvSpPr>
            <a:spLocks noGrp="1"/>
          </p:cNvSpPr>
          <p:nvPr>
            <p:ph type="title"/>
          </p:nvPr>
        </p:nvSpPr>
        <p:spPr>
          <a:xfrm>
            <a:off x="623880" y="2685240"/>
            <a:ext cx="10944000" cy="1325160"/>
          </a:xfrm>
          <a:prstGeom prst="rect">
            <a:avLst/>
          </a:prstGeom>
          <a:noFill/>
          <a:ln w="0">
            <a:noFill/>
          </a:ln>
        </p:spPr>
        <p:txBody>
          <a:bodyPr lIns="91440" rIns="91440" tIns="45720" bIns="45720" anchor="ctr">
            <a:normAutofit/>
          </a:bodyPr>
          <a:p>
            <a:pPr indent="0" algn="ctr"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5" name="Afbeelding 4" descr=""/>
          <p:cNvPicPr/>
          <p:nvPr/>
        </p:nvPicPr>
        <p:blipFill>
          <a:blip r:embed="rId2"/>
          <a:stretch/>
        </p:blipFill>
        <p:spPr>
          <a:xfrm>
            <a:off x="623880" y="6429960"/>
            <a:ext cx="794160" cy="223560"/>
          </a:xfrm>
          <a:prstGeom prst="rect">
            <a:avLst/>
          </a:prstGeom>
          <a:ln w="0">
            <a:noFill/>
          </a:ln>
        </p:spPr>
      </p:pic>
      <p:sp>
        <p:nvSpPr>
          <p:cNvPr id="36" name="PlaceHolder 1"/>
          <p:cNvSpPr>
            <a:spLocks noGrp="1"/>
          </p:cNvSpPr>
          <p:nvPr>
            <p:ph type="title"/>
          </p:nvPr>
        </p:nvSpPr>
        <p:spPr>
          <a:xfrm>
            <a:off x="6393600" y="620640"/>
            <a:ext cx="5164560" cy="1436400"/>
          </a:xfrm>
          <a:prstGeom prst="rect">
            <a:avLst/>
          </a:prstGeom>
          <a:noFill/>
          <a:ln w="0">
            <a:noFill/>
          </a:ln>
        </p:spPr>
        <p:txBody>
          <a:bodyPr lIns="91440" rIns="91440" tIns="45720" bIns="45720" anchor="t">
            <a:noAutofit/>
          </a:bodyPr>
          <a:p>
            <a:pPr indent="0" defTabSz="914400">
              <a:lnSpc>
                <a:spcPct val="90000"/>
              </a:lnSpc>
              <a:buNone/>
            </a:pPr>
            <a:r>
              <a:rPr b="1" lang="nl-NL" sz="3200" spc="-1" strike="noStrike">
                <a:solidFill>
                  <a:schemeClr val="dk2"/>
                </a:solidFill>
                <a:latin typeface="Calibri bold"/>
              </a:rPr>
              <a:t>Klik om de stijl van de mastertitel te bewerken</a:t>
            </a:r>
            <a:endParaRPr b="0" lang="nl-NL" sz="3200" spc="-1" strike="noStrike">
              <a:solidFill>
                <a:schemeClr val="dk1"/>
              </a:solidFill>
              <a:latin typeface="Calibri"/>
            </a:endParaRPr>
          </a:p>
        </p:txBody>
      </p:sp>
      <p:sp>
        <p:nvSpPr>
          <p:cNvPr id="37" name="PlaceHolder 2"/>
          <p:cNvSpPr>
            <a:spLocks noGrp="1"/>
          </p:cNvSpPr>
          <p:nvPr>
            <p:ph type="body"/>
          </p:nvPr>
        </p:nvSpPr>
        <p:spPr>
          <a:xfrm>
            <a:off x="6393600" y="2057400"/>
            <a:ext cx="5164560" cy="41796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38" name="PlaceHolder 3"/>
          <p:cNvSpPr>
            <a:spLocks noGrp="1"/>
          </p:cNvSpPr>
          <p:nvPr>
            <p:ph type="sldNum" idx="1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2D8CB65-6B34-44F4-9517-4C201362C8BE}"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39" name="PlaceHolder 4"/>
          <p:cNvSpPr>
            <a:spLocks noGrp="1"/>
          </p:cNvSpPr>
          <p:nvPr>
            <p:ph type="body"/>
          </p:nvPr>
        </p:nvSpPr>
        <p:spPr>
          <a:xfrm>
            <a:off x="623880" y="620640"/>
            <a:ext cx="5144760" cy="5616360"/>
          </a:xfrm>
          <a:prstGeom prst="rect">
            <a:avLst/>
          </a:prstGeom>
          <a:solidFill>
            <a:schemeClr val="lt2"/>
          </a:solidFill>
          <a:ln w="0">
            <a:noFill/>
          </a:ln>
        </p:spPr>
        <p:txBody>
          <a:bodyPr lIns="90000" rIns="90000" tIns="45000" bIns="45000" anchor="t">
            <a:noAutofit/>
          </a:bodyPr>
          <a:p>
            <a:pPr indent="0" defTabSz="914400">
              <a:lnSpc>
                <a:spcPct val="90000"/>
              </a:lnSpc>
              <a:spcBef>
                <a:spcPts val="1001"/>
              </a:spcBef>
              <a:buNone/>
              <a:tabLst>
                <a:tab algn="l" pos="0"/>
              </a:tabLst>
            </a:pPr>
            <a:r>
              <a:rPr b="0" lang="nl-NL" sz="1800" spc="-1" strike="noStrike">
                <a:solidFill>
                  <a:schemeClr val="dk1"/>
                </a:solidFill>
                <a:latin typeface="Calibri"/>
              </a:rPr>
              <a:t>Klik op het pictogram om een afbeelding wilt toevoegen</a:t>
            </a:r>
            <a:endParaRPr b="1" lang="nl-NL" sz="1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2.xml"/><Relationship Id="rId4"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2.xml"/><Relationship Id="rId3"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oleObject" Target="../embeddings/oleObject1.ppt"/><Relationship Id="rId2" Type="http://schemas.openxmlformats.org/officeDocument/2006/relationships/image" Target="../media/image38.wmf"/><Relationship Id="rId3" Type="http://schemas.openxmlformats.org/officeDocument/2006/relationships/slideLayout" Target="../slideLayouts/slideLayout12.xml"/><Relationship Id="rId4"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
</Relationships>
</file>

<file path=ppt/slides/_rels/slide5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
</Relationships>
</file>

<file path=ppt/slides/_rels/slide6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2.xml"/>
</Relationships>
</file>

<file path=ppt/slides/_rels/slide6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2.xml"/><Relationship Id="rId4"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2.xml"/><Relationship Id="rId4"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2.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2.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2.xml"/><Relationship Id="rId4"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oleObject" Target="../embeddings/oleObject1.ppt"/><Relationship Id="rId2" Type="http://schemas.openxmlformats.org/officeDocument/2006/relationships/image" Target="../media/image4.wmf"/><Relationship Id="rId3" Type="http://schemas.openxmlformats.org/officeDocument/2006/relationships/slideLayout" Target="../slideLayouts/slideLayout12.xml"/><Relationship Id="rId4"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2.xml"/><Relationship Id="rId4"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7.xml"/><Relationship Id="rId3"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2.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2.xml"/><Relationship Id="rId3"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2.xml"/><Relationship Id="rId3"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2.xml"/><Relationship Id="rId3"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2.xml"/><Relationship Id="rId4"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2.xml"/><Relationship Id="rId4"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2.xml"/><Relationship Id="rId4"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2.xml"/><Relationship Id="rId4"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39200" y="942840"/>
            <a:ext cx="10936440" cy="2286360"/>
          </a:xfrm>
          <a:prstGeom prst="rect">
            <a:avLst/>
          </a:prstGeom>
          <a:noFill/>
          <a:ln w="0">
            <a:noFill/>
          </a:ln>
        </p:spPr>
        <p:txBody>
          <a:bodyPr lIns="90000" rIns="90000" tIns="45000" bIns="45000" anchor="ctr">
            <a:noAutofit/>
          </a:bodyPr>
          <a:p>
            <a:pPr indent="0" algn="ctr" defTabSz="914400">
              <a:lnSpc>
                <a:spcPct val="90000"/>
              </a:lnSpc>
              <a:buNone/>
            </a:pPr>
            <a:br>
              <a:rPr sz="6000"/>
            </a:br>
            <a:br>
              <a:rPr sz="6000"/>
            </a:br>
            <a:br>
              <a:rPr sz="6000"/>
            </a:br>
            <a:br>
              <a:rPr sz="6000"/>
            </a:br>
            <a:br>
              <a:rPr sz="6000"/>
            </a:br>
            <a:br>
              <a:rPr sz="6000"/>
            </a:br>
            <a:br>
              <a:rPr sz="6000"/>
            </a:br>
            <a:r>
              <a:rPr b="1" lang="nl-NL" sz="4800" spc="-1" strike="noStrike">
                <a:solidFill>
                  <a:schemeClr val="dk2"/>
                </a:solidFill>
                <a:latin typeface="Calibri bold"/>
              </a:rPr>
              <a:t>Investeringsprojecten</a:t>
            </a:r>
            <a:br>
              <a:rPr sz="5400"/>
            </a:br>
            <a:br>
              <a:rPr sz="5400"/>
            </a:br>
            <a:r>
              <a:rPr b="1" lang="nl-NL" sz="4000" spc="-1" strike="noStrike">
                <a:solidFill>
                  <a:schemeClr val="dk2"/>
                </a:solidFill>
                <a:latin typeface="Calibri bold"/>
              </a:rPr>
              <a:t>Hoofdstuk 9</a:t>
            </a:r>
            <a:r>
              <a:rPr b="1" lang="nl-NL" sz="3200" spc="-1" strike="noStrike">
                <a:solidFill>
                  <a:schemeClr val="dk2"/>
                </a:solidFill>
                <a:latin typeface="Calibri bold"/>
              </a:rPr>
              <a:t> </a:t>
            </a:r>
            <a:br>
              <a:rPr sz="3200"/>
            </a:br>
            <a:br>
              <a:rPr sz="2400"/>
            </a:br>
            <a:r>
              <a:rPr b="1" i="1" lang="nl-NL" sz="2400" spc="-1" strike="noStrike">
                <a:solidFill>
                  <a:schemeClr val="dk2"/>
                </a:solidFill>
                <a:latin typeface="Calibri bold"/>
              </a:rPr>
              <a:t>Eddy Laveren, Sven Damen &amp; Peter-Jan Engelen, </a:t>
            </a:r>
            <a:br>
              <a:rPr sz="2400"/>
            </a:br>
            <a:r>
              <a:rPr b="1" lang="nl-NL" sz="2400" spc="-1" strike="noStrike">
                <a:solidFill>
                  <a:schemeClr val="dk2"/>
                </a:solidFill>
                <a:latin typeface="Calibri bold"/>
              </a:rPr>
              <a:t>Financieel Beheer voor KMO’s,</a:t>
            </a:r>
            <a:br>
              <a:rPr sz="2400"/>
            </a:br>
            <a:r>
              <a:rPr b="1" lang="nl-NL" sz="2400" spc="-1" strike="noStrike">
                <a:solidFill>
                  <a:schemeClr val="dk2"/>
                </a:solidFill>
                <a:latin typeface="Calibri bold"/>
              </a:rPr>
              <a:t>Intersentia, Antwerpen, Derde editie.</a:t>
            </a:r>
            <a:br>
              <a:rPr sz="2400"/>
            </a:br>
            <a:br>
              <a:rPr sz="6000"/>
            </a:br>
            <a:endParaRPr b="0" lang="nl-NL" sz="2400" spc="-1" strike="noStrike">
              <a:solidFill>
                <a:schemeClr val="dk1"/>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Investeringsbeslissingsproces</a:t>
            </a:r>
            <a:endParaRPr b="0" lang="nl-NL" sz="4400" spc="-1" strike="noStrike">
              <a:solidFill>
                <a:schemeClr val="dk1"/>
              </a:solidFill>
              <a:latin typeface="Calibri"/>
            </a:endParaRPr>
          </a:p>
        </p:txBody>
      </p:sp>
      <p:sp>
        <p:nvSpPr>
          <p:cNvPr id="10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startAt="3"/>
            </a:pPr>
            <a:r>
              <a:rPr b="1" lang="nl-BE" sz="3200" spc="-1" strike="noStrike" u="sng">
                <a:solidFill>
                  <a:schemeClr val="dk2"/>
                </a:solidFill>
                <a:uFillTx/>
                <a:latin typeface="Calibri"/>
              </a:rPr>
              <a:t>Selectiefase</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200" spc="-1" strike="noStrike">
                <a:solidFill>
                  <a:schemeClr val="dk2"/>
                </a:solidFill>
                <a:latin typeface="Calibri"/>
              </a:rPr>
              <a:t>Selectiecriteria toepassen zoals: winstgevendheid, graad van urgentie en inpassing in de ondernemingsstrategie </a:t>
            </a:r>
            <a:endParaRPr b="1" lang="nl-NL" sz="2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200" spc="-1" strike="noStrike">
                <a:solidFill>
                  <a:schemeClr val="dk2"/>
                </a:solidFill>
                <a:latin typeface="Calibri"/>
              </a:rPr>
              <a:t>Projecten classificeren volgens grootte, aard of graad van dringendheid en noodzakelijkheid</a:t>
            </a:r>
            <a:endParaRPr b="1" lang="nl-NL" sz="2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AutoNum type="arabicPeriod" startAt="4"/>
              <a:tabLst>
                <a:tab algn="l" pos="0"/>
              </a:tabLst>
            </a:pPr>
            <a:r>
              <a:rPr b="1" lang="nl-BE" sz="3200" spc="-1" strike="noStrike" u="sng">
                <a:solidFill>
                  <a:schemeClr val="dk2"/>
                </a:solidFill>
                <a:uFillTx/>
                <a:latin typeface="Calibri"/>
              </a:rPr>
              <a:t>Implementatiefase</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200" spc="-1" strike="noStrike">
                <a:solidFill>
                  <a:schemeClr val="dk2"/>
                </a:solidFill>
                <a:latin typeface="Calibri"/>
              </a:rPr>
              <a:t>Aanvaarde projecten worden in het investeringsbudget opgenomen en krijgen geldmiddelen toegewezen. </a:t>
            </a:r>
            <a:endParaRPr b="1" lang="nl-NL" sz="2200" spc="-1" strike="noStrike">
              <a:solidFill>
                <a:schemeClr val="dk2"/>
              </a:solidFill>
              <a:latin typeface="Calibri"/>
            </a:endParaRPr>
          </a:p>
        </p:txBody>
      </p:sp>
      <p:sp>
        <p:nvSpPr>
          <p:cNvPr id="106" name="PlaceHolder 3"/>
          <p:cNvSpPr>
            <a:spLocks noGrp="1"/>
          </p:cNvSpPr>
          <p:nvPr>
            <p:ph type="sldNum" idx="2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6DDC18E-9906-49D1-8C62-3B0C8E01B857}"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42">
                                  <p:stCondLst>
                                    <p:cond delay="0"/>
                                  </p:stCondLst>
                                  <p:childTnLst>
                                    <p:set>
                                      <p:cBhvr>
                                        <p:cTn id="110" dur="1" fill="hold">
                                          <p:stCondLst>
                                            <p:cond delay="0"/>
                                          </p:stCondLst>
                                        </p:cTn>
                                        <p:tgtEl>
                                          <p:spTgt spid="105">
                                            <p:txEl>
                                              <p:pRg st="4" end="4"/>
                                            </p:txEl>
                                          </p:spTgt>
                                        </p:tgtEl>
                                        <p:attrNameLst>
                                          <p:attrName>style.visibility</p:attrName>
                                        </p:attrNameLst>
                                      </p:cBhvr>
                                      <p:to>
                                        <p:strVal val="visible"/>
                                      </p:to>
                                    </p:set>
                                    <p:animEffect filter="fade" transition="in">
                                      <p:cBhvr additive="repl">
                                        <p:cTn id="111" dur="1000"/>
                                        <p:tgtEl>
                                          <p:spTgt spid="105">
                                            <p:txEl>
                                              <p:pRg st="4" end="4"/>
                                            </p:txEl>
                                          </p:spTgt>
                                        </p:tgtEl>
                                      </p:cBhvr>
                                    </p:animEffect>
                                    <p:anim calcmode="lin" valueType="num">
                                      <p:cBhvr additive="repl">
                                        <p:cTn id="112" dur="1000" fill="hold"/>
                                        <p:tgtEl>
                                          <p:spTgt spid="105">
                                            <p:txEl>
                                              <p:pRg st="4" end="4"/>
                                            </p:txEl>
                                          </p:spTgt>
                                        </p:tgtEl>
                                        <p:attrNameLst>
                                          <p:attrName>ppt_x</p:attrName>
                                        </p:attrNameLst>
                                      </p:cBhvr>
                                      <p:tavLst>
                                        <p:tav tm="0">
                                          <p:val>
                                            <p:strVal val="#ppt_x"/>
                                          </p:val>
                                        </p:tav>
                                        <p:tav tm="100000">
                                          <p:val>
                                            <p:strVal val="#ppt_x"/>
                                          </p:val>
                                        </p:tav>
                                      </p:tavLst>
                                    </p:anim>
                                    <p:anim calcmode="lin" valueType="num">
                                      <p:cBhvr additive="repl">
                                        <p:cTn id="113" dur="1000" fill="hold"/>
                                        <p:tgtEl>
                                          <p:spTgt spid="105">
                                            <p:txEl>
                                              <p:pRg st="4" end="4"/>
                                            </p:txEl>
                                          </p:spTgt>
                                        </p:tgtEl>
                                        <p:attrNameLst>
                                          <p:attrName>ppt_y</p:attrName>
                                        </p:attrNameLst>
                                      </p:cBhvr>
                                      <p:tavLst>
                                        <p:tav tm="0">
                                          <p:val>
                                            <p:strVal val="#ppt_y+.1"/>
                                          </p:val>
                                        </p:tav>
                                        <p:tav tm="100000">
                                          <p:val>
                                            <p:strVal val="#ppt_y"/>
                                          </p:val>
                                        </p:tav>
                                      </p:tavLst>
                                    </p:anim>
                                  </p:childTnLst>
                                </p:cTn>
                              </p:par>
                              <p:par>
                                <p:cTn id="114" nodeType="withEffect" fill="hold" presetClass="entr" presetID="42">
                                  <p:stCondLst>
                                    <p:cond delay="0"/>
                                  </p:stCondLst>
                                  <p:childTnLst>
                                    <p:set>
                                      <p:cBhvr>
                                        <p:cTn id="115" dur="1" fill="hold">
                                          <p:stCondLst>
                                            <p:cond delay="0"/>
                                          </p:stCondLst>
                                        </p:cTn>
                                        <p:tgtEl>
                                          <p:spTgt spid="105">
                                            <p:txEl>
                                              <p:pRg st="5" end="5"/>
                                            </p:txEl>
                                          </p:spTgt>
                                        </p:tgtEl>
                                        <p:attrNameLst>
                                          <p:attrName>style.visibility</p:attrName>
                                        </p:attrNameLst>
                                      </p:cBhvr>
                                      <p:to>
                                        <p:strVal val="visible"/>
                                      </p:to>
                                    </p:set>
                                    <p:animEffect filter="fade" transition="in">
                                      <p:cBhvr additive="repl">
                                        <p:cTn id="116" dur="1000"/>
                                        <p:tgtEl>
                                          <p:spTgt spid="105">
                                            <p:txEl>
                                              <p:pRg st="5" end="5"/>
                                            </p:txEl>
                                          </p:spTgt>
                                        </p:tgtEl>
                                      </p:cBhvr>
                                    </p:animEffect>
                                    <p:anim calcmode="lin" valueType="num">
                                      <p:cBhvr additive="repl">
                                        <p:cTn id="117" dur="1000" fill="hold"/>
                                        <p:tgtEl>
                                          <p:spTgt spid="105">
                                            <p:txEl>
                                              <p:pRg st="5" end="5"/>
                                            </p:txEl>
                                          </p:spTgt>
                                        </p:tgtEl>
                                        <p:attrNameLst>
                                          <p:attrName>ppt_x</p:attrName>
                                        </p:attrNameLst>
                                      </p:cBhvr>
                                      <p:tavLst>
                                        <p:tav tm="0">
                                          <p:val>
                                            <p:strVal val="#ppt_x"/>
                                          </p:val>
                                        </p:tav>
                                        <p:tav tm="100000">
                                          <p:val>
                                            <p:strVal val="#ppt_x"/>
                                          </p:val>
                                        </p:tav>
                                      </p:tavLst>
                                    </p:anim>
                                    <p:anim calcmode="lin" valueType="num">
                                      <p:cBhvr additive="repl">
                                        <p:cTn id="118" dur="1000" fill="hold"/>
                                        <p:tgtEl>
                                          <p:spTgt spid="10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rmAutofit fontScale="87285" lnSpcReduction="20000"/>
          </a:bodyPr>
          <a:p>
            <a:pPr indent="0" defTabSz="914400">
              <a:lnSpc>
                <a:spcPct val="90000"/>
              </a:lnSpc>
              <a:buNone/>
            </a:pPr>
            <a:r>
              <a:rPr b="1" lang="nl-BE" sz="4400" spc="-1" strike="noStrike">
                <a:solidFill>
                  <a:schemeClr val="dk2"/>
                </a:solidFill>
                <a:latin typeface="Calibri bold"/>
              </a:rPr>
              <a:t>Annuïteitenmethode</a:t>
            </a:r>
            <a:br>
              <a:rPr sz="4400"/>
            </a:br>
            <a:endParaRPr b="0" lang="nl-NL" sz="4400" spc="-1" strike="noStrike">
              <a:solidFill>
                <a:schemeClr val="dk1"/>
              </a:solidFill>
              <a:latin typeface="Calibri"/>
            </a:endParaRPr>
          </a:p>
        </p:txBody>
      </p:sp>
      <p:sp>
        <p:nvSpPr>
          <p:cNvPr id="580" name="PlaceHolder 2"/>
          <p:cNvSpPr>
            <a:spLocks noGrp="1"/>
          </p:cNvSpPr>
          <p:nvPr>
            <p:ph/>
          </p:nvPr>
        </p:nvSpPr>
        <p:spPr>
          <a:xfrm>
            <a:off x="2157480" y="1340640"/>
            <a:ext cx="7870320" cy="4336560"/>
          </a:xfrm>
          <a:prstGeom prst="rect">
            <a:avLst/>
          </a:prstGeom>
          <a:blipFill rotWithShape="0">
            <a:blip r:embed="rId1"/>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581" name="Rectangle 5"/>
          <p:cNvSpPr/>
          <p:nvPr/>
        </p:nvSpPr>
        <p:spPr>
          <a:xfrm>
            <a:off x="1523880" y="302040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582" name="Tekstvak 6"/>
          <p:cNvSpPr/>
          <p:nvPr/>
        </p:nvSpPr>
        <p:spPr>
          <a:xfrm>
            <a:off x="2808720" y="2235960"/>
            <a:ext cx="6804360" cy="78444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583" name="PlaceHolder 3"/>
          <p:cNvSpPr>
            <a:spLocks noGrp="1"/>
          </p:cNvSpPr>
          <p:nvPr>
            <p:ph type="sldNum" idx="10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EEBDFD3-2FD7-4E26-A2F8-2BD071609EF0}" type="slidenum">
              <a:rPr b="0" lang="nl-BE" sz="1200" spc="-1" strike="noStrike">
                <a:solidFill>
                  <a:srgbClr val="002e65"/>
                </a:solidFill>
                <a:latin typeface="Calibri"/>
              </a:rPr>
              <a:t>100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Annuïteitenmethode</a:t>
            </a:r>
            <a:endParaRPr b="0" lang="nl-NL" sz="4400" spc="-1" strike="noStrike">
              <a:solidFill>
                <a:schemeClr val="dk1"/>
              </a:solidFill>
              <a:latin typeface="Calibri"/>
            </a:endParaRPr>
          </a:p>
        </p:txBody>
      </p:sp>
      <p:sp>
        <p:nvSpPr>
          <p:cNvPr id="58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400" spc="-1" strike="noStrike">
                <a:solidFill>
                  <a:schemeClr val="dk2"/>
                </a:solidFill>
                <a:latin typeface="Calibri"/>
              </a:rPr>
              <a:t>Andere voorstelling</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000" spc="-1" strike="noStrike">
                <a:solidFill>
                  <a:schemeClr val="dk2"/>
                </a:solidFill>
                <a:latin typeface="Calibri"/>
              </a:rPr>
              <a:t>Het kiezen van projecten op basis van de annuïteitenmethode verloopt volledig analoog met de selectie op basis van de NPV-methode. </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BE" sz="2000" spc="-1" strike="noStrike">
                <a:solidFill>
                  <a:schemeClr val="dk2"/>
                </a:solidFill>
                <a:latin typeface="Calibri"/>
              </a:rPr>
              <a:t>Deze methode geeft een inzicht in de gemiddelde jaarlijkse economische waardecreatie van het project. </a:t>
            </a:r>
            <a:endParaRPr b="1" lang="nl-NL" sz="2000" spc="-1" strike="noStrike">
              <a:solidFill>
                <a:schemeClr val="dk2"/>
              </a:solidFill>
              <a:latin typeface="Calibri"/>
            </a:endParaRPr>
          </a:p>
        </p:txBody>
      </p:sp>
      <p:sp>
        <p:nvSpPr>
          <p:cNvPr id="586" name="Rectangle 5"/>
          <p:cNvSpPr/>
          <p:nvPr/>
        </p:nvSpPr>
        <p:spPr>
          <a:xfrm>
            <a:off x="1523880" y="292536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587" name="Tekstvak 7"/>
          <p:cNvSpPr/>
          <p:nvPr/>
        </p:nvSpPr>
        <p:spPr>
          <a:xfrm>
            <a:off x="2608920" y="2288520"/>
            <a:ext cx="6804360" cy="8211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588" name="PlaceHolder 3"/>
          <p:cNvSpPr>
            <a:spLocks noGrp="1"/>
          </p:cNvSpPr>
          <p:nvPr>
            <p:ph type="sldNum" idx="10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A600018-2F12-4013-9D66-BA90E0808EA0}" type="slidenum">
              <a:rPr b="0" lang="nl-BE" sz="1200" spc="-1" strike="noStrike">
                <a:solidFill>
                  <a:srgbClr val="002e65"/>
                </a:solidFill>
                <a:latin typeface="Calibri"/>
              </a:rPr>
              <a:t>100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Vervangingsinvesteringen</a:t>
            </a:r>
            <a:endParaRPr b="0" lang="nl-NL" sz="4400" spc="-1" strike="noStrike">
              <a:solidFill>
                <a:schemeClr val="dk1"/>
              </a:solidFill>
              <a:latin typeface="Calibri"/>
            </a:endParaRPr>
          </a:p>
        </p:txBody>
      </p:sp>
      <p:sp>
        <p:nvSpPr>
          <p:cNvPr id="59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400" spc="-1" strike="noStrike">
                <a:solidFill>
                  <a:schemeClr val="dk2"/>
                </a:solidFill>
                <a:latin typeface="Calibri"/>
              </a:rPr>
              <a:t>Bepalen van het juiste vervangingstijdstip d.m.v. de annuïteitenmethode </a:t>
            </a:r>
            <a:endParaRPr b="1" lang="nl-NL" sz="24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NL" sz="1800" spc="-1" strike="noStrike">
                <a:solidFill>
                  <a:schemeClr val="dk2"/>
                </a:solidFill>
                <a:latin typeface="Calibri"/>
              </a:rPr>
              <a:t>Om te beslissen of men een machine twee, drie of meer jaren houdt, kan men voor elk van de gebruiksduren de jaarlijkse equivalente kosten berekenen. De gebruiksduur met de laagste jaarlijkse equivalente kosten verdient de voorkeur. </a:t>
            </a:r>
            <a:endParaRPr b="1" lang="nl-NL" sz="1800" spc="-1" strike="noStrike">
              <a:solidFill>
                <a:schemeClr val="dk2"/>
              </a:solidFill>
              <a:latin typeface="Calibri"/>
            </a:endParaRPr>
          </a:p>
          <a:p>
            <a:pPr indent="0" defTabSz="914400">
              <a:lnSpc>
                <a:spcPct val="90000"/>
              </a:lnSpc>
              <a:spcBef>
                <a:spcPts val="1001"/>
              </a:spcBef>
              <a:buNone/>
              <a:tabLst>
                <a:tab algn="l" pos="0"/>
              </a:tabLst>
            </a:pPr>
            <a:endParaRPr b="1" lang="nl-NL" sz="18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NL" sz="1800" spc="-1" strike="noStrike">
                <a:solidFill>
                  <a:schemeClr val="dk2"/>
                </a:solidFill>
                <a:latin typeface="Calibri"/>
              </a:rPr>
              <a:t>De tweedehandse waarde van de machine (residual value) moet in de beoordeling worden betrokken. </a:t>
            </a:r>
            <a:endParaRPr b="1" lang="nl-NL" sz="1800" spc="-1" strike="noStrike">
              <a:solidFill>
                <a:schemeClr val="dk2"/>
              </a:solidFill>
              <a:latin typeface="Calibri"/>
            </a:endParaRPr>
          </a:p>
          <a:p>
            <a:pPr indent="0" defTabSz="914400">
              <a:lnSpc>
                <a:spcPct val="90000"/>
              </a:lnSpc>
              <a:spcBef>
                <a:spcPts val="1001"/>
              </a:spcBef>
              <a:buNone/>
              <a:tabLst>
                <a:tab algn="l" pos="0"/>
              </a:tabLst>
            </a:pPr>
            <a:endParaRPr b="1" lang="nl-NL" sz="18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NL" sz="1800" spc="-1" strike="noStrike">
                <a:solidFill>
                  <a:schemeClr val="dk2"/>
                </a:solidFill>
                <a:latin typeface="Calibri"/>
              </a:rPr>
              <a:t>De annuïteitenmethode kan eveneens gebruikt worden om de beslissing voor te bereiden of een bestaande machine al of niet dient vervangen te worden door een nieuwe (meestal tech-nologisch betere) machine</a:t>
            </a:r>
            <a:r>
              <a:rPr b="1" lang="en-GB" sz="1800" spc="-1" strike="noStrike">
                <a:solidFill>
                  <a:schemeClr val="dk2"/>
                </a:solidFill>
                <a:latin typeface="Calibri"/>
              </a:rPr>
              <a:t> </a:t>
            </a:r>
            <a:endParaRPr b="1" lang="nl-NL" sz="1800" spc="-1" strike="noStrike">
              <a:solidFill>
                <a:schemeClr val="dk2"/>
              </a:solidFill>
              <a:latin typeface="Calibri"/>
            </a:endParaRPr>
          </a:p>
        </p:txBody>
      </p:sp>
      <p:sp>
        <p:nvSpPr>
          <p:cNvPr id="591" name="PlaceHolder 3"/>
          <p:cNvSpPr>
            <a:spLocks noGrp="1"/>
          </p:cNvSpPr>
          <p:nvPr>
            <p:ph type="sldNum" idx="10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9D2FC99-EA94-4962-B819-0E9221F70A03}" type="slidenum">
              <a:rPr b="0" lang="nl-BE" sz="1200" spc="-1" strike="noStrike">
                <a:solidFill>
                  <a:srgbClr val="002e65"/>
                </a:solidFill>
                <a:latin typeface="Calibri"/>
              </a:rPr>
              <a:t>100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title"/>
          </p:nvPr>
        </p:nvSpPr>
        <p:spPr>
          <a:xfrm>
            <a:off x="2209680" y="3933000"/>
            <a:ext cx="7772040" cy="1361880"/>
          </a:xfrm>
          <a:prstGeom prst="rect">
            <a:avLst/>
          </a:prstGeom>
          <a:noFill/>
          <a:ln w="0">
            <a:noFill/>
          </a:ln>
        </p:spPr>
        <p:txBody>
          <a:bodyPr lIns="91440" rIns="91440" tIns="45720" bIns="45720" anchor="t">
            <a:normAutofit fontScale="96507"/>
          </a:bodyPr>
          <a:p>
            <a:pPr indent="0" defTabSz="914400">
              <a:lnSpc>
                <a:spcPct val="90000"/>
              </a:lnSpc>
              <a:buNone/>
            </a:pPr>
            <a:r>
              <a:rPr b="1" lang="nl-BE" sz="4800" spc="-1" strike="noStrike" cap="all">
                <a:solidFill>
                  <a:schemeClr val="dk2"/>
                </a:solidFill>
                <a:latin typeface="Calibri bold"/>
              </a:rPr>
              <a:t>Projecten van verschillende grootte</a:t>
            </a:r>
            <a:endParaRPr b="0" lang="nl-NL" sz="4800" spc="-1" strike="noStrike">
              <a:solidFill>
                <a:schemeClr val="dk1"/>
              </a:solidFill>
              <a:latin typeface="Calibri"/>
            </a:endParaRPr>
          </a:p>
        </p:txBody>
      </p:sp>
      <p:sp>
        <p:nvSpPr>
          <p:cNvPr id="593" name="PlaceHolder 2"/>
          <p:cNvSpPr>
            <a:spLocks noGrp="1"/>
          </p:cNvSpPr>
          <p:nvPr>
            <p:ph/>
          </p:nvPr>
        </p:nvSpPr>
        <p:spPr>
          <a:xfrm>
            <a:off x="2209680" y="2349000"/>
            <a:ext cx="777204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Investeringsprojecten</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Incremental Yield Methode</a:t>
            </a:r>
            <a:endParaRPr b="0" lang="nl-NL" sz="4400" spc="-1" strike="noStrike">
              <a:solidFill>
                <a:schemeClr val="dk1"/>
              </a:solidFill>
              <a:latin typeface="Calibri"/>
            </a:endParaRPr>
          </a:p>
        </p:txBody>
      </p:sp>
      <p:sp>
        <p:nvSpPr>
          <p:cNvPr id="59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NL" sz="2000" spc="-1" strike="noStrike">
                <a:solidFill>
                  <a:schemeClr val="dk2"/>
                </a:solidFill>
                <a:latin typeface="Calibri"/>
              </a:rPr>
              <a:t>Indien twee projecten van verschillende grootte dienen vergeleken te worden, mag niet gekeken worden naar de interne rendementen van de afzonderlijke projecten. In de plaats hiervan dient het intern rendement van de incrementele kasstromen (incremental yield) berekend en vergeleken te worden met het vereist rendement</a:t>
            </a:r>
            <a:r>
              <a:rPr b="1" lang="nl-NL" sz="2400" spc="-1" strike="noStrike">
                <a:solidFill>
                  <a:schemeClr val="dk2"/>
                </a:solidFill>
                <a:latin typeface="Calibri"/>
              </a:rPr>
              <a:t>. </a:t>
            </a:r>
            <a:endParaRPr b="1" lang="nl-NL" sz="2400" spc="-1" strike="noStrike">
              <a:solidFill>
                <a:schemeClr val="dk2"/>
              </a:solidFill>
              <a:latin typeface="Calibri"/>
            </a:endParaRPr>
          </a:p>
        </p:txBody>
      </p:sp>
      <p:sp>
        <p:nvSpPr>
          <p:cNvPr id="596" name="PlaceHolder 3"/>
          <p:cNvSpPr>
            <a:spLocks noGrp="1"/>
          </p:cNvSpPr>
          <p:nvPr>
            <p:ph type="sldNum" idx="11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386D469-2FE2-4990-9728-F115E731CC1B}" type="slidenum">
              <a:rPr b="0" lang="nl-BE" sz="1200" spc="-1" strike="noStrike">
                <a:solidFill>
                  <a:srgbClr val="002e65"/>
                </a:solidFill>
                <a:latin typeface="Calibri"/>
              </a:rPr>
              <a:t>103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Incremental Yield methode</a:t>
            </a:r>
            <a:endParaRPr b="0" lang="nl-NL" sz="4400" spc="-1" strike="noStrike">
              <a:solidFill>
                <a:schemeClr val="dk1"/>
              </a:solidFill>
              <a:latin typeface="Calibri"/>
            </a:endParaRPr>
          </a:p>
        </p:txBody>
      </p:sp>
      <p:sp>
        <p:nvSpPr>
          <p:cNvPr id="59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1800" spc="-1" strike="noStrike">
                <a:solidFill>
                  <a:schemeClr val="dk2"/>
                </a:solidFill>
                <a:latin typeface="Calibri"/>
              </a:rPr>
              <a:t>De incremental yield methode bestaat erin dat het interne rendement wordt berekend op de incrementele kasstromen van twee projecten (bijvoorbeeld project B-project A). Indien het berekende interne rendement (de incremental yield) groter is dan het vereiste rendement, zal project B boven project A verkozen worden.</a:t>
            </a:r>
            <a:endParaRPr b="1" lang="nl-NL" sz="18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algn="ctr" defTabSz="914400">
              <a:lnSpc>
                <a:spcPct val="90000"/>
              </a:lnSpc>
              <a:spcBef>
                <a:spcPts val="1001"/>
              </a:spcBef>
              <a:buNone/>
              <a:tabLst>
                <a:tab algn="l" pos="0"/>
              </a:tabLst>
            </a:pPr>
            <a:endParaRPr b="1" lang="nl-NL" sz="800" spc="-1" strike="noStrike">
              <a:solidFill>
                <a:schemeClr val="dk2"/>
              </a:solidFill>
              <a:latin typeface="Calibri"/>
            </a:endParaRPr>
          </a:p>
          <a:p>
            <a:pPr marL="228600" indent="-228600" algn="ctr" defTabSz="914400">
              <a:lnSpc>
                <a:spcPct val="90000"/>
              </a:lnSpc>
              <a:spcBef>
                <a:spcPts val="1001"/>
              </a:spcBef>
              <a:buNone/>
              <a:tabLst>
                <a:tab algn="l" pos="0"/>
              </a:tabLst>
            </a:pPr>
            <a:r>
              <a:rPr b="1" i="1" lang="nl-BE" sz="1800" spc="-1" strike="noStrike">
                <a:solidFill>
                  <a:srgbClr val="ff0000"/>
                </a:solidFill>
                <a:latin typeface="Calibri"/>
              </a:rPr>
              <a:t>!! Deze methode wordt vooral gebruikt om twee projecten met een verschillende schaalgrootte met elkaar te vergelijken!!</a:t>
            </a:r>
            <a:endParaRPr b="1" lang="nl-NL" sz="1800" spc="-1" strike="noStrike">
              <a:solidFill>
                <a:schemeClr val="dk2"/>
              </a:solidFill>
              <a:latin typeface="Calibri"/>
            </a:endParaRPr>
          </a:p>
        </p:txBody>
      </p:sp>
      <p:sp>
        <p:nvSpPr>
          <p:cNvPr id="599" name="Tekstvak 4"/>
          <p:cNvSpPr/>
          <p:nvPr/>
        </p:nvSpPr>
        <p:spPr>
          <a:xfrm>
            <a:off x="1955520" y="2994840"/>
            <a:ext cx="7920360" cy="22842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(9.7)</a:t>
            </a: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r>
              <a:rPr b="0" lang="nl-NL" sz="1800" spc="-1" strike="noStrike">
                <a:solidFill>
                  <a:srgbClr val="003d62"/>
                </a:solidFill>
                <a:latin typeface="Calibri"/>
              </a:rPr>
              <a:t>Veronderstel dat de onderneming Prodigy nu beschikt over </a:t>
            </a:r>
            <a:r>
              <a:rPr b="1" lang="nl-NL" sz="1800" spc="-1" strike="noStrike">
                <a:solidFill>
                  <a:srgbClr val="003d62"/>
                </a:solidFill>
                <a:latin typeface="Calibri"/>
              </a:rPr>
              <a:t>2 elkaar uitsluitende investeringsopportuniteiten</a:t>
            </a:r>
            <a:r>
              <a:rPr b="0" lang="nl-NL" sz="1800" spc="-1" strike="noStrike">
                <a:solidFill>
                  <a:srgbClr val="003d62"/>
                </a:solidFill>
                <a:latin typeface="Calibri"/>
              </a:rPr>
              <a:t> A en B.</a:t>
            </a: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p:txBody>
      </p:sp>
      <p:graphicFrame>
        <p:nvGraphicFramePr>
          <p:cNvPr id="600" name="Tabel 5"/>
          <p:cNvGraphicFramePr/>
          <p:nvPr/>
        </p:nvGraphicFramePr>
        <p:xfrm>
          <a:off x="2207520" y="3934800"/>
          <a:ext cx="7668360" cy="1379160"/>
        </p:xfrm>
        <a:graphic>
          <a:graphicData uri="http://schemas.openxmlformats.org/drawingml/2006/table">
            <a:tbl>
              <a:tblPr/>
              <a:tblGrid>
                <a:gridCol w="1524240"/>
                <a:gridCol w="1262160"/>
                <a:gridCol w="1262160"/>
                <a:gridCol w="1809720"/>
                <a:gridCol w="1809720"/>
              </a:tblGrid>
              <a:tr h="275760">
                <a:tc>
                  <a:txBody>
                    <a:bodyPr anchor="t">
                      <a:noAutofit/>
                    </a:bodyPr>
                    <a:p>
                      <a:pPr defTabSz="914400">
                        <a:lnSpc>
                          <a:spcPct val="100000"/>
                        </a:lnSpc>
                      </a:pPr>
                      <a:r>
                        <a:rPr b="0" lang="nl-BE" sz="1200" spc="-1" strike="noStrike">
                          <a:solidFill>
                            <a:srgbClr val="ffffff"/>
                          </a:solidFill>
                          <a:latin typeface="Calibri"/>
                        </a:rPr>
                        <a:t>Project</a:t>
                      </a:r>
                      <a:endParaRPr b="0" lang="en-US" sz="12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gridSpan="2">
                  <a:txBody>
                    <a:bodyPr anchor="t">
                      <a:noAutofit/>
                    </a:bodyPr>
                    <a:p>
                      <a:pPr defTabSz="914400">
                        <a:lnSpc>
                          <a:spcPct val="100000"/>
                        </a:lnSpc>
                      </a:pPr>
                      <a:r>
                        <a:rPr b="0" lang="nl-BE" sz="1200" spc="-1" strike="noStrike">
                          <a:solidFill>
                            <a:srgbClr val="ffffff"/>
                          </a:solidFill>
                          <a:latin typeface="Calibri"/>
                        </a:rPr>
                        <a:t>Kasstromen</a:t>
                      </a:r>
                      <a:endParaRPr b="0" lang="en-US" sz="12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pPr defTabSz="914400">
                        <a:lnSpc>
                          <a:spcPct val="100000"/>
                        </a:lnSpc>
                      </a:pPr>
                      <a:r>
                        <a:rPr b="0" lang="nl-BE" sz="1200" spc="-1" strike="noStrike">
                          <a:solidFill>
                            <a:srgbClr val="ffffff"/>
                          </a:solidFill>
                          <a:latin typeface="Calibri"/>
                        </a:rPr>
                        <a:t>IRR</a:t>
                      </a:r>
                      <a:endParaRPr b="0" lang="en-US" sz="12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c>
                  <a:txBody>
                    <a:bodyPr anchor="t">
                      <a:noAutofit/>
                    </a:bodyPr>
                    <a:p>
                      <a:pPr defTabSz="914400">
                        <a:lnSpc>
                          <a:spcPct val="100000"/>
                        </a:lnSpc>
                      </a:pPr>
                      <a:r>
                        <a:rPr b="0" lang="nl-BE" sz="1200" spc="-1" strike="noStrike">
                          <a:solidFill>
                            <a:srgbClr val="ffffff"/>
                          </a:solidFill>
                          <a:latin typeface="Calibri"/>
                        </a:rPr>
                        <a:t>NPV (10%)</a:t>
                      </a:r>
                      <a:endParaRPr b="0" lang="en-US" sz="12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r>
              <a:tr h="275760">
                <a:tc>
                  <a:txBody>
                    <a:bodyPr anchor="t">
                      <a:noAutofit/>
                    </a:bodyPr>
                    <a:p>
                      <a:pPr defTabSz="914400">
                        <a:lnSpc>
                          <a:spcPct val="100000"/>
                        </a:lnSpc>
                      </a:pPr>
                      <a:r>
                        <a:rPr b="0" lang="nl-BE" sz="1200" spc="-1" strike="noStrike">
                          <a:solidFill>
                            <a:srgbClr val="002e65"/>
                          </a:solidFill>
                          <a:latin typeface="Calibri"/>
                        </a:rPr>
                        <a:t>Jaar</a:t>
                      </a:r>
                      <a:endParaRPr b="0" lang="en-US" sz="12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200" spc="-1" strike="noStrike">
                          <a:solidFill>
                            <a:srgbClr val="002e65"/>
                          </a:solidFill>
                          <a:latin typeface="Calibri"/>
                        </a:rPr>
                        <a:t>0</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200" spc="-1" strike="noStrike">
                          <a:solidFill>
                            <a:srgbClr val="002e65"/>
                          </a:solidFill>
                          <a:latin typeface="Calibri"/>
                        </a:rPr>
                        <a:t>1</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endParaRPr b="0" lang="nl-BE" sz="1200" spc="-1" strike="noStrike">
                        <a:solidFill>
                          <a:srgbClr val="002e65"/>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endParaRPr b="0" lang="nl-BE" sz="1200" spc="-1" strike="noStrike">
                        <a:solidFill>
                          <a:srgbClr val="002e65"/>
                        </a:solidFill>
                        <a:latin typeface="Calibri"/>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75760">
                <a:tc>
                  <a:txBody>
                    <a:bodyPr anchor="t">
                      <a:noAutofit/>
                    </a:bodyPr>
                    <a:p>
                      <a:pPr defTabSz="914400">
                        <a:lnSpc>
                          <a:spcPct val="100000"/>
                        </a:lnSpc>
                      </a:pPr>
                      <a:r>
                        <a:rPr b="0" lang="nl-BE" sz="1200" spc="-1" strike="noStrike">
                          <a:solidFill>
                            <a:srgbClr val="002e65"/>
                          </a:solidFill>
                          <a:latin typeface="Calibri"/>
                        </a:rPr>
                        <a:t>A</a:t>
                      </a:r>
                      <a:endParaRPr b="0" lang="en-US" sz="12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200" spc="-1" strike="noStrike">
                          <a:solidFill>
                            <a:srgbClr val="002e65"/>
                          </a:solidFill>
                          <a:latin typeface="Calibri"/>
                        </a:rPr>
                        <a:t>-10.000</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200" spc="-1" strike="noStrike">
                          <a:solidFill>
                            <a:srgbClr val="002e65"/>
                          </a:solidFill>
                          <a:latin typeface="Calibri"/>
                        </a:rPr>
                        <a:t>+12.000</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200" spc="-1" strike="noStrike">
                          <a:solidFill>
                            <a:srgbClr val="002e65"/>
                          </a:solidFill>
                          <a:latin typeface="Calibri"/>
                        </a:rPr>
                        <a:t>20%</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200" spc="-1" strike="noStrike">
                          <a:solidFill>
                            <a:srgbClr val="002e65"/>
                          </a:solidFill>
                          <a:latin typeface="Calibri"/>
                        </a:rPr>
                        <a:t>909,09</a:t>
                      </a:r>
                      <a:endParaRPr b="0" lang="en-US" sz="12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275760">
                <a:tc>
                  <a:txBody>
                    <a:bodyPr anchor="t">
                      <a:noAutofit/>
                    </a:bodyPr>
                    <a:p>
                      <a:pPr defTabSz="914400">
                        <a:lnSpc>
                          <a:spcPct val="100000"/>
                        </a:lnSpc>
                      </a:pPr>
                      <a:r>
                        <a:rPr b="0" lang="nl-BE" sz="1200" spc="-1" strike="noStrike">
                          <a:solidFill>
                            <a:srgbClr val="002e65"/>
                          </a:solidFill>
                          <a:latin typeface="Calibri"/>
                        </a:rPr>
                        <a:t>B</a:t>
                      </a:r>
                      <a:endParaRPr b="0" lang="en-US" sz="12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200" spc="-1" strike="noStrike">
                          <a:solidFill>
                            <a:srgbClr val="002e65"/>
                          </a:solidFill>
                          <a:latin typeface="Calibri"/>
                        </a:rPr>
                        <a:t>-15.000</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200" spc="-1" strike="noStrike">
                          <a:solidFill>
                            <a:srgbClr val="002e65"/>
                          </a:solidFill>
                          <a:latin typeface="Calibri"/>
                        </a:rPr>
                        <a:t>+17.700</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200" spc="-1" strike="noStrike">
                          <a:solidFill>
                            <a:srgbClr val="002e65"/>
                          </a:solidFill>
                          <a:latin typeface="Calibri"/>
                        </a:rPr>
                        <a:t>18%</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200" spc="-1" strike="noStrike">
                          <a:solidFill>
                            <a:srgbClr val="002e65"/>
                          </a:solidFill>
                          <a:latin typeface="Calibri"/>
                        </a:rPr>
                        <a:t>1.090,90</a:t>
                      </a:r>
                      <a:endParaRPr b="0" lang="en-US" sz="12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75760">
                <a:tc>
                  <a:txBody>
                    <a:bodyPr anchor="t">
                      <a:noAutofit/>
                    </a:bodyPr>
                    <a:p>
                      <a:pPr defTabSz="914400">
                        <a:lnSpc>
                          <a:spcPct val="100000"/>
                        </a:lnSpc>
                      </a:pPr>
                      <a:r>
                        <a:rPr b="0" lang="nl-BE" sz="1200" spc="-1" strike="noStrike">
                          <a:solidFill>
                            <a:srgbClr val="002e65"/>
                          </a:solidFill>
                          <a:latin typeface="Calibri"/>
                        </a:rPr>
                        <a:t>B-A</a:t>
                      </a:r>
                      <a:endParaRPr b="0" lang="en-US" sz="12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200" spc="-1" strike="noStrike">
                          <a:solidFill>
                            <a:srgbClr val="002e65"/>
                          </a:solidFill>
                          <a:latin typeface="Calibri"/>
                        </a:rPr>
                        <a:t>-5.000</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200" spc="-1" strike="noStrike">
                          <a:solidFill>
                            <a:srgbClr val="002e65"/>
                          </a:solidFill>
                          <a:latin typeface="Calibri"/>
                        </a:rPr>
                        <a:t>+5.700</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200" spc="-1" strike="noStrike">
                          <a:solidFill>
                            <a:srgbClr val="002e65"/>
                          </a:solidFill>
                          <a:latin typeface="Calibri"/>
                        </a:rPr>
                        <a:t>14%</a:t>
                      </a:r>
                      <a:endParaRPr b="0" lang="en-US" sz="12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200" spc="-1" strike="noStrike">
                          <a:solidFill>
                            <a:srgbClr val="002e65"/>
                          </a:solidFill>
                          <a:latin typeface="Calibri"/>
                        </a:rPr>
                        <a:t>+181,81</a:t>
                      </a:r>
                      <a:endParaRPr b="0" lang="en-US" sz="12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sp>
        <p:nvSpPr>
          <p:cNvPr id="601" name="PlaceHolder 3"/>
          <p:cNvSpPr>
            <a:spLocks noGrp="1"/>
          </p:cNvSpPr>
          <p:nvPr>
            <p:ph type="sldNum" idx="11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D6BAE58-D30D-4D5B-A11F-5A61458B3476}"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02" name="Object 4"/>
          <p:cNvGraphicFramePr/>
          <p:nvPr/>
        </p:nvGraphicFramePr>
        <p:xfrm>
          <a:off x="3258360" y="1772640"/>
          <a:ext cx="5933880" cy="4454280"/>
        </p:xfrm>
        <a:graphic>
          <a:graphicData uri="http://schemas.openxmlformats.org/presentationml/2006/ole">
            <p:oleObj progId="PowerPoint.Show.8" r:id="rId1" spid="">
              <p:embed/>
              <p:pic>
                <p:nvPicPr>
                  <p:cNvPr id="603" name="Object 4" descr=""/>
                  <p:cNvPicPr/>
                  <p:nvPr/>
                </p:nvPicPr>
                <p:blipFill>
                  <a:blip r:embed="rId2"/>
                  <a:stretch/>
                </p:blipFill>
                <p:spPr>
                  <a:xfrm>
                    <a:off x="3258360" y="1772640"/>
                    <a:ext cx="5933880" cy="4454280"/>
                  </a:xfrm>
                  <a:prstGeom prst="rect">
                    <a:avLst/>
                  </a:prstGeom>
                  <a:ln w="0">
                    <a:noFill/>
                  </a:ln>
                </p:spPr>
              </p:pic>
            </p:oleObj>
          </a:graphicData>
        </a:graphic>
      </p:graphicFrame>
      <p:sp>
        <p:nvSpPr>
          <p:cNvPr id="60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Incremental Yield methode</a:t>
            </a:r>
            <a:endParaRPr b="0" lang="nl-NL" sz="4400" spc="-1" strike="noStrike">
              <a:solidFill>
                <a:schemeClr val="dk1"/>
              </a:solidFill>
              <a:latin typeface="Calibri"/>
            </a:endParaRPr>
          </a:p>
        </p:txBody>
      </p:sp>
      <p:sp>
        <p:nvSpPr>
          <p:cNvPr id="605" name="PlaceHolder 2"/>
          <p:cNvSpPr>
            <a:spLocks noGrp="1"/>
          </p:cNvSpPr>
          <p:nvPr>
            <p:ph/>
          </p:nvPr>
        </p:nvSpPr>
        <p:spPr>
          <a:xfrm>
            <a:off x="623880" y="150624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200" spc="-1" strike="noStrike">
                <a:solidFill>
                  <a:schemeClr val="dk2"/>
                </a:solidFill>
                <a:latin typeface="Calibri"/>
              </a:rPr>
              <a:t>NPV profielen van de projecten A en B</a:t>
            </a:r>
            <a:endParaRPr b="1" lang="nl-NL" sz="2200" spc="-1" strike="noStrike">
              <a:solidFill>
                <a:schemeClr val="dk2"/>
              </a:solidFill>
              <a:latin typeface="Calibri"/>
            </a:endParaRPr>
          </a:p>
        </p:txBody>
      </p:sp>
      <p:sp>
        <p:nvSpPr>
          <p:cNvPr id="606" name="Rectangle 5"/>
          <p:cNvSpPr/>
          <p:nvPr/>
        </p:nvSpPr>
        <p:spPr>
          <a:xfrm>
            <a:off x="1523880" y="18820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607" name="PlaceHolder 3"/>
          <p:cNvSpPr>
            <a:spLocks noGrp="1"/>
          </p:cNvSpPr>
          <p:nvPr>
            <p:ph type="sldNum" idx="11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FF8D141-8F0D-4971-ADA9-569D62BA6DAD}"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Incremental Yield methode</a:t>
            </a:r>
            <a:endParaRPr b="0" lang="nl-NL" sz="4400" spc="-1" strike="noStrike">
              <a:solidFill>
                <a:schemeClr val="dk1"/>
              </a:solidFill>
              <a:latin typeface="Calibri"/>
            </a:endParaRPr>
          </a:p>
        </p:txBody>
      </p:sp>
      <p:sp>
        <p:nvSpPr>
          <p:cNvPr id="60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200" spc="-1" strike="noStrike">
                <a:solidFill>
                  <a:schemeClr val="dk2"/>
                </a:solidFill>
                <a:latin typeface="Calibri"/>
              </a:rPr>
              <a:t>Deze methode is niet altijd toepasbaar:</a:t>
            </a:r>
            <a:endParaRPr b="1" lang="nl-NL" sz="2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1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NL" sz="2200" spc="-1" strike="noStrike">
                <a:solidFill>
                  <a:schemeClr val="dk2"/>
                </a:solidFill>
                <a:latin typeface="Calibri"/>
              </a:rPr>
              <a:t>Dit is het geval wanneer de incrementele kasstromen meer dan eenmaal van teken veranderen, zodat er meerdere interne rendementen berekend kunnen worden. </a:t>
            </a:r>
            <a:endParaRPr b="1" lang="nl-NL" sz="2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NL" sz="2200" spc="-1" strike="noStrike">
                <a:solidFill>
                  <a:schemeClr val="dk2"/>
                </a:solidFill>
                <a:latin typeface="Calibri"/>
              </a:rPr>
              <a:t>Ook in het geval twee projecten met een verschillend risico dienen vergeleken te worden, kan deze methode niet toegepast worden. In dit laatste geval stelt zich immers het probleem met welk vereist rendement (dit van project A of project B) het berekende IRR dient vergeleken te worden.</a:t>
            </a:r>
            <a:endParaRPr b="1" lang="nl-NL" sz="2200" spc="-1" strike="noStrike">
              <a:solidFill>
                <a:schemeClr val="dk2"/>
              </a:solidFill>
              <a:latin typeface="Calibri"/>
            </a:endParaRPr>
          </a:p>
        </p:txBody>
      </p:sp>
      <p:sp>
        <p:nvSpPr>
          <p:cNvPr id="610" name="PlaceHolder 3"/>
          <p:cNvSpPr>
            <a:spLocks noGrp="1"/>
          </p:cNvSpPr>
          <p:nvPr>
            <p:ph type="sldNum" idx="11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20F637E-22DD-463D-8CA2-549194E405E7}"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title"/>
          </p:nvPr>
        </p:nvSpPr>
        <p:spPr>
          <a:xfrm>
            <a:off x="623880" y="1122480"/>
            <a:ext cx="10936440" cy="2387160"/>
          </a:xfrm>
          <a:prstGeom prst="rect">
            <a:avLst/>
          </a:prstGeom>
          <a:noFill/>
          <a:ln w="0">
            <a:noFill/>
          </a:ln>
        </p:spPr>
        <p:txBody>
          <a:bodyPr lIns="91440" rIns="91440" tIns="45720" bIns="45720" anchor="b">
            <a:noAutofit/>
          </a:bodyPr>
          <a:p>
            <a:pPr indent="0" algn="ctr" defTabSz="914400">
              <a:lnSpc>
                <a:spcPct val="90000"/>
              </a:lnSpc>
              <a:buNone/>
            </a:pPr>
            <a:r>
              <a:rPr b="1" lang="nl-BE" sz="4800" spc="-1" strike="noStrike">
                <a:solidFill>
                  <a:schemeClr val="dk2"/>
                </a:solidFill>
                <a:latin typeface="Calibri bold"/>
              </a:rPr>
              <a:t>Oefeningen</a:t>
            </a:r>
            <a:endParaRPr b="0" lang="nl-NL" sz="4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Make or buy?</a:t>
            </a:r>
            <a:endParaRPr b="0" lang="nl-NL" sz="4400" spc="-1" strike="noStrike">
              <a:solidFill>
                <a:schemeClr val="dk1"/>
              </a:solidFill>
              <a:latin typeface="Calibri"/>
            </a:endParaRPr>
          </a:p>
        </p:txBody>
      </p:sp>
      <p:sp>
        <p:nvSpPr>
          <p:cNvPr id="61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1" lang="nl-BE" sz="2000" spc="-1" strike="noStrike">
                <a:solidFill>
                  <a:schemeClr val="dk2"/>
                </a:solidFill>
                <a:latin typeface="Calibri"/>
              </a:rPr>
              <a:t>Een autoproducent maakt per jaar 200.000 auto’s. Een bepaald onderdeel koopt hij aan bij een leverancier en hij betaalt daar € 2 per stuk voor. De fabrieksmanager is er van overtuigd dat het goedkoper zou zijn om dat onderdeel zelf te fabriceren. De directe productiekosten zouden slechts € 1,5 zijn. De noodzakelijke machines zouden € 150.000 kosten en kunnen lineair over 10 jaar afgeschreven worden. Het project zou bovendien een behoefte aan bedrijfskapitaal vereisen van € 30.000 maar de fabrieksmanager argumenteert dat dit bedrag kan verwaarloosd worden vermits het kan gerecupereerd worden na 10 jaar. Als de onderneming 30% belastingen betaalt en de opportuniteitskost van het kapitaal is 10%, zou je dan het voorstel van de fabriekseigenaar steunen?</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614" name="Rectangle 5"/>
          <p:cNvSpPr/>
          <p:nvPr/>
        </p:nvSpPr>
        <p:spPr>
          <a:xfrm>
            <a:off x="1523880" y="30394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615" name="PlaceHolder 3"/>
          <p:cNvSpPr>
            <a:spLocks noGrp="1"/>
          </p:cNvSpPr>
          <p:nvPr>
            <p:ph type="sldNum" idx="11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153AD66-8A97-4818-B117-A500F403B7CE}"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Investeringsbeslissingsproces</a:t>
            </a:r>
            <a:endParaRPr b="0" lang="nl-NL" sz="4400" spc="-1" strike="noStrike">
              <a:solidFill>
                <a:schemeClr val="dk1"/>
              </a:solidFill>
              <a:latin typeface="Calibri"/>
            </a:endParaRPr>
          </a:p>
        </p:txBody>
      </p:sp>
      <p:sp>
        <p:nvSpPr>
          <p:cNvPr id="10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startAt="5"/>
            </a:pPr>
            <a:r>
              <a:rPr b="1" lang="nl-BE" sz="3200" spc="-1" strike="noStrike" u="sng">
                <a:solidFill>
                  <a:schemeClr val="dk2"/>
                </a:solidFill>
                <a:uFillTx/>
                <a:latin typeface="Calibri"/>
              </a:rPr>
              <a:t>Controlefase</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200" spc="-1" strike="noStrike">
                <a:solidFill>
                  <a:schemeClr val="dk2"/>
                </a:solidFill>
                <a:latin typeface="Calibri"/>
              </a:rPr>
              <a:t>Zijn de uitgaven voor de lopende projecten goed besteed?</a:t>
            </a:r>
            <a:endParaRPr b="1" lang="nl-NL" sz="2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200" spc="-1" strike="noStrike">
                <a:solidFill>
                  <a:schemeClr val="dk2"/>
                </a:solidFill>
                <a:latin typeface="Calibri"/>
              </a:rPr>
              <a:t>Gebeuren er ten opzichte van het toegestane budget niet te veel uitgaven?</a:t>
            </a:r>
            <a:endParaRPr b="1" lang="nl-NL" sz="2200" spc="-1" strike="noStrike">
              <a:solidFill>
                <a:schemeClr val="dk2"/>
              </a:solidFill>
              <a:latin typeface="Calibri"/>
            </a:endParaRPr>
          </a:p>
          <a:p>
            <a:pPr indent="0" defTabSz="914400">
              <a:lnSpc>
                <a:spcPct val="90000"/>
              </a:lnSpc>
              <a:spcBef>
                <a:spcPts val="1001"/>
              </a:spcBef>
              <a:buNone/>
            </a:pP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AutoNum type="arabicPeriod" startAt="6"/>
            </a:pPr>
            <a:r>
              <a:rPr b="1" lang="nl-BE" sz="3200" spc="-1" strike="noStrike" u="sng">
                <a:solidFill>
                  <a:schemeClr val="dk2"/>
                </a:solidFill>
                <a:uFillTx/>
                <a:latin typeface="Calibri"/>
              </a:rPr>
              <a:t>Auditing fase</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200" spc="-1" strike="noStrike">
                <a:solidFill>
                  <a:schemeClr val="dk2"/>
                </a:solidFill>
                <a:latin typeface="Calibri"/>
              </a:rPr>
              <a:t>Gerealiseerde winst van het hele project herbekijken</a:t>
            </a:r>
            <a:endParaRPr b="1" lang="nl-NL" sz="2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200" spc="-1" strike="noStrike">
                <a:solidFill>
                  <a:schemeClr val="dk2"/>
                </a:solidFill>
                <a:latin typeface="Calibri"/>
              </a:rPr>
              <a:t>Informatie verzamelen en bijhouden om de planning en de evaluatie van latere projecten beter te kunnen verzorgen</a:t>
            </a:r>
            <a:endParaRPr b="1" lang="nl-NL" sz="2200" spc="-1" strike="noStrike">
              <a:solidFill>
                <a:schemeClr val="dk2"/>
              </a:solidFill>
              <a:latin typeface="Calibri"/>
            </a:endParaRPr>
          </a:p>
        </p:txBody>
      </p:sp>
      <p:sp>
        <p:nvSpPr>
          <p:cNvPr id="109" name="PlaceHolder 3"/>
          <p:cNvSpPr>
            <a:spLocks noGrp="1"/>
          </p:cNvSpPr>
          <p:nvPr>
            <p:ph type="sldNum" idx="2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0C2D407-0EFA-4635-99E7-C607FA273F34}"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42">
                                  <p:stCondLst>
                                    <p:cond delay="0"/>
                                  </p:stCondLst>
                                  <p:childTnLst>
                                    <p:set>
                                      <p:cBhvr>
                                        <p:cTn id="124" dur="1" fill="hold">
                                          <p:stCondLst>
                                            <p:cond delay="0"/>
                                          </p:stCondLst>
                                        </p:cTn>
                                        <p:tgtEl>
                                          <p:spTgt spid="108">
                                            <p:txEl>
                                              <p:pRg st="4" end="4"/>
                                            </p:txEl>
                                          </p:spTgt>
                                        </p:tgtEl>
                                        <p:attrNameLst>
                                          <p:attrName>style.visibility</p:attrName>
                                        </p:attrNameLst>
                                      </p:cBhvr>
                                      <p:to>
                                        <p:strVal val="visible"/>
                                      </p:to>
                                    </p:set>
                                    <p:animEffect filter="fade" transition="in">
                                      <p:cBhvr additive="repl">
                                        <p:cTn id="125" dur="1000"/>
                                        <p:tgtEl>
                                          <p:spTgt spid="108">
                                            <p:txEl>
                                              <p:pRg st="4" end="4"/>
                                            </p:txEl>
                                          </p:spTgt>
                                        </p:tgtEl>
                                      </p:cBhvr>
                                    </p:animEffect>
                                    <p:anim calcmode="lin" valueType="num">
                                      <p:cBhvr additive="repl">
                                        <p:cTn id="126" dur="1000" fill="hold"/>
                                        <p:tgtEl>
                                          <p:spTgt spid="108">
                                            <p:txEl>
                                              <p:pRg st="4" end="4"/>
                                            </p:txEl>
                                          </p:spTgt>
                                        </p:tgtEl>
                                        <p:attrNameLst>
                                          <p:attrName>ppt_x</p:attrName>
                                        </p:attrNameLst>
                                      </p:cBhvr>
                                      <p:tavLst>
                                        <p:tav tm="0">
                                          <p:val>
                                            <p:strVal val="#ppt_x"/>
                                          </p:val>
                                        </p:tav>
                                        <p:tav tm="100000">
                                          <p:val>
                                            <p:strVal val="#ppt_x"/>
                                          </p:val>
                                        </p:tav>
                                      </p:tavLst>
                                    </p:anim>
                                    <p:anim calcmode="lin" valueType="num">
                                      <p:cBhvr additive="repl">
                                        <p:cTn id="127" dur="1000" fill="hold"/>
                                        <p:tgtEl>
                                          <p:spTgt spid="108">
                                            <p:txEl>
                                              <p:pRg st="4" end="4"/>
                                            </p:txEl>
                                          </p:spTgt>
                                        </p:tgtEl>
                                        <p:attrNameLst>
                                          <p:attrName>ppt_y</p:attrName>
                                        </p:attrNameLst>
                                      </p:cBhvr>
                                      <p:tavLst>
                                        <p:tav tm="0">
                                          <p:val>
                                            <p:strVal val="#ppt_y+.1"/>
                                          </p:val>
                                        </p:tav>
                                        <p:tav tm="100000">
                                          <p:val>
                                            <p:strVal val="#ppt_y"/>
                                          </p:val>
                                        </p:tav>
                                      </p:tavLst>
                                    </p:anim>
                                  </p:childTnLst>
                                </p:cTn>
                              </p:par>
                              <p:par>
                                <p:cTn id="128" nodeType="withEffect" fill="hold" presetClass="entr" presetID="42">
                                  <p:stCondLst>
                                    <p:cond delay="0"/>
                                  </p:stCondLst>
                                  <p:childTnLst>
                                    <p:set>
                                      <p:cBhvr>
                                        <p:cTn id="129" dur="1" fill="hold">
                                          <p:stCondLst>
                                            <p:cond delay="0"/>
                                          </p:stCondLst>
                                        </p:cTn>
                                        <p:tgtEl>
                                          <p:spTgt spid="108">
                                            <p:txEl>
                                              <p:pRg st="5" end="5"/>
                                            </p:txEl>
                                          </p:spTgt>
                                        </p:tgtEl>
                                        <p:attrNameLst>
                                          <p:attrName>style.visibility</p:attrName>
                                        </p:attrNameLst>
                                      </p:cBhvr>
                                      <p:to>
                                        <p:strVal val="visible"/>
                                      </p:to>
                                    </p:set>
                                    <p:animEffect filter="fade" transition="in">
                                      <p:cBhvr additive="repl">
                                        <p:cTn id="130" dur="1000"/>
                                        <p:tgtEl>
                                          <p:spTgt spid="108">
                                            <p:txEl>
                                              <p:pRg st="5" end="5"/>
                                            </p:txEl>
                                          </p:spTgt>
                                        </p:tgtEl>
                                      </p:cBhvr>
                                    </p:animEffect>
                                    <p:anim calcmode="lin" valueType="num">
                                      <p:cBhvr additive="repl">
                                        <p:cTn id="131" dur="1000" fill="hold"/>
                                        <p:tgtEl>
                                          <p:spTgt spid="108">
                                            <p:txEl>
                                              <p:pRg st="5" end="5"/>
                                            </p:txEl>
                                          </p:spTgt>
                                        </p:tgtEl>
                                        <p:attrNameLst>
                                          <p:attrName>ppt_x</p:attrName>
                                        </p:attrNameLst>
                                      </p:cBhvr>
                                      <p:tavLst>
                                        <p:tav tm="0">
                                          <p:val>
                                            <p:strVal val="#ppt_x"/>
                                          </p:val>
                                        </p:tav>
                                        <p:tav tm="100000">
                                          <p:val>
                                            <p:strVal val="#ppt_x"/>
                                          </p:val>
                                        </p:tav>
                                      </p:tavLst>
                                    </p:anim>
                                    <p:anim calcmode="lin" valueType="num">
                                      <p:cBhvr additive="repl">
                                        <p:cTn id="132" dur="1000" fill="hold"/>
                                        <p:tgtEl>
                                          <p:spTgt spid="108">
                                            <p:txEl>
                                              <p:pRg st="5" end="5"/>
                                            </p:txEl>
                                          </p:spTgt>
                                        </p:tgtEl>
                                        <p:attrNameLst>
                                          <p:attrName>ppt_y</p:attrName>
                                        </p:attrNameLst>
                                      </p:cBhvr>
                                      <p:tavLst>
                                        <p:tav tm="0">
                                          <p:val>
                                            <p:strVal val="#ppt_y+.1"/>
                                          </p:val>
                                        </p:tav>
                                        <p:tav tm="100000">
                                          <p:val>
                                            <p:strVal val="#ppt_y"/>
                                          </p:val>
                                        </p:tav>
                                      </p:tavLst>
                                    </p:anim>
                                  </p:childTnLst>
                                </p:cTn>
                              </p:par>
                              <p:par>
                                <p:cTn id="133" nodeType="withEffect" fill="hold" presetClass="entr" presetID="42">
                                  <p:stCondLst>
                                    <p:cond delay="0"/>
                                  </p:stCondLst>
                                  <p:childTnLst>
                                    <p:set>
                                      <p:cBhvr>
                                        <p:cTn id="134" dur="1" fill="hold">
                                          <p:stCondLst>
                                            <p:cond delay="0"/>
                                          </p:stCondLst>
                                        </p:cTn>
                                        <p:tgtEl>
                                          <p:spTgt spid="108">
                                            <p:txEl>
                                              <p:pRg st="6" end="6"/>
                                            </p:txEl>
                                          </p:spTgt>
                                        </p:tgtEl>
                                        <p:attrNameLst>
                                          <p:attrName>style.visibility</p:attrName>
                                        </p:attrNameLst>
                                      </p:cBhvr>
                                      <p:to>
                                        <p:strVal val="visible"/>
                                      </p:to>
                                    </p:set>
                                    <p:animEffect filter="fade" transition="in">
                                      <p:cBhvr additive="repl">
                                        <p:cTn id="135" dur="1000"/>
                                        <p:tgtEl>
                                          <p:spTgt spid="108">
                                            <p:txEl>
                                              <p:pRg st="6" end="6"/>
                                            </p:txEl>
                                          </p:spTgt>
                                        </p:tgtEl>
                                      </p:cBhvr>
                                    </p:animEffect>
                                    <p:anim calcmode="lin" valueType="num">
                                      <p:cBhvr additive="repl">
                                        <p:cTn id="136" dur="1000" fill="hold"/>
                                        <p:tgtEl>
                                          <p:spTgt spid="108">
                                            <p:txEl>
                                              <p:pRg st="6" end="6"/>
                                            </p:txEl>
                                          </p:spTgt>
                                        </p:tgtEl>
                                        <p:attrNameLst>
                                          <p:attrName>ppt_x</p:attrName>
                                        </p:attrNameLst>
                                      </p:cBhvr>
                                      <p:tavLst>
                                        <p:tav tm="0">
                                          <p:val>
                                            <p:strVal val="#ppt_x"/>
                                          </p:val>
                                        </p:tav>
                                        <p:tav tm="100000">
                                          <p:val>
                                            <p:strVal val="#ppt_x"/>
                                          </p:val>
                                        </p:tav>
                                      </p:tavLst>
                                    </p:anim>
                                    <p:anim calcmode="lin" valueType="num">
                                      <p:cBhvr additive="repl">
                                        <p:cTn id="137" dur="1000" fill="hold"/>
                                        <p:tgtEl>
                                          <p:spTgt spid="10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Nieuwe machine?</a:t>
            </a:r>
            <a:endParaRPr b="0" lang="nl-NL" sz="4400" spc="-1" strike="noStrike">
              <a:solidFill>
                <a:schemeClr val="dk1"/>
              </a:solidFill>
              <a:latin typeface="Calibri"/>
            </a:endParaRPr>
          </a:p>
        </p:txBody>
      </p:sp>
      <p:sp>
        <p:nvSpPr>
          <p:cNvPr id="617" name="Tekstvak 3"/>
          <p:cNvSpPr/>
          <p:nvPr/>
        </p:nvSpPr>
        <p:spPr>
          <a:xfrm>
            <a:off x="2135520" y="1568880"/>
            <a:ext cx="7920360" cy="420444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Dient de onderneming Pixies een nieuwe machine te kopen?</a:t>
            </a: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r>
              <a:rPr b="0" lang="nl-NL" sz="1800" spc="-1" strike="noStrike">
                <a:solidFill>
                  <a:srgbClr val="003d62"/>
                </a:solidFill>
                <a:latin typeface="Calibri"/>
              </a:rPr>
              <a:t>De onderneming Pixies overweegt om een oude machine te vervangen door een nieuwe, modernere machine. De bestaande machine werd drie jaar geleden aangekocht voor een bedrag van 42.000 EUR. Deze machine wordt lineair afgeschreven over 8 jaar. Hierbij wordt rekening gehouden met een residuele waarde (na 8 jaar) van 2.000 EUR. De huidige verkoopwaarde van deze machine is 30.000  EUR. De nieuwe machine kost 100.000 EUR (inclusief installatiekosten). Deze machine zal lineair worden afgeschreven over 5 jaar. De residuele waarde na 5 jaar is te verwaarlozen. Men verwacht dat gedurende de volgende vijf jaar door deze machine de operationele kasuitgaven zullen verminderd kunnen worden met 40.000 EUR per jaar. De behoefte aan bedrijfskapitaal zal door de installatie van deze nieuwe machine verhogen met een bedrag gelijk aan 5.000 EUR. De belastingvoet op ondernemingswinsten, alsook op gerealiseerde meerwaarden, bedraagt 40%. Het minimum vereist rendement voor projecten van dit soort risiconiveau bedraagt 15%.</a:t>
            </a:r>
            <a:endParaRPr b="0" lang="en-US" sz="1800" spc="-1" strike="noStrike">
              <a:solidFill>
                <a:srgbClr val="000000"/>
              </a:solidFill>
              <a:latin typeface="Arial"/>
            </a:endParaRPr>
          </a:p>
        </p:txBody>
      </p:sp>
      <p:sp>
        <p:nvSpPr>
          <p:cNvPr id="618" name="PlaceHolder 2"/>
          <p:cNvSpPr>
            <a:spLocks noGrp="1"/>
          </p:cNvSpPr>
          <p:nvPr>
            <p:ph type="sldNum" idx="11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BD68EB6-6032-4CFE-B717-E8BBE68F4A85}"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800" spc="-1" strike="noStrike" cap="all">
                <a:solidFill>
                  <a:schemeClr val="dk2"/>
                </a:solidFill>
                <a:latin typeface="Calibri bold"/>
              </a:rPr>
              <a:t>Bepaling relevante kasstromen</a:t>
            </a:r>
            <a:endParaRPr b="0" lang="nl-NL" sz="4800" spc="-1" strike="noStrike">
              <a:solidFill>
                <a:schemeClr val="dk1"/>
              </a:solidFill>
              <a:latin typeface="Calibri"/>
            </a:endParaRPr>
          </a:p>
        </p:txBody>
      </p:sp>
      <p:sp>
        <p:nvSpPr>
          <p:cNvPr id="111"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Investeringsprojecten</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Bepaling relevante kasstromen</a:t>
            </a:r>
            <a:endParaRPr b="0" lang="nl-NL" sz="4400" spc="-1" strike="noStrike">
              <a:solidFill>
                <a:schemeClr val="dk1"/>
              </a:solidFill>
              <a:latin typeface="Calibri"/>
            </a:endParaRPr>
          </a:p>
        </p:txBody>
      </p:sp>
      <p:sp>
        <p:nvSpPr>
          <p:cNvPr id="11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pP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Basisprincipes</a:t>
            </a:r>
            <a:endParaRPr b="1" lang="nl-NL" sz="3200" spc="-1" strike="noStrike">
              <a:solidFill>
                <a:schemeClr val="dk2"/>
              </a:solidFill>
              <a:latin typeface="Calibri"/>
            </a:endParaRPr>
          </a:p>
          <a:p>
            <a:pPr indent="0" defTabSz="914400">
              <a:lnSpc>
                <a:spcPct val="90000"/>
              </a:lnSpc>
              <a:spcBef>
                <a:spcPts val="1001"/>
              </a:spcBef>
              <a:buNone/>
            </a:pP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Componenten van kasstromen </a:t>
            </a:r>
            <a:endParaRPr b="1" lang="nl-NL" sz="3200" spc="-1" strike="noStrike">
              <a:solidFill>
                <a:schemeClr val="dk2"/>
              </a:solidFill>
              <a:latin typeface="Calibri"/>
            </a:endParaRPr>
          </a:p>
          <a:p>
            <a:pPr indent="0" defTabSz="914400">
              <a:lnSpc>
                <a:spcPct val="90000"/>
              </a:lnSpc>
              <a:spcBef>
                <a:spcPts val="1001"/>
              </a:spcBef>
              <a:buNone/>
            </a:pP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Berekeningsschema van de kasstromen </a:t>
            </a:r>
            <a:endParaRPr b="1" lang="nl-NL" sz="3200" spc="-1" strike="noStrike">
              <a:solidFill>
                <a:schemeClr val="dk2"/>
              </a:solidFill>
              <a:latin typeface="Calibri"/>
            </a:endParaRPr>
          </a:p>
        </p:txBody>
      </p:sp>
      <p:sp>
        <p:nvSpPr>
          <p:cNvPr id="114" name="PlaceHolder 3"/>
          <p:cNvSpPr>
            <a:spLocks noGrp="1"/>
          </p:cNvSpPr>
          <p:nvPr>
            <p:ph type="sldNum" idx="2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198B528-EB49-4073-8EC9-92AA48ECA812}"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Relevante kasstromen: basisprincipes</a:t>
            </a:r>
            <a:endParaRPr b="0" lang="nl-NL" sz="4400" spc="-1" strike="noStrike">
              <a:solidFill>
                <a:schemeClr val="dk1"/>
              </a:solidFill>
              <a:latin typeface="Calibri"/>
            </a:endParaRPr>
          </a:p>
        </p:txBody>
      </p:sp>
      <p:sp>
        <p:nvSpPr>
          <p:cNvPr id="116"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a:pPr>
            <a:r>
              <a:rPr b="1" lang="nl-BE" sz="3200" spc="-1" strike="noStrike">
                <a:solidFill>
                  <a:schemeClr val="dk2"/>
                </a:solidFill>
                <a:latin typeface="Calibri"/>
              </a:rPr>
              <a:t>Enkel fysische geldstromen zijn van belang:</a:t>
            </a: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r>
              <a:rPr b="1" lang="nl-BE" sz="3200" spc="-1" strike="noStrike">
                <a:solidFill>
                  <a:schemeClr val="dk2"/>
                </a:solidFill>
                <a:latin typeface="Calibri"/>
              </a:rPr>
              <a:t>	</a:t>
            </a:r>
            <a:r>
              <a:rPr b="1" lang="nl-BE" sz="2400" spc="-1" strike="noStrike">
                <a:solidFill>
                  <a:schemeClr val="dk2"/>
                </a:solidFill>
                <a:latin typeface="Calibri"/>
              </a:rPr>
              <a:t>de kasstromen in de analyse worden opgenomen op het moment dat zij ontvangen respectievelijk betaald worden</a:t>
            </a: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AutoNum type="arabicPeriod" startAt="2"/>
              <a:tabLst>
                <a:tab algn="l" pos="0"/>
              </a:tabLst>
            </a:pPr>
            <a:r>
              <a:rPr b="1" lang="nl-BE" sz="3200" spc="-1" strike="noStrike">
                <a:solidFill>
                  <a:schemeClr val="dk2"/>
                </a:solidFill>
                <a:latin typeface="Calibri"/>
              </a:rPr>
              <a:t>Enkel differentiële of incrementele geldstromen dienen opgenomen te worden bij de bepaling van de relevante kasstromen (d.w.z. kasstromen die opgenomen worden door de uitvoering van het project)</a:t>
            </a:r>
            <a:endParaRPr b="1" lang="nl-NL" sz="3200" spc="-1" strike="noStrike">
              <a:solidFill>
                <a:schemeClr val="dk2"/>
              </a:solidFill>
              <a:latin typeface="Calibri"/>
            </a:endParaRPr>
          </a:p>
          <a:p>
            <a:pPr indent="0" defTabSz="914400">
              <a:lnSpc>
                <a:spcPct val="90000"/>
              </a:lnSpc>
              <a:spcBef>
                <a:spcPts val="1001"/>
              </a:spcBef>
              <a:buNone/>
              <a:tabLst>
                <a:tab algn="l" pos="0"/>
              </a:tabLst>
            </a:pPr>
            <a:endParaRPr b="1" lang="nl-NL" sz="3200" spc="-1" strike="noStrike">
              <a:solidFill>
                <a:schemeClr val="dk2"/>
              </a:solidFill>
              <a:latin typeface="Calibri"/>
            </a:endParaRPr>
          </a:p>
        </p:txBody>
      </p:sp>
      <p:sp>
        <p:nvSpPr>
          <p:cNvPr id="117" name="PlaceHolder 3"/>
          <p:cNvSpPr>
            <a:spLocks noGrp="1"/>
          </p:cNvSpPr>
          <p:nvPr>
            <p:ph type="sldNum" idx="3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40EF03A-CFA4-4C92-A326-C9CE11137808}"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38" dur="indefinite" restart="never" nodeType="tmRoot">
          <p:childTnLst>
            <p:seq>
              <p:cTn id="139" dur="indefinite" nodeType="mainSeq">
                <p:childTnLst>
                  <p:par>
                    <p:cTn id="140" fill="hold">
                      <p:stCondLst>
                        <p:cond delay="indefinite"/>
                      </p:stCondLst>
                      <p:childTnLst>
                        <p:par>
                          <p:cTn id="141" fill="hold">
                            <p:stCondLst>
                              <p:cond delay="0"/>
                            </p:stCondLst>
                            <p:childTnLst>
                              <p:par>
                                <p:cTn id="142" nodeType="clickEffect" fill="hold" presetClass="entr" presetID="42">
                                  <p:stCondLst>
                                    <p:cond delay="0"/>
                                  </p:stCondLst>
                                  <p:childTnLst>
                                    <p:set>
                                      <p:cBhvr>
                                        <p:cTn id="143" dur="1" fill="hold">
                                          <p:stCondLst>
                                            <p:cond delay="0"/>
                                          </p:stCondLst>
                                        </p:cTn>
                                        <p:tgtEl>
                                          <p:spTgt spid="116">
                                            <p:txEl>
                                              <p:pRg st="3" end="3"/>
                                            </p:txEl>
                                          </p:spTgt>
                                        </p:tgtEl>
                                        <p:attrNameLst>
                                          <p:attrName>style.visibility</p:attrName>
                                        </p:attrNameLst>
                                      </p:cBhvr>
                                      <p:to>
                                        <p:strVal val="visible"/>
                                      </p:to>
                                    </p:set>
                                    <p:animEffect filter="fade" transition="in">
                                      <p:cBhvr additive="repl">
                                        <p:cTn id="144" dur="1000"/>
                                        <p:tgtEl>
                                          <p:spTgt spid="116">
                                            <p:txEl>
                                              <p:pRg st="3" end="3"/>
                                            </p:txEl>
                                          </p:spTgt>
                                        </p:tgtEl>
                                      </p:cBhvr>
                                    </p:animEffect>
                                    <p:anim calcmode="lin" valueType="num">
                                      <p:cBhvr additive="repl">
                                        <p:cTn id="145" dur="1000" fill="hold"/>
                                        <p:tgtEl>
                                          <p:spTgt spid="116">
                                            <p:txEl>
                                              <p:pRg st="3" end="3"/>
                                            </p:txEl>
                                          </p:spTgt>
                                        </p:tgtEl>
                                        <p:attrNameLst>
                                          <p:attrName>ppt_x</p:attrName>
                                        </p:attrNameLst>
                                      </p:cBhvr>
                                      <p:tavLst>
                                        <p:tav tm="0">
                                          <p:val>
                                            <p:strVal val="#ppt_x"/>
                                          </p:val>
                                        </p:tav>
                                        <p:tav tm="100000">
                                          <p:val>
                                            <p:strVal val="#ppt_x"/>
                                          </p:val>
                                        </p:tav>
                                      </p:tavLst>
                                    </p:anim>
                                    <p:anim calcmode="lin" valueType="num">
                                      <p:cBhvr additive="repl">
                                        <p:cTn id="146" dur="1000" fill="hold"/>
                                        <p:tgtEl>
                                          <p:spTgt spid="11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Relevante kasstromen: basisprincipes</a:t>
            </a:r>
            <a:endParaRPr b="0" lang="nl-NL" sz="4400" spc="-1" strike="noStrike">
              <a:solidFill>
                <a:schemeClr val="dk1"/>
              </a:solidFill>
              <a:latin typeface="Calibri"/>
            </a:endParaRPr>
          </a:p>
        </p:txBody>
      </p:sp>
      <p:sp>
        <p:nvSpPr>
          <p:cNvPr id="11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1" lang="nl-BE" sz="2400" spc="-1" strike="noStrike">
                <a:solidFill>
                  <a:schemeClr val="dk2"/>
                </a:solidFill>
                <a:latin typeface="Calibri"/>
              </a:rPr>
              <a:t>Differentiële of incrementele geldstromen, enkele richtlijnen:</a:t>
            </a:r>
            <a:endParaRPr b="1" lang="nl-NL" sz="24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Sunk costs (bv. onderzoekskosten) buiten beschouwing laten</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Mogelijke opportuniteitskosten (bv. verlies van huurinkomsten) in rekening nemen</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Overheadkosten: enkel de incrementele overhead in rekening nemen</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Kannibalisatie van de verkopen in rekening nemen</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Desinvesteringsmogelijkheden in rekening nemen</a:t>
            </a:r>
            <a:endParaRPr b="1" lang="nl-NL" sz="2000" spc="-1" strike="noStrike">
              <a:solidFill>
                <a:schemeClr val="dk2"/>
              </a:solidFill>
              <a:latin typeface="Calibri"/>
            </a:endParaRPr>
          </a:p>
          <a:p>
            <a:pPr indent="0" defTabSz="914400">
              <a:lnSpc>
                <a:spcPct val="120000"/>
              </a:lnSpc>
              <a:spcBef>
                <a:spcPts val="1001"/>
              </a:spcBef>
              <a:buNone/>
              <a:tabLst>
                <a:tab algn="l" pos="0"/>
              </a:tabLst>
            </a:pPr>
            <a:endParaRPr b="1" lang="nl-NL" sz="2400" spc="-1" strike="noStrike">
              <a:solidFill>
                <a:schemeClr val="dk2"/>
              </a:solidFill>
              <a:latin typeface="Calibri"/>
            </a:endParaRPr>
          </a:p>
        </p:txBody>
      </p:sp>
      <p:sp>
        <p:nvSpPr>
          <p:cNvPr id="120" name="PlaceHolder 3"/>
          <p:cNvSpPr>
            <a:spLocks noGrp="1"/>
          </p:cNvSpPr>
          <p:nvPr>
            <p:ph type="sldNum" idx="3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2016DE1-ABEE-4A42-BEDF-875ABFF094D0}"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42">
                                  <p:stCondLst>
                                    <p:cond delay="0"/>
                                  </p:stCondLst>
                                  <p:childTnLst>
                                    <p:set>
                                      <p:cBhvr>
                                        <p:cTn id="152" dur="1" fill="hold">
                                          <p:stCondLst>
                                            <p:cond delay="0"/>
                                          </p:stCondLst>
                                        </p:cTn>
                                        <p:tgtEl>
                                          <p:spTgt spid="119">
                                            <p:txEl>
                                              <p:pRg st="2" end="2"/>
                                            </p:txEl>
                                          </p:spTgt>
                                        </p:tgtEl>
                                        <p:attrNameLst>
                                          <p:attrName>style.visibility</p:attrName>
                                        </p:attrNameLst>
                                      </p:cBhvr>
                                      <p:to>
                                        <p:strVal val="visible"/>
                                      </p:to>
                                    </p:set>
                                    <p:animEffect filter="fade" transition="in">
                                      <p:cBhvr additive="repl">
                                        <p:cTn id="153" dur="1000"/>
                                        <p:tgtEl>
                                          <p:spTgt spid="119">
                                            <p:txEl>
                                              <p:pRg st="2" end="2"/>
                                            </p:txEl>
                                          </p:spTgt>
                                        </p:tgtEl>
                                      </p:cBhvr>
                                    </p:animEffect>
                                    <p:anim calcmode="lin" valueType="num">
                                      <p:cBhvr additive="repl">
                                        <p:cTn id="154" dur="1000" fill="hold"/>
                                        <p:tgtEl>
                                          <p:spTgt spid="119">
                                            <p:txEl>
                                              <p:pRg st="2" end="2"/>
                                            </p:txEl>
                                          </p:spTgt>
                                        </p:tgtEl>
                                        <p:attrNameLst>
                                          <p:attrName>ppt_x</p:attrName>
                                        </p:attrNameLst>
                                      </p:cBhvr>
                                      <p:tavLst>
                                        <p:tav tm="0">
                                          <p:val>
                                            <p:strVal val="#ppt_x"/>
                                          </p:val>
                                        </p:tav>
                                        <p:tav tm="100000">
                                          <p:val>
                                            <p:strVal val="#ppt_x"/>
                                          </p:val>
                                        </p:tav>
                                      </p:tavLst>
                                    </p:anim>
                                    <p:anim calcmode="lin" valueType="num">
                                      <p:cBhvr additive="repl">
                                        <p:cTn id="155" dur="1000" fill="hold"/>
                                        <p:tgtEl>
                                          <p:spTgt spid="1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42">
                                  <p:stCondLst>
                                    <p:cond delay="0"/>
                                  </p:stCondLst>
                                  <p:childTnLst>
                                    <p:set>
                                      <p:cBhvr>
                                        <p:cTn id="159" dur="1" fill="hold">
                                          <p:stCondLst>
                                            <p:cond delay="0"/>
                                          </p:stCondLst>
                                        </p:cTn>
                                        <p:tgtEl>
                                          <p:spTgt spid="119">
                                            <p:txEl>
                                              <p:pRg st="3" end="3"/>
                                            </p:txEl>
                                          </p:spTgt>
                                        </p:tgtEl>
                                        <p:attrNameLst>
                                          <p:attrName>style.visibility</p:attrName>
                                        </p:attrNameLst>
                                      </p:cBhvr>
                                      <p:to>
                                        <p:strVal val="visible"/>
                                      </p:to>
                                    </p:set>
                                    <p:animEffect filter="fade" transition="in">
                                      <p:cBhvr additive="repl">
                                        <p:cTn id="160" dur="1000"/>
                                        <p:tgtEl>
                                          <p:spTgt spid="119">
                                            <p:txEl>
                                              <p:pRg st="3" end="3"/>
                                            </p:txEl>
                                          </p:spTgt>
                                        </p:tgtEl>
                                      </p:cBhvr>
                                    </p:animEffect>
                                    <p:anim calcmode="lin" valueType="num">
                                      <p:cBhvr additive="repl">
                                        <p:cTn id="161" dur="1000" fill="hold"/>
                                        <p:tgtEl>
                                          <p:spTgt spid="119">
                                            <p:txEl>
                                              <p:pRg st="3" end="3"/>
                                            </p:txEl>
                                          </p:spTgt>
                                        </p:tgtEl>
                                        <p:attrNameLst>
                                          <p:attrName>ppt_x</p:attrName>
                                        </p:attrNameLst>
                                      </p:cBhvr>
                                      <p:tavLst>
                                        <p:tav tm="0">
                                          <p:val>
                                            <p:strVal val="#ppt_x"/>
                                          </p:val>
                                        </p:tav>
                                        <p:tav tm="100000">
                                          <p:val>
                                            <p:strVal val="#ppt_x"/>
                                          </p:val>
                                        </p:tav>
                                      </p:tavLst>
                                    </p:anim>
                                    <p:anim calcmode="lin" valueType="num">
                                      <p:cBhvr additive="repl">
                                        <p:cTn id="162" dur="1000" fill="hold"/>
                                        <p:tgtEl>
                                          <p:spTgt spid="1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42">
                                  <p:stCondLst>
                                    <p:cond delay="0"/>
                                  </p:stCondLst>
                                  <p:childTnLst>
                                    <p:set>
                                      <p:cBhvr>
                                        <p:cTn id="166" dur="1" fill="hold">
                                          <p:stCondLst>
                                            <p:cond delay="0"/>
                                          </p:stCondLst>
                                        </p:cTn>
                                        <p:tgtEl>
                                          <p:spTgt spid="119">
                                            <p:txEl>
                                              <p:pRg st="4" end="4"/>
                                            </p:txEl>
                                          </p:spTgt>
                                        </p:tgtEl>
                                        <p:attrNameLst>
                                          <p:attrName>style.visibility</p:attrName>
                                        </p:attrNameLst>
                                      </p:cBhvr>
                                      <p:to>
                                        <p:strVal val="visible"/>
                                      </p:to>
                                    </p:set>
                                    <p:animEffect filter="fade" transition="in">
                                      <p:cBhvr additive="repl">
                                        <p:cTn id="167" dur="1000"/>
                                        <p:tgtEl>
                                          <p:spTgt spid="119">
                                            <p:txEl>
                                              <p:pRg st="4" end="4"/>
                                            </p:txEl>
                                          </p:spTgt>
                                        </p:tgtEl>
                                      </p:cBhvr>
                                    </p:animEffect>
                                    <p:anim calcmode="lin" valueType="num">
                                      <p:cBhvr additive="repl">
                                        <p:cTn id="168" dur="1000" fill="hold"/>
                                        <p:tgtEl>
                                          <p:spTgt spid="119">
                                            <p:txEl>
                                              <p:pRg st="4" end="4"/>
                                            </p:txEl>
                                          </p:spTgt>
                                        </p:tgtEl>
                                        <p:attrNameLst>
                                          <p:attrName>ppt_x</p:attrName>
                                        </p:attrNameLst>
                                      </p:cBhvr>
                                      <p:tavLst>
                                        <p:tav tm="0">
                                          <p:val>
                                            <p:strVal val="#ppt_x"/>
                                          </p:val>
                                        </p:tav>
                                        <p:tav tm="100000">
                                          <p:val>
                                            <p:strVal val="#ppt_x"/>
                                          </p:val>
                                        </p:tav>
                                      </p:tavLst>
                                    </p:anim>
                                    <p:anim calcmode="lin" valueType="num">
                                      <p:cBhvr additive="repl">
                                        <p:cTn id="169" dur="1000" fill="hold"/>
                                        <p:tgtEl>
                                          <p:spTgt spid="1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42">
                                  <p:stCondLst>
                                    <p:cond delay="0"/>
                                  </p:stCondLst>
                                  <p:childTnLst>
                                    <p:set>
                                      <p:cBhvr>
                                        <p:cTn id="173" dur="1" fill="hold">
                                          <p:stCondLst>
                                            <p:cond delay="0"/>
                                          </p:stCondLst>
                                        </p:cTn>
                                        <p:tgtEl>
                                          <p:spTgt spid="119">
                                            <p:txEl>
                                              <p:pRg st="5" end="5"/>
                                            </p:txEl>
                                          </p:spTgt>
                                        </p:tgtEl>
                                        <p:attrNameLst>
                                          <p:attrName>style.visibility</p:attrName>
                                        </p:attrNameLst>
                                      </p:cBhvr>
                                      <p:to>
                                        <p:strVal val="visible"/>
                                      </p:to>
                                    </p:set>
                                    <p:animEffect filter="fade" transition="in">
                                      <p:cBhvr additive="repl">
                                        <p:cTn id="174" dur="1000"/>
                                        <p:tgtEl>
                                          <p:spTgt spid="119">
                                            <p:txEl>
                                              <p:pRg st="5" end="5"/>
                                            </p:txEl>
                                          </p:spTgt>
                                        </p:tgtEl>
                                      </p:cBhvr>
                                    </p:animEffect>
                                    <p:anim calcmode="lin" valueType="num">
                                      <p:cBhvr additive="repl">
                                        <p:cTn id="175" dur="1000" fill="hold"/>
                                        <p:tgtEl>
                                          <p:spTgt spid="119">
                                            <p:txEl>
                                              <p:pRg st="5" end="5"/>
                                            </p:txEl>
                                          </p:spTgt>
                                        </p:tgtEl>
                                        <p:attrNameLst>
                                          <p:attrName>ppt_x</p:attrName>
                                        </p:attrNameLst>
                                      </p:cBhvr>
                                      <p:tavLst>
                                        <p:tav tm="0">
                                          <p:val>
                                            <p:strVal val="#ppt_x"/>
                                          </p:val>
                                        </p:tav>
                                        <p:tav tm="100000">
                                          <p:val>
                                            <p:strVal val="#ppt_x"/>
                                          </p:val>
                                        </p:tav>
                                      </p:tavLst>
                                    </p:anim>
                                    <p:anim calcmode="lin" valueType="num">
                                      <p:cBhvr additive="repl">
                                        <p:cTn id="176" dur="1000" fill="hold"/>
                                        <p:tgtEl>
                                          <p:spTgt spid="11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Relevante kasstromen: basisprincipes</a:t>
            </a:r>
            <a:endParaRPr b="0" lang="nl-NL" sz="4400" spc="-1" strike="noStrike">
              <a:solidFill>
                <a:schemeClr val="dk1"/>
              </a:solidFill>
              <a:latin typeface="Calibri"/>
            </a:endParaRPr>
          </a:p>
        </p:txBody>
      </p:sp>
      <p:sp>
        <p:nvSpPr>
          <p:cNvPr id="122"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startAt="3"/>
            </a:pPr>
            <a:r>
              <a:rPr b="1" lang="nl-BE" sz="3200" spc="-1" strike="noStrike">
                <a:solidFill>
                  <a:schemeClr val="dk2"/>
                </a:solidFill>
                <a:latin typeface="Calibri"/>
              </a:rPr>
              <a:t>Inflatie dient op consistente wijze behandeld te worden:</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400" spc="-1" strike="noStrike">
                <a:solidFill>
                  <a:schemeClr val="dk2"/>
                </a:solidFill>
                <a:latin typeface="Calibri"/>
              </a:rPr>
              <a:t>Nominale kasstromen dienen te worden geactualiseerd aan een nominaal vereist rendement (d.w.z. inclusief een inflatiepremie)</a:t>
            </a:r>
            <a:endParaRPr b="1" lang="nl-NL" sz="2400" spc="-1" strike="noStrike">
              <a:solidFill>
                <a:schemeClr val="dk2"/>
              </a:solidFill>
              <a:latin typeface="Calibri"/>
            </a:endParaRPr>
          </a:p>
          <a:p>
            <a:pPr marL="353880" indent="0" defTabSz="914400">
              <a:lnSpc>
                <a:spcPct val="90000"/>
              </a:lnSpc>
              <a:spcBef>
                <a:spcPts val="1001"/>
              </a:spcBef>
              <a:buNone/>
              <a:tabLst>
                <a:tab algn="l" pos="0"/>
              </a:tabLst>
            </a:pPr>
            <a:endParaRPr b="1" lang="nl-NL" sz="2400" spc="-1" strike="noStrike">
              <a:solidFill>
                <a:schemeClr val="dk2"/>
              </a:solidFill>
              <a:latin typeface="Calibri"/>
            </a:endParaRPr>
          </a:p>
          <a:p>
            <a:pPr marL="353880" indent="0" defTabSz="914400">
              <a:lnSpc>
                <a:spcPct val="90000"/>
              </a:lnSpc>
              <a:spcBef>
                <a:spcPts val="1001"/>
              </a:spcBef>
              <a:buNone/>
              <a:tabLst>
                <a:tab algn="l" pos="0"/>
              </a:tabLst>
            </a:pPr>
            <a:r>
              <a:rPr b="1" lang="nl-BE" sz="2400" spc="-1" strike="noStrike">
                <a:solidFill>
                  <a:schemeClr val="dk2"/>
                </a:solidFill>
                <a:latin typeface="Calibri"/>
              </a:rPr>
              <a:t>Nominale CF = Reële CF*(1+inflatie)</a:t>
            </a:r>
            <a:endParaRPr b="1" lang="nl-NL" sz="2400" spc="-1" strike="noStrike">
              <a:solidFill>
                <a:schemeClr val="dk2"/>
              </a:solidFill>
              <a:latin typeface="Calibri"/>
            </a:endParaRPr>
          </a:p>
          <a:p>
            <a:pPr marL="353880" indent="0" defTabSz="914400">
              <a:lnSpc>
                <a:spcPct val="90000"/>
              </a:lnSpc>
              <a:spcBef>
                <a:spcPts val="1001"/>
              </a:spcBef>
              <a:buNone/>
              <a:tabLst>
                <a:tab algn="l" pos="0"/>
              </a:tabLst>
            </a:pPr>
            <a:r>
              <a:rPr b="1" lang="nl-BE" sz="2400" spc="-1" strike="noStrike">
                <a:solidFill>
                  <a:schemeClr val="dk2"/>
                </a:solidFill>
                <a:latin typeface="Calibri"/>
              </a:rPr>
              <a:t>1+nominale rente = </a:t>
            </a:r>
            <a:endParaRPr b="1" lang="nl-NL" sz="2400" spc="-1" strike="noStrike">
              <a:solidFill>
                <a:schemeClr val="dk2"/>
              </a:solidFill>
              <a:latin typeface="Calibri"/>
            </a:endParaRPr>
          </a:p>
          <a:p>
            <a:pPr marL="353880" indent="0" defTabSz="914400">
              <a:lnSpc>
                <a:spcPct val="90000"/>
              </a:lnSpc>
              <a:spcBef>
                <a:spcPts val="1001"/>
              </a:spcBef>
              <a:buNone/>
              <a:tabLst>
                <a:tab algn="l" pos="0"/>
              </a:tabLst>
            </a:pPr>
            <a:r>
              <a:rPr b="1" lang="nl-BE" sz="2400" spc="-1" strike="noStrike">
                <a:solidFill>
                  <a:schemeClr val="dk2"/>
                </a:solidFill>
                <a:latin typeface="Calibri"/>
              </a:rPr>
              <a:t>(1+reële rente)*(1+inflatie)</a:t>
            </a:r>
            <a:endParaRPr b="1" lang="nl-NL" sz="2400" spc="-1" strike="noStrike">
              <a:solidFill>
                <a:schemeClr val="dk2"/>
              </a:solidFill>
              <a:latin typeface="Calibri"/>
            </a:endParaRPr>
          </a:p>
        </p:txBody>
      </p:sp>
      <p:sp>
        <p:nvSpPr>
          <p:cNvPr id="123" name="PlaceHolder 3"/>
          <p:cNvSpPr>
            <a:spLocks noGrp="1"/>
          </p:cNvSpPr>
          <p:nvPr>
            <p:ph type="sldNum" idx="3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48541FC-5E49-4A4C-8D54-B54B98B20532}"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Relevante kasstromen: basisprincipes</a:t>
            </a:r>
            <a:endParaRPr b="0" lang="nl-NL" sz="4400" spc="-1" strike="noStrike">
              <a:solidFill>
                <a:schemeClr val="dk1"/>
              </a:solidFill>
              <a:latin typeface="Calibri"/>
            </a:endParaRPr>
          </a:p>
        </p:txBody>
      </p:sp>
      <p:sp>
        <p:nvSpPr>
          <p:cNvPr id="12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startAt="3"/>
            </a:pPr>
            <a:r>
              <a:rPr b="1" lang="nl-BE" sz="3200" spc="-1" strike="noStrike">
                <a:solidFill>
                  <a:schemeClr val="dk2"/>
                </a:solidFill>
                <a:latin typeface="Calibri"/>
              </a:rPr>
              <a:t>Inflatie dient op consistente wijze behandeld te worden:</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400" spc="-1" strike="noStrike">
                <a:solidFill>
                  <a:schemeClr val="dk2"/>
                </a:solidFill>
                <a:latin typeface="Calibri"/>
              </a:rPr>
              <a:t>Reële kasstromen (d.w.z.kasstromen uitgedrukt in koopkrachttermen van een bepaald basisjaar) dienen te worden geactualiseerd aan een reëel vereist rendement (d.w.z. exclusief een inflatiepremie)</a:t>
            </a:r>
            <a:endParaRPr b="1" lang="nl-NL" sz="2400" spc="-1" strike="noStrike">
              <a:solidFill>
                <a:schemeClr val="dk2"/>
              </a:solidFill>
              <a:latin typeface="Calibri"/>
            </a:endParaRPr>
          </a:p>
        </p:txBody>
      </p:sp>
      <p:sp>
        <p:nvSpPr>
          <p:cNvPr id="126" name="PlaceHolder 3"/>
          <p:cNvSpPr>
            <a:spLocks noGrp="1"/>
          </p:cNvSpPr>
          <p:nvPr>
            <p:ph type="sldNum" idx="3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63CBE42-5F40-4ABF-913C-A9B320D8DEBD}"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Relevante kasstromen: basisprincipes</a:t>
            </a:r>
            <a:endParaRPr b="0" lang="nl-NL" sz="4400" spc="-1" strike="noStrike">
              <a:solidFill>
                <a:schemeClr val="dk1"/>
              </a:solidFill>
              <a:latin typeface="Calibri"/>
            </a:endParaRPr>
          </a:p>
        </p:txBody>
      </p:sp>
      <p:sp>
        <p:nvSpPr>
          <p:cNvPr id="12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startAt="4"/>
            </a:pPr>
            <a:r>
              <a:rPr b="1" lang="nl-BE" sz="2400" spc="-1" strike="noStrike">
                <a:solidFill>
                  <a:schemeClr val="dk2"/>
                </a:solidFill>
                <a:latin typeface="Calibri"/>
              </a:rPr>
              <a:t>De kasstromen moeten na aftrek van belastingen worden bepaald. De belastingen zijn immers vanuit het standpunt van de onderneming uitgaven, veroorzaakt door het project</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450720" indent="-450720" defTabSz="914400">
              <a:lnSpc>
                <a:spcPct val="90000"/>
              </a:lnSpc>
              <a:spcBef>
                <a:spcPts val="1001"/>
              </a:spcBef>
              <a:buNone/>
              <a:tabLst>
                <a:tab algn="l" pos="0"/>
              </a:tabLst>
            </a:pPr>
            <a:r>
              <a:rPr b="1" lang="nl-BE" sz="2400" spc="-1" strike="noStrike">
                <a:solidFill>
                  <a:schemeClr val="dk2"/>
                </a:solidFill>
                <a:latin typeface="Calibri"/>
              </a:rPr>
              <a:t>5. Kasuitgaven voor intrestbetalingen en andere financieringskasstromen worden normalerwijze niet opgenomen bij de bepaling van de relevante kasstromen </a:t>
            </a:r>
            <a:br>
              <a:rPr sz="2400"/>
            </a:br>
            <a:r>
              <a:rPr b="1" lang="nl-BE" sz="2400" spc="-1" strike="noStrike">
                <a:solidFill>
                  <a:schemeClr val="dk2"/>
                </a:solidFill>
                <a:latin typeface="Calibri"/>
              </a:rPr>
              <a:t>(de financieringsbeslissing wordt gescheiden van de investeringsbeslissing)</a:t>
            </a:r>
            <a:endParaRPr b="1" lang="nl-NL" sz="2400" spc="-1" strike="noStrike">
              <a:solidFill>
                <a:schemeClr val="dk2"/>
              </a:solidFill>
              <a:latin typeface="Calibri"/>
            </a:endParaRPr>
          </a:p>
        </p:txBody>
      </p:sp>
      <p:sp>
        <p:nvSpPr>
          <p:cNvPr id="129" name="PlaceHolder 3"/>
          <p:cNvSpPr>
            <a:spLocks noGrp="1"/>
          </p:cNvSpPr>
          <p:nvPr>
            <p:ph type="sldNum" idx="3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707B85A-54FD-4E3F-91EC-8B43D751D25A}"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42">
                                  <p:stCondLst>
                                    <p:cond delay="0"/>
                                  </p:stCondLst>
                                  <p:childTnLst>
                                    <p:set>
                                      <p:cBhvr>
                                        <p:cTn id="182" dur="1" fill="hold">
                                          <p:stCondLst>
                                            <p:cond delay="0"/>
                                          </p:stCondLst>
                                        </p:cTn>
                                        <p:tgtEl>
                                          <p:spTgt spid="128">
                                            <p:txEl>
                                              <p:pRg st="2" end="2"/>
                                            </p:txEl>
                                          </p:spTgt>
                                        </p:tgtEl>
                                        <p:attrNameLst>
                                          <p:attrName>style.visibility</p:attrName>
                                        </p:attrNameLst>
                                      </p:cBhvr>
                                      <p:to>
                                        <p:strVal val="visible"/>
                                      </p:to>
                                    </p:set>
                                    <p:animEffect filter="fade" transition="in">
                                      <p:cBhvr additive="repl">
                                        <p:cTn id="183" dur="1000"/>
                                        <p:tgtEl>
                                          <p:spTgt spid="128">
                                            <p:txEl>
                                              <p:pRg st="2" end="2"/>
                                            </p:txEl>
                                          </p:spTgt>
                                        </p:tgtEl>
                                      </p:cBhvr>
                                    </p:animEffect>
                                    <p:anim calcmode="lin" valueType="num">
                                      <p:cBhvr additive="repl">
                                        <p:cTn id="184" dur="1000" fill="hold"/>
                                        <p:tgtEl>
                                          <p:spTgt spid="128">
                                            <p:txEl>
                                              <p:pRg st="2" end="2"/>
                                            </p:txEl>
                                          </p:spTgt>
                                        </p:tgtEl>
                                        <p:attrNameLst>
                                          <p:attrName>ppt_x</p:attrName>
                                        </p:attrNameLst>
                                      </p:cBhvr>
                                      <p:tavLst>
                                        <p:tav tm="0">
                                          <p:val>
                                            <p:strVal val="#ppt_x"/>
                                          </p:val>
                                        </p:tav>
                                        <p:tav tm="100000">
                                          <p:val>
                                            <p:strVal val="#ppt_x"/>
                                          </p:val>
                                        </p:tav>
                                      </p:tavLst>
                                    </p:anim>
                                    <p:anim calcmode="lin" valueType="num">
                                      <p:cBhvr additive="repl">
                                        <p:cTn id="185" dur="1000" fill="hold"/>
                                        <p:tgtEl>
                                          <p:spTgt spid="1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2855520" y="620640"/>
            <a:ext cx="7172280" cy="634680"/>
          </a:xfrm>
          <a:prstGeom prst="rect">
            <a:avLst/>
          </a:prstGeom>
          <a:noFill/>
          <a:ln w="0">
            <a:noFill/>
          </a:ln>
        </p:spPr>
        <p:txBody>
          <a:bodyPr lIns="91440" rIns="91440" tIns="45720" bIns="45720" anchor="t">
            <a:normAutofit fontScale="71601"/>
          </a:bodyPr>
          <a:p>
            <a:pPr indent="0" defTabSz="914400">
              <a:lnSpc>
                <a:spcPct val="90000"/>
              </a:lnSpc>
              <a:buNone/>
            </a:pPr>
            <a:r>
              <a:rPr b="1" lang="nl-BE" sz="4400" spc="-1" strike="noStrike">
                <a:solidFill>
                  <a:schemeClr val="dk2"/>
                </a:solidFill>
                <a:latin typeface="Calibri bold"/>
              </a:rPr>
              <a:t>Componenten van de kasstromen</a:t>
            </a:r>
            <a:endParaRPr b="0" lang="nl-NL" sz="4400" spc="-1" strike="noStrike">
              <a:solidFill>
                <a:schemeClr val="dk1"/>
              </a:solidFill>
              <a:latin typeface="Calibri"/>
            </a:endParaRPr>
          </a:p>
        </p:txBody>
      </p:sp>
      <p:sp>
        <p:nvSpPr>
          <p:cNvPr id="13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3200" spc="-1" strike="noStrike">
                <a:solidFill>
                  <a:schemeClr val="dk2"/>
                </a:solidFill>
                <a:latin typeface="Calibri"/>
              </a:rPr>
              <a:t>Om de kasstromen te berekenen is het nuttig deze op te delen als volgt:</a:t>
            </a: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Het initiële investeringsbedrag (I</a:t>
            </a:r>
            <a:r>
              <a:rPr b="0" lang="nl-BE" sz="1200" spc="-1" strike="noStrike">
                <a:solidFill>
                  <a:schemeClr val="dk2"/>
                </a:solidFill>
                <a:latin typeface="Calibri"/>
              </a:rPr>
              <a:t>0</a:t>
            </a:r>
            <a:r>
              <a:rPr b="0" lang="nl-BE" sz="3200" spc="-1" strike="noStrike">
                <a:solidFill>
                  <a:schemeClr val="dk2"/>
                </a:solidFill>
                <a:latin typeface="Calibri"/>
              </a:rPr>
              <a:t>) of m.a.w de kasstromen bij de aanvang van het project</a:t>
            </a:r>
            <a:endParaRPr b="0" lang="nl-NL" sz="3200" spc="-1" strike="noStrike">
              <a:solidFill>
                <a:schemeClr val="dk2"/>
              </a:solidFill>
              <a:latin typeface="Calibri"/>
            </a:endParaRPr>
          </a:p>
          <a:p>
            <a:pPr indent="0" defTabSz="914400">
              <a:lnSpc>
                <a:spcPct val="90000"/>
              </a:lnSpc>
              <a:spcBef>
                <a:spcPts val="499"/>
              </a:spcBef>
              <a:buNone/>
              <a:tabLst>
                <a:tab algn="l" pos="0"/>
              </a:tabLst>
            </a:pPr>
            <a:endParaRPr b="1" lang="nl-NL" sz="10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De kasstromen over de looptijd van het project d.w.z. de kasinkomsten min de kasuitgaven</a:t>
            </a:r>
            <a:endParaRPr b="0" lang="nl-NL" sz="3200" spc="-1" strike="noStrike">
              <a:solidFill>
                <a:schemeClr val="dk2"/>
              </a:solidFill>
              <a:latin typeface="Calibri"/>
            </a:endParaRPr>
          </a:p>
          <a:p>
            <a:pPr indent="0" defTabSz="914400">
              <a:lnSpc>
                <a:spcPct val="90000"/>
              </a:lnSpc>
              <a:spcBef>
                <a:spcPts val="499"/>
              </a:spcBef>
              <a:buNone/>
              <a:tabLst>
                <a:tab algn="l" pos="0"/>
              </a:tabLst>
            </a:pPr>
            <a:endParaRPr b="1" lang="nl-NL" sz="10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De kasstromen die vrijkomen op het einde van het project</a:t>
            </a:r>
            <a:endParaRPr b="0" lang="nl-NL" sz="3200" spc="-1" strike="noStrike">
              <a:solidFill>
                <a:schemeClr val="dk2"/>
              </a:solidFill>
              <a:latin typeface="Calibri"/>
            </a:endParaRPr>
          </a:p>
        </p:txBody>
      </p:sp>
      <p:sp>
        <p:nvSpPr>
          <p:cNvPr id="132" name="PlaceHolder 3"/>
          <p:cNvSpPr>
            <a:spLocks noGrp="1"/>
          </p:cNvSpPr>
          <p:nvPr>
            <p:ph type="sldNum" idx="3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5781DAA-CAC4-4AA0-9F8C-7B199291F657}" type="slidenum">
              <a:rPr b="0" lang="nl-BE" sz="1200" spc="-1" strike="noStrike">
                <a:solidFill>
                  <a:srgbClr val="002e65"/>
                </a:solidFill>
                <a:latin typeface="Calibri"/>
              </a:rPr>
              <a:t>19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Investeringsprojecten </a:t>
            </a:r>
            <a:endParaRPr b="0" lang="nl-NL" sz="4400" spc="-1" strike="noStrike">
              <a:solidFill>
                <a:schemeClr val="dk1"/>
              </a:solidFill>
              <a:latin typeface="Calibri"/>
            </a:endParaRPr>
          </a:p>
        </p:txBody>
      </p:sp>
      <p:sp>
        <p:nvSpPr>
          <p:cNvPr id="7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87491" lnSpcReduction="10000"/>
          </a:bodyPr>
          <a:p>
            <a:pPr indent="0" defTabSz="914400">
              <a:lnSpc>
                <a:spcPct val="90000"/>
              </a:lnSpc>
              <a:spcBef>
                <a:spcPts val="1001"/>
              </a:spcBef>
              <a:buNone/>
              <a:tabLst>
                <a:tab algn="l" pos="0"/>
              </a:tabLst>
            </a:pPr>
            <a:r>
              <a:rPr b="1" lang="nl-BE" sz="3200" spc="-1" strike="noStrike">
                <a:solidFill>
                  <a:schemeClr val="dk2"/>
                </a:solidFill>
                <a:latin typeface="Calibri"/>
              </a:rPr>
              <a:t>Het nemen van een investeringsbeslissing:</a:t>
            </a:r>
            <a:endParaRPr b="1" lang="nl-NL" sz="3200" spc="-1" strike="noStrike">
              <a:solidFill>
                <a:schemeClr val="dk2"/>
              </a:solidFill>
              <a:latin typeface="Calibri"/>
            </a:endParaRPr>
          </a:p>
          <a:p>
            <a:pPr indent="0" defTabSz="914400">
              <a:lnSpc>
                <a:spcPct val="90000"/>
              </a:lnSpc>
              <a:spcBef>
                <a:spcPts val="1001"/>
              </a:spcBef>
              <a:buNone/>
              <a:tabLst>
                <a:tab algn="l" pos="0"/>
              </a:tabLst>
            </a:pPr>
            <a:r>
              <a:rPr b="1" lang="nl-BE" sz="3200" spc="-1" strike="noStrike">
                <a:solidFill>
                  <a:schemeClr val="dk2"/>
                </a:solidFill>
                <a:latin typeface="Wingdings"/>
              </a:rPr>
              <a:t></a:t>
            </a:r>
            <a:r>
              <a:rPr b="1" lang="nl-BE" sz="3200" spc="-1" strike="noStrike">
                <a:solidFill>
                  <a:schemeClr val="dk2"/>
                </a:solidFill>
                <a:latin typeface="Calibri"/>
              </a:rPr>
              <a:t> </a:t>
            </a:r>
            <a:r>
              <a:rPr b="1" lang="nl-BE" sz="3200" spc="-1" strike="noStrike">
                <a:solidFill>
                  <a:schemeClr val="dk2"/>
                </a:solidFill>
                <a:latin typeface="Calibri"/>
              </a:rPr>
              <a:t>in grote mate bepalend voor het succes of falen van een onderneming: </a:t>
            </a:r>
            <a:endParaRPr b="1"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Kan gepaard gaan met grote bedragen</a:t>
            </a:r>
            <a:endParaRPr b="0"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Meestal een onherroepelijk karakter</a:t>
            </a:r>
            <a:endParaRPr b="0"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3200" spc="-1" strike="noStrike">
                <a:solidFill>
                  <a:schemeClr val="dk2"/>
                </a:solidFill>
                <a:latin typeface="Calibri"/>
              </a:rPr>
              <a:t>Investeren = </a:t>
            </a:r>
            <a:endParaRPr b="1"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Bedrijfseconomisch: het vastleggen van vermogen met de bedoeling in de toekomst een bepaalde opbrengst te realiseren</a:t>
            </a:r>
            <a:endParaRPr b="0"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Boekhoudkundig: uitgave die op de balans onder de rubriek vaste activa wordt opgenomen</a:t>
            </a:r>
            <a:endParaRPr b="0" lang="nl-NL" sz="3200" spc="-1" strike="noStrike">
              <a:solidFill>
                <a:schemeClr val="dk2"/>
              </a:solidFill>
              <a:latin typeface="Calibri"/>
            </a:endParaRPr>
          </a:p>
        </p:txBody>
      </p:sp>
      <p:sp>
        <p:nvSpPr>
          <p:cNvPr id="80" name="PlaceHolder 3"/>
          <p:cNvSpPr>
            <a:spLocks noGrp="1"/>
          </p:cNvSpPr>
          <p:nvPr>
            <p:ph type="sldNum" idx="2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3D50518-6533-41ED-B9E6-AE5ADBAC9D28}"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79">
                                            <p:txEl>
                                              <p:pRg st="4" end="4"/>
                                            </p:txEl>
                                          </p:spTgt>
                                        </p:tgtEl>
                                        <p:attrNameLst>
                                          <p:attrName>style.visibility</p:attrName>
                                        </p:attrNameLst>
                                      </p:cBhvr>
                                      <p:to>
                                        <p:strVal val="visible"/>
                                      </p:to>
                                    </p:set>
                                    <p:animEffect filter="fade" transition="in">
                                      <p:cBhvr additive="repl">
                                        <p:cTn id="7" dur="1000"/>
                                        <p:tgtEl>
                                          <p:spTgt spid="79">
                                            <p:txEl>
                                              <p:pRg st="4" end="4"/>
                                            </p:txEl>
                                          </p:spTgt>
                                        </p:tgtEl>
                                      </p:cBhvr>
                                    </p:animEffect>
                                    <p:anim calcmode="lin" valueType="num">
                                      <p:cBhvr additive="repl">
                                        <p:cTn id="8" dur="1000" fill="hold"/>
                                        <p:tgtEl>
                                          <p:spTgt spid="79">
                                            <p:txEl>
                                              <p:pRg st="4" end="4"/>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79">
                                            <p:txEl>
                                              <p:pRg st="4" end="4"/>
                                            </p:txEl>
                                          </p:spTgt>
                                        </p:tgtEl>
                                        <p:attrNameLst>
                                          <p:attrName>ppt_y</p:attrName>
                                        </p:attrNameLst>
                                      </p:cBhvr>
                                      <p:tavLst>
                                        <p:tav tm="0">
                                          <p:val>
                                            <p:strVal val="#ppt_y+.1"/>
                                          </p:val>
                                        </p:tav>
                                        <p:tav tm="100000">
                                          <p:val>
                                            <p:strVal val="#ppt_y"/>
                                          </p:val>
                                        </p:tav>
                                      </p:tavLst>
                                    </p:anim>
                                  </p:childTnLst>
                                </p:cTn>
                              </p:par>
                              <p:par>
                                <p:cTn id="10" nodeType="withEffect" fill="hold" presetClass="entr" presetID="42">
                                  <p:stCondLst>
                                    <p:cond delay="0"/>
                                  </p:stCondLst>
                                  <p:childTnLst>
                                    <p:set>
                                      <p:cBhvr>
                                        <p:cTn id="11" dur="1" fill="hold">
                                          <p:stCondLst>
                                            <p:cond delay="0"/>
                                          </p:stCondLst>
                                        </p:cTn>
                                        <p:tgtEl>
                                          <p:spTgt spid="79">
                                            <p:txEl>
                                              <p:pRg st="5" end="5"/>
                                            </p:txEl>
                                          </p:spTgt>
                                        </p:tgtEl>
                                        <p:attrNameLst>
                                          <p:attrName>style.visibility</p:attrName>
                                        </p:attrNameLst>
                                      </p:cBhvr>
                                      <p:to>
                                        <p:strVal val="visible"/>
                                      </p:to>
                                    </p:set>
                                    <p:animEffect filter="fade" transition="in">
                                      <p:cBhvr additive="repl">
                                        <p:cTn id="12" dur="1000"/>
                                        <p:tgtEl>
                                          <p:spTgt spid="79">
                                            <p:txEl>
                                              <p:pRg st="5" end="5"/>
                                            </p:txEl>
                                          </p:spTgt>
                                        </p:tgtEl>
                                      </p:cBhvr>
                                    </p:animEffect>
                                    <p:anim calcmode="lin" valueType="num">
                                      <p:cBhvr additive="repl">
                                        <p:cTn id="13" dur="1000" fill="hold"/>
                                        <p:tgtEl>
                                          <p:spTgt spid="79">
                                            <p:txEl>
                                              <p:pRg st="5" end="5"/>
                                            </p:txEl>
                                          </p:spTgt>
                                        </p:tgtEl>
                                        <p:attrNameLst>
                                          <p:attrName>ppt_x</p:attrName>
                                        </p:attrNameLst>
                                      </p:cBhvr>
                                      <p:tavLst>
                                        <p:tav tm="0">
                                          <p:val>
                                            <p:strVal val="#ppt_x"/>
                                          </p:val>
                                        </p:tav>
                                        <p:tav tm="100000">
                                          <p:val>
                                            <p:strVal val="#ppt_x"/>
                                          </p:val>
                                        </p:tav>
                                      </p:tavLst>
                                    </p:anim>
                                    <p:anim calcmode="lin" valueType="num">
                                      <p:cBhvr additive="repl">
                                        <p:cTn id="14" dur="1000" fill="hold"/>
                                        <p:tgtEl>
                                          <p:spTgt spid="79">
                                            <p:txEl>
                                              <p:pRg st="5" end="5"/>
                                            </p:txEl>
                                          </p:spTgt>
                                        </p:tgtEl>
                                        <p:attrNameLst>
                                          <p:attrName>ppt_y</p:attrName>
                                        </p:attrNameLst>
                                      </p:cBhvr>
                                      <p:tavLst>
                                        <p:tav tm="0">
                                          <p:val>
                                            <p:strVal val="#ppt_y+.1"/>
                                          </p:val>
                                        </p:tav>
                                        <p:tav tm="100000">
                                          <p:val>
                                            <p:strVal val="#ppt_y"/>
                                          </p:val>
                                        </p:tav>
                                      </p:tavLst>
                                    </p:anim>
                                  </p:childTnLst>
                                </p:cTn>
                              </p:par>
                              <p:par>
                                <p:cTn id="15" nodeType="withEffect" fill="hold" presetClass="entr" presetID="42">
                                  <p:stCondLst>
                                    <p:cond delay="0"/>
                                  </p:stCondLst>
                                  <p:childTnLst>
                                    <p:set>
                                      <p:cBhvr>
                                        <p:cTn id="16" dur="1" fill="hold">
                                          <p:stCondLst>
                                            <p:cond delay="0"/>
                                          </p:stCondLst>
                                        </p:cTn>
                                        <p:tgtEl>
                                          <p:spTgt spid="79">
                                            <p:txEl>
                                              <p:pRg st="6" end="6"/>
                                            </p:txEl>
                                          </p:spTgt>
                                        </p:tgtEl>
                                        <p:attrNameLst>
                                          <p:attrName>style.visibility</p:attrName>
                                        </p:attrNameLst>
                                      </p:cBhvr>
                                      <p:to>
                                        <p:strVal val="visible"/>
                                      </p:to>
                                    </p:set>
                                    <p:animEffect filter="fade" transition="in">
                                      <p:cBhvr additive="repl">
                                        <p:cTn id="17" dur="1000"/>
                                        <p:tgtEl>
                                          <p:spTgt spid="79">
                                            <p:txEl>
                                              <p:pRg st="6" end="6"/>
                                            </p:txEl>
                                          </p:spTgt>
                                        </p:tgtEl>
                                      </p:cBhvr>
                                    </p:animEffect>
                                    <p:anim calcmode="lin" valueType="num">
                                      <p:cBhvr additive="repl">
                                        <p:cTn id="18" dur="1000" fill="hold"/>
                                        <p:tgtEl>
                                          <p:spTgt spid="79">
                                            <p:txEl>
                                              <p:pRg st="6" end="6"/>
                                            </p:txEl>
                                          </p:spTgt>
                                        </p:tgtEl>
                                        <p:attrNameLst>
                                          <p:attrName>ppt_x</p:attrName>
                                        </p:attrNameLst>
                                      </p:cBhvr>
                                      <p:tavLst>
                                        <p:tav tm="0">
                                          <p:val>
                                            <p:strVal val="#ppt_x"/>
                                          </p:val>
                                        </p:tav>
                                        <p:tav tm="100000">
                                          <p:val>
                                            <p:strVal val="#ppt_x"/>
                                          </p:val>
                                        </p:tav>
                                      </p:tavLst>
                                    </p:anim>
                                    <p:anim calcmode="lin" valueType="num">
                                      <p:cBhvr additive="repl">
                                        <p:cTn id="19" dur="1000" fill="hold"/>
                                        <p:tgtEl>
                                          <p:spTgt spid="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071520" y="476640"/>
            <a:ext cx="7272360" cy="503640"/>
          </a:xfrm>
          <a:prstGeom prst="rect">
            <a:avLst/>
          </a:prstGeom>
          <a:noFill/>
          <a:ln w="0">
            <a:noFill/>
          </a:ln>
        </p:spPr>
        <p:txBody>
          <a:bodyPr lIns="91440" rIns="91440" tIns="45720" bIns="45720" anchor="t">
            <a:normAutofit fontScale="47961"/>
          </a:bodyPr>
          <a:p>
            <a:pPr indent="0" defTabSz="914400">
              <a:lnSpc>
                <a:spcPct val="90000"/>
              </a:lnSpc>
              <a:buNone/>
            </a:pPr>
            <a:r>
              <a:rPr b="1" lang="fr-BE" sz="2400" spc="-1" strike="noStrike" u="sng">
                <a:solidFill>
                  <a:schemeClr val="dk2"/>
                </a:solidFill>
                <a:uFillTx/>
                <a:latin typeface="Tahoma"/>
              </a:rPr>
              <a:t>Bepaling van de vrije kasstromen </a:t>
            </a:r>
            <a:br>
              <a:rPr sz="3600"/>
            </a:br>
            <a:endParaRPr b="0" lang="nl-NL" sz="2400" spc="-1" strike="noStrike">
              <a:solidFill>
                <a:schemeClr val="dk1"/>
              </a:solidFill>
              <a:latin typeface="Calibri"/>
            </a:endParaRPr>
          </a:p>
        </p:txBody>
      </p:sp>
      <p:sp>
        <p:nvSpPr>
          <p:cNvPr id="134" name="PlaceHolder 2"/>
          <p:cNvSpPr>
            <a:spLocks noGrp="1"/>
          </p:cNvSpPr>
          <p:nvPr>
            <p:ph/>
          </p:nvPr>
        </p:nvSpPr>
        <p:spPr>
          <a:xfrm>
            <a:off x="1991520" y="1196640"/>
            <a:ext cx="8352720" cy="5112360"/>
          </a:xfrm>
          <a:prstGeom prst="rect">
            <a:avLst/>
          </a:prstGeom>
          <a:noFill/>
          <a:ln w="0">
            <a:noFill/>
          </a:ln>
        </p:spPr>
        <p:txBody>
          <a:bodyPr lIns="91440" rIns="91440" tIns="45720" bIns="45720" anchor="t">
            <a:normAutofit fontScale="90616"/>
          </a:bodyPr>
          <a:p>
            <a:pPr indent="0" defTabSz="914400">
              <a:lnSpc>
                <a:spcPct val="90000"/>
              </a:lnSpc>
              <a:spcBef>
                <a:spcPts val="1001"/>
              </a:spcBef>
              <a:buNone/>
              <a:tabLst>
                <a:tab algn="l" pos="0"/>
              </a:tabLst>
            </a:pPr>
            <a:r>
              <a:rPr b="1" lang="nl-NL" sz="1800" spc="-1" strike="noStrike">
                <a:solidFill>
                  <a:schemeClr val="dk2"/>
                </a:solidFill>
                <a:latin typeface="Tahoma"/>
                <a:ea typeface="Tahoma"/>
              </a:rPr>
              <a:t>Recurrente bedrijfsopbrengsten</a:t>
            </a:r>
            <a:endParaRPr b="1" lang="nl-NL" sz="1800" spc="-1" strike="noStrike">
              <a:solidFill>
                <a:schemeClr val="dk2"/>
              </a:solidFill>
              <a:latin typeface="Calibri"/>
            </a:endParaRPr>
          </a:p>
          <a:p>
            <a:pPr indent="0" defTabSz="914400">
              <a:lnSpc>
                <a:spcPct val="90000"/>
              </a:lnSpc>
              <a:spcBef>
                <a:spcPts val="1001"/>
              </a:spcBef>
              <a:buNone/>
              <a:tabLst>
                <a:tab algn="l" pos="0"/>
              </a:tabLst>
            </a:pPr>
            <a:r>
              <a:rPr b="1" lang="nl-NL" sz="1800" spc="-1" strike="noStrike">
                <a:solidFill>
                  <a:schemeClr val="dk2"/>
                </a:solidFill>
                <a:latin typeface="Tahoma"/>
                <a:ea typeface="Tahoma"/>
              </a:rPr>
              <a:t>-  Recurrente bedrijfskosten </a:t>
            </a:r>
            <a:endParaRPr b="1" lang="nl-NL" sz="1800" spc="-1" strike="noStrike">
              <a:solidFill>
                <a:schemeClr val="dk2"/>
              </a:solidFill>
              <a:latin typeface="Calibri"/>
            </a:endParaRPr>
          </a:p>
          <a:p>
            <a:pPr indent="0" defTabSz="914400">
              <a:lnSpc>
                <a:spcPct val="90000"/>
              </a:lnSpc>
              <a:spcBef>
                <a:spcPts val="1001"/>
              </a:spcBef>
              <a:buNone/>
              <a:tabLst>
                <a:tab algn="l" pos="0"/>
              </a:tabLst>
            </a:pPr>
            <a:r>
              <a:rPr b="1" lang="nl-NL" sz="1800" spc="-1" strike="noStrike">
                <a:solidFill>
                  <a:schemeClr val="dk2"/>
                </a:solidFill>
                <a:latin typeface="Tahoma"/>
                <a:ea typeface="Tahoma"/>
              </a:rPr>
              <a:t>Recurrent bedrijfsresultaat (winst of verlies)     (bedrijfs)EBIT</a:t>
            </a:r>
            <a:endParaRPr b="1" lang="nl-NL" sz="1800" spc="-1" strike="noStrike">
              <a:solidFill>
                <a:schemeClr val="dk2"/>
              </a:solidFill>
              <a:latin typeface="Calibri"/>
            </a:endParaRPr>
          </a:p>
          <a:p>
            <a:pPr indent="0" defTabSz="914400">
              <a:lnSpc>
                <a:spcPct val="90000"/>
              </a:lnSpc>
              <a:spcBef>
                <a:spcPts val="1001"/>
              </a:spcBef>
              <a:buNone/>
              <a:tabLst>
                <a:tab algn="l" pos="0"/>
              </a:tabLst>
            </a:pPr>
            <a:r>
              <a:rPr b="1" lang="nl-NL" sz="1800" spc="-1" strike="noStrike">
                <a:solidFill>
                  <a:schemeClr val="dk2"/>
                </a:solidFill>
                <a:latin typeface="Tahoma"/>
                <a:ea typeface="Tahoma"/>
              </a:rPr>
              <a:t>- operationele belastingen</a:t>
            </a:r>
            <a:endParaRPr b="1" lang="nl-NL" sz="1800" spc="-1" strike="noStrike">
              <a:solidFill>
                <a:schemeClr val="dk2"/>
              </a:solidFill>
              <a:latin typeface="Calibri"/>
            </a:endParaRPr>
          </a:p>
          <a:p>
            <a:pPr indent="0" defTabSz="914400">
              <a:lnSpc>
                <a:spcPct val="90000"/>
              </a:lnSpc>
              <a:spcBef>
                <a:spcPts val="1001"/>
              </a:spcBef>
              <a:buNone/>
              <a:tabLst>
                <a:tab algn="l" pos="0"/>
              </a:tabLst>
            </a:pPr>
            <a:r>
              <a:rPr b="1" lang="nl-NL" sz="1800" spc="-1" strike="noStrike">
                <a:solidFill>
                  <a:schemeClr val="dk2"/>
                </a:solidFill>
                <a:latin typeface="Tahoma"/>
                <a:ea typeface="Tahoma"/>
              </a:rPr>
              <a:t>Operationele winst (verlies) voor interesten &amp; na belastingen</a:t>
            </a:r>
            <a:endParaRPr b="1" lang="nl-NL" sz="1800" spc="-1" strike="noStrike">
              <a:solidFill>
                <a:schemeClr val="dk2"/>
              </a:solidFill>
              <a:latin typeface="Calibri"/>
            </a:endParaRPr>
          </a:p>
          <a:p>
            <a:pPr indent="0" defTabSz="914400">
              <a:lnSpc>
                <a:spcPct val="90000"/>
              </a:lnSpc>
              <a:spcBef>
                <a:spcPts val="1001"/>
              </a:spcBef>
              <a:buNone/>
              <a:tabLst>
                <a:tab algn="l" pos="0"/>
              </a:tabLst>
            </a:pPr>
            <a:endParaRPr b="1" lang="nl-NL" sz="1800" spc="-1" strike="noStrike">
              <a:solidFill>
                <a:schemeClr val="dk2"/>
              </a:solidFill>
              <a:latin typeface="Calibri"/>
            </a:endParaRPr>
          </a:p>
          <a:p>
            <a:pPr indent="0" defTabSz="914400">
              <a:lnSpc>
                <a:spcPct val="90000"/>
              </a:lnSpc>
              <a:spcBef>
                <a:spcPts val="1001"/>
              </a:spcBef>
              <a:buNone/>
              <a:tabLst>
                <a:tab algn="l" pos="0"/>
              </a:tabLst>
            </a:pPr>
            <a:r>
              <a:rPr b="1" lang="nl-NL" sz="1800" spc="-1" strike="noStrike">
                <a:solidFill>
                  <a:schemeClr val="dk2"/>
                </a:solidFill>
                <a:latin typeface="Tahoma"/>
                <a:ea typeface="Tahoma"/>
              </a:rPr>
              <a:t>+ Niet kaskosten  (afschrijvingen, …)</a:t>
            </a:r>
            <a:endParaRPr b="1" lang="nl-NL" sz="1800" spc="-1" strike="noStrike">
              <a:solidFill>
                <a:schemeClr val="dk2"/>
              </a:solidFill>
              <a:latin typeface="Calibri"/>
            </a:endParaRPr>
          </a:p>
          <a:p>
            <a:pPr indent="0" defTabSz="914400">
              <a:lnSpc>
                <a:spcPct val="90000"/>
              </a:lnSpc>
              <a:spcBef>
                <a:spcPts val="1001"/>
              </a:spcBef>
              <a:buNone/>
              <a:tabLst>
                <a:tab algn="l" pos="0"/>
              </a:tabLst>
            </a:pPr>
            <a:r>
              <a:rPr b="1" lang="nl-NL" sz="1800" spc="-1" strike="noStrike">
                <a:solidFill>
                  <a:schemeClr val="dk2"/>
                </a:solidFill>
                <a:latin typeface="Tahoma"/>
                <a:ea typeface="Tahoma"/>
              </a:rPr>
              <a:t>-  Toename (+afname) in behoefte aan bedrijfskapitaal (BBK) </a:t>
            </a:r>
            <a:br>
              <a:rPr sz="1800"/>
            </a:br>
            <a:r>
              <a:rPr b="1" lang="nl-NL" sz="1800" spc="-1" strike="noStrike">
                <a:solidFill>
                  <a:schemeClr val="dk2"/>
                </a:solidFill>
                <a:latin typeface="Tahoma"/>
                <a:ea typeface="Tahoma"/>
              </a:rPr>
              <a:t>     (waarbij BBK = vorderingen + voorraden – leveranciers)</a:t>
            </a:r>
            <a:endParaRPr b="1" lang="nl-NL" sz="1800" spc="-1" strike="noStrike">
              <a:solidFill>
                <a:schemeClr val="dk2"/>
              </a:solidFill>
              <a:latin typeface="Calibri"/>
            </a:endParaRPr>
          </a:p>
          <a:p>
            <a:pPr indent="0" defTabSz="914400">
              <a:lnSpc>
                <a:spcPct val="90000"/>
              </a:lnSpc>
              <a:spcBef>
                <a:spcPts val="1001"/>
              </a:spcBef>
              <a:buNone/>
              <a:tabLst>
                <a:tab algn="l" pos="0"/>
              </a:tabLst>
            </a:pPr>
            <a:endParaRPr b="1" lang="nl-NL" sz="1800" spc="-1" strike="noStrike">
              <a:solidFill>
                <a:schemeClr val="dk2"/>
              </a:solidFill>
              <a:latin typeface="Calibri"/>
            </a:endParaRPr>
          </a:p>
          <a:p>
            <a:pPr indent="0" defTabSz="914400">
              <a:lnSpc>
                <a:spcPct val="90000"/>
              </a:lnSpc>
              <a:spcBef>
                <a:spcPts val="1001"/>
              </a:spcBef>
              <a:buNone/>
              <a:tabLst>
                <a:tab algn="l" pos="0"/>
              </a:tabLst>
            </a:pPr>
            <a:r>
              <a:rPr b="1" lang="nl-NL" sz="1800" spc="-1" strike="noStrike">
                <a:solidFill>
                  <a:srgbClr val="00b050"/>
                </a:solidFill>
                <a:latin typeface="Tahoma"/>
                <a:ea typeface="Tahoma"/>
              </a:rPr>
              <a:t>= Operationele Kasstroom</a:t>
            </a:r>
            <a:endParaRPr b="1" lang="nl-NL" sz="1800" spc="-1" strike="noStrike">
              <a:solidFill>
                <a:schemeClr val="dk2"/>
              </a:solidFill>
              <a:latin typeface="Calibri"/>
            </a:endParaRPr>
          </a:p>
          <a:p>
            <a:pPr indent="0" defTabSz="914400">
              <a:lnSpc>
                <a:spcPct val="90000"/>
              </a:lnSpc>
              <a:spcBef>
                <a:spcPts val="1001"/>
              </a:spcBef>
              <a:buNone/>
              <a:tabLst>
                <a:tab algn="l" pos="0"/>
              </a:tabLst>
            </a:pPr>
            <a:endParaRPr b="1" lang="nl-NL" sz="1800" spc="-1" strike="noStrike">
              <a:solidFill>
                <a:schemeClr val="dk2"/>
              </a:solidFill>
              <a:latin typeface="Calibri"/>
            </a:endParaRPr>
          </a:p>
          <a:p>
            <a:pPr indent="0" defTabSz="914400">
              <a:lnSpc>
                <a:spcPct val="90000"/>
              </a:lnSpc>
              <a:spcBef>
                <a:spcPts val="1001"/>
              </a:spcBef>
              <a:buNone/>
              <a:tabLst>
                <a:tab algn="l" pos="0"/>
              </a:tabLst>
            </a:pPr>
            <a:r>
              <a:rPr b="1" lang="nl-NL" sz="1800" spc="-1" strike="noStrike">
                <a:solidFill>
                  <a:schemeClr val="dk2"/>
                </a:solidFill>
                <a:latin typeface="Tahoma"/>
                <a:ea typeface="Tahoma"/>
              </a:rPr>
              <a:t>- Noodzakelijke investeringen (vervangings- en groei-investeringen)</a:t>
            </a:r>
            <a:endParaRPr b="1" lang="nl-NL" sz="1800" spc="-1" strike="noStrike">
              <a:solidFill>
                <a:schemeClr val="dk2"/>
              </a:solidFill>
              <a:latin typeface="Calibri"/>
            </a:endParaRPr>
          </a:p>
          <a:p>
            <a:pPr indent="0" defTabSz="914400">
              <a:lnSpc>
                <a:spcPct val="90000"/>
              </a:lnSpc>
              <a:spcBef>
                <a:spcPts val="1001"/>
              </a:spcBef>
              <a:buNone/>
              <a:tabLst>
                <a:tab algn="l" pos="0"/>
              </a:tabLst>
            </a:pPr>
            <a:endParaRPr b="1" lang="nl-NL" sz="18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rgbClr val="a51c43"/>
                </a:solidFill>
                <a:latin typeface="Tahoma"/>
                <a:ea typeface="Tahoma"/>
              </a:rPr>
              <a:t>= Vrije kasstroom na belastingen  (VKS)</a:t>
            </a:r>
            <a:endParaRPr b="1" lang="nl-NL" sz="2400" spc="-1" strike="noStrike">
              <a:solidFill>
                <a:schemeClr val="dk2"/>
              </a:solidFill>
              <a:latin typeface="Calibri"/>
            </a:endParaRPr>
          </a:p>
        </p:txBody>
      </p:sp>
      <p:sp>
        <p:nvSpPr>
          <p:cNvPr id="135" name="PlaceHolder 3"/>
          <p:cNvSpPr>
            <a:spLocks noGrp="1"/>
          </p:cNvSpPr>
          <p:nvPr>
            <p:ph type="sldNum" idx="3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F547A54-3FA1-434A-8F70-B63407E2050C}" type="slidenum">
              <a:rPr b="0" lang="nl-BE" sz="1200" spc="-1" strike="noStrike">
                <a:solidFill>
                  <a:srgbClr val="002e65"/>
                </a:solidFill>
                <a:latin typeface="Calibri"/>
              </a:rPr>
              <a:t>20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86" dur="indefinite" restart="never" nodeType="tmRoot">
          <p:childTnLst>
            <p:seq>
              <p:cTn id="187" dur="indefinite" nodeType="mainSeq">
                <p:childTnLst>
                  <p:par>
                    <p:cTn id="188" fill="hold">
                      <p:stCondLst>
                        <p:cond delay="indefinite"/>
                      </p:stCondLst>
                      <p:childTnLst>
                        <p:par>
                          <p:cTn id="189" fill="hold">
                            <p:stCondLst>
                              <p:cond delay="0"/>
                            </p:stCondLst>
                            <p:childTnLst>
                              <p:par>
                                <p:cTn id="190" nodeType="clickEffect" fill="hold" presetClass="entr" presetID="42">
                                  <p:stCondLst>
                                    <p:cond delay="0"/>
                                  </p:stCondLst>
                                  <p:childTnLst>
                                    <p:set>
                                      <p:cBhvr>
                                        <p:cTn id="191" dur="1" fill="hold">
                                          <p:stCondLst>
                                            <p:cond delay="0"/>
                                          </p:stCondLst>
                                        </p:cTn>
                                        <p:tgtEl>
                                          <p:spTgt spid="134">
                                            <p:txEl>
                                              <p:pRg st="3" end="3"/>
                                            </p:txEl>
                                          </p:spTgt>
                                        </p:tgtEl>
                                        <p:attrNameLst>
                                          <p:attrName>style.visibility</p:attrName>
                                        </p:attrNameLst>
                                      </p:cBhvr>
                                      <p:to>
                                        <p:strVal val="visible"/>
                                      </p:to>
                                    </p:set>
                                    <p:animEffect filter="fade" transition="in">
                                      <p:cBhvr additive="repl">
                                        <p:cTn id="192" dur="1000"/>
                                        <p:tgtEl>
                                          <p:spTgt spid="134">
                                            <p:txEl>
                                              <p:pRg st="3" end="3"/>
                                            </p:txEl>
                                          </p:spTgt>
                                        </p:tgtEl>
                                      </p:cBhvr>
                                    </p:animEffect>
                                    <p:anim calcmode="lin" valueType="num">
                                      <p:cBhvr additive="repl">
                                        <p:cTn id="193" dur="1000" fill="hold"/>
                                        <p:tgtEl>
                                          <p:spTgt spid="134">
                                            <p:txEl>
                                              <p:pRg st="3" end="3"/>
                                            </p:txEl>
                                          </p:spTgt>
                                        </p:tgtEl>
                                        <p:attrNameLst>
                                          <p:attrName>ppt_x</p:attrName>
                                        </p:attrNameLst>
                                      </p:cBhvr>
                                      <p:tavLst>
                                        <p:tav tm="0">
                                          <p:val>
                                            <p:strVal val="#ppt_x"/>
                                          </p:val>
                                        </p:tav>
                                        <p:tav tm="100000">
                                          <p:val>
                                            <p:strVal val="#ppt_x"/>
                                          </p:val>
                                        </p:tav>
                                      </p:tavLst>
                                    </p:anim>
                                    <p:anim calcmode="lin" valueType="num">
                                      <p:cBhvr additive="repl">
                                        <p:cTn id="194" dur="1000" fill="hold"/>
                                        <p:tgtEl>
                                          <p:spTgt spid="1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42">
                                  <p:stCondLst>
                                    <p:cond delay="0"/>
                                  </p:stCondLst>
                                  <p:childTnLst>
                                    <p:set>
                                      <p:cBhvr>
                                        <p:cTn id="198" dur="1" fill="hold">
                                          <p:stCondLst>
                                            <p:cond delay="0"/>
                                          </p:stCondLst>
                                        </p:cTn>
                                        <p:tgtEl>
                                          <p:spTgt spid="134">
                                            <p:txEl>
                                              <p:pRg st="4" end="4"/>
                                            </p:txEl>
                                          </p:spTgt>
                                        </p:tgtEl>
                                        <p:attrNameLst>
                                          <p:attrName>style.visibility</p:attrName>
                                        </p:attrNameLst>
                                      </p:cBhvr>
                                      <p:to>
                                        <p:strVal val="visible"/>
                                      </p:to>
                                    </p:set>
                                    <p:animEffect filter="fade" transition="in">
                                      <p:cBhvr additive="repl">
                                        <p:cTn id="199" dur="1000"/>
                                        <p:tgtEl>
                                          <p:spTgt spid="134">
                                            <p:txEl>
                                              <p:pRg st="4" end="4"/>
                                            </p:txEl>
                                          </p:spTgt>
                                        </p:tgtEl>
                                      </p:cBhvr>
                                    </p:animEffect>
                                    <p:anim calcmode="lin" valueType="num">
                                      <p:cBhvr additive="repl">
                                        <p:cTn id="200" dur="1000" fill="hold"/>
                                        <p:tgtEl>
                                          <p:spTgt spid="134">
                                            <p:txEl>
                                              <p:pRg st="4" end="4"/>
                                            </p:txEl>
                                          </p:spTgt>
                                        </p:tgtEl>
                                        <p:attrNameLst>
                                          <p:attrName>ppt_x</p:attrName>
                                        </p:attrNameLst>
                                      </p:cBhvr>
                                      <p:tavLst>
                                        <p:tav tm="0">
                                          <p:val>
                                            <p:strVal val="#ppt_x"/>
                                          </p:val>
                                        </p:tav>
                                        <p:tav tm="100000">
                                          <p:val>
                                            <p:strVal val="#ppt_x"/>
                                          </p:val>
                                        </p:tav>
                                      </p:tavLst>
                                    </p:anim>
                                    <p:anim calcmode="lin" valueType="num">
                                      <p:cBhvr additive="repl">
                                        <p:cTn id="201" dur="1000" fill="hold"/>
                                        <p:tgtEl>
                                          <p:spTgt spid="1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nodeType="clickEffect" fill="hold" presetClass="entr" presetID="42">
                                  <p:stCondLst>
                                    <p:cond delay="0"/>
                                  </p:stCondLst>
                                  <p:childTnLst>
                                    <p:set>
                                      <p:cBhvr>
                                        <p:cTn id="205" dur="1" fill="hold">
                                          <p:stCondLst>
                                            <p:cond delay="0"/>
                                          </p:stCondLst>
                                        </p:cTn>
                                        <p:tgtEl>
                                          <p:spTgt spid="134">
                                            <p:txEl>
                                              <p:pRg st="6" end="6"/>
                                            </p:txEl>
                                          </p:spTgt>
                                        </p:tgtEl>
                                        <p:attrNameLst>
                                          <p:attrName>style.visibility</p:attrName>
                                        </p:attrNameLst>
                                      </p:cBhvr>
                                      <p:to>
                                        <p:strVal val="visible"/>
                                      </p:to>
                                    </p:set>
                                    <p:animEffect filter="fade" transition="in">
                                      <p:cBhvr additive="repl">
                                        <p:cTn id="206" dur="1000"/>
                                        <p:tgtEl>
                                          <p:spTgt spid="134">
                                            <p:txEl>
                                              <p:pRg st="6" end="6"/>
                                            </p:txEl>
                                          </p:spTgt>
                                        </p:tgtEl>
                                      </p:cBhvr>
                                    </p:animEffect>
                                    <p:anim calcmode="lin" valueType="num">
                                      <p:cBhvr additive="repl">
                                        <p:cTn id="207" dur="10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repl">
                                        <p:cTn id="208" dur="1000" fill="hold"/>
                                        <p:tgtEl>
                                          <p:spTgt spid="1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42">
                                  <p:stCondLst>
                                    <p:cond delay="0"/>
                                  </p:stCondLst>
                                  <p:childTnLst>
                                    <p:set>
                                      <p:cBhvr>
                                        <p:cTn id="212" dur="1" fill="hold">
                                          <p:stCondLst>
                                            <p:cond delay="0"/>
                                          </p:stCondLst>
                                        </p:cTn>
                                        <p:tgtEl>
                                          <p:spTgt spid="134">
                                            <p:txEl>
                                              <p:pRg st="7" end="7"/>
                                            </p:txEl>
                                          </p:spTgt>
                                        </p:tgtEl>
                                        <p:attrNameLst>
                                          <p:attrName>style.visibility</p:attrName>
                                        </p:attrNameLst>
                                      </p:cBhvr>
                                      <p:to>
                                        <p:strVal val="visible"/>
                                      </p:to>
                                    </p:set>
                                    <p:animEffect filter="fade" transition="in">
                                      <p:cBhvr additive="repl">
                                        <p:cTn id="213" dur="1000"/>
                                        <p:tgtEl>
                                          <p:spTgt spid="134">
                                            <p:txEl>
                                              <p:pRg st="7" end="7"/>
                                            </p:txEl>
                                          </p:spTgt>
                                        </p:tgtEl>
                                      </p:cBhvr>
                                    </p:animEffect>
                                    <p:anim calcmode="lin" valueType="num">
                                      <p:cBhvr additive="repl">
                                        <p:cTn id="214" dur="1000" fill="hold"/>
                                        <p:tgtEl>
                                          <p:spTgt spid="134">
                                            <p:txEl>
                                              <p:pRg st="7" end="7"/>
                                            </p:txEl>
                                          </p:spTgt>
                                        </p:tgtEl>
                                        <p:attrNameLst>
                                          <p:attrName>ppt_x</p:attrName>
                                        </p:attrNameLst>
                                      </p:cBhvr>
                                      <p:tavLst>
                                        <p:tav tm="0">
                                          <p:val>
                                            <p:strVal val="#ppt_x"/>
                                          </p:val>
                                        </p:tav>
                                        <p:tav tm="100000">
                                          <p:val>
                                            <p:strVal val="#ppt_x"/>
                                          </p:val>
                                        </p:tav>
                                      </p:tavLst>
                                    </p:anim>
                                    <p:anim calcmode="lin" valueType="num">
                                      <p:cBhvr additive="repl">
                                        <p:cTn id="215" dur="1000" fill="hold"/>
                                        <p:tgtEl>
                                          <p:spTgt spid="13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42">
                                  <p:stCondLst>
                                    <p:cond delay="0"/>
                                  </p:stCondLst>
                                  <p:childTnLst>
                                    <p:set>
                                      <p:cBhvr>
                                        <p:cTn id="219" dur="1" fill="hold">
                                          <p:stCondLst>
                                            <p:cond delay="0"/>
                                          </p:stCondLst>
                                        </p:cTn>
                                        <p:tgtEl>
                                          <p:spTgt spid="134">
                                            <p:txEl>
                                              <p:pRg st="9" end="9"/>
                                            </p:txEl>
                                          </p:spTgt>
                                        </p:tgtEl>
                                        <p:attrNameLst>
                                          <p:attrName>style.visibility</p:attrName>
                                        </p:attrNameLst>
                                      </p:cBhvr>
                                      <p:to>
                                        <p:strVal val="visible"/>
                                      </p:to>
                                    </p:set>
                                    <p:animEffect filter="fade" transition="in">
                                      <p:cBhvr additive="repl">
                                        <p:cTn id="220" dur="1000"/>
                                        <p:tgtEl>
                                          <p:spTgt spid="134">
                                            <p:txEl>
                                              <p:pRg st="9" end="9"/>
                                            </p:txEl>
                                          </p:spTgt>
                                        </p:tgtEl>
                                      </p:cBhvr>
                                    </p:animEffect>
                                    <p:anim calcmode="lin" valueType="num">
                                      <p:cBhvr additive="repl">
                                        <p:cTn id="221" dur="1000" fill="hold"/>
                                        <p:tgtEl>
                                          <p:spTgt spid="134">
                                            <p:txEl>
                                              <p:pRg st="9" end="9"/>
                                            </p:txEl>
                                          </p:spTgt>
                                        </p:tgtEl>
                                        <p:attrNameLst>
                                          <p:attrName>ppt_x</p:attrName>
                                        </p:attrNameLst>
                                      </p:cBhvr>
                                      <p:tavLst>
                                        <p:tav tm="0">
                                          <p:val>
                                            <p:strVal val="#ppt_x"/>
                                          </p:val>
                                        </p:tav>
                                        <p:tav tm="100000">
                                          <p:val>
                                            <p:strVal val="#ppt_x"/>
                                          </p:val>
                                        </p:tav>
                                      </p:tavLst>
                                    </p:anim>
                                    <p:anim calcmode="lin" valueType="num">
                                      <p:cBhvr additive="repl">
                                        <p:cTn id="222" dur="1000" fill="hold"/>
                                        <p:tgtEl>
                                          <p:spTgt spid="13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42">
                                  <p:stCondLst>
                                    <p:cond delay="0"/>
                                  </p:stCondLst>
                                  <p:childTnLst>
                                    <p:set>
                                      <p:cBhvr>
                                        <p:cTn id="226" dur="1" fill="hold">
                                          <p:stCondLst>
                                            <p:cond delay="0"/>
                                          </p:stCondLst>
                                        </p:cTn>
                                        <p:tgtEl>
                                          <p:spTgt spid="134">
                                            <p:txEl>
                                              <p:pRg st="11" end="11"/>
                                            </p:txEl>
                                          </p:spTgt>
                                        </p:tgtEl>
                                        <p:attrNameLst>
                                          <p:attrName>style.visibility</p:attrName>
                                        </p:attrNameLst>
                                      </p:cBhvr>
                                      <p:to>
                                        <p:strVal val="visible"/>
                                      </p:to>
                                    </p:set>
                                    <p:animEffect filter="fade" transition="in">
                                      <p:cBhvr additive="repl">
                                        <p:cTn id="227" dur="1000"/>
                                        <p:tgtEl>
                                          <p:spTgt spid="134">
                                            <p:txEl>
                                              <p:pRg st="11" end="11"/>
                                            </p:txEl>
                                          </p:spTgt>
                                        </p:tgtEl>
                                      </p:cBhvr>
                                    </p:animEffect>
                                    <p:anim calcmode="lin" valueType="num">
                                      <p:cBhvr additive="repl">
                                        <p:cTn id="228" dur="1000" fill="hold"/>
                                        <p:tgtEl>
                                          <p:spTgt spid="134">
                                            <p:txEl>
                                              <p:pRg st="11" end="11"/>
                                            </p:txEl>
                                          </p:spTgt>
                                        </p:tgtEl>
                                        <p:attrNameLst>
                                          <p:attrName>ppt_x</p:attrName>
                                        </p:attrNameLst>
                                      </p:cBhvr>
                                      <p:tavLst>
                                        <p:tav tm="0">
                                          <p:val>
                                            <p:strVal val="#ppt_x"/>
                                          </p:val>
                                        </p:tav>
                                        <p:tav tm="100000">
                                          <p:val>
                                            <p:strVal val="#ppt_x"/>
                                          </p:val>
                                        </p:tav>
                                      </p:tavLst>
                                    </p:anim>
                                    <p:anim calcmode="lin" valueType="num">
                                      <p:cBhvr additive="repl">
                                        <p:cTn id="229" dur="1000" fill="hold"/>
                                        <p:tgtEl>
                                          <p:spTgt spid="13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42">
                                  <p:stCondLst>
                                    <p:cond delay="0"/>
                                  </p:stCondLst>
                                  <p:childTnLst>
                                    <p:set>
                                      <p:cBhvr>
                                        <p:cTn id="233" dur="1" fill="hold">
                                          <p:stCondLst>
                                            <p:cond delay="0"/>
                                          </p:stCondLst>
                                        </p:cTn>
                                        <p:tgtEl>
                                          <p:spTgt spid="134">
                                            <p:txEl>
                                              <p:pRg st="13" end="13"/>
                                            </p:txEl>
                                          </p:spTgt>
                                        </p:tgtEl>
                                        <p:attrNameLst>
                                          <p:attrName>style.visibility</p:attrName>
                                        </p:attrNameLst>
                                      </p:cBhvr>
                                      <p:to>
                                        <p:strVal val="visible"/>
                                      </p:to>
                                    </p:set>
                                    <p:animEffect filter="fade" transition="in">
                                      <p:cBhvr additive="repl">
                                        <p:cTn id="234" dur="1000"/>
                                        <p:tgtEl>
                                          <p:spTgt spid="134">
                                            <p:txEl>
                                              <p:pRg st="13" end="13"/>
                                            </p:txEl>
                                          </p:spTgt>
                                        </p:tgtEl>
                                      </p:cBhvr>
                                    </p:animEffect>
                                    <p:anim calcmode="lin" valueType="num">
                                      <p:cBhvr additive="repl">
                                        <p:cTn id="235" dur="1000" fill="hold"/>
                                        <p:tgtEl>
                                          <p:spTgt spid="134">
                                            <p:txEl>
                                              <p:pRg st="13" end="13"/>
                                            </p:txEl>
                                          </p:spTgt>
                                        </p:tgtEl>
                                        <p:attrNameLst>
                                          <p:attrName>ppt_x</p:attrName>
                                        </p:attrNameLst>
                                      </p:cBhvr>
                                      <p:tavLst>
                                        <p:tav tm="0">
                                          <p:val>
                                            <p:strVal val="#ppt_x"/>
                                          </p:val>
                                        </p:tav>
                                        <p:tav tm="100000">
                                          <p:val>
                                            <p:strVal val="#ppt_x"/>
                                          </p:val>
                                        </p:tav>
                                      </p:tavLst>
                                    </p:anim>
                                    <p:anim calcmode="lin" valueType="num">
                                      <p:cBhvr additive="repl">
                                        <p:cTn id="236" dur="1000" fill="hold"/>
                                        <p:tgtEl>
                                          <p:spTgt spid="13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071520" y="476640"/>
            <a:ext cx="7272360" cy="503640"/>
          </a:xfrm>
          <a:prstGeom prst="rect">
            <a:avLst/>
          </a:prstGeom>
          <a:noFill/>
          <a:ln w="0">
            <a:noFill/>
          </a:ln>
        </p:spPr>
        <p:txBody>
          <a:bodyPr lIns="91440" rIns="91440" tIns="45720" bIns="45720" anchor="t">
            <a:normAutofit fontScale="47961"/>
          </a:bodyPr>
          <a:p>
            <a:pPr indent="0" defTabSz="914400">
              <a:lnSpc>
                <a:spcPct val="90000"/>
              </a:lnSpc>
              <a:buNone/>
            </a:pPr>
            <a:r>
              <a:rPr b="1" lang="fr-BE" sz="2400" spc="-1" strike="noStrike" u="sng">
                <a:solidFill>
                  <a:schemeClr val="dk2"/>
                </a:solidFill>
                <a:uFillTx/>
                <a:latin typeface="Tahoma"/>
              </a:rPr>
              <a:t>Bepaling van de vrije kasstromen </a:t>
            </a:r>
            <a:br>
              <a:rPr sz="3600"/>
            </a:br>
            <a:endParaRPr b="0" lang="nl-NL" sz="2400" spc="-1" strike="noStrike">
              <a:solidFill>
                <a:schemeClr val="dk1"/>
              </a:solidFill>
              <a:latin typeface="Calibri"/>
            </a:endParaRPr>
          </a:p>
        </p:txBody>
      </p:sp>
      <p:sp>
        <p:nvSpPr>
          <p:cNvPr id="137" name="PlaceHolder 2"/>
          <p:cNvSpPr>
            <a:spLocks noGrp="1"/>
          </p:cNvSpPr>
          <p:nvPr>
            <p:ph/>
          </p:nvPr>
        </p:nvSpPr>
        <p:spPr>
          <a:xfrm>
            <a:off x="1991520" y="1196640"/>
            <a:ext cx="8352720" cy="51123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400" spc="-1" strike="noStrike">
                <a:solidFill>
                  <a:schemeClr val="dk2"/>
                </a:solidFill>
                <a:latin typeface="Tahoma"/>
                <a:ea typeface="Tahoma"/>
              </a:rPr>
              <a:t>Berekening:</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Tahoma"/>
                <a:ea typeface="Tahoma"/>
              </a:rPr>
              <a:t>EBIT*(1-t) + Niet-kaskosten – </a:t>
            </a:r>
            <a:r>
              <a:rPr b="1" lang="nl-NL" sz="2400" spc="-1" strike="noStrike">
                <a:solidFill>
                  <a:schemeClr val="dk2"/>
                </a:solidFill>
                <a:latin typeface="Symbol"/>
                <a:ea typeface="Tahoma"/>
              </a:rPr>
              <a:t>D</a:t>
            </a:r>
            <a:r>
              <a:rPr b="1" lang="nl-NL" sz="2400" spc="-1" strike="noStrike">
                <a:solidFill>
                  <a:schemeClr val="dk2"/>
                </a:solidFill>
                <a:latin typeface="Tahoma"/>
                <a:ea typeface="Tahoma"/>
              </a:rPr>
              <a:t> BBK - Investeringen</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Tahoma"/>
                <a:ea typeface="Tahoma"/>
              </a:rPr>
              <a:t>=</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Tahoma"/>
                <a:ea typeface="Tahoma"/>
              </a:rPr>
              <a:t>Vrije kasstroom na belastingen  (VKS)</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3200" spc="-1" strike="noStrike">
              <a:solidFill>
                <a:schemeClr val="dk2"/>
              </a:solidFill>
              <a:latin typeface="Calibri"/>
            </a:endParaRPr>
          </a:p>
        </p:txBody>
      </p:sp>
      <p:sp>
        <p:nvSpPr>
          <p:cNvPr id="138" name="PlaceHolder 3"/>
          <p:cNvSpPr>
            <a:spLocks noGrp="1"/>
          </p:cNvSpPr>
          <p:nvPr>
            <p:ph type="sldNum" idx="3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D14032C-5D94-4329-8DFA-7E457EC368D6}"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Berekeningsschema voor de kasstromen</a:t>
            </a:r>
            <a:endParaRPr b="0" lang="nl-NL" sz="4400" spc="-1" strike="noStrike">
              <a:solidFill>
                <a:schemeClr val="dk1"/>
              </a:solidFill>
              <a:latin typeface="Calibri"/>
            </a:endParaRPr>
          </a:p>
        </p:txBody>
      </p:sp>
      <p:sp>
        <p:nvSpPr>
          <p:cNvPr id="140" name="Tekstvak 6"/>
          <p:cNvSpPr/>
          <p:nvPr/>
        </p:nvSpPr>
        <p:spPr>
          <a:xfrm>
            <a:off x="2135520" y="1700640"/>
            <a:ext cx="7920360" cy="33814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2400" spc="-1" strike="noStrike">
                <a:solidFill>
                  <a:srgbClr val="003d62"/>
                </a:solidFill>
                <a:latin typeface="Calibri"/>
              </a:rPr>
              <a:t>Vb bepaling van de relevante kasstromen van een investeringsproject</a:t>
            </a:r>
            <a:endParaRPr b="0" lang="en-US" sz="2400" spc="-1" strike="noStrike">
              <a:solidFill>
                <a:srgbClr val="000000"/>
              </a:solidFill>
              <a:latin typeface="Arial"/>
            </a:endParaRPr>
          </a:p>
          <a:p>
            <a:pPr defTabSz="457200">
              <a:lnSpc>
                <a:spcPct val="100000"/>
              </a:lnSpc>
              <a:tabLst>
                <a:tab algn="r" pos="-914400"/>
                <a:tab algn="r" pos="-457200"/>
                <a:tab algn="r" pos="457200"/>
                <a:tab algn="r" pos="914400"/>
              </a:tabLst>
            </a:pPr>
            <a:endParaRPr b="0" lang="en-US" sz="2400" spc="-1" strike="noStrike">
              <a:solidFill>
                <a:srgbClr val="000000"/>
              </a:solidFill>
              <a:latin typeface="Arial"/>
            </a:endParaRPr>
          </a:p>
          <a:p>
            <a:pPr defTabSz="457200">
              <a:lnSpc>
                <a:spcPct val="100000"/>
              </a:lnSpc>
              <a:tabLst>
                <a:tab algn="r" pos="-914400"/>
                <a:tab algn="r" pos="-457200"/>
                <a:tab algn="r" pos="457200"/>
                <a:tab algn="r" pos="914400"/>
              </a:tabLst>
            </a:pPr>
            <a:r>
              <a:rPr b="0" lang="nl-NL" sz="2400" spc="-1" strike="noStrike">
                <a:solidFill>
                  <a:srgbClr val="003d62"/>
                </a:solidFill>
                <a:latin typeface="Calibri"/>
              </a:rPr>
              <a:t>De onderneming Prodigy denkt eraan een nieuw product op de markt te brengen. De commerciële dienst geeft de volgende informatie over de toekomstige omzet:</a:t>
            </a:r>
            <a:endParaRPr b="0" lang="en-US" sz="2400" spc="-1" strike="noStrike">
              <a:solidFill>
                <a:srgbClr val="000000"/>
              </a:solidFill>
              <a:latin typeface="Arial"/>
            </a:endParaRPr>
          </a:p>
          <a:p>
            <a:pPr defTabSz="457200">
              <a:lnSpc>
                <a:spcPct val="100000"/>
              </a:lnSpc>
              <a:tabLst>
                <a:tab algn="r" pos="-914400"/>
                <a:tab algn="r" pos="-457200"/>
                <a:tab algn="r" pos="457200"/>
                <a:tab algn="r" pos="914400"/>
              </a:tabLst>
            </a:pPr>
            <a:r>
              <a:rPr b="0" lang="nl-NL" sz="2400" spc="-1" strike="noStrike">
                <a:solidFill>
                  <a:srgbClr val="003d62"/>
                </a:solidFill>
                <a:latin typeface="Calibri"/>
              </a:rPr>
              <a:t>	</a:t>
            </a:r>
            <a:r>
              <a:rPr b="0" lang="nl-NL" sz="2400" spc="-1" strike="noStrike">
                <a:solidFill>
                  <a:srgbClr val="003d62"/>
                </a:solidFill>
                <a:latin typeface="Calibri"/>
              </a:rPr>
              <a:t>jaar 1</a:t>
            </a:r>
            <a:r>
              <a:rPr b="0" lang="nl-NL" sz="2400" spc="-1" strike="noStrike">
                <a:solidFill>
                  <a:srgbClr val="003d62"/>
                </a:solidFill>
                <a:latin typeface="Calibri"/>
              </a:rPr>
              <a:t>	</a:t>
            </a:r>
            <a:r>
              <a:rPr b="0" lang="nl-NL" sz="2400" spc="-1" strike="noStrike">
                <a:solidFill>
                  <a:srgbClr val="003d62"/>
                </a:solidFill>
                <a:latin typeface="Calibri"/>
              </a:rPr>
              <a:t>	</a:t>
            </a:r>
            <a:r>
              <a:rPr b="0" lang="nl-NL" sz="2400" spc="-1" strike="noStrike">
                <a:solidFill>
                  <a:srgbClr val="003d62"/>
                </a:solidFill>
                <a:latin typeface="Calibri"/>
              </a:rPr>
              <a:t>10 miljoen EUR</a:t>
            </a:r>
            <a:endParaRPr b="0" lang="en-US" sz="2400" spc="-1" strike="noStrike">
              <a:solidFill>
                <a:srgbClr val="000000"/>
              </a:solidFill>
              <a:latin typeface="Arial"/>
            </a:endParaRPr>
          </a:p>
          <a:p>
            <a:pPr defTabSz="457200">
              <a:lnSpc>
                <a:spcPct val="100000"/>
              </a:lnSpc>
              <a:tabLst>
                <a:tab algn="r" pos="-914400"/>
                <a:tab algn="r" pos="-457200"/>
                <a:tab algn="r" pos="457200"/>
                <a:tab algn="r" pos="914400"/>
              </a:tabLst>
            </a:pPr>
            <a:r>
              <a:rPr b="0" lang="nl-NL" sz="2400" spc="-1" strike="noStrike">
                <a:solidFill>
                  <a:srgbClr val="003d62"/>
                </a:solidFill>
                <a:latin typeface="Calibri"/>
              </a:rPr>
              <a:t>	</a:t>
            </a:r>
            <a:r>
              <a:rPr b="0" lang="nl-NL" sz="2400" spc="-1" strike="noStrike">
                <a:solidFill>
                  <a:srgbClr val="003d62"/>
                </a:solidFill>
                <a:latin typeface="Calibri"/>
              </a:rPr>
              <a:t>jaar 2</a:t>
            </a:r>
            <a:r>
              <a:rPr b="0" lang="nl-NL" sz="2400" spc="-1" strike="noStrike">
                <a:solidFill>
                  <a:srgbClr val="003d62"/>
                </a:solidFill>
                <a:latin typeface="Calibri"/>
              </a:rPr>
              <a:t>	</a:t>
            </a:r>
            <a:r>
              <a:rPr b="0" lang="nl-NL" sz="2400" spc="-1" strike="noStrike">
                <a:solidFill>
                  <a:srgbClr val="003d62"/>
                </a:solidFill>
                <a:latin typeface="Calibri"/>
              </a:rPr>
              <a:t>	</a:t>
            </a:r>
            <a:r>
              <a:rPr b="0" lang="nl-NL" sz="2400" spc="-1" strike="noStrike">
                <a:solidFill>
                  <a:srgbClr val="003d62"/>
                </a:solidFill>
                <a:latin typeface="Calibri"/>
              </a:rPr>
              <a:t>12 miljoen EUR</a:t>
            </a:r>
            <a:endParaRPr b="0" lang="en-US" sz="2400" spc="-1" strike="noStrike">
              <a:solidFill>
                <a:srgbClr val="000000"/>
              </a:solidFill>
              <a:latin typeface="Arial"/>
            </a:endParaRPr>
          </a:p>
          <a:p>
            <a:pPr defTabSz="457200">
              <a:lnSpc>
                <a:spcPct val="100000"/>
              </a:lnSpc>
              <a:tabLst>
                <a:tab algn="r" pos="-914400"/>
                <a:tab algn="r" pos="-457200"/>
                <a:tab algn="r" pos="457200"/>
                <a:tab algn="r" pos="914400"/>
              </a:tabLst>
            </a:pPr>
            <a:r>
              <a:rPr b="0" lang="nl-NL" sz="2400" spc="-1" strike="noStrike">
                <a:solidFill>
                  <a:srgbClr val="003d62"/>
                </a:solidFill>
                <a:latin typeface="Calibri"/>
              </a:rPr>
              <a:t>	</a:t>
            </a:r>
            <a:r>
              <a:rPr b="0" lang="nl-NL" sz="2400" spc="-1" strike="noStrike">
                <a:solidFill>
                  <a:srgbClr val="003d62"/>
                </a:solidFill>
                <a:latin typeface="Calibri"/>
              </a:rPr>
              <a:t>jaar 3</a:t>
            </a:r>
            <a:r>
              <a:rPr b="0" lang="nl-NL" sz="2400" spc="-1" strike="noStrike">
                <a:solidFill>
                  <a:srgbClr val="003d62"/>
                </a:solidFill>
                <a:latin typeface="Calibri"/>
              </a:rPr>
              <a:t>	</a:t>
            </a:r>
            <a:r>
              <a:rPr b="0" lang="nl-NL" sz="2400" spc="-1" strike="noStrike">
                <a:solidFill>
                  <a:srgbClr val="003d62"/>
                </a:solidFill>
                <a:latin typeface="Calibri"/>
              </a:rPr>
              <a:t>	</a:t>
            </a:r>
            <a:r>
              <a:rPr b="0" lang="nl-NL" sz="2400" spc="-1" strike="noStrike">
                <a:solidFill>
                  <a:srgbClr val="003d62"/>
                </a:solidFill>
                <a:latin typeface="Calibri"/>
              </a:rPr>
              <a:t>13 miljoen EUR</a:t>
            </a:r>
            <a:endParaRPr b="0" lang="en-US" sz="2400" spc="-1" strike="noStrike">
              <a:solidFill>
                <a:srgbClr val="000000"/>
              </a:solidFill>
              <a:latin typeface="Arial"/>
            </a:endParaRPr>
          </a:p>
        </p:txBody>
      </p:sp>
      <p:sp>
        <p:nvSpPr>
          <p:cNvPr id="141" name="PlaceHolder 2"/>
          <p:cNvSpPr>
            <a:spLocks noGrp="1"/>
          </p:cNvSpPr>
          <p:nvPr>
            <p:ph type="sldNum" idx="3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57A2F11-1A78-4BDD-994F-5585ABDEADDD}"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Berekeningsschema voor de kasstromen</a:t>
            </a:r>
            <a:endParaRPr b="0" lang="nl-NL" sz="4400" spc="-1" strike="noStrike">
              <a:solidFill>
                <a:schemeClr val="dk1"/>
              </a:solidFill>
              <a:latin typeface="Calibri"/>
            </a:endParaRPr>
          </a:p>
        </p:txBody>
      </p:sp>
      <p:sp>
        <p:nvSpPr>
          <p:cNvPr id="143" name="Tekstvak 6"/>
          <p:cNvSpPr/>
          <p:nvPr/>
        </p:nvSpPr>
        <p:spPr>
          <a:xfrm>
            <a:off x="2135520" y="1700640"/>
            <a:ext cx="7920360" cy="34437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tabLst>
                <a:tab algn="r" pos="-914400"/>
                <a:tab algn="r" pos="-457200"/>
              </a:tabLst>
            </a:pPr>
            <a:r>
              <a:rPr b="0" lang="nl-NL" sz="2000" spc="-1" strike="noStrike">
                <a:solidFill>
                  <a:srgbClr val="003d62"/>
                </a:solidFill>
                <a:latin typeface="Calibri"/>
              </a:rPr>
              <a:t>De financiële dienst heeft de volgende informatie verzameld :</a:t>
            </a:r>
            <a:endParaRPr b="0" lang="en-US" sz="2000" spc="-1" strike="noStrike">
              <a:solidFill>
                <a:srgbClr val="000000"/>
              </a:solidFill>
              <a:latin typeface="Arial"/>
            </a:endParaRPr>
          </a:p>
          <a:p>
            <a:pPr marL="268200" indent="-268200" defTabSz="457200">
              <a:lnSpc>
                <a:spcPct val="100000"/>
              </a:lnSpc>
              <a:tabLst>
                <a:tab algn="l" pos="0"/>
              </a:tabLst>
            </a:pPr>
            <a:r>
              <a:rPr b="0" lang="nl-NL" sz="2000" spc="-1" strike="noStrike">
                <a:solidFill>
                  <a:srgbClr val="003d62"/>
                </a:solidFill>
                <a:latin typeface="Calibri"/>
              </a:rPr>
              <a:t>1. De klanten betalen 50% van de omzet contant en 50% met een betalingsuitstel van 73 dagen.</a:t>
            </a:r>
            <a:endParaRPr b="0" lang="en-US" sz="2000" spc="-1" strike="noStrike">
              <a:solidFill>
                <a:srgbClr val="000000"/>
              </a:solidFill>
              <a:latin typeface="Arial"/>
            </a:endParaRPr>
          </a:p>
          <a:p>
            <a:pPr marL="268200" indent="-268200" defTabSz="457200">
              <a:lnSpc>
                <a:spcPct val="100000"/>
              </a:lnSpc>
              <a:tabLst>
                <a:tab algn="l" pos="0"/>
              </a:tabLst>
            </a:pPr>
            <a:r>
              <a:rPr b="0" lang="nl-NL" sz="2000" spc="-1" strike="noStrike">
                <a:solidFill>
                  <a:srgbClr val="003d62"/>
                </a:solidFill>
                <a:latin typeface="Calibri"/>
              </a:rPr>
              <a:t>2. De bedrijfskosten (exclusief afschrijvingen) bedragen 50% van de omzet en 60% van deze bedrijfskosten bestaat uit aankopen bij verschillende leveranciers. </a:t>
            </a:r>
            <a:endParaRPr b="0" lang="en-US" sz="2000" spc="-1" strike="noStrike">
              <a:solidFill>
                <a:srgbClr val="000000"/>
              </a:solidFill>
              <a:latin typeface="Arial"/>
            </a:endParaRPr>
          </a:p>
          <a:p>
            <a:pPr marL="268200" indent="-268200" defTabSz="457200">
              <a:lnSpc>
                <a:spcPct val="100000"/>
              </a:lnSpc>
              <a:tabLst>
                <a:tab algn="l" pos="0"/>
              </a:tabLst>
            </a:pPr>
            <a:r>
              <a:rPr b="0" lang="nl-NL" sz="2000" spc="-1" strike="noStrike">
                <a:solidFill>
                  <a:srgbClr val="003d62"/>
                </a:solidFill>
                <a:latin typeface="Calibri"/>
              </a:rPr>
              <a:t>3. Van de leveranciers krijgt men een betalingsuitstel van 60 dagen.</a:t>
            </a:r>
            <a:endParaRPr b="0" lang="en-US" sz="2000" spc="-1" strike="noStrike">
              <a:solidFill>
                <a:srgbClr val="000000"/>
              </a:solidFill>
              <a:latin typeface="Arial"/>
            </a:endParaRPr>
          </a:p>
          <a:p>
            <a:pPr marL="268200" indent="-268200" defTabSz="457200">
              <a:lnSpc>
                <a:spcPct val="100000"/>
              </a:lnSpc>
              <a:tabLst>
                <a:tab algn="l" pos="0"/>
              </a:tabLst>
            </a:pPr>
            <a:r>
              <a:rPr b="0" lang="nl-NL" sz="2000" spc="-1" strike="noStrike">
                <a:solidFill>
                  <a:srgbClr val="003d62"/>
                </a:solidFill>
                <a:latin typeface="Calibri"/>
              </a:rPr>
              <a:t>4. Een machine dient aangekocht te worden met een kostprijs van 9 miljoen EUR. Men past een lineaire afschrijving toe over de levensduur van de machine (i.c. 5 jaar). </a:t>
            </a:r>
            <a:endParaRPr b="0" lang="en-US" sz="2000" spc="-1" strike="noStrike">
              <a:solidFill>
                <a:srgbClr val="000000"/>
              </a:solidFill>
              <a:latin typeface="Arial"/>
            </a:endParaRPr>
          </a:p>
          <a:p>
            <a:pPr marL="268200" indent="-268200" defTabSz="457200">
              <a:lnSpc>
                <a:spcPct val="100000"/>
              </a:lnSpc>
              <a:tabLst>
                <a:tab algn="l" pos="0"/>
              </a:tabLst>
            </a:pPr>
            <a:r>
              <a:rPr b="0" lang="nl-NL" sz="2000" spc="-1" strike="noStrike">
                <a:solidFill>
                  <a:srgbClr val="003d62"/>
                </a:solidFill>
                <a:latin typeface="Calibri"/>
              </a:rPr>
              <a:t>5. De verkoopwaarde van de nieuwe machine is na 3 jaar te verwaarlozen.</a:t>
            </a:r>
            <a:endParaRPr b="0" lang="en-US" sz="2000" spc="-1" strike="noStrike">
              <a:solidFill>
                <a:srgbClr val="000000"/>
              </a:solidFill>
              <a:latin typeface="Arial"/>
            </a:endParaRPr>
          </a:p>
        </p:txBody>
      </p:sp>
      <p:sp>
        <p:nvSpPr>
          <p:cNvPr id="144" name="PlaceHolder 2"/>
          <p:cNvSpPr>
            <a:spLocks noGrp="1"/>
          </p:cNvSpPr>
          <p:nvPr>
            <p:ph type="sldNum" idx="3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FE58566-D2E8-4E8F-BAF6-CD62378AEF23}"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Berekeningsschema voor de kasstromen</a:t>
            </a:r>
            <a:endParaRPr b="0" lang="nl-NL" sz="4400" spc="-1" strike="noStrike">
              <a:solidFill>
                <a:schemeClr val="dk1"/>
              </a:solidFill>
              <a:latin typeface="Calibri"/>
            </a:endParaRPr>
          </a:p>
        </p:txBody>
      </p:sp>
      <p:sp>
        <p:nvSpPr>
          <p:cNvPr id="146" name="Tekstvak 6"/>
          <p:cNvSpPr/>
          <p:nvPr/>
        </p:nvSpPr>
        <p:spPr>
          <a:xfrm>
            <a:off x="2157480" y="1700640"/>
            <a:ext cx="7920360" cy="34437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2000" spc="-1" strike="noStrike">
                <a:solidFill>
                  <a:srgbClr val="003d62"/>
                </a:solidFill>
                <a:latin typeface="Calibri"/>
              </a:rPr>
              <a:t>Vb (vervolg)</a:t>
            </a:r>
            <a:endParaRPr b="0" lang="en-US" sz="2000" spc="-1" strike="noStrike">
              <a:solidFill>
                <a:srgbClr val="000000"/>
              </a:solidFill>
              <a:latin typeface="Arial"/>
            </a:endParaRPr>
          </a:p>
          <a:p>
            <a:pPr marL="268200" indent="-268200" defTabSz="457200">
              <a:lnSpc>
                <a:spcPct val="100000"/>
              </a:lnSpc>
              <a:tabLst>
                <a:tab algn="l" pos="0"/>
              </a:tabLst>
            </a:pPr>
            <a:r>
              <a:rPr b="0" lang="nl-NL" sz="2000" spc="-1" strike="noStrike">
                <a:solidFill>
                  <a:srgbClr val="003d62"/>
                </a:solidFill>
                <a:latin typeface="Calibri"/>
              </a:rPr>
              <a:t>6. Er werden door de commerciële dienst markttesten uitgevoerd om een idee te verkrijgen van de te verwachten omzet. De kostprijs hiervan bedraagt € 1 miljoen.</a:t>
            </a:r>
            <a:endParaRPr b="0" lang="en-US" sz="2000" spc="-1" strike="noStrike">
              <a:solidFill>
                <a:srgbClr val="000000"/>
              </a:solidFill>
              <a:latin typeface="Arial"/>
            </a:endParaRPr>
          </a:p>
          <a:p>
            <a:pPr marL="268200" indent="-268200" defTabSz="457200">
              <a:lnSpc>
                <a:spcPct val="100000"/>
              </a:lnSpc>
              <a:tabLst>
                <a:tab algn="l" pos="0"/>
              </a:tabLst>
            </a:pPr>
            <a:r>
              <a:rPr b="0" lang="nl-NL" sz="2000" spc="-1" strike="noStrike">
                <a:solidFill>
                  <a:srgbClr val="003d62"/>
                </a:solidFill>
                <a:latin typeface="Calibri"/>
              </a:rPr>
              <a:t>7. De financiële dienst houdt er eveneens rekening mee dat de aanwezige voorraden grond- en hulpstoffen, goederen in bewerking en afgewerkte producten gemiddeld 9,43% van de omzet bedragen. </a:t>
            </a:r>
            <a:endParaRPr b="0" lang="en-US" sz="2000" spc="-1" strike="noStrike">
              <a:solidFill>
                <a:srgbClr val="000000"/>
              </a:solidFill>
              <a:latin typeface="Arial"/>
            </a:endParaRPr>
          </a:p>
          <a:p>
            <a:pPr marL="268200" indent="-268200" defTabSz="457200">
              <a:lnSpc>
                <a:spcPct val="100000"/>
              </a:lnSpc>
              <a:tabLst>
                <a:tab algn="l" pos="0"/>
              </a:tabLst>
            </a:pPr>
            <a:r>
              <a:rPr b="0" lang="nl-NL" sz="2000" spc="-1" strike="noStrike">
                <a:solidFill>
                  <a:srgbClr val="003d62"/>
                </a:solidFill>
                <a:latin typeface="Calibri"/>
              </a:rPr>
              <a:t>8. De belastingvoet is 40%.</a:t>
            </a:r>
            <a:endParaRPr b="0" lang="en-US" sz="2000" spc="-1" strike="noStrike">
              <a:solidFill>
                <a:srgbClr val="000000"/>
              </a:solidFill>
              <a:latin typeface="Arial"/>
            </a:endParaRPr>
          </a:p>
          <a:p>
            <a:pPr marL="268200" indent="-268200" defTabSz="457200">
              <a:lnSpc>
                <a:spcPct val="100000"/>
              </a:lnSpc>
              <a:tabLst>
                <a:tab algn="l" pos="0"/>
              </a:tabLst>
            </a:pPr>
            <a:r>
              <a:rPr b="0" lang="nl-NL" sz="2000" spc="-1" strike="noStrike">
                <a:solidFill>
                  <a:srgbClr val="003d62"/>
                </a:solidFill>
                <a:latin typeface="Calibri"/>
              </a:rPr>
              <a:t>9. Het minimale rendement dat deze onderneming vereist op investeringen van dit risiconiveau bedraagt 11%.</a:t>
            </a:r>
            <a:br>
              <a:rPr sz="2000"/>
            </a:br>
            <a:endParaRPr b="0" lang="en-US" sz="2000" spc="-1" strike="noStrike">
              <a:solidFill>
                <a:srgbClr val="000000"/>
              </a:solidFill>
              <a:latin typeface="Arial"/>
            </a:endParaRPr>
          </a:p>
        </p:txBody>
      </p:sp>
      <p:sp>
        <p:nvSpPr>
          <p:cNvPr id="147" name="PlaceHolder 2"/>
          <p:cNvSpPr>
            <a:spLocks noGrp="1"/>
          </p:cNvSpPr>
          <p:nvPr>
            <p:ph type="sldNum" idx="4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B0215A5-62BD-4608-8757-734CA0679716}"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Berekeningsschema voor de kasstromen</a:t>
            </a:r>
            <a:endParaRPr b="0" lang="nl-NL" sz="4400" spc="-1" strike="noStrike">
              <a:solidFill>
                <a:schemeClr val="dk1"/>
              </a:solidFill>
              <a:latin typeface="Calibri"/>
            </a:endParaRPr>
          </a:p>
        </p:txBody>
      </p:sp>
      <p:sp>
        <p:nvSpPr>
          <p:cNvPr id="149" name="Tekstvak 6"/>
          <p:cNvSpPr/>
          <p:nvPr/>
        </p:nvSpPr>
        <p:spPr>
          <a:xfrm>
            <a:off x="2125080" y="1412640"/>
            <a:ext cx="7920360" cy="492264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br>
              <a:rPr sz="1700"/>
            </a:br>
            <a:r>
              <a:rPr b="0" lang="nl-NL" sz="2000" spc="-1" strike="noStrike">
                <a:solidFill>
                  <a:srgbClr val="003d62"/>
                </a:solidFill>
                <a:latin typeface="Calibri"/>
              </a:rPr>
              <a:t>Het initieel investeringsbedrag van dit project bedraagt 9 miljoen EUR. </a:t>
            </a: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r>
              <a:rPr b="0" lang="nl-NL" sz="2000" spc="-1" strike="noStrike">
                <a:solidFill>
                  <a:srgbClr val="003d62"/>
                </a:solidFill>
                <a:latin typeface="Calibri"/>
              </a:rPr>
              <a:t>Aangezien er lineair op vijf jaar wordt afgeschreven, betekent dit een jaarlijks bedrag aan afschrijvingen van 1,8 miljoen EUR. </a:t>
            </a: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r>
              <a:rPr b="0" lang="nl-NL" sz="2000" spc="-1" strike="noStrike">
                <a:solidFill>
                  <a:srgbClr val="003d62"/>
                </a:solidFill>
                <a:latin typeface="Calibri"/>
              </a:rPr>
              <a:t>Belasting op meer(min)waarde = t x (marktwaarde – boekwaarde)</a:t>
            </a: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p:txBody>
      </p:sp>
      <p:graphicFrame>
        <p:nvGraphicFramePr>
          <p:cNvPr id="150" name="Tabel 4"/>
          <p:cNvGraphicFramePr/>
          <p:nvPr/>
        </p:nvGraphicFramePr>
        <p:xfrm>
          <a:off x="1868760" y="3209040"/>
          <a:ext cx="8197920" cy="1112400"/>
        </p:xfrm>
        <a:graphic>
          <a:graphicData uri="http://schemas.openxmlformats.org/drawingml/2006/table">
            <a:tbl>
              <a:tblPr/>
              <a:tblGrid>
                <a:gridCol w="2376000"/>
                <a:gridCol w="1164240"/>
                <a:gridCol w="1164240"/>
                <a:gridCol w="1164240"/>
                <a:gridCol w="1164240"/>
                <a:gridCol w="1164240"/>
              </a:tblGrid>
              <a:tr h="370800">
                <a:tc>
                  <a:txBody>
                    <a:bodyPr anchor="t">
                      <a:noAutofit/>
                    </a:bodyPr>
                    <a:p>
                      <a:pPr defTabSz="914400">
                        <a:lnSpc>
                          <a:spcPct val="100000"/>
                        </a:lnSpc>
                      </a:pPr>
                      <a:r>
                        <a:rPr b="1" lang="nl-BE" sz="1800" spc="-1" strike="noStrike">
                          <a:solidFill>
                            <a:schemeClr val="lt1"/>
                          </a:solidFill>
                          <a:latin typeface="Calibri"/>
                        </a:rPr>
                        <a:t>Jaar</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1</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2</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3</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4</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5</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914400">
                        <a:lnSpc>
                          <a:spcPct val="100000"/>
                        </a:lnSpc>
                      </a:pPr>
                      <a:r>
                        <a:rPr b="1" lang="nl-BE" sz="1800" spc="-1" strike="noStrike">
                          <a:solidFill>
                            <a:srgbClr val="3b3b3b"/>
                          </a:solidFill>
                          <a:latin typeface="Calibri"/>
                        </a:rPr>
                        <a:t>Boekwaarde begin</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1" lang="nl-BE" sz="1800" spc="-1" strike="noStrike">
                          <a:solidFill>
                            <a:srgbClr val="3b3b3b"/>
                          </a:solidFill>
                          <a:latin typeface="Calibri"/>
                        </a:rPr>
                        <a:t>9</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1" lang="nl-BE" sz="1800" spc="-1" strike="noStrike">
                          <a:solidFill>
                            <a:srgbClr val="3b3b3b"/>
                          </a:solidFill>
                          <a:latin typeface="Calibri"/>
                        </a:rPr>
                        <a:t>7,2</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1" lang="nl-BE" sz="1800" spc="-1" strike="noStrike">
                          <a:solidFill>
                            <a:srgbClr val="3b3b3b"/>
                          </a:solidFill>
                          <a:latin typeface="Calibri"/>
                        </a:rPr>
                        <a:t>5,4</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1" lang="nl-BE" sz="1800" spc="-1" strike="noStrike">
                          <a:solidFill>
                            <a:srgbClr val="3b3b3b"/>
                          </a:solidFill>
                          <a:latin typeface="Calibri"/>
                        </a:rPr>
                        <a:t>3,6</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1" lang="nl-BE" sz="1800" spc="-1" strike="noStrike">
                          <a:solidFill>
                            <a:srgbClr val="3b3b3b"/>
                          </a:solidFill>
                          <a:latin typeface="Calibri"/>
                        </a:rPr>
                        <a:t>1,8</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1" lang="nl-BE" sz="1800" spc="-1" strike="noStrike">
                          <a:solidFill>
                            <a:srgbClr val="3b3b3b"/>
                          </a:solidFill>
                          <a:latin typeface="Calibri"/>
                        </a:rPr>
                        <a:t>Boekwaarde eind</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1" lang="nl-BE" sz="1800" spc="-1" strike="noStrike">
                          <a:solidFill>
                            <a:srgbClr val="3b3b3b"/>
                          </a:solidFill>
                          <a:latin typeface="Calibri"/>
                        </a:rPr>
                        <a:t>7,2</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1" lang="nl-BE" sz="1800" spc="-1" strike="noStrike">
                          <a:solidFill>
                            <a:srgbClr val="3b3b3b"/>
                          </a:solidFill>
                          <a:latin typeface="Calibri"/>
                        </a:rPr>
                        <a:t>5,4</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1" lang="nl-BE" sz="1800" spc="-1" strike="noStrike">
                          <a:solidFill>
                            <a:srgbClr val="3b3b3b"/>
                          </a:solidFill>
                          <a:latin typeface="Calibri"/>
                        </a:rPr>
                        <a:t>3,6</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1" lang="nl-BE" sz="1800" spc="-1" strike="noStrike">
                          <a:solidFill>
                            <a:srgbClr val="3b3b3b"/>
                          </a:solidFill>
                          <a:latin typeface="Calibri"/>
                        </a:rPr>
                        <a:t>1,8</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1" lang="nl-BE" sz="1800" spc="-1" strike="noStrike">
                          <a:solidFill>
                            <a:srgbClr val="3b3b3b"/>
                          </a:solidFill>
                          <a:latin typeface="Calibri"/>
                        </a:rPr>
                        <a:t>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151" name="PlaceHolder 2"/>
          <p:cNvSpPr>
            <a:spLocks noGrp="1"/>
          </p:cNvSpPr>
          <p:nvPr>
            <p:ph type="sldNum" idx="4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072D2A0-FE70-4B4E-A965-464AA662DE82}"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Berekeningsschema voor de kasstromen</a:t>
            </a:r>
            <a:endParaRPr b="0" lang="nl-NL" sz="4400" spc="-1" strike="noStrike">
              <a:solidFill>
                <a:schemeClr val="dk1"/>
              </a:solidFill>
              <a:latin typeface="Calibri"/>
            </a:endParaRPr>
          </a:p>
        </p:txBody>
      </p:sp>
      <p:sp>
        <p:nvSpPr>
          <p:cNvPr id="153" name="Tekstvak 6"/>
          <p:cNvSpPr/>
          <p:nvPr/>
        </p:nvSpPr>
        <p:spPr>
          <a:xfrm>
            <a:off x="2125080" y="1412640"/>
            <a:ext cx="7920360" cy="283392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br>
              <a:rPr sz="2000"/>
            </a:b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endParaRPr b="0" lang="en-US" sz="2000" spc="-1" strike="noStrike">
              <a:solidFill>
                <a:srgbClr val="000000"/>
              </a:solidFill>
              <a:latin typeface="Arial"/>
            </a:endParaRPr>
          </a:p>
          <a:p>
            <a:pPr defTabSz="457200">
              <a:lnSpc>
                <a:spcPct val="100000"/>
              </a:lnSpc>
            </a:pPr>
            <a:r>
              <a:rPr b="0" lang="nl-NL" sz="2000" spc="-1" strike="noStrike">
                <a:solidFill>
                  <a:srgbClr val="003d62"/>
                </a:solidFill>
                <a:latin typeface="Calibri"/>
              </a:rPr>
              <a:t>Aangezien de marktwaarde van de machine op het einde van het project nul bedraagt en de boekwaarde op dat moment 3,6 miljoen EUR bedraagt, ontstaat er een fiscale aftrekbare minderwaarde van 3,6 miljoen EUR, welke aanleiding geeft tot een belastingbesparing van 1,44 miljoen EUR in jaar drie.</a:t>
            </a:r>
            <a:endParaRPr b="0" lang="en-US" sz="2000" spc="-1" strike="noStrike">
              <a:solidFill>
                <a:srgbClr val="000000"/>
              </a:solidFill>
              <a:latin typeface="Arial"/>
            </a:endParaRPr>
          </a:p>
        </p:txBody>
      </p:sp>
      <p:sp>
        <p:nvSpPr>
          <p:cNvPr id="154" name="PlaceHolder 2"/>
          <p:cNvSpPr>
            <a:spLocks noGrp="1"/>
          </p:cNvSpPr>
          <p:nvPr>
            <p:ph type="sldNum" idx="4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4B21C3B-CB2B-44F5-B165-57780766368D}"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Berekeningsschema voor de kasstromen</a:t>
            </a:r>
            <a:endParaRPr b="0" lang="nl-NL" sz="4400" spc="-1" strike="noStrike">
              <a:solidFill>
                <a:schemeClr val="dk1"/>
              </a:solidFill>
              <a:latin typeface="Calibri"/>
            </a:endParaRPr>
          </a:p>
        </p:txBody>
      </p:sp>
      <p:sp>
        <p:nvSpPr>
          <p:cNvPr id="156" name="Tekstvak 6"/>
          <p:cNvSpPr/>
          <p:nvPr/>
        </p:nvSpPr>
        <p:spPr>
          <a:xfrm>
            <a:off x="2135520" y="1700640"/>
            <a:ext cx="7920360" cy="40978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tabLst>
                <a:tab algn="r" pos="-914400"/>
                <a:tab algn="r" pos="-457200"/>
                <a:tab algn="l" pos="3151080"/>
                <a:tab algn="l" pos="4140360"/>
                <a:tab algn="l" pos="5130720"/>
              </a:tabLst>
            </a:pPr>
            <a:r>
              <a:rPr b="0" i="1" lang="nl-BE" sz="1800" spc="-1" strike="noStrike">
                <a:solidFill>
                  <a:srgbClr val="003d62"/>
                </a:solidFill>
                <a:latin typeface="Calibri"/>
              </a:rPr>
              <a:t>Vb (vervolg)</a:t>
            </a:r>
            <a:r>
              <a:rPr b="0" lang="nl-NL" sz="1800" spc="-1" strike="noStrike">
                <a:solidFill>
                  <a:srgbClr val="003d62"/>
                </a:solidFill>
                <a:latin typeface="Calibri"/>
              </a:rPr>
              <a:t> </a:t>
            </a: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r>
              <a:rPr b="0" lang="nl-NL" sz="1800" spc="-1" strike="noStrike">
                <a:solidFill>
                  <a:srgbClr val="003d62"/>
                </a:solidFill>
                <a:latin typeface="Calibri"/>
              </a:rPr>
              <a:t>De toename in de behoefte aan bedrijfskapitaal werd hierbij als volgt berekend:</a:t>
            </a: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r>
              <a:rPr b="0" lang="nl-NL" sz="1800" spc="-1" strike="noStrike">
                <a:solidFill>
                  <a:srgbClr val="003d62"/>
                </a:solidFill>
                <a:latin typeface="Calibri"/>
              </a:rPr>
              <a:t>1. handelsvorderingen = 73/365 * 50% * omzet = 10% omzet</a:t>
            </a: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r>
              <a:rPr b="0" lang="nl-NL" sz="1800" spc="-1" strike="noStrike">
                <a:solidFill>
                  <a:srgbClr val="003d62"/>
                </a:solidFill>
                <a:latin typeface="Calibri"/>
              </a:rPr>
              <a:t>2. voorraden = 9,43% omzet</a:t>
            </a: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r>
              <a:rPr b="0" lang="nl-NL" sz="1800" spc="-1" strike="noStrike">
                <a:solidFill>
                  <a:srgbClr val="003d62"/>
                </a:solidFill>
                <a:latin typeface="Calibri"/>
              </a:rPr>
              <a:t>3. leveranciersschulden = 60/365 * 30% * omzet = 4,93% omzet</a:t>
            </a: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r>
              <a:rPr b="0" lang="nl-NL" sz="1800" spc="-1" strike="noStrike">
                <a:solidFill>
                  <a:srgbClr val="003d62"/>
                </a:solidFill>
                <a:latin typeface="Calibri"/>
              </a:rPr>
              <a:t>In totaal geeft dit 10% + 9,43% - 4,93% of 14,5% omzet</a:t>
            </a: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r>
              <a:rPr b="0" lang="nl-NL" sz="1800" spc="-1" strike="noStrike">
                <a:solidFill>
                  <a:srgbClr val="003d62"/>
                </a:solidFill>
                <a:latin typeface="Calibri"/>
              </a:rPr>
              <a:t>Aldus bedraagt de behoefte aan bedrijfskapitaal voor de drie jaren:</a:t>
            </a: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endParaRPr b="0" lang="en-US" sz="18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endParaRPr b="0" lang="en-US" sz="1100" spc="-1" strike="noStrike">
              <a:solidFill>
                <a:srgbClr val="000000"/>
              </a:solidFill>
              <a:latin typeface="Arial"/>
            </a:endParaRPr>
          </a:p>
          <a:p>
            <a:pPr defTabSz="457200">
              <a:lnSpc>
                <a:spcPct val="100000"/>
              </a:lnSpc>
              <a:tabLst>
                <a:tab algn="r" pos="-914400"/>
                <a:tab algn="r" pos="-457200"/>
                <a:tab algn="l" pos="3151080"/>
                <a:tab algn="l" pos="4140360"/>
                <a:tab algn="l" pos="5130720"/>
              </a:tabLst>
            </a:pPr>
            <a:r>
              <a:rPr b="0" lang="nl-NL" sz="1800" spc="-1" strike="noStrike">
                <a:solidFill>
                  <a:srgbClr val="003d62"/>
                </a:solidFill>
                <a:latin typeface="Calibri"/>
              </a:rPr>
              <a:t>In jaar drie komt het geïnvesteerde bedrijfskapitaal dan opnieuw vrij: 1,89 miljoen EUR</a:t>
            </a:r>
            <a:endParaRPr b="0" lang="en-US" sz="1800" spc="-1" strike="noStrike">
              <a:solidFill>
                <a:srgbClr val="000000"/>
              </a:solidFill>
              <a:latin typeface="Arial"/>
            </a:endParaRPr>
          </a:p>
        </p:txBody>
      </p:sp>
      <p:graphicFrame>
        <p:nvGraphicFramePr>
          <p:cNvPr id="157" name="Tabel 3"/>
          <p:cNvGraphicFramePr/>
          <p:nvPr/>
        </p:nvGraphicFramePr>
        <p:xfrm>
          <a:off x="2135520" y="4090320"/>
          <a:ext cx="7704360" cy="1068840"/>
        </p:xfrm>
        <a:graphic>
          <a:graphicData uri="http://schemas.openxmlformats.org/drawingml/2006/table">
            <a:tbl>
              <a:tblPr/>
              <a:tblGrid>
                <a:gridCol w="3096000"/>
                <a:gridCol w="1447560"/>
                <a:gridCol w="1580040"/>
                <a:gridCol w="1580040"/>
              </a:tblGrid>
              <a:tr h="252000">
                <a:tc>
                  <a:txBody>
                    <a:bodyPr anchor="t">
                      <a:noAutofit/>
                    </a:bodyPr>
                    <a:p>
                      <a:endParaRPr b="0" lang="nl-BE" sz="1300" spc="-1" strike="noStrike">
                        <a:solidFill>
                          <a:srgbClr val="ffffff"/>
                        </a:solidFill>
                        <a:latin typeface="Calibri"/>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Jaar 1</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Jaar 2</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Jaar 3</a:t>
                      </a:r>
                      <a:endParaRPr b="0" lang="en-US" sz="13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Behoefte aan bedrijfskapitaal</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1,45</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1,74</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1,89</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Toename in de behoefte aan bedrijfskapitaal</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1,45</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0,29</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0,15</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sp>
        <p:nvSpPr>
          <p:cNvPr id="158" name="PlaceHolder 2"/>
          <p:cNvSpPr>
            <a:spLocks noGrp="1"/>
          </p:cNvSpPr>
          <p:nvPr>
            <p:ph type="sldNum" idx="4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A15947D-E76A-4B39-A5C5-B10FEC1BD52C}"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Berekeningsschema voor de kasstromen</a:t>
            </a:r>
            <a:endParaRPr b="0" lang="nl-NL" sz="4400" spc="-1" strike="noStrike">
              <a:solidFill>
                <a:schemeClr val="dk1"/>
              </a:solidFill>
              <a:latin typeface="Calibri"/>
            </a:endParaRPr>
          </a:p>
        </p:txBody>
      </p:sp>
      <p:sp>
        <p:nvSpPr>
          <p:cNvPr id="160" name="Tekstvak 6"/>
          <p:cNvSpPr/>
          <p:nvPr/>
        </p:nvSpPr>
        <p:spPr>
          <a:xfrm>
            <a:off x="2135520" y="1700640"/>
            <a:ext cx="7920360" cy="43869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(vervolg)</a:t>
            </a:r>
            <a:endParaRPr b="0" lang="en-US" sz="1800" spc="-1" strike="noStrike">
              <a:solidFill>
                <a:srgbClr val="000000"/>
              </a:solidFill>
              <a:latin typeface="Arial"/>
            </a:endParaRPr>
          </a:p>
          <a:p>
            <a:pPr defTabSz="457200">
              <a:lnSpc>
                <a:spcPct val="100000"/>
              </a:lnSpc>
            </a:pPr>
            <a:r>
              <a:rPr b="0" lang="nl-NL" sz="1600" spc="-1" strike="noStrike">
                <a:solidFill>
                  <a:srgbClr val="003d62"/>
                </a:solidFill>
                <a:latin typeface="Calibri"/>
              </a:rPr>
              <a:t>De vrije kasstromen van het investeringsproject bedragen aldus:</a:t>
            </a: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graphicFrame>
        <p:nvGraphicFramePr>
          <p:cNvPr id="161" name="Tabel 3"/>
          <p:cNvGraphicFramePr/>
          <p:nvPr/>
        </p:nvGraphicFramePr>
        <p:xfrm>
          <a:off x="2243520" y="2349000"/>
          <a:ext cx="7704360" cy="3481920"/>
        </p:xfrm>
        <a:graphic>
          <a:graphicData uri="http://schemas.openxmlformats.org/drawingml/2006/table">
            <a:tbl>
              <a:tblPr/>
              <a:tblGrid>
                <a:gridCol w="3096000"/>
                <a:gridCol w="1447560"/>
                <a:gridCol w="1580040"/>
                <a:gridCol w="1580040"/>
              </a:tblGrid>
              <a:tr h="252000">
                <a:tc>
                  <a:txBody>
                    <a:bodyPr anchor="t">
                      <a:noAutofit/>
                    </a:bodyPr>
                    <a:p>
                      <a:endParaRPr b="0" lang="nl-BE" sz="1300" spc="-1" strike="noStrike">
                        <a:solidFill>
                          <a:srgbClr val="ffffff"/>
                        </a:solidFill>
                        <a:latin typeface="Calibri"/>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Jaar 1</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Jaar 2</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Jaar 3</a:t>
                      </a:r>
                      <a:endParaRPr b="0" lang="en-US" sz="13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Omzet</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12</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13</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Bedrijfskosten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5</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6</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6,5</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Afschrijvingen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8720">
                      <a:solidFill>
                        <a:srgbClr val="002e65"/>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8720">
                      <a:solidFill>
                        <a:srgbClr val="002e65"/>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8720">
                      <a:solidFill>
                        <a:srgbClr val="002e65"/>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Bedrijfswinst</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3,2</a:t>
                      </a:r>
                      <a:endParaRPr b="0" lang="en-US" sz="1300" spc="-1" strike="noStrike">
                        <a:solidFill>
                          <a:srgbClr val="000000"/>
                        </a:solidFill>
                        <a:latin typeface="Arial"/>
                      </a:endParaRPr>
                    </a:p>
                  </a:txBody>
                  <a:tcPr anchor="t" marL="91440" marR="91440">
                    <a:lnL>
                      <a:noFill/>
                    </a:lnL>
                    <a:lnR>
                      <a:noFill/>
                    </a:lnR>
                    <a:lnT w="18720">
                      <a:solidFill>
                        <a:srgbClr val="002e65"/>
                      </a:solidFill>
                      <a:prstDash val="solid"/>
                    </a:lnT>
                    <a:lnB w="18720">
                      <a:solidFill>
                        <a:srgbClr val="002e65"/>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4,2</a:t>
                      </a:r>
                      <a:endParaRPr b="0" lang="en-US" sz="1300" spc="-1" strike="noStrike">
                        <a:solidFill>
                          <a:srgbClr val="000000"/>
                        </a:solidFill>
                        <a:latin typeface="Arial"/>
                      </a:endParaRPr>
                    </a:p>
                  </a:txBody>
                  <a:tcPr anchor="t" marL="91440" marR="91440">
                    <a:lnL>
                      <a:noFill/>
                    </a:lnL>
                    <a:lnR>
                      <a:noFill/>
                    </a:lnR>
                    <a:lnT w="18720">
                      <a:solidFill>
                        <a:srgbClr val="002e65"/>
                      </a:solidFill>
                      <a:prstDash val="solid"/>
                    </a:lnT>
                    <a:lnB w="18720">
                      <a:solidFill>
                        <a:srgbClr val="002e65"/>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4,7</a:t>
                      </a:r>
                      <a:endParaRPr b="0" lang="en-US" sz="1300" spc="-1" strike="noStrike">
                        <a:solidFill>
                          <a:srgbClr val="000000"/>
                        </a:solidFill>
                        <a:latin typeface="Arial"/>
                      </a:endParaRPr>
                    </a:p>
                  </a:txBody>
                  <a:tcPr anchor="t" marL="91440" marR="91440">
                    <a:lnL>
                      <a:noFill/>
                    </a:lnL>
                    <a:lnR w="12240">
                      <a:solidFill>
                        <a:srgbClr val="ea2c38"/>
                      </a:solidFill>
                      <a:prstDash val="solid"/>
                    </a:lnR>
                    <a:lnT w="18720">
                      <a:solidFill>
                        <a:srgbClr val="002e65"/>
                      </a:solidFill>
                      <a:prstDash val="solid"/>
                    </a:lnT>
                    <a:lnB w="18720">
                      <a:solidFill>
                        <a:srgbClr val="002e65"/>
                      </a:solidFill>
                      <a:prstDash val="solid"/>
                    </a:lnB>
                    <a:solidFill>
                      <a:srgbClr val="ffffff"/>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Belastingen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1,28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8720">
                      <a:solidFill>
                        <a:srgbClr val="002e65"/>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1,68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8720">
                      <a:solidFill>
                        <a:srgbClr val="002e65"/>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1,88</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8720">
                      <a:solidFill>
                        <a:srgbClr val="002e65"/>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Bedrijfswinst na belastingen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1,92</a:t>
                      </a:r>
                      <a:endParaRPr b="0" lang="en-US" sz="1300" spc="-1" strike="noStrike">
                        <a:solidFill>
                          <a:srgbClr val="000000"/>
                        </a:solidFill>
                        <a:latin typeface="Arial"/>
                      </a:endParaRPr>
                    </a:p>
                  </a:txBody>
                  <a:tcPr anchor="t" marL="91440" marR="91440">
                    <a:lnL>
                      <a:noFill/>
                    </a:lnL>
                    <a:lnR>
                      <a:noFill/>
                    </a:lnR>
                    <a:lnT w="18720">
                      <a:solidFill>
                        <a:srgbClr val="002e65"/>
                      </a:solidFill>
                      <a:prstDash val="solid"/>
                    </a:lnT>
                    <a:lnB w="18720">
                      <a:solidFill>
                        <a:srgbClr val="002e65"/>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2,52</a:t>
                      </a:r>
                      <a:endParaRPr b="0" lang="en-US" sz="1300" spc="-1" strike="noStrike">
                        <a:solidFill>
                          <a:srgbClr val="000000"/>
                        </a:solidFill>
                        <a:latin typeface="Arial"/>
                      </a:endParaRPr>
                    </a:p>
                  </a:txBody>
                  <a:tcPr anchor="t" marL="91440" marR="91440">
                    <a:lnL>
                      <a:noFill/>
                    </a:lnL>
                    <a:lnR>
                      <a:noFill/>
                    </a:lnR>
                    <a:lnT w="18720">
                      <a:solidFill>
                        <a:srgbClr val="002e65"/>
                      </a:solidFill>
                      <a:prstDash val="solid"/>
                    </a:lnT>
                    <a:lnB w="18720">
                      <a:solidFill>
                        <a:srgbClr val="002e65"/>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2,82</a:t>
                      </a:r>
                      <a:endParaRPr b="0" lang="en-US" sz="1300" spc="-1" strike="noStrike">
                        <a:solidFill>
                          <a:srgbClr val="000000"/>
                        </a:solidFill>
                        <a:latin typeface="Arial"/>
                      </a:endParaRPr>
                    </a:p>
                  </a:txBody>
                  <a:tcPr anchor="t" marL="91440" marR="91440">
                    <a:lnL>
                      <a:noFill/>
                    </a:lnL>
                    <a:lnR w="12240">
                      <a:solidFill>
                        <a:srgbClr val="ea2c38"/>
                      </a:solidFill>
                      <a:prstDash val="solid"/>
                    </a:lnR>
                    <a:lnT w="18720">
                      <a:solidFill>
                        <a:srgbClr val="002e65"/>
                      </a:solidFill>
                      <a:prstDash val="solid"/>
                    </a:lnT>
                    <a:lnB w="18720">
                      <a:solidFill>
                        <a:srgbClr val="002e65"/>
                      </a:solidFill>
                      <a:prstDash val="solid"/>
                    </a:lnB>
                    <a:solidFill>
                      <a:srgbClr val="ffffff"/>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 Afschrijvngen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 Toename in behoefte aan bedrijfskapitaal</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1,45</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0,29</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0,15</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 Vrijgekomen bedrijfskapitaal</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1,89</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 Belastingsbesparing</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8720">
                      <a:solidFill>
                        <a:srgbClr val="002e65"/>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8720">
                      <a:solidFill>
                        <a:srgbClr val="002e65"/>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1,44</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8720">
                      <a:solidFill>
                        <a:srgbClr val="002e65"/>
                      </a:solidFill>
                      <a:prstDash val="solid"/>
                    </a:lnB>
                    <a:solidFill>
                      <a:srgbClr val="ffffff"/>
                    </a:solidFill>
                  </a:tcPr>
                </a:tc>
              </a:tr>
              <a:tr h="252000">
                <a:tc>
                  <a:txBody>
                    <a:bodyPr anchor="t">
                      <a:noAutofit/>
                    </a:bodyPr>
                    <a:p>
                      <a:pPr defTabSz="914400">
                        <a:lnSpc>
                          <a:spcPct val="100000"/>
                        </a:lnSpc>
                        <a:tabLst>
                          <a:tab algn="l" pos="0"/>
                        </a:tabLst>
                      </a:pPr>
                      <a:r>
                        <a:rPr b="1" lang="nl-BE" sz="1300" spc="-1" strike="noStrike">
                          <a:solidFill>
                            <a:srgbClr val="002e65"/>
                          </a:solidFill>
                          <a:latin typeface="Calibri"/>
                        </a:rPr>
                        <a:t>Operationele kasstromen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1" lang="nl-BE" sz="1300" spc="-1" strike="noStrike">
                          <a:solidFill>
                            <a:srgbClr val="002e65"/>
                          </a:solidFill>
                          <a:latin typeface="Calibri"/>
                        </a:rPr>
                        <a:t>2,27</a:t>
                      </a:r>
                      <a:endParaRPr b="0" lang="en-US" sz="1300" spc="-1" strike="noStrike">
                        <a:solidFill>
                          <a:srgbClr val="000000"/>
                        </a:solidFill>
                        <a:latin typeface="Arial"/>
                      </a:endParaRPr>
                    </a:p>
                  </a:txBody>
                  <a:tcPr anchor="t" marL="91440" marR="91440">
                    <a:lnL>
                      <a:noFill/>
                    </a:lnL>
                    <a:lnR>
                      <a:noFill/>
                    </a:lnR>
                    <a:lnT w="18720">
                      <a:solidFill>
                        <a:srgbClr val="002e65"/>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1" lang="nl-BE" sz="1300" spc="-1" strike="noStrike">
                          <a:solidFill>
                            <a:srgbClr val="002e65"/>
                          </a:solidFill>
                          <a:latin typeface="Calibri"/>
                        </a:rPr>
                        <a:t>4,03</a:t>
                      </a:r>
                      <a:endParaRPr b="0" lang="en-US" sz="1300" spc="-1" strike="noStrike">
                        <a:solidFill>
                          <a:srgbClr val="000000"/>
                        </a:solidFill>
                        <a:latin typeface="Arial"/>
                      </a:endParaRPr>
                    </a:p>
                  </a:txBody>
                  <a:tcPr anchor="t" marL="91440" marR="91440">
                    <a:lnL>
                      <a:noFill/>
                    </a:lnL>
                    <a:lnR>
                      <a:noFill/>
                    </a:lnR>
                    <a:lnT w="18720">
                      <a:solidFill>
                        <a:srgbClr val="002e65"/>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1" lang="nl-BE" sz="1300" spc="-1" strike="noStrike">
                          <a:solidFill>
                            <a:srgbClr val="002e65"/>
                          </a:solidFill>
                          <a:latin typeface="Calibri"/>
                        </a:rPr>
                        <a:t>7,8</a:t>
                      </a:r>
                      <a:endParaRPr b="0" lang="en-US" sz="1300" spc="-1" strike="noStrike">
                        <a:solidFill>
                          <a:srgbClr val="000000"/>
                        </a:solidFill>
                        <a:latin typeface="Arial"/>
                      </a:endParaRPr>
                    </a:p>
                  </a:txBody>
                  <a:tcPr anchor="t" marL="91440" marR="91440">
                    <a:lnL>
                      <a:noFill/>
                    </a:lnL>
                    <a:lnR w="12240">
                      <a:solidFill>
                        <a:srgbClr val="ea2c38"/>
                      </a:solidFill>
                      <a:prstDash val="solid"/>
                    </a:lnR>
                    <a:lnT w="18720">
                      <a:solidFill>
                        <a:srgbClr val="002e65"/>
                      </a:solidFill>
                      <a:prstDash val="solid"/>
                    </a:lnT>
                    <a:lnB w="12240">
                      <a:solidFill>
                        <a:srgbClr val="ea2c38"/>
                      </a:solidFill>
                      <a:prstDash val="solid"/>
                    </a:lnB>
                    <a:solidFill>
                      <a:srgbClr val="fae7e8"/>
                    </a:solidFill>
                  </a:tcPr>
                </a:tc>
              </a:tr>
            </a:tbl>
          </a:graphicData>
        </a:graphic>
      </p:graphicFrame>
      <p:sp>
        <p:nvSpPr>
          <p:cNvPr id="162" name="PlaceHolder 2"/>
          <p:cNvSpPr>
            <a:spLocks noGrp="1"/>
          </p:cNvSpPr>
          <p:nvPr>
            <p:ph type="sldNum" idx="4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02B183A-4AEF-467E-AA13-36188DFAB64B}"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2343600" y="620640"/>
            <a:ext cx="8258760" cy="634680"/>
          </a:xfrm>
          <a:prstGeom prst="rect">
            <a:avLst/>
          </a:prstGeom>
          <a:noFill/>
          <a:ln w="0">
            <a:noFill/>
          </a:ln>
        </p:spPr>
        <p:txBody>
          <a:bodyPr lIns="91440" rIns="91440" tIns="45720" bIns="45720" anchor="t">
            <a:normAutofit fontScale="79329"/>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Belastingsvoordeel afschrijvingen</a:t>
            </a:r>
            <a:endParaRPr b="0" lang="nl-NL" sz="4400" spc="-1" strike="noStrike">
              <a:solidFill>
                <a:schemeClr val="dk1"/>
              </a:solidFill>
              <a:latin typeface="Calibri"/>
            </a:endParaRPr>
          </a:p>
        </p:txBody>
      </p:sp>
      <p:sp>
        <p:nvSpPr>
          <p:cNvPr id="164" name="Tekstvak 6"/>
          <p:cNvSpPr/>
          <p:nvPr/>
        </p:nvSpPr>
        <p:spPr>
          <a:xfrm>
            <a:off x="2135520" y="1700640"/>
            <a:ext cx="7920360" cy="414324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Kasstroom in jaar 1 met en zonder afschrijvingen</a:t>
            </a:r>
            <a:endParaRPr b="0" lang="en-US" sz="18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graphicFrame>
        <p:nvGraphicFramePr>
          <p:cNvPr id="165" name="Tabel 3"/>
          <p:cNvGraphicFramePr/>
          <p:nvPr/>
        </p:nvGraphicFramePr>
        <p:xfrm>
          <a:off x="2243520" y="2162880"/>
          <a:ext cx="6123960" cy="3680280"/>
        </p:xfrm>
        <a:graphic>
          <a:graphicData uri="http://schemas.openxmlformats.org/drawingml/2006/table">
            <a:tbl>
              <a:tblPr/>
              <a:tblGrid>
                <a:gridCol w="3096000"/>
                <a:gridCol w="1447560"/>
                <a:gridCol w="1580040"/>
              </a:tblGrid>
              <a:tr h="252000">
                <a:tc>
                  <a:txBody>
                    <a:bodyPr anchor="t">
                      <a:noAutofit/>
                    </a:bodyPr>
                    <a:p>
                      <a:endParaRPr b="0" lang="nl-BE" sz="1300" spc="-1" strike="noStrike">
                        <a:solidFill>
                          <a:srgbClr val="ffffff"/>
                        </a:solidFill>
                        <a:latin typeface="Calibri"/>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Jaar 1</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Jaar 1 (zonder afschrijving)</a:t>
                      </a:r>
                      <a:endParaRPr b="0" lang="en-US" sz="13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Omzet</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10</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Bedrijfskosten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5</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5</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Afschrijvingen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8720">
                      <a:solidFill>
                        <a:srgbClr val="002e65"/>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8720">
                      <a:solidFill>
                        <a:srgbClr val="002e65"/>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Bedrijfswinst</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3,2</a:t>
                      </a:r>
                      <a:endParaRPr b="0" lang="en-US" sz="1300" spc="-1" strike="noStrike">
                        <a:solidFill>
                          <a:srgbClr val="000000"/>
                        </a:solidFill>
                        <a:latin typeface="Arial"/>
                      </a:endParaRPr>
                    </a:p>
                  </a:txBody>
                  <a:tcPr anchor="t" marL="91440" marR="91440">
                    <a:lnL>
                      <a:noFill/>
                    </a:lnL>
                    <a:lnR>
                      <a:noFill/>
                    </a:lnR>
                    <a:lnT w="18720">
                      <a:solidFill>
                        <a:srgbClr val="002e65"/>
                      </a:solidFill>
                      <a:prstDash val="solid"/>
                    </a:lnT>
                    <a:lnB w="18720">
                      <a:solidFill>
                        <a:srgbClr val="002e65"/>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5</a:t>
                      </a:r>
                      <a:endParaRPr b="0" lang="en-US" sz="1300" spc="-1" strike="noStrike">
                        <a:solidFill>
                          <a:srgbClr val="000000"/>
                        </a:solidFill>
                        <a:latin typeface="Arial"/>
                      </a:endParaRPr>
                    </a:p>
                  </a:txBody>
                  <a:tcPr anchor="t" marL="91440" marR="91440">
                    <a:lnL>
                      <a:noFill/>
                    </a:lnL>
                    <a:lnR w="12240">
                      <a:solidFill>
                        <a:srgbClr val="ea2c38"/>
                      </a:solidFill>
                      <a:prstDash val="solid"/>
                    </a:lnR>
                    <a:lnT w="18720">
                      <a:solidFill>
                        <a:srgbClr val="002e65"/>
                      </a:solidFill>
                      <a:prstDash val="solid"/>
                    </a:lnT>
                    <a:lnB w="18720">
                      <a:solidFill>
                        <a:srgbClr val="002e65"/>
                      </a:solidFill>
                      <a:prstDash val="solid"/>
                    </a:lnB>
                    <a:solidFill>
                      <a:srgbClr val="ffffff"/>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Belastingen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1,28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8720">
                      <a:solidFill>
                        <a:srgbClr val="002e65"/>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8720">
                      <a:solidFill>
                        <a:srgbClr val="002e65"/>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Bedrijfswinst na belastingen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1,92</a:t>
                      </a:r>
                      <a:endParaRPr b="0" lang="en-US" sz="1300" spc="-1" strike="noStrike">
                        <a:solidFill>
                          <a:srgbClr val="000000"/>
                        </a:solidFill>
                        <a:latin typeface="Arial"/>
                      </a:endParaRPr>
                    </a:p>
                  </a:txBody>
                  <a:tcPr anchor="t" marL="91440" marR="91440">
                    <a:lnL>
                      <a:noFill/>
                    </a:lnL>
                    <a:lnR>
                      <a:noFill/>
                    </a:lnR>
                    <a:lnT w="18720">
                      <a:solidFill>
                        <a:srgbClr val="002e65"/>
                      </a:solidFill>
                      <a:prstDash val="solid"/>
                    </a:lnT>
                    <a:lnB w="18720">
                      <a:solidFill>
                        <a:srgbClr val="002e65"/>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3</a:t>
                      </a:r>
                      <a:endParaRPr b="0" lang="en-US" sz="1300" spc="-1" strike="noStrike">
                        <a:solidFill>
                          <a:srgbClr val="000000"/>
                        </a:solidFill>
                        <a:latin typeface="Arial"/>
                      </a:endParaRPr>
                    </a:p>
                  </a:txBody>
                  <a:tcPr anchor="t" marL="91440" marR="91440">
                    <a:lnL>
                      <a:noFill/>
                    </a:lnL>
                    <a:lnR w="12240">
                      <a:solidFill>
                        <a:srgbClr val="ea2c38"/>
                      </a:solidFill>
                      <a:prstDash val="solid"/>
                    </a:lnR>
                    <a:lnT w="18720">
                      <a:solidFill>
                        <a:srgbClr val="002e65"/>
                      </a:solidFill>
                      <a:prstDash val="solid"/>
                    </a:lnT>
                    <a:lnB w="18720">
                      <a:solidFill>
                        <a:srgbClr val="002e65"/>
                      </a:solidFill>
                      <a:prstDash val="solid"/>
                    </a:lnB>
                    <a:solidFill>
                      <a:srgbClr val="ffffff"/>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 Afschrijvngen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 Toename in behoefte aan bedrijfskapitaal</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1,45</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1,45</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 Vrijgekomen bedrijfskapitaal</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 Belastingsbesparing</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8720">
                      <a:solidFill>
                        <a:srgbClr val="002e65"/>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8720">
                      <a:solidFill>
                        <a:srgbClr val="002e65"/>
                      </a:solidFill>
                      <a:prstDash val="solid"/>
                    </a:lnB>
                    <a:solidFill>
                      <a:srgbClr val="ffffff"/>
                    </a:solidFill>
                  </a:tcPr>
                </a:tc>
              </a:tr>
              <a:tr h="252000">
                <a:tc>
                  <a:txBody>
                    <a:bodyPr anchor="t">
                      <a:noAutofit/>
                    </a:bodyPr>
                    <a:p>
                      <a:pPr defTabSz="914400">
                        <a:lnSpc>
                          <a:spcPct val="100000"/>
                        </a:lnSpc>
                        <a:tabLst>
                          <a:tab algn="l" pos="0"/>
                        </a:tabLst>
                      </a:pPr>
                      <a:r>
                        <a:rPr b="1" lang="nl-BE" sz="1300" spc="-1" strike="noStrike">
                          <a:solidFill>
                            <a:srgbClr val="002e65"/>
                          </a:solidFill>
                          <a:latin typeface="Calibri"/>
                        </a:rPr>
                        <a:t>Operationele kasstromen</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1" lang="nl-BE" sz="1300" spc="-1" strike="noStrike">
                          <a:solidFill>
                            <a:srgbClr val="002e65"/>
                          </a:solidFill>
                          <a:latin typeface="Calibri"/>
                        </a:rPr>
                        <a:t>2,27</a:t>
                      </a:r>
                      <a:endParaRPr b="0" lang="en-US" sz="1300" spc="-1" strike="noStrike">
                        <a:solidFill>
                          <a:srgbClr val="000000"/>
                        </a:solidFill>
                        <a:latin typeface="Arial"/>
                      </a:endParaRPr>
                    </a:p>
                  </a:txBody>
                  <a:tcPr anchor="t" marL="91440" marR="91440">
                    <a:lnL>
                      <a:noFill/>
                    </a:lnL>
                    <a:lnR>
                      <a:noFill/>
                    </a:lnR>
                    <a:lnT w="18720">
                      <a:solidFill>
                        <a:srgbClr val="002e65"/>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1" lang="nl-BE" sz="1300" spc="-1" strike="noStrike">
                          <a:solidFill>
                            <a:srgbClr val="002e65"/>
                          </a:solidFill>
                          <a:latin typeface="Calibri"/>
                        </a:rPr>
                        <a:t>1,55</a:t>
                      </a:r>
                      <a:endParaRPr b="0" lang="en-US" sz="1300" spc="-1" strike="noStrike">
                        <a:solidFill>
                          <a:srgbClr val="000000"/>
                        </a:solidFill>
                        <a:latin typeface="Arial"/>
                      </a:endParaRPr>
                    </a:p>
                  </a:txBody>
                  <a:tcPr anchor="t" marL="91440" marR="91440">
                    <a:lnL>
                      <a:noFill/>
                    </a:lnL>
                    <a:lnR w="12240">
                      <a:solidFill>
                        <a:srgbClr val="ea2c38"/>
                      </a:solidFill>
                      <a:prstDash val="solid"/>
                    </a:lnR>
                    <a:lnT w="18720">
                      <a:solidFill>
                        <a:srgbClr val="002e65"/>
                      </a:solidFill>
                      <a:prstDash val="solid"/>
                    </a:lnT>
                    <a:lnB w="12240">
                      <a:solidFill>
                        <a:srgbClr val="ea2c38"/>
                      </a:solidFill>
                      <a:prstDash val="solid"/>
                    </a:lnB>
                    <a:solidFill>
                      <a:srgbClr val="fae7e8"/>
                    </a:solidFill>
                  </a:tcPr>
                </a:tc>
              </a:tr>
            </a:tbl>
          </a:graphicData>
        </a:graphic>
      </p:graphicFrame>
      <p:sp>
        <p:nvSpPr>
          <p:cNvPr id="166" name="Boog 1"/>
          <p:cNvSpPr/>
          <p:nvPr/>
        </p:nvSpPr>
        <p:spPr>
          <a:xfrm rot="19567200">
            <a:off x="6020280" y="5633640"/>
            <a:ext cx="2134440" cy="1413000"/>
          </a:xfrm>
          <a:prstGeom prst="arc">
            <a:avLst>
              <a:gd name="adj1" fmla="val 16200000"/>
              <a:gd name="adj2" fmla="val 0"/>
            </a:avLst>
          </a:prstGeom>
          <a:noFill/>
          <a:ln w="28575">
            <a:solidFill>
              <a:srgbClr val="ff0000"/>
            </a:solidFill>
            <a:round/>
          </a:ln>
        </p:spPr>
        <p:style>
          <a:lnRef idx="0"/>
          <a:fillRef idx="0"/>
          <a:effectRef idx="0"/>
          <a:fontRef idx="minor"/>
        </p:style>
        <p:txBody>
          <a:bodyPr numCol="1" spcCol="0" anchor="t">
            <a:noAutofit/>
          </a:bodyPr>
          <a:p>
            <a:pPr defTabSz="457200">
              <a:lnSpc>
                <a:spcPct val="100000"/>
              </a:lnSpc>
            </a:pPr>
            <a:endParaRPr b="0" lang="nl-BE" sz="2400" spc="-1" strike="noStrike" baseline="-25000">
              <a:solidFill>
                <a:schemeClr val="dk1"/>
              </a:solidFill>
              <a:latin typeface="Times New Roman"/>
            </a:endParaRPr>
          </a:p>
        </p:txBody>
      </p:sp>
      <p:sp>
        <p:nvSpPr>
          <p:cNvPr id="167" name="Boog 5"/>
          <p:cNvSpPr/>
          <p:nvPr/>
        </p:nvSpPr>
        <p:spPr>
          <a:xfrm rot="19567200">
            <a:off x="6128280" y="3781440"/>
            <a:ext cx="2134440" cy="1413000"/>
          </a:xfrm>
          <a:prstGeom prst="arc">
            <a:avLst>
              <a:gd name="adj1" fmla="val 16200000"/>
              <a:gd name="adj2" fmla="val 0"/>
            </a:avLst>
          </a:prstGeom>
          <a:noFill/>
          <a:ln w="28575">
            <a:solidFill>
              <a:srgbClr val="ff0000"/>
            </a:solidFill>
            <a:round/>
          </a:ln>
        </p:spPr>
        <p:style>
          <a:lnRef idx="0"/>
          <a:fillRef idx="0"/>
          <a:effectRef idx="0"/>
          <a:fontRef idx="minor"/>
        </p:style>
        <p:txBody>
          <a:bodyPr numCol="1" spcCol="0" anchor="t">
            <a:noAutofit/>
          </a:bodyPr>
          <a:p>
            <a:pPr defTabSz="457200">
              <a:lnSpc>
                <a:spcPct val="100000"/>
              </a:lnSpc>
            </a:pPr>
            <a:endParaRPr b="0" lang="nl-BE" sz="2400" spc="-1" strike="noStrike" baseline="-25000">
              <a:solidFill>
                <a:schemeClr val="dk1"/>
              </a:solidFill>
              <a:latin typeface="Times New Roman"/>
            </a:endParaRPr>
          </a:p>
        </p:txBody>
      </p:sp>
      <p:sp>
        <p:nvSpPr>
          <p:cNvPr id="168" name="Tekstvak 2"/>
          <p:cNvSpPr/>
          <p:nvPr/>
        </p:nvSpPr>
        <p:spPr>
          <a:xfrm>
            <a:off x="6960240" y="5085360"/>
            <a:ext cx="1151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nl-BE" sz="1800" spc="-1" strike="noStrike">
                <a:solidFill>
                  <a:schemeClr val="accent6">
                    <a:lumMod val="90000"/>
                    <a:lumOff val="10000"/>
                  </a:schemeClr>
                </a:solidFill>
                <a:latin typeface="Symbol"/>
              </a:rPr>
              <a:t>D</a:t>
            </a:r>
            <a:r>
              <a:rPr b="1" lang="nl-BE" sz="1800" spc="-1" strike="noStrike">
                <a:solidFill>
                  <a:schemeClr val="accent6">
                    <a:lumMod val="90000"/>
                    <a:lumOff val="10000"/>
                  </a:schemeClr>
                </a:solidFill>
                <a:latin typeface="Calibri"/>
              </a:rPr>
              <a:t> = 0,72</a:t>
            </a:r>
            <a:endParaRPr b="0" lang="en-US" sz="1800" spc="-1" strike="noStrike">
              <a:solidFill>
                <a:srgbClr val="000000"/>
              </a:solidFill>
              <a:latin typeface="Arial"/>
            </a:endParaRPr>
          </a:p>
        </p:txBody>
      </p:sp>
      <p:sp>
        <p:nvSpPr>
          <p:cNvPr id="169" name="Tekstvak 7"/>
          <p:cNvSpPr/>
          <p:nvPr/>
        </p:nvSpPr>
        <p:spPr>
          <a:xfrm>
            <a:off x="6977160" y="3244320"/>
            <a:ext cx="1151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nl-BE" sz="1800" spc="-1" strike="noStrike">
                <a:solidFill>
                  <a:schemeClr val="accent6">
                    <a:lumMod val="90000"/>
                    <a:lumOff val="10000"/>
                  </a:schemeClr>
                </a:solidFill>
                <a:latin typeface="Symbol"/>
              </a:rPr>
              <a:t>D</a:t>
            </a:r>
            <a:r>
              <a:rPr b="1" lang="nl-BE" sz="1800" spc="-1" strike="noStrike">
                <a:solidFill>
                  <a:schemeClr val="accent6">
                    <a:lumMod val="90000"/>
                    <a:lumOff val="10000"/>
                  </a:schemeClr>
                </a:solidFill>
                <a:latin typeface="Calibri"/>
              </a:rPr>
              <a:t> = 0,72</a:t>
            </a:r>
            <a:endParaRPr b="0" lang="en-US" sz="1800" spc="-1" strike="noStrike">
              <a:solidFill>
                <a:srgbClr val="000000"/>
              </a:solidFill>
              <a:latin typeface="Arial"/>
            </a:endParaRPr>
          </a:p>
        </p:txBody>
      </p:sp>
      <p:sp>
        <p:nvSpPr>
          <p:cNvPr id="170" name="Tekstvak 8"/>
          <p:cNvSpPr/>
          <p:nvPr/>
        </p:nvSpPr>
        <p:spPr>
          <a:xfrm>
            <a:off x="8796240" y="3244320"/>
            <a:ext cx="1367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nl-BE" sz="1800" spc="-1" strike="noStrike">
                <a:solidFill>
                  <a:schemeClr val="accent6">
                    <a:lumMod val="90000"/>
                    <a:lumOff val="10000"/>
                  </a:schemeClr>
                </a:solidFill>
                <a:latin typeface="Symbol"/>
              </a:rPr>
              <a:t>D</a:t>
            </a:r>
            <a:r>
              <a:rPr b="1" lang="nl-BE" sz="1800" spc="-1" strike="noStrike">
                <a:solidFill>
                  <a:schemeClr val="accent6">
                    <a:lumMod val="90000"/>
                    <a:lumOff val="10000"/>
                  </a:schemeClr>
                </a:solidFill>
                <a:latin typeface="Calibri"/>
              </a:rPr>
              <a:t> = 0,4*1,8</a:t>
            </a:r>
            <a:endParaRPr b="0" lang="en-US" sz="1800" spc="-1" strike="noStrike">
              <a:solidFill>
                <a:srgbClr val="000000"/>
              </a:solidFill>
              <a:latin typeface="Arial"/>
            </a:endParaRPr>
          </a:p>
        </p:txBody>
      </p:sp>
      <p:sp>
        <p:nvSpPr>
          <p:cNvPr id="171" name="Tekstvak 9"/>
          <p:cNvSpPr/>
          <p:nvPr/>
        </p:nvSpPr>
        <p:spPr>
          <a:xfrm>
            <a:off x="8826480" y="3689280"/>
            <a:ext cx="19494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nl-BE" sz="1800" spc="-1" strike="noStrike">
                <a:solidFill>
                  <a:schemeClr val="accent6">
                    <a:lumMod val="90000"/>
                    <a:lumOff val="10000"/>
                  </a:schemeClr>
                </a:solidFill>
                <a:latin typeface="Symbol"/>
              </a:rPr>
              <a:t>D</a:t>
            </a:r>
            <a:r>
              <a:rPr b="1" lang="nl-BE" sz="1800" spc="-1" strike="noStrike">
                <a:solidFill>
                  <a:schemeClr val="accent6">
                    <a:lumMod val="90000"/>
                    <a:lumOff val="10000"/>
                  </a:schemeClr>
                </a:solidFill>
                <a:latin typeface="Calibri"/>
              </a:rPr>
              <a:t> = t*Afschrijving</a:t>
            </a:r>
            <a:endParaRPr b="0" lang="en-US" sz="1800" spc="-1" strike="noStrike">
              <a:solidFill>
                <a:srgbClr val="000000"/>
              </a:solidFill>
              <a:latin typeface="Arial"/>
            </a:endParaRPr>
          </a:p>
        </p:txBody>
      </p:sp>
      <p:sp>
        <p:nvSpPr>
          <p:cNvPr id="172" name="Tekstvak 10"/>
          <p:cNvSpPr/>
          <p:nvPr/>
        </p:nvSpPr>
        <p:spPr>
          <a:xfrm>
            <a:off x="8896680" y="4349520"/>
            <a:ext cx="1949400" cy="63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nl-BE" sz="1800" spc="-1" strike="noStrike">
                <a:solidFill>
                  <a:schemeClr val="accent6">
                    <a:lumMod val="90000"/>
                    <a:lumOff val="10000"/>
                  </a:schemeClr>
                </a:solidFill>
                <a:latin typeface="Calibri"/>
              </a:rPr>
              <a:t>= Depreciation tax shield</a:t>
            </a:r>
            <a:endParaRPr b="0" lang="en-US" sz="1800" spc="-1" strike="noStrike">
              <a:solidFill>
                <a:srgbClr val="000000"/>
              </a:solidFill>
              <a:latin typeface="Arial"/>
            </a:endParaRPr>
          </a:p>
        </p:txBody>
      </p:sp>
      <p:sp>
        <p:nvSpPr>
          <p:cNvPr id="173" name="PlaceHolder 2"/>
          <p:cNvSpPr>
            <a:spLocks noGrp="1"/>
          </p:cNvSpPr>
          <p:nvPr>
            <p:ph type="sldNum" idx="4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5B90CF1-4299-420F-91F9-9E22AFFA366C}" type="slidenum">
              <a:rPr b="0" lang="nl-BE" sz="1200" spc="-1" strike="noStrike">
                <a:solidFill>
                  <a:srgbClr val="002e65"/>
                </a:solidFill>
                <a:latin typeface="Calibri"/>
              </a:rPr>
              <a:t>29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237" dur="indefinite" restart="never" nodeType="tmRoot">
          <p:childTnLst>
            <p:seq>
              <p:cTn id="238" dur="indefinite" nodeType="mainSeq">
                <p:childTnLst>
                  <p:par>
                    <p:cTn id="239" fill="hold">
                      <p:stCondLst>
                        <p:cond delay="indefinite"/>
                      </p:stCondLst>
                      <p:childTnLst>
                        <p:par>
                          <p:cTn id="240" fill="hold">
                            <p:stCondLst>
                              <p:cond delay="0"/>
                            </p:stCondLst>
                            <p:childTnLst>
                              <p:par>
                                <p:cTn id="241" nodeType="clickEffect" fill="hold" presetClass="entr" presetID="42">
                                  <p:stCondLst>
                                    <p:cond delay="0"/>
                                  </p:stCondLst>
                                  <p:childTnLst>
                                    <p:set>
                                      <p:cBhvr>
                                        <p:cTn id="242" dur="1" fill="hold">
                                          <p:stCondLst>
                                            <p:cond delay="0"/>
                                          </p:stCondLst>
                                        </p:cTn>
                                        <p:tgtEl>
                                          <p:spTgt spid="166"/>
                                        </p:tgtEl>
                                        <p:attrNameLst>
                                          <p:attrName>style.visibility</p:attrName>
                                        </p:attrNameLst>
                                      </p:cBhvr>
                                      <p:to>
                                        <p:strVal val="visible"/>
                                      </p:to>
                                    </p:set>
                                    <p:animEffect filter="fade" transition="in">
                                      <p:cBhvr additive="repl">
                                        <p:cTn id="243" dur="1000"/>
                                        <p:tgtEl>
                                          <p:spTgt spid="166"/>
                                        </p:tgtEl>
                                      </p:cBhvr>
                                    </p:animEffect>
                                    <p:anim calcmode="lin" valueType="num">
                                      <p:cBhvr additive="repl">
                                        <p:cTn id="244" dur="1000" fill="hold"/>
                                        <p:tgtEl>
                                          <p:spTgt spid="166"/>
                                        </p:tgtEl>
                                        <p:attrNameLst>
                                          <p:attrName>ppt_x</p:attrName>
                                        </p:attrNameLst>
                                      </p:cBhvr>
                                      <p:tavLst>
                                        <p:tav tm="0">
                                          <p:val>
                                            <p:strVal val="#ppt_x"/>
                                          </p:val>
                                        </p:tav>
                                        <p:tav tm="100000">
                                          <p:val>
                                            <p:strVal val="#ppt_x"/>
                                          </p:val>
                                        </p:tav>
                                      </p:tavLst>
                                    </p:anim>
                                    <p:anim calcmode="lin" valueType="num">
                                      <p:cBhvr additive="repl">
                                        <p:cTn id="245"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42">
                                  <p:stCondLst>
                                    <p:cond delay="0"/>
                                  </p:stCondLst>
                                  <p:childTnLst>
                                    <p:set>
                                      <p:cBhvr>
                                        <p:cTn id="249" dur="1" fill="hold">
                                          <p:stCondLst>
                                            <p:cond delay="0"/>
                                          </p:stCondLst>
                                        </p:cTn>
                                        <p:tgtEl>
                                          <p:spTgt spid="168"/>
                                        </p:tgtEl>
                                        <p:attrNameLst>
                                          <p:attrName>style.visibility</p:attrName>
                                        </p:attrNameLst>
                                      </p:cBhvr>
                                      <p:to>
                                        <p:strVal val="visible"/>
                                      </p:to>
                                    </p:set>
                                    <p:animEffect filter="fade" transition="in">
                                      <p:cBhvr additive="repl">
                                        <p:cTn id="250" dur="1000"/>
                                        <p:tgtEl>
                                          <p:spTgt spid="168"/>
                                        </p:tgtEl>
                                      </p:cBhvr>
                                    </p:animEffect>
                                    <p:anim calcmode="lin" valueType="num">
                                      <p:cBhvr additive="repl">
                                        <p:cTn id="251" dur="1000" fill="hold"/>
                                        <p:tgtEl>
                                          <p:spTgt spid="168"/>
                                        </p:tgtEl>
                                        <p:attrNameLst>
                                          <p:attrName>ppt_x</p:attrName>
                                        </p:attrNameLst>
                                      </p:cBhvr>
                                      <p:tavLst>
                                        <p:tav tm="0">
                                          <p:val>
                                            <p:strVal val="#ppt_x"/>
                                          </p:val>
                                        </p:tav>
                                        <p:tav tm="100000">
                                          <p:val>
                                            <p:strVal val="#ppt_x"/>
                                          </p:val>
                                        </p:tav>
                                      </p:tavLst>
                                    </p:anim>
                                    <p:anim calcmode="lin" valueType="num">
                                      <p:cBhvr additive="repl">
                                        <p:cTn id="252" dur="1000" fill="hold"/>
                                        <p:tgtEl>
                                          <p:spTgt spid="168"/>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42">
                                  <p:stCondLst>
                                    <p:cond delay="0"/>
                                  </p:stCondLst>
                                  <p:childTnLst>
                                    <p:set>
                                      <p:cBhvr>
                                        <p:cTn id="256" dur="1" fill="hold">
                                          <p:stCondLst>
                                            <p:cond delay="0"/>
                                          </p:stCondLst>
                                        </p:cTn>
                                        <p:tgtEl>
                                          <p:spTgt spid="167"/>
                                        </p:tgtEl>
                                        <p:attrNameLst>
                                          <p:attrName>style.visibility</p:attrName>
                                        </p:attrNameLst>
                                      </p:cBhvr>
                                      <p:to>
                                        <p:strVal val="visible"/>
                                      </p:to>
                                    </p:set>
                                    <p:animEffect filter="fade" transition="in">
                                      <p:cBhvr additive="repl">
                                        <p:cTn id="257" dur="1000"/>
                                        <p:tgtEl>
                                          <p:spTgt spid="167"/>
                                        </p:tgtEl>
                                      </p:cBhvr>
                                    </p:animEffect>
                                    <p:anim calcmode="lin" valueType="num">
                                      <p:cBhvr additive="repl">
                                        <p:cTn id="258" dur="1000" fill="hold"/>
                                        <p:tgtEl>
                                          <p:spTgt spid="167"/>
                                        </p:tgtEl>
                                        <p:attrNameLst>
                                          <p:attrName>ppt_x</p:attrName>
                                        </p:attrNameLst>
                                      </p:cBhvr>
                                      <p:tavLst>
                                        <p:tav tm="0">
                                          <p:val>
                                            <p:strVal val="#ppt_x"/>
                                          </p:val>
                                        </p:tav>
                                        <p:tav tm="100000">
                                          <p:val>
                                            <p:strVal val="#ppt_x"/>
                                          </p:val>
                                        </p:tav>
                                      </p:tavLst>
                                    </p:anim>
                                    <p:anim calcmode="lin" valueType="num">
                                      <p:cBhvr additive="repl">
                                        <p:cTn id="259" dur="1000" fill="hold"/>
                                        <p:tgtEl>
                                          <p:spTgt spid="167"/>
                                        </p:tgtEl>
                                        <p:attrNameLst>
                                          <p:attrName>ppt_y</p:attrName>
                                        </p:attrNameLst>
                                      </p:cBhvr>
                                      <p:tavLst>
                                        <p:tav tm="0">
                                          <p:val>
                                            <p:strVal val="#ppt_y+.1"/>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42">
                                  <p:stCondLst>
                                    <p:cond delay="0"/>
                                  </p:stCondLst>
                                  <p:childTnLst>
                                    <p:set>
                                      <p:cBhvr>
                                        <p:cTn id="263" dur="1" fill="hold">
                                          <p:stCondLst>
                                            <p:cond delay="0"/>
                                          </p:stCondLst>
                                        </p:cTn>
                                        <p:tgtEl>
                                          <p:spTgt spid="169"/>
                                        </p:tgtEl>
                                        <p:attrNameLst>
                                          <p:attrName>style.visibility</p:attrName>
                                        </p:attrNameLst>
                                      </p:cBhvr>
                                      <p:to>
                                        <p:strVal val="visible"/>
                                      </p:to>
                                    </p:set>
                                    <p:animEffect filter="fade" transition="in">
                                      <p:cBhvr additive="repl">
                                        <p:cTn id="264" dur="1000"/>
                                        <p:tgtEl>
                                          <p:spTgt spid="169"/>
                                        </p:tgtEl>
                                      </p:cBhvr>
                                    </p:animEffect>
                                    <p:anim calcmode="lin" valueType="num">
                                      <p:cBhvr additive="repl">
                                        <p:cTn id="265" dur="1000" fill="hold"/>
                                        <p:tgtEl>
                                          <p:spTgt spid="169"/>
                                        </p:tgtEl>
                                        <p:attrNameLst>
                                          <p:attrName>ppt_x</p:attrName>
                                        </p:attrNameLst>
                                      </p:cBhvr>
                                      <p:tavLst>
                                        <p:tav tm="0">
                                          <p:val>
                                            <p:strVal val="#ppt_x"/>
                                          </p:val>
                                        </p:tav>
                                        <p:tav tm="100000">
                                          <p:val>
                                            <p:strVal val="#ppt_x"/>
                                          </p:val>
                                        </p:tav>
                                      </p:tavLst>
                                    </p:anim>
                                    <p:anim calcmode="lin" valueType="num">
                                      <p:cBhvr additive="repl">
                                        <p:cTn id="266"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42">
                                  <p:stCondLst>
                                    <p:cond delay="0"/>
                                  </p:stCondLst>
                                  <p:childTnLst>
                                    <p:set>
                                      <p:cBhvr>
                                        <p:cTn id="270" dur="1" fill="hold">
                                          <p:stCondLst>
                                            <p:cond delay="0"/>
                                          </p:stCondLst>
                                        </p:cTn>
                                        <p:tgtEl>
                                          <p:spTgt spid="170"/>
                                        </p:tgtEl>
                                        <p:attrNameLst>
                                          <p:attrName>style.visibility</p:attrName>
                                        </p:attrNameLst>
                                      </p:cBhvr>
                                      <p:to>
                                        <p:strVal val="visible"/>
                                      </p:to>
                                    </p:set>
                                    <p:animEffect filter="fade" transition="in">
                                      <p:cBhvr additive="repl">
                                        <p:cTn id="271" dur="1000"/>
                                        <p:tgtEl>
                                          <p:spTgt spid="170"/>
                                        </p:tgtEl>
                                      </p:cBhvr>
                                    </p:animEffect>
                                    <p:anim calcmode="lin" valueType="num">
                                      <p:cBhvr additive="repl">
                                        <p:cTn id="272" dur="1000" fill="hold"/>
                                        <p:tgtEl>
                                          <p:spTgt spid="170"/>
                                        </p:tgtEl>
                                        <p:attrNameLst>
                                          <p:attrName>ppt_x</p:attrName>
                                        </p:attrNameLst>
                                      </p:cBhvr>
                                      <p:tavLst>
                                        <p:tav tm="0">
                                          <p:val>
                                            <p:strVal val="#ppt_x"/>
                                          </p:val>
                                        </p:tav>
                                        <p:tav tm="100000">
                                          <p:val>
                                            <p:strVal val="#ppt_x"/>
                                          </p:val>
                                        </p:tav>
                                      </p:tavLst>
                                    </p:anim>
                                    <p:anim calcmode="lin" valueType="num">
                                      <p:cBhvr additive="repl">
                                        <p:cTn id="273" dur="1000" fill="hold"/>
                                        <p:tgtEl>
                                          <p:spTgt spid="170"/>
                                        </p:tgtEl>
                                        <p:attrNameLst>
                                          <p:attrName>ppt_y</p:attrName>
                                        </p:attrNameLst>
                                      </p:cBhvr>
                                      <p:tavLst>
                                        <p:tav tm="0">
                                          <p:val>
                                            <p:strVal val="#ppt_y+.1"/>
                                          </p:val>
                                        </p:tav>
                                        <p:tav tm="100000">
                                          <p:val>
                                            <p:strVal val="#ppt_y"/>
                                          </p:val>
                                        </p:tav>
                                      </p:tavLst>
                                    </p:anim>
                                  </p:childTnLst>
                                </p:cTn>
                              </p:par>
                            </p:childTnLst>
                          </p:cTn>
                        </p:par>
                      </p:childTnLst>
                    </p:cTn>
                  </p:par>
                  <p:par>
                    <p:cTn id="274" fill="hold">
                      <p:stCondLst>
                        <p:cond delay="indefinite"/>
                      </p:stCondLst>
                      <p:childTnLst>
                        <p:par>
                          <p:cTn id="275" fill="hold">
                            <p:stCondLst>
                              <p:cond delay="0"/>
                            </p:stCondLst>
                            <p:childTnLst>
                              <p:par>
                                <p:cTn id="276" nodeType="clickEffect" fill="hold" presetClass="entr" presetID="42">
                                  <p:stCondLst>
                                    <p:cond delay="0"/>
                                  </p:stCondLst>
                                  <p:childTnLst>
                                    <p:set>
                                      <p:cBhvr>
                                        <p:cTn id="277" dur="1" fill="hold">
                                          <p:stCondLst>
                                            <p:cond delay="0"/>
                                          </p:stCondLst>
                                        </p:cTn>
                                        <p:tgtEl>
                                          <p:spTgt spid="171"/>
                                        </p:tgtEl>
                                        <p:attrNameLst>
                                          <p:attrName>style.visibility</p:attrName>
                                        </p:attrNameLst>
                                      </p:cBhvr>
                                      <p:to>
                                        <p:strVal val="visible"/>
                                      </p:to>
                                    </p:set>
                                    <p:animEffect filter="fade" transition="in">
                                      <p:cBhvr additive="repl">
                                        <p:cTn id="278" dur="1000"/>
                                        <p:tgtEl>
                                          <p:spTgt spid="171"/>
                                        </p:tgtEl>
                                      </p:cBhvr>
                                    </p:animEffect>
                                    <p:anim calcmode="lin" valueType="num">
                                      <p:cBhvr additive="repl">
                                        <p:cTn id="279" dur="1000" fill="hold"/>
                                        <p:tgtEl>
                                          <p:spTgt spid="171"/>
                                        </p:tgtEl>
                                        <p:attrNameLst>
                                          <p:attrName>ppt_x</p:attrName>
                                        </p:attrNameLst>
                                      </p:cBhvr>
                                      <p:tavLst>
                                        <p:tav tm="0">
                                          <p:val>
                                            <p:strVal val="#ppt_x"/>
                                          </p:val>
                                        </p:tav>
                                        <p:tav tm="100000">
                                          <p:val>
                                            <p:strVal val="#ppt_x"/>
                                          </p:val>
                                        </p:tav>
                                      </p:tavLst>
                                    </p:anim>
                                    <p:anim calcmode="lin" valueType="num">
                                      <p:cBhvr additive="repl">
                                        <p:cTn id="280"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42">
                                  <p:stCondLst>
                                    <p:cond delay="0"/>
                                  </p:stCondLst>
                                  <p:childTnLst>
                                    <p:set>
                                      <p:cBhvr>
                                        <p:cTn id="284" dur="1" fill="hold">
                                          <p:stCondLst>
                                            <p:cond delay="0"/>
                                          </p:stCondLst>
                                        </p:cTn>
                                        <p:tgtEl>
                                          <p:spTgt spid="172"/>
                                        </p:tgtEl>
                                        <p:attrNameLst>
                                          <p:attrName>style.visibility</p:attrName>
                                        </p:attrNameLst>
                                      </p:cBhvr>
                                      <p:to>
                                        <p:strVal val="visible"/>
                                      </p:to>
                                    </p:set>
                                    <p:animEffect filter="fade" transition="in">
                                      <p:cBhvr additive="repl">
                                        <p:cTn id="285" dur="1000"/>
                                        <p:tgtEl>
                                          <p:spTgt spid="172"/>
                                        </p:tgtEl>
                                      </p:cBhvr>
                                    </p:animEffect>
                                    <p:anim calcmode="lin" valueType="num">
                                      <p:cBhvr additive="repl">
                                        <p:cTn id="286" dur="1000" fill="hold"/>
                                        <p:tgtEl>
                                          <p:spTgt spid="172"/>
                                        </p:tgtEl>
                                        <p:attrNameLst>
                                          <p:attrName>ppt_x</p:attrName>
                                        </p:attrNameLst>
                                      </p:cBhvr>
                                      <p:tavLst>
                                        <p:tav tm="0">
                                          <p:val>
                                            <p:strVal val="#ppt_x"/>
                                          </p:val>
                                        </p:tav>
                                        <p:tav tm="100000">
                                          <p:val>
                                            <p:strVal val="#ppt_x"/>
                                          </p:val>
                                        </p:tav>
                                      </p:tavLst>
                                    </p:anim>
                                    <p:anim calcmode="lin" valueType="num">
                                      <p:cBhvr additive="repl">
                                        <p:cTn id="287" dur="1000" fill="hold"/>
                                        <p:tgtEl>
                                          <p:spTgt spid="1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Investeringsprojecten</a:t>
            </a:r>
            <a:endParaRPr b="0" lang="nl-NL" sz="4400" spc="-1" strike="noStrike">
              <a:solidFill>
                <a:schemeClr val="dk1"/>
              </a:solidFill>
              <a:latin typeface="Calibri"/>
            </a:endParaRPr>
          </a:p>
        </p:txBody>
      </p:sp>
      <p:sp>
        <p:nvSpPr>
          <p:cNvPr id="82"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400" spc="-1" strike="noStrike">
                <a:solidFill>
                  <a:schemeClr val="dk2"/>
                </a:solidFill>
                <a:latin typeface="Calibri"/>
              </a:rPr>
              <a:t>Essentie: huidige besteding van middelen met het oog op de verwerving van toekomstige inkomsten gespreid over een aantal perioden.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BE" sz="2400" spc="-1" strike="noStrike">
                <a:solidFill>
                  <a:schemeClr val="dk2"/>
                </a:solidFill>
                <a:latin typeface="Calibri"/>
              </a:rPr>
              <a:t>Kapitaalinvesteringen </a:t>
            </a:r>
            <a:r>
              <a:rPr b="1" lang="nl-BE" sz="2400" spc="-1" strike="noStrike">
                <a:solidFill>
                  <a:schemeClr val="dk2"/>
                </a:solidFill>
                <a:latin typeface="Wingdings"/>
              </a:rPr>
              <a:t></a:t>
            </a:r>
            <a:r>
              <a:rPr b="1" lang="nl-BE" sz="2400" spc="-1" strike="noStrike">
                <a:solidFill>
                  <a:schemeClr val="dk2"/>
                </a:solidFill>
                <a:latin typeface="Calibri"/>
              </a:rPr>
              <a:t> Investeringen in bedrijfskapitaal:</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Kapitaalinvesteringen: aanwendingen in vaste activa</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Investeringen in bedrijfskapitaal: de behoeften aan middelen vastgelegd in voorraden, debiteuren en andere vlot. activa</a:t>
            </a:r>
            <a:endParaRPr b="1" lang="nl-NL" sz="2400" spc="-1" strike="noStrike">
              <a:solidFill>
                <a:schemeClr val="dk2"/>
              </a:solidFill>
              <a:latin typeface="Calibri"/>
            </a:endParaRPr>
          </a:p>
        </p:txBody>
      </p:sp>
      <p:sp>
        <p:nvSpPr>
          <p:cNvPr id="83" name="PlaceHolder 3"/>
          <p:cNvSpPr>
            <a:spLocks noGrp="1"/>
          </p:cNvSpPr>
          <p:nvPr>
            <p:ph type="sldNum" idx="2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C62E286-94D5-4184-AF14-58103762249D}"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20" dur="indefinite" restart="never" nodeType="tmRoot">
          <p:childTnLst>
            <p:seq>
              <p:cTn id="21" dur="indefinite" nodeType="mainSeq">
                <p:childTnLst>
                  <p:par>
                    <p:cTn id="22" fill="hold">
                      <p:stCondLst>
                        <p:cond delay="indefinite"/>
                      </p:stCondLst>
                      <p:childTnLst>
                        <p:par>
                          <p:cTn id="23" fill="hold">
                            <p:stCondLst>
                              <p:cond delay="0"/>
                            </p:stCondLst>
                            <p:childTnLst>
                              <p:par>
                                <p:cTn id="24" nodeType="clickEffect" fill="hold" presetClass="entr" presetID="42">
                                  <p:stCondLst>
                                    <p:cond delay="0"/>
                                  </p:stCondLst>
                                  <p:childTnLst>
                                    <p:set>
                                      <p:cBhvr>
                                        <p:cTn id="25" dur="1" fill="hold">
                                          <p:stCondLst>
                                            <p:cond delay="0"/>
                                          </p:stCondLst>
                                        </p:cTn>
                                        <p:tgtEl>
                                          <p:spTgt spid="82">
                                            <p:txEl>
                                              <p:pRg st="2" end="2"/>
                                            </p:txEl>
                                          </p:spTgt>
                                        </p:tgtEl>
                                        <p:attrNameLst>
                                          <p:attrName>style.visibility</p:attrName>
                                        </p:attrNameLst>
                                      </p:cBhvr>
                                      <p:to>
                                        <p:strVal val="visible"/>
                                      </p:to>
                                    </p:set>
                                    <p:animEffect filter="fade" transition="in">
                                      <p:cBhvr additive="repl">
                                        <p:cTn id="26" dur="1000"/>
                                        <p:tgtEl>
                                          <p:spTgt spid="82">
                                            <p:txEl>
                                              <p:pRg st="2" end="2"/>
                                            </p:txEl>
                                          </p:spTgt>
                                        </p:tgtEl>
                                      </p:cBhvr>
                                    </p:animEffect>
                                    <p:anim calcmode="lin" valueType="num">
                                      <p:cBhvr additive="repl">
                                        <p:cTn id="27" dur="1000" fill="hold"/>
                                        <p:tgtEl>
                                          <p:spTgt spid="82">
                                            <p:txEl>
                                              <p:pRg st="2" end="2"/>
                                            </p:txEl>
                                          </p:spTgt>
                                        </p:tgtEl>
                                        <p:attrNameLst>
                                          <p:attrName>ppt_x</p:attrName>
                                        </p:attrNameLst>
                                      </p:cBhvr>
                                      <p:tavLst>
                                        <p:tav tm="0">
                                          <p:val>
                                            <p:strVal val="#ppt_x"/>
                                          </p:val>
                                        </p:tav>
                                        <p:tav tm="100000">
                                          <p:val>
                                            <p:strVal val="#ppt_x"/>
                                          </p:val>
                                        </p:tav>
                                      </p:tavLst>
                                    </p:anim>
                                    <p:anim calcmode="lin" valueType="num">
                                      <p:cBhvr additive="repl">
                                        <p:cTn id="28" dur="1000" fill="hold"/>
                                        <p:tgtEl>
                                          <p:spTgt spid="8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42">
                                  <p:stCondLst>
                                    <p:cond delay="0"/>
                                  </p:stCondLst>
                                  <p:childTnLst>
                                    <p:set>
                                      <p:cBhvr>
                                        <p:cTn id="32" dur="1" fill="hold">
                                          <p:stCondLst>
                                            <p:cond delay="0"/>
                                          </p:stCondLst>
                                        </p:cTn>
                                        <p:tgtEl>
                                          <p:spTgt spid="82">
                                            <p:txEl>
                                              <p:pRg st="3" end="3"/>
                                            </p:txEl>
                                          </p:spTgt>
                                        </p:tgtEl>
                                        <p:attrNameLst>
                                          <p:attrName>style.visibility</p:attrName>
                                        </p:attrNameLst>
                                      </p:cBhvr>
                                      <p:to>
                                        <p:strVal val="visible"/>
                                      </p:to>
                                    </p:set>
                                    <p:animEffect filter="fade" transition="in">
                                      <p:cBhvr additive="repl">
                                        <p:cTn id="33" dur="1000"/>
                                        <p:tgtEl>
                                          <p:spTgt spid="82">
                                            <p:txEl>
                                              <p:pRg st="3" end="3"/>
                                            </p:txEl>
                                          </p:spTgt>
                                        </p:tgtEl>
                                      </p:cBhvr>
                                    </p:animEffect>
                                    <p:anim calcmode="lin" valueType="num">
                                      <p:cBhvr additive="repl">
                                        <p:cTn id="34" dur="1000" fill="hold"/>
                                        <p:tgtEl>
                                          <p:spTgt spid="82">
                                            <p:txEl>
                                              <p:pRg st="3" end="3"/>
                                            </p:txEl>
                                          </p:spTgt>
                                        </p:tgtEl>
                                        <p:attrNameLst>
                                          <p:attrName>ppt_x</p:attrName>
                                        </p:attrNameLst>
                                      </p:cBhvr>
                                      <p:tavLst>
                                        <p:tav tm="0">
                                          <p:val>
                                            <p:strVal val="#ppt_x"/>
                                          </p:val>
                                        </p:tav>
                                        <p:tav tm="100000">
                                          <p:val>
                                            <p:strVal val="#ppt_x"/>
                                          </p:val>
                                        </p:tav>
                                      </p:tavLst>
                                    </p:anim>
                                    <p:anim calcmode="lin" valueType="num">
                                      <p:cBhvr additive="repl">
                                        <p:cTn id="35" dur="1000" fill="hold"/>
                                        <p:tgtEl>
                                          <p:spTgt spid="8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nodeType="clickEffect" fill="hold" presetClass="entr" presetID="42">
                                  <p:stCondLst>
                                    <p:cond delay="0"/>
                                  </p:stCondLst>
                                  <p:childTnLst>
                                    <p:set>
                                      <p:cBhvr>
                                        <p:cTn id="39" dur="1" fill="hold">
                                          <p:stCondLst>
                                            <p:cond delay="0"/>
                                          </p:stCondLst>
                                        </p:cTn>
                                        <p:tgtEl>
                                          <p:spTgt spid="82">
                                            <p:txEl>
                                              <p:pRg st="4" end="4"/>
                                            </p:txEl>
                                          </p:spTgt>
                                        </p:tgtEl>
                                        <p:attrNameLst>
                                          <p:attrName>style.visibility</p:attrName>
                                        </p:attrNameLst>
                                      </p:cBhvr>
                                      <p:to>
                                        <p:strVal val="visible"/>
                                      </p:to>
                                    </p:set>
                                    <p:animEffect filter="fade" transition="in">
                                      <p:cBhvr additive="repl">
                                        <p:cTn id="40" dur="1000"/>
                                        <p:tgtEl>
                                          <p:spTgt spid="82">
                                            <p:txEl>
                                              <p:pRg st="4" end="4"/>
                                            </p:txEl>
                                          </p:spTgt>
                                        </p:tgtEl>
                                      </p:cBhvr>
                                    </p:animEffect>
                                    <p:anim calcmode="lin" valueType="num">
                                      <p:cBhvr additive="repl">
                                        <p:cTn id="41" dur="1000" fill="hold"/>
                                        <p:tgtEl>
                                          <p:spTgt spid="82">
                                            <p:txEl>
                                              <p:pRg st="4" end="4"/>
                                            </p:txEl>
                                          </p:spTgt>
                                        </p:tgtEl>
                                        <p:attrNameLst>
                                          <p:attrName>ppt_x</p:attrName>
                                        </p:attrNameLst>
                                      </p:cBhvr>
                                      <p:tavLst>
                                        <p:tav tm="0">
                                          <p:val>
                                            <p:strVal val="#ppt_x"/>
                                          </p:val>
                                        </p:tav>
                                        <p:tav tm="100000">
                                          <p:val>
                                            <p:strVal val="#ppt_x"/>
                                          </p:val>
                                        </p:tav>
                                      </p:tavLst>
                                    </p:anim>
                                    <p:anim calcmode="lin" valueType="num">
                                      <p:cBhvr additive="repl">
                                        <p:cTn id="42" dur="1000" fill="hold"/>
                                        <p:tgtEl>
                                          <p:spTgt spid="8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000" spc="-1" strike="noStrike" cap="all">
                <a:solidFill>
                  <a:schemeClr val="dk2"/>
                </a:solidFill>
                <a:latin typeface="Calibri bold"/>
              </a:rPr>
              <a:t>Methoden van investeringsselectie </a:t>
            </a:r>
            <a:endParaRPr b="0" lang="nl-NL" sz="4000" spc="-1" strike="noStrike">
              <a:solidFill>
                <a:schemeClr val="dk1"/>
              </a:solidFill>
              <a:latin typeface="Calibri"/>
            </a:endParaRPr>
          </a:p>
        </p:txBody>
      </p:sp>
      <p:sp>
        <p:nvSpPr>
          <p:cNvPr id="175"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Investeringsprojecten</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Methoden van investeringsselectie</a:t>
            </a:r>
            <a:endParaRPr b="0" lang="nl-NL" sz="2800" spc="-1" strike="noStrike">
              <a:solidFill>
                <a:schemeClr val="dk1"/>
              </a:solidFill>
              <a:latin typeface="Calibri"/>
            </a:endParaRPr>
          </a:p>
        </p:txBody>
      </p:sp>
      <p:sp>
        <p:nvSpPr>
          <p:cNvPr id="177"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97490"/>
          </a:bodyPr>
          <a:p>
            <a:pPr indent="0" defTabSz="914400">
              <a:lnSpc>
                <a:spcPct val="80000"/>
              </a:lnSpc>
              <a:spcBef>
                <a:spcPts val="1001"/>
              </a:spcBef>
              <a:buNone/>
              <a:tabLst>
                <a:tab algn="l" pos="0"/>
              </a:tabLst>
            </a:pPr>
            <a:r>
              <a:rPr b="1" i="1" lang="nl-BE" sz="1800" spc="-1" strike="noStrike">
                <a:solidFill>
                  <a:schemeClr val="dk2"/>
                </a:solidFill>
                <a:latin typeface="Calibri"/>
              </a:rPr>
              <a:t>Assumptie: bij de beoordeling van investeringsprojecten wordt er enkel rekening gehouden met de winstgevendheid van de projecten. </a:t>
            </a:r>
            <a:endParaRPr b="1" lang="nl-NL" sz="1800" spc="-1" strike="noStrike">
              <a:solidFill>
                <a:schemeClr val="dk2"/>
              </a:solidFill>
              <a:latin typeface="Calibri"/>
            </a:endParaRPr>
          </a:p>
          <a:p>
            <a:pPr indent="0" defTabSz="914400">
              <a:lnSpc>
                <a:spcPct val="80000"/>
              </a:lnSpc>
              <a:spcBef>
                <a:spcPts val="1001"/>
              </a:spcBef>
              <a:buNone/>
              <a:tabLst>
                <a:tab algn="l" pos="0"/>
              </a:tabLst>
            </a:pPr>
            <a:endParaRPr b="1" lang="nl-NL" sz="2000" spc="-1" strike="noStrike">
              <a:solidFill>
                <a:schemeClr val="dk2"/>
              </a:solidFill>
              <a:latin typeface="Calibri"/>
            </a:endParaRPr>
          </a:p>
          <a:p>
            <a:pPr indent="0" defTabSz="914400">
              <a:lnSpc>
                <a:spcPct val="80000"/>
              </a:lnSpc>
              <a:spcBef>
                <a:spcPts val="1001"/>
              </a:spcBef>
              <a:buNone/>
              <a:tabLst>
                <a:tab algn="l" pos="0"/>
              </a:tabLst>
            </a:pPr>
            <a:r>
              <a:rPr b="1" lang="nl-BE" sz="2200" spc="-1" strike="noStrike">
                <a:solidFill>
                  <a:schemeClr val="dk2"/>
                </a:solidFill>
                <a:latin typeface="Calibri"/>
              </a:rPr>
              <a:t>De evaluatiemethoden kunnen ingedeeld worden in 2 groepen:</a:t>
            </a:r>
            <a:endParaRPr b="1" lang="nl-NL" sz="2200" spc="-1" strike="noStrike">
              <a:solidFill>
                <a:schemeClr val="dk2"/>
              </a:solidFill>
              <a:latin typeface="Calibri"/>
            </a:endParaRPr>
          </a:p>
          <a:p>
            <a:pPr indent="0" defTabSz="914400">
              <a:lnSpc>
                <a:spcPct val="80000"/>
              </a:lnSpc>
              <a:spcBef>
                <a:spcPts val="1001"/>
              </a:spcBef>
              <a:buNone/>
              <a:tabLst>
                <a:tab algn="l" pos="0"/>
              </a:tabLst>
            </a:pPr>
            <a:endParaRPr b="1" lang="nl-NL" sz="22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AutoNum type="alphaUcPeriod"/>
              <a:tabLst>
                <a:tab algn="l" pos="0"/>
              </a:tabLst>
            </a:pPr>
            <a:r>
              <a:rPr b="1" i="1" lang="nl-BE" sz="2200" spc="-1" strike="noStrike">
                <a:solidFill>
                  <a:schemeClr val="dk2"/>
                </a:solidFill>
                <a:latin typeface="Calibri"/>
              </a:rPr>
              <a:t>Niet disconteringsmethoden</a:t>
            </a:r>
            <a:r>
              <a:rPr b="1" lang="nl-BE" sz="2200" spc="-1" strike="noStrike">
                <a:solidFill>
                  <a:schemeClr val="dk2"/>
                </a:solidFill>
                <a:latin typeface="Calibri"/>
              </a:rPr>
              <a:t>: </a:t>
            </a:r>
            <a:endParaRPr b="1" lang="nl-NL" sz="2200" spc="-1" strike="noStrike">
              <a:solidFill>
                <a:schemeClr val="dk2"/>
              </a:solidFill>
              <a:latin typeface="Calibri"/>
            </a:endParaRPr>
          </a:p>
          <a:p>
            <a:pPr lvl="1" marL="685800" indent="-228600" defTabSz="914400">
              <a:lnSpc>
                <a:spcPct val="80000"/>
              </a:lnSpc>
              <a:spcBef>
                <a:spcPts val="499"/>
              </a:spcBef>
              <a:buClr>
                <a:srgbClr val="002e65"/>
              </a:buClr>
              <a:buSzPct val="75000"/>
              <a:buFont typeface="Wingdings" charset="2"/>
              <a:buAutoNum type="arabicPeriod"/>
              <a:tabLst>
                <a:tab algn="l" pos="0"/>
              </a:tabLst>
            </a:pPr>
            <a:r>
              <a:rPr b="0" lang="nl-BE" sz="2000" spc="-1" strike="noStrike">
                <a:solidFill>
                  <a:schemeClr val="dk2"/>
                </a:solidFill>
                <a:latin typeface="Calibri"/>
              </a:rPr>
              <a:t>De terugverdientijd (PB)</a:t>
            </a:r>
            <a:endParaRPr b="0" lang="nl-NL" sz="2000" spc="-1" strike="noStrike">
              <a:solidFill>
                <a:schemeClr val="dk2"/>
              </a:solidFill>
              <a:latin typeface="Calibri"/>
            </a:endParaRPr>
          </a:p>
          <a:p>
            <a:pPr lvl="1" marL="685800" indent="-228600" defTabSz="914400">
              <a:lnSpc>
                <a:spcPct val="80000"/>
              </a:lnSpc>
              <a:spcBef>
                <a:spcPts val="499"/>
              </a:spcBef>
              <a:buClr>
                <a:srgbClr val="002e65"/>
              </a:buClr>
              <a:buSzPct val="75000"/>
              <a:buFont typeface="Wingdings" charset="2"/>
              <a:buAutoNum type="arabicPeriod"/>
              <a:tabLst>
                <a:tab algn="l" pos="0"/>
              </a:tabLst>
            </a:pPr>
            <a:r>
              <a:rPr b="0" lang="nl-BE" sz="2000" spc="-1" strike="noStrike">
                <a:solidFill>
                  <a:schemeClr val="dk2"/>
                </a:solidFill>
                <a:latin typeface="Calibri"/>
              </a:rPr>
              <a:t>Het gemiddeld boekhoudkundig rendement</a:t>
            </a:r>
            <a:endParaRPr b="0" lang="nl-NL" sz="2000" spc="-1" strike="noStrike">
              <a:solidFill>
                <a:schemeClr val="dk2"/>
              </a:solidFill>
              <a:latin typeface="Calibri"/>
            </a:endParaRPr>
          </a:p>
          <a:p>
            <a:pPr marL="457200" indent="0" defTabSz="914400">
              <a:lnSpc>
                <a:spcPct val="80000"/>
              </a:lnSpc>
              <a:spcBef>
                <a:spcPts val="499"/>
              </a:spcBef>
              <a:buNone/>
              <a:tabLst>
                <a:tab algn="l" pos="0"/>
              </a:tabLst>
            </a:pPr>
            <a:endParaRPr b="1" lang="nl-NL" sz="20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AutoNum type="alphaUcPeriod"/>
              <a:tabLst>
                <a:tab algn="l" pos="0"/>
              </a:tabLst>
            </a:pPr>
            <a:r>
              <a:rPr b="1" i="1" lang="nl-BE" sz="2200" spc="-1" strike="noStrike">
                <a:solidFill>
                  <a:schemeClr val="dk2"/>
                </a:solidFill>
                <a:latin typeface="Calibri"/>
              </a:rPr>
              <a:t>Disconteringsmethoden</a:t>
            </a:r>
            <a:endParaRPr b="1" lang="nl-NL" sz="2200" spc="-1" strike="noStrike">
              <a:solidFill>
                <a:schemeClr val="dk2"/>
              </a:solidFill>
              <a:latin typeface="Calibri"/>
            </a:endParaRPr>
          </a:p>
          <a:p>
            <a:pPr lvl="1" marL="685800" indent="-228600" defTabSz="914400">
              <a:lnSpc>
                <a:spcPct val="80000"/>
              </a:lnSpc>
              <a:spcBef>
                <a:spcPts val="499"/>
              </a:spcBef>
              <a:buClr>
                <a:srgbClr val="002e65"/>
              </a:buClr>
              <a:buSzPct val="75000"/>
              <a:buFont typeface="Calibri bold"/>
              <a:buAutoNum type="arabicPeriod" startAt="3"/>
              <a:tabLst>
                <a:tab algn="l" pos="0"/>
              </a:tabLst>
            </a:pPr>
            <a:r>
              <a:rPr b="0" lang="nl-BE" sz="2000" spc="-1" strike="noStrike">
                <a:solidFill>
                  <a:schemeClr val="dk2"/>
                </a:solidFill>
                <a:latin typeface="Calibri"/>
              </a:rPr>
              <a:t>De Net Present Value (NPV)</a:t>
            </a:r>
            <a:endParaRPr b="0" lang="nl-NL" sz="2000" spc="-1" strike="noStrike">
              <a:solidFill>
                <a:schemeClr val="dk2"/>
              </a:solidFill>
              <a:latin typeface="Calibri"/>
            </a:endParaRPr>
          </a:p>
          <a:p>
            <a:pPr lvl="1" marL="685800" indent="-228600" defTabSz="914400">
              <a:lnSpc>
                <a:spcPct val="80000"/>
              </a:lnSpc>
              <a:spcBef>
                <a:spcPts val="499"/>
              </a:spcBef>
              <a:buClr>
                <a:srgbClr val="002e65"/>
              </a:buClr>
              <a:buSzPct val="75000"/>
              <a:buFont typeface="Calibri bold"/>
              <a:buAutoNum type="arabicPeriod" startAt="3"/>
              <a:tabLst>
                <a:tab algn="l" pos="0"/>
              </a:tabLst>
            </a:pPr>
            <a:r>
              <a:rPr b="0" lang="nl-BE" sz="2000" spc="-1" strike="noStrike">
                <a:solidFill>
                  <a:schemeClr val="dk2"/>
                </a:solidFill>
                <a:latin typeface="Calibri"/>
              </a:rPr>
              <a:t>Het interne rendement (IRR)</a:t>
            </a:r>
            <a:endParaRPr b="0"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200" spc="-1" strike="noStrike">
                <a:solidFill>
                  <a:schemeClr val="dk2"/>
                </a:solidFill>
                <a:latin typeface="Calibri"/>
              </a:rPr>
              <a:t>	</a:t>
            </a:r>
            <a:endParaRPr b="1" lang="nl-NL" sz="22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200" spc="-1" strike="noStrike">
              <a:solidFill>
                <a:schemeClr val="dk2"/>
              </a:solidFill>
              <a:latin typeface="Calibri"/>
            </a:endParaRPr>
          </a:p>
        </p:txBody>
      </p:sp>
      <p:sp>
        <p:nvSpPr>
          <p:cNvPr id="178" name="PlaceHolder 3"/>
          <p:cNvSpPr>
            <a:spLocks noGrp="1"/>
          </p:cNvSpPr>
          <p:nvPr>
            <p:ph type="sldNum" idx="4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7E98D2D-C5EF-46E6-9D23-A4974D0E293E}" type="slidenum">
              <a:rPr b="0" lang="nl-BE" sz="1200" spc="-1" strike="noStrike">
                <a:solidFill>
                  <a:srgbClr val="002e65"/>
                </a:solidFill>
                <a:latin typeface="Calibri"/>
              </a:rPr>
              <a:t>31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Criteria voor een goede methode</a:t>
            </a:r>
            <a:endParaRPr b="0" lang="nl-NL" sz="4400" spc="-1" strike="noStrike">
              <a:solidFill>
                <a:schemeClr val="dk1"/>
              </a:solidFill>
              <a:latin typeface="Calibri"/>
            </a:endParaRPr>
          </a:p>
        </p:txBody>
      </p:sp>
      <p:sp>
        <p:nvSpPr>
          <p:cNvPr id="18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96865"/>
          </a:bodyPr>
          <a:p>
            <a:pPr marL="457200" indent="-457200" defTabSz="914400">
              <a:lnSpc>
                <a:spcPct val="90000"/>
              </a:lnSpc>
              <a:spcBef>
                <a:spcPts val="1001"/>
              </a:spcBef>
              <a:buClr>
                <a:srgbClr val="ea2c38"/>
              </a:buClr>
              <a:buSzPct val="75000"/>
              <a:buFont typeface="Calibri bold"/>
              <a:buAutoNum type="arabicPeriod"/>
            </a:pPr>
            <a:r>
              <a:rPr b="1" lang="nl-BE" sz="3200" spc="-1" strike="noStrike">
                <a:solidFill>
                  <a:schemeClr val="dk2"/>
                </a:solidFill>
                <a:latin typeface="Calibri"/>
              </a:rPr>
              <a:t>Gebruikt kasstromen</a:t>
            </a:r>
            <a:endParaRPr b="1" lang="nl-NL" sz="3200" spc="-1" strike="noStrike">
              <a:solidFill>
                <a:schemeClr val="dk2"/>
              </a:solidFill>
              <a:latin typeface="Calibri"/>
            </a:endParaRPr>
          </a:p>
          <a:p>
            <a:pPr marL="457200" indent="-457200" defTabSz="914400">
              <a:lnSpc>
                <a:spcPct val="90000"/>
              </a:lnSpc>
              <a:spcBef>
                <a:spcPts val="1001"/>
              </a:spcBef>
              <a:buClr>
                <a:srgbClr val="ea2c38"/>
              </a:buClr>
              <a:buSzPct val="75000"/>
              <a:buFont typeface="Calibri bold"/>
              <a:buAutoNum type="arabicPeriod"/>
            </a:pPr>
            <a:r>
              <a:rPr b="1" lang="nl-BE" sz="3200" spc="-1" strike="noStrike">
                <a:solidFill>
                  <a:schemeClr val="dk2"/>
                </a:solidFill>
                <a:latin typeface="Calibri"/>
              </a:rPr>
              <a:t>Houdt rekening met de tijdswaarde van geld</a:t>
            </a:r>
            <a:endParaRPr b="1" lang="nl-NL" sz="3200" spc="-1" strike="noStrike">
              <a:solidFill>
                <a:schemeClr val="dk2"/>
              </a:solidFill>
              <a:latin typeface="Calibri"/>
            </a:endParaRPr>
          </a:p>
          <a:p>
            <a:pPr marL="457200" indent="-457200" defTabSz="914400">
              <a:lnSpc>
                <a:spcPct val="90000"/>
              </a:lnSpc>
              <a:spcBef>
                <a:spcPts val="1001"/>
              </a:spcBef>
              <a:buClr>
                <a:srgbClr val="ea2c38"/>
              </a:buClr>
              <a:buSzPct val="75000"/>
              <a:buFont typeface="Calibri bold"/>
              <a:buAutoNum type="arabicPeriod"/>
            </a:pPr>
            <a:r>
              <a:rPr b="1" lang="nl-BE" sz="3200" spc="-1" strike="noStrike">
                <a:solidFill>
                  <a:schemeClr val="dk2"/>
                </a:solidFill>
                <a:latin typeface="Calibri"/>
              </a:rPr>
              <a:t>Houdt rekening met het risico van de investering</a:t>
            </a:r>
            <a:endParaRPr b="1" lang="nl-NL" sz="3200" spc="-1" strike="noStrike">
              <a:solidFill>
                <a:schemeClr val="dk2"/>
              </a:solidFill>
              <a:latin typeface="Calibri"/>
            </a:endParaRPr>
          </a:p>
          <a:p>
            <a:pPr marL="457200" indent="-457200" defTabSz="914400">
              <a:lnSpc>
                <a:spcPct val="90000"/>
              </a:lnSpc>
              <a:spcBef>
                <a:spcPts val="1001"/>
              </a:spcBef>
              <a:buClr>
                <a:srgbClr val="ea2c38"/>
              </a:buClr>
              <a:buSzPct val="75000"/>
              <a:buFont typeface="Calibri bold"/>
              <a:buAutoNum type="arabicPeriod"/>
            </a:pPr>
            <a:r>
              <a:rPr b="1" lang="nl-BE" sz="3200" spc="-1" strike="noStrike">
                <a:solidFill>
                  <a:schemeClr val="dk2"/>
                </a:solidFill>
                <a:latin typeface="Calibri"/>
              </a:rPr>
              <a:t>Is een objectieve maatstaf</a:t>
            </a:r>
            <a:endParaRPr b="1" lang="nl-NL" sz="3200" spc="-1" strike="noStrike">
              <a:solidFill>
                <a:schemeClr val="dk2"/>
              </a:solidFill>
              <a:latin typeface="Calibri"/>
            </a:endParaRPr>
          </a:p>
          <a:p>
            <a:pPr marL="457200" indent="-457200" defTabSz="914400">
              <a:lnSpc>
                <a:spcPct val="90000"/>
              </a:lnSpc>
              <a:spcBef>
                <a:spcPts val="1001"/>
              </a:spcBef>
              <a:buClr>
                <a:srgbClr val="ea2c38"/>
              </a:buClr>
              <a:buSzPct val="75000"/>
              <a:buFont typeface="Calibri bold"/>
              <a:buAutoNum type="arabicPeriod"/>
            </a:pPr>
            <a:r>
              <a:rPr b="1" lang="nl-BE" sz="3200" spc="-1" strike="noStrike">
                <a:solidFill>
                  <a:schemeClr val="dk2"/>
                </a:solidFill>
                <a:latin typeface="Calibri"/>
              </a:rPr>
              <a:t>Geeft aan hoeveel waarde er gecreëerd wordt</a:t>
            </a:r>
            <a:endParaRPr b="1" lang="nl-NL" sz="3200" spc="-1" strike="noStrike">
              <a:solidFill>
                <a:schemeClr val="dk2"/>
              </a:solidFill>
              <a:latin typeface="Calibri"/>
            </a:endParaRPr>
          </a:p>
          <a:p>
            <a:pPr indent="0" defTabSz="914400">
              <a:lnSpc>
                <a:spcPct val="90000"/>
              </a:lnSpc>
              <a:spcBef>
                <a:spcPts val="1001"/>
              </a:spcBef>
              <a:buNone/>
            </a:pPr>
            <a:endParaRPr b="1" lang="nl-NL" sz="3200" spc="-1" strike="noStrike">
              <a:solidFill>
                <a:schemeClr val="dk2"/>
              </a:solidFill>
              <a:latin typeface="Calibri"/>
            </a:endParaRPr>
          </a:p>
          <a:p>
            <a:pPr marL="536400" indent="-536400" defTabSz="914400">
              <a:lnSpc>
                <a:spcPct val="90000"/>
              </a:lnSpc>
              <a:spcBef>
                <a:spcPts val="1001"/>
              </a:spcBef>
              <a:buNone/>
              <a:tabLst>
                <a:tab algn="l" pos="0"/>
              </a:tabLst>
            </a:pPr>
            <a:r>
              <a:rPr b="1" lang="nl-BE" sz="3200" spc="-1" strike="noStrike">
                <a:solidFill>
                  <a:schemeClr val="dk2"/>
                </a:solidFill>
                <a:latin typeface="Calibri"/>
              </a:rPr>
              <a:t>-&gt; enige methode die aan alle criteria voldoet is Net Present Value (NPV) </a:t>
            </a:r>
            <a:endParaRPr b="1" lang="nl-NL" sz="3200" spc="-1" strike="noStrike">
              <a:solidFill>
                <a:schemeClr val="dk2"/>
              </a:solidFill>
              <a:latin typeface="Calibri"/>
            </a:endParaRPr>
          </a:p>
        </p:txBody>
      </p:sp>
      <p:sp>
        <p:nvSpPr>
          <p:cNvPr id="181" name="PlaceHolder 3"/>
          <p:cNvSpPr>
            <a:spLocks noGrp="1"/>
          </p:cNvSpPr>
          <p:nvPr>
            <p:ph type="sldNum" idx="4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9E3F6B3-35B3-4A82-8056-42809DFF615D}" type="slidenum">
              <a:rPr b="0" lang="nl-BE" sz="1200" spc="-1" strike="noStrike">
                <a:solidFill>
                  <a:srgbClr val="002e65"/>
                </a:solidFill>
                <a:latin typeface="Calibri"/>
              </a:rPr>
              <a:t>32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288" dur="indefinite" restart="never" nodeType="tmRoot">
          <p:childTnLst>
            <p:seq>
              <p:cTn id="289" dur="indefinite" nodeType="mainSeq">
                <p:childTnLst>
                  <p:par>
                    <p:cTn id="290" fill="hold">
                      <p:stCondLst>
                        <p:cond delay="indefinite"/>
                      </p:stCondLst>
                      <p:childTnLst>
                        <p:par>
                          <p:cTn id="291" fill="hold">
                            <p:stCondLst>
                              <p:cond delay="0"/>
                            </p:stCondLst>
                            <p:childTnLst>
                              <p:par>
                                <p:cTn id="292" nodeType="clickEffect" fill="hold" presetClass="entr" presetID="42">
                                  <p:stCondLst>
                                    <p:cond delay="0"/>
                                  </p:stCondLst>
                                  <p:childTnLst>
                                    <p:set>
                                      <p:cBhvr>
                                        <p:cTn id="293" dur="1" fill="hold">
                                          <p:stCondLst>
                                            <p:cond delay="0"/>
                                          </p:stCondLst>
                                        </p:cTn>
                                        <p:tgtEl>
                                          <p:spTgt spid="180">
                                            <p:txEl>
                                              <p:pRg st="1" end="1"/>
                                            </p:txEl>
                                          </p:spTgt>
                                        </p:tgtEl>
                                        <p:attrNameLst>
                                          <p:attrName>style.visibility</p:attrName>
                                        </p:attrNameLst>
                                      </p:cBhvr>
                                      <p:to>
                                        <p:strVal val="visible"/>
                                      </p:to>
                                    </p:set>
                                    <p:animEffect filter="fade" transition="in">
                                      <p:cBhvr additive="repl">
                                        <p:cTn id="294" dur="1000"/>
                                        <p:tgtEl>
                                          <p:spTgt spid="180">
                                            <p:txEl>
                                              <p:pRg st="1" end="1"/>
                                            </p:txEl>
                                          </p:spTgt>
                                        </p:tgtEl>
                                      </p:cBhvr>
                                    </p:animEffect>
                                    <p:anim calcmode="lin" valueType="num">
                                      <p:cBhvr additive="repl">
                                        <p:cTn id="295" dur="1000" fill="hold"/>
                                        <p:tgtEl>
                                          <p:spTgt spid="180">
                                            <p:txEl>
                                              <p:pRg st="1" end="1"/>
                                            </p:txEl>
                                          </p:spTgt>
                                        </p:tgtEl>
                                        <p:attrNameLst>
                                          <p:attrName>ppt_x</p:attrName>
                                        </p:attrNameLst>
                                      </p:cBhvr>
                                      <p:tavLst>
                                        <p:tav tm="0">
                                          <p:val>
                                            <p:strVal val="#ppt_x"/>
                                          </p:val>
                                        </p:tav>
                                        <p:tav tm="100000">
                                          <p:val>
                                            <p:strVal val="#ppt_x"/>
                                          </p:val>
                                        </p:tav>
                                      </p:tavLst>
                                    </p:anim>
                                    <p:anim calcmode="lin" valueType="num">
                                      <p:cBhvr additive="repl">
                                        <p:cTn id="296" dur="1000" fill="hold"/>
                                        <p:tgtEl>
                                          <p:spTgt spid="18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42">
                                  <p:stCondLst>
                                    <p:cond delay="0"/>
                                  </p:stCondLst>
                                  <p:childTnLst>
                                    <p:set>
                                      <p:cBhvr>
                                        <p:cTn id="300" dur="1" fill="hold">
                                          <p:stCondLst>
                                            <p:cond delay="0"/>
                                          </p:stCondLst>
                                        </p:cTn>
                                        <p:tgtEl>
                                          <p:spTgt spid="180">
                                            <p:txEl>
                                              <p:pRg st="2" end="2"/>
                                            </p:txEl>
                                          </p:spTgt>
                                        </p:tgtEl>
                                        <p:attrNameLst>
                                          <p:attrName>style.visibility</p:attrName>
                                        </p:attrNameLst>
                                      </p:cBhvr>
                                      <p:to>
                                        <p:strVal val="visible"/>
                                      </p:to>
                                    </p:set>
                                    <p:animEffect filter="fade" transition="in">
                                      <p:cBhvr additive="repl">
                                        <p:cTn id="301" dur="1000"/>
                                        <p:tgtEl>
                                          <p:spTgt spid="180">
                                            <p:txEl>
                                              <p:pRg st="2" end="2"/>
                                            </p:txEl>
                                          </p:spTgt>
                                        </p:tgtEl>
                                      </p:cBhvr>
                                    </p:animEffect>
                                    <p:anim calcmode="lin" valueType="num">
                                      <p:cBhvr additive="repl">
                                        <p:cTn id="302" dur="1000" fill="hold"/>
                                        <p:tgtEl>
                                          <p:spTgt spid="180">
                                            <p:txEl>
                                              <p:pRg st="2" end="2"/>
                                            </p:txEl>
                                          </p:spTgt>
                                        </p:tgtEl>
                                        <p:attrNameLst>
                                          <p:attrName>ppt_x</p:attrName>
                                        </p:attrNameLst>
                                      </p:cBhvr>
                                      <p:tavLst>
                                        <p:tav tm="0">
                                          <p:val>
                                            <p:strVal val="#ppt_x"/>
                                          </p:val>
                                        </p:tav>
                                        <p:tav tm="100000">
                                          <p:val>
                                            <p:strVal val="#ppt_x"/>
                                          </p:val>
                                        </p:tav>
                                      </p:tavLst>
                                    </p:anim>
                                    <p:anim calcmode="lin" valueType="num">
                                      <p:cBhvr additive="repl">
                                        <p:cTn id="303" dur="1000" fill="hold"/>
                                        <p:tgtEl>
                                          <p:spTgt spid="18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nodeType="clickEffect" fill="hold" presetClass="entr" presetID="42">
                                  <p:stCondLst>
                                    <p:cond delay="0"/>
                                  </p:stCondLst>
                                  <p:childTnLst>
                                    <p:set>
                                      <p:cBhvr>
                                        <p:cTn id="307" dur="1" fill="hold">
                                          <p:stCondLst>
                                            <p:cond delay="0"/>
                                          </p:stCondLst>
                                        </p:cTn>
                                        <p:tgtEl>
                                          <p:spTgt spid="180">
                                            <p:txEl>
                                              <p:pRg st="3" end="3"/>
                                            </p:txEl>
                                          </p:spTgt>
                                        </p:tgtEl>
                                        <p:attrNameLst>
                                          <p:attrName>style.visibility</p:attrName>
                                        </p:attrNameLst>
                                      </p:cBhvr>
                                      <p:to>
                                        <p:strVal val="visible"/>
                                      </p:to>
                                    </p:set>
                                    <p:animEffect filter="fade" transition="in">
                                      <p:cBhvr additive="repl">
                                        <p:cTn id="308" dur="1000"/>
                                        <p:tgtEl>
                                          <p:spTgt spid="180">
                                            <p:txEl>
                                              <p:pRg st="3" end="3"/>
                                            </p:txEl>
                                          </p:spTgt>
                                        </p:tgtEl>
                                      </p:cBhvr>
                                    </p:animEffect>
                                    <p:anim calcmode="lin" valueType="num">
                                      <p:cBhvr additive="repl">
                                        <p:cTn id="309" dur="1000" fill="hold"/>
                                        <p:tgtEl>
                                          <p:spTgt spid="180">
                                            <p:txEl>
                                              <p:pRg st="3" end="3"/>
                                            </p:txEl>
                                          </p:spTgt>
                                        </p:tgtEl>
                                        <p:attrNameLst>
                                          <p:attrName>ppt_x</p:attrName>
                                        </p:attrNameLst>
                                      </p:cBhvr>
                                      <p:tavLst>
                                        <p:tav tm="0">
                                          <p:val>
                                            <p:strVal val="#ppt_x"/>
                                          </p:val>
                                        </p:tav>
                                        <p:tav tm="100000">
                                          <p:val>
                                            <p:strVal val="#ppt_x"/>
                                          </p:val>
                                        </p:tav>
                                      </p:tavLst>
                                    </p:anim>
                                    <p:anim calcmode="lin" valueType="num">
                                      <p:cBhvr additive="repl">
                                        <p:cTn id="310" dur="1000" fill="hold"/>
                                        <p:tgtEl>
                                          <p:spTgt spid="18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42">
                                  <p:stCondLst>
                                    <p:cond delay="0"/>
                                  </p:stCondLst>
                                  <p:childTnLst>
                                    <p:set>
                                      <p:cBhvr>
                                        <p:cTn id="314" dur="1" fill="hold">
                                          <p:stCondLst>
                                            <p:cond delay="0"/>
                                          </p:stCondLst>
                                        </p:cTn>
                                        <p:tgtEl>
                                          <p:spTgt spid="180">
                                            <p:txEl>
                                              <p:pRg st="4" end="4"/>
                                            </p:txEl>
                                          </p:spTgt>
                                        </p:tgtEl>
                                        <p:attrNameLst>
                                          <p:attrName>style.visibility</p:attrName>
                                        </p:attrNameLst>
                                      </p:cBhvr>
                                      <p:to>
                                        <p:strVal val="visible"/>
                                      </p:to>
                                    </p:set>
                                    <p:animEffect filter="fade" transition="in">
                                      <p:cBhvr additive="repl">
                                        <p:cTn id="315" dur="1000"/>
                                        <p:tgtEl>
                                          <p:spTgt spid="180">
                                            <p:txEl>
                                              <p:pRg st="4" end="4"/>
                                            </p:txEl>
                                          </p:spTgt>
                                        </p:tgtEl>
                                      </p:cBhvr>
                                    </p:animEffect>
                                    <p:anim calcmode="lin" valueType="num">
                                      <p:cBhvr additive="repl">
                                        <p:cTn id="316" dur="1000" fill="hold"/>
                                        <p:tgtEl>
                                          <p:spTgt spid="180">
                                            <p:txEl>
                                              <p:pRg st="4" end="4"/>
                                            </p:txEl>
                                          </p:spTgt>
                                        </p:tgtEl>
                                        <p:attrNameLst>
                                          <p:attrName>ppt_x</p:attrName>
                                        </p:attrNameLst>
                                      </p:cBhvr>
                                      <p:tavLst>
                                        <p:tav tm="0">
                                          <p:val>
                                            <p:strVal val="#ppt_x"/>
                                          </p:val>
                                        </p:tav>
                                        <p:tav tm="100000">
                                          <p:val>
                                            <p:strVal val="#ppt_x"/>
                                          </p:val>
                                        </p:tav>
                                      </p:tavLst>
                                    </p:anim>
                                    <p:anim calcmode="lin" valueType="num">
                                      <p:cBhvr additive="repl">
                                        <p:cTn id="317" dur="1000" fill="hold"/>
                                        <p:tgtEl>
                                          <p:spTgt spid="18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8" fill="hold">
                      <p:stCondLst>
                        <p:cond delay="indefinite"/>
                      </p:stCondLst>
                      <p:childTnLst>
                        <p:par>
                          <p:cTn id="319" fill="hold">
                            <p:stCondLst>
                              <p:cond delay="0"/>
                            </p:stCondLst>
                            <p:childTnLst>
                              <p:par>
                                <p:cTn id="320" nodeType="clickEffect" fill="hold" presetClass="entr" presetID="42">
                                  <p:stCondLst>
                                    <p:cond delay="0"/>
                                  </p:stCondLst>
                                  <p:childTnLst>
                                    <p:set>
                                      <p:cBhvr>
                                        <p:cTn id="321" dur="1" fill="hold">
                                          <p:stCondLst>
                                            <p:cond delay="0"/>
                                          </p:stCondLst>
                                        </p:cTn>
                                        <p:tgtEl>
                                          <p:spTgt spid="180">
                                            <p:txEl>
                                              <p:pRg st="6" end="6"/>
                                            </p:txEl>
                                          </p:spTgt>
                                        </p:tgtEl>
                                        <p:attrNameLst>
                                          <p:attrName>style.visibility</p:attrName>
                                        </p:attrNameLst>
                                      </p:cBhvr>
                                      <p:to>
                                        <p:strVal val="visible"/>
                                      </p:to>
                                    </p:set>
                                    <p:animEffect filter="fade" transition="in">
                                      <p:cBhvr additive="repl">
                                        <p:cTn id="322" dur="1000"/>
                                        <p:tgtEl>
                                          <p:spTgt spid="180">
                                            <p:txEl>
                                              <p:pRg st="6" end="6"/>
                                            </p:txEl>
                                          </p:spTgt>
                                        </p:tgtEl>
                                      </p:cBhvr>
                                    </p:animEffect>
                                    <p:anim calcmode="lin" valueType="num">
                                      <p:cBhvr additive="repl">
                                        <p:cTn id="323" dur="1000" fill="hold"/>
                                        <p:tgtEl>
                                          <p:spTgt spid="180">
                                            <p:txEl>
                                              <p:pRg st="6" end="6"/>
                                            </p:txEl>
                                          </p:spTgt>
                                        </p:tgtEl>
                                        <p:attrNameLst>
                                          <p:attrName>ppt_x</p:attrName>
                                        </p:attrNameLst>
                                      </p:cBhvr>
                                      <p:tavLst>
                                        <p:tav tm="0">
                                          <p:val>
                                            <p:strVal val="#ppt_x"/>
                                          </p:val>
                                        </p:tav>
                                        <p:tav tm="100000">
                                          <p:val>
                                            <p:strVal val="#ppt_x"/>
                                          </p:val>
                                        </p:tav>
                                      </p:tavLst>
                                    </p:anim>
                                    <p:anim calcmode="lin" valueType="num">
                                      <p:cBhvr additive="repl">
                                        <p:cTn id="324" dur="1000" fill="hold"/>
                                        <p:tgtEl>
                                          <p:spTgt spid="18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De terugverdientijd (TVT)</a:t>
            </a:r>
            <a:endParaRPr b="0" lang="nl-NL" sz="4400" spc="-1" strike="noStrike">
              <a:solidFill>
                <a:schemeClr val="dk1"/>
              </a:solidFill>
              <a:latin typeface="Calibri"/>
            </a:endParaRPr>
          </a:p>
        </p:txBody>
      </p:sp>
      <p:sp>
        <p:nvSpPr>
          <p:cNvPr id="18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96865"/>
          </a:bodyPr>
          <a:p>
            <a:pPr indent="0" defTabSz="914400">
              <a:lnSpc>
                <a:spcPct val="90000"/>
              </a:lnSpc>
              <a:spcBef>
                <a:spcPts val="1001"/>
              </a:spcBef>
              <a:buNone/>
              <a:tabLst>
                <a:tab algn="l" pos="0"/>
              </a:tabLst>
            </a:pPr>
            <a:r>
              <a:rPr b="1" lang="nl-BE" sz="3200" spc="-1" strike="noStrike">
                <a:solidFill>
                  <a:schemeClr val="dk2"/>
                </a:solidFill>
                <a:latin typeface="Calibri"/>
              </a:rPr>
              <a:t>De TVT of pay-backmethode wordt gedefinieerd als de tijd (in jaren) die nodig is om het geïnvesteerde bedrag terug te verdienen.</a:t>
            </a:r>
            <a:endParaRPr b="1" lang="nl-NL" sz="3200" spc="-1" strike="noStrike">
              <a:solidFill>
                <a:schemeClr val="dk2"/>
              </a:solidFill>
              <a:latin typeface="Calibri"/>
            </a:endParaRPr>
          </a:p>
          <a:p>
            <a:pPr indent="0" defTabSz="914400">
              <a:lnSpc>
                <a:spcPct val="90000"/>
              </a:lnSpc>
              <a:spcBef>
                <a:spcPts val="1001"/>
              </a:spcBef>
              <a:buNone/>
              <a:tabLst>
                <a:tab algn="l" pos="0"/>
              </a:tabLst>
            </a:pP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3200" spc="-1" strike="noStrike">
                <a:solidFill>
                  <a:schemeClr val="dk2"/>
                </a:solidFill>
                <a:latin typeface="Calibri"/>
              </a:rPr>
              <a:t>Om te beslissen of een project economisch aanvaarbaar is, dient men de berekende TVT te vergelijken met een standaard TVT (bv. 3 jaar)</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3200" spc="-1" strike="noStrike">
                <a:solidFill>
                  <a:schemeClr val="dk2"/>
                </a:solidFill>
                <a:latin typeface="Calibri"/>
              </a:rPr>
              <a:t>Is de berekende TVT kleiner dan de standaard, dan wordt het project aanvaard</a:t>
            </a:r>
            <a:endParaRPr b="1" lang="nl-NL" sz="3200" spc="-1" strike="noStrike">
              <a:solidFill>
                <a:schemeClr val="dk2"/>
              </a:solidFill>
              <a:latin typeface="Calibri"/>
            </a:endParaRPr>
          </a:p>
          <a:p>
            <a:pPr indent="0" defTabSz="914400">
              <a:lnSpc>
                <a:spcPct val="90000"/>
              </a:lnSpc>
              <a:spcBef>
                <a:spcPts val="1001"/>
              </a:spcBef>
              <a:buNone/>
              <a:tabLst>
                <a:tab algn="l" pos="0"/>
              </a:tabLst>
            </a:pPr>
            <a:endParaRPr b="1" lang="nl-NL" sz="3200" spc="-1" strike="noStrike">
              <a:solidFill>
                <a:schemeClr val="dk2"/>
              </a:solidFill>
              <a:latin typeface="Calibri"/>
            </a:endParaRPr>
          </a:p>
          <a:p>
            <a:pPr indent="0" defTabSz="914400">
              <a:lnSpc>
                <a:spcPct val="90000"/>
              </a:lnSpc>
              <a:spcBef>
                <a:spcPts val="1001"/>
              </a:spcBef>
              <a:buNone/>
              <a:tabLst>
                <a:tab algn="l" pos="0"/>
              </a:tabLst>
            </a:pPr>
            <a:endParaRPr b="1" lang="nl-NL" sz="3200" spc="-1" strike="noStrike">
              <a:solidFill>
                <a:schemeClr val="dk2"/>
              </a:solidFill>
              <a:latin typeface="Calibri"/>
            </a:endParaRPr>
          </a:p>
        </p:txBody>
      </p:sp>
      <p:sp>
        <p:nvSpPr>
          <p:cNvPr id="184" name="PlaceHolder 3"/>
          <p:cNvSpPr>
            <a:spLocks noGrp="1"/>
          </p:cNvSpPr>
          <p:nvPr>
            <p:ph type="sldNum" idx="4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668DDE0-18AB-4B45-BB82-BE4935FE4D73}"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De terugverdientijd (TVT)</a:t>
            </a:r>
            <a:endParaRPr b="0" lang="nl-NL" sz="4400" spc="-1" strike="noStrike">
              <a:solidFill>
                <a:schemeClr val="dk1"/>
              </a:solidFill>
              <a:latin typeface="Calibri"/>
            </a:endParaRPr>
          </a:p>
        </p:txBody>
      </p:sp>
      <p:sp>
        <p:nvSpPr>
          <p:cNvPr id="186"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400" spc="-1" strike="noStrike">
                <a:solidFill>
                  <a:schemeClr val="dk2"/>
                </a:solidFill>
                <a:latin typeface="Calibri"/>
              </a:rPr>
              <a:t>Bereken hoeveel jaar het duurt voor je investering terug verdiend is.</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graphicFrame>
        <p:nvGraphicFramePr>
          <p:cNvPr id="187" name="Tabel 2"/>
          <p:cNvGraphicFramePr/>
          <p:nvPr/>
        </p:nvGraphicFramePr>
        <p:xfrm>
          <a:off x="1919520" y="2872800"/>
          <a:ext cx="7317000" cy="1112400"/>
        </p:xfrm>
        <a:graphic>
          <a:graphicData uri="http://schemas.openxmlformats.org/drawingml/2006/table">
            <a:tbl>
              <a:tblPr/>
              <a:tblGrid>
                <a:gridCol w="1219320"/>
                <a:gridCol w="1219320"/>
                <a:gridCol w="1219320"/>
                <a:gridCol w="1219320"/>
                <a:gridCol w="1219320"/>
                <a:gridCol w="1219320"/>
              </a:tblGrid>
              <a:tr h="370800">
                <a:tc>
                  <a:txBody>
                    <a:bodyPr anchor="t">
                      <a:noAutofit/>
                    </a:bodyPr>
                    <a:p>
                      <a:pPr defTabSz="914400">
                        <a:lnSpc>
                          <a:spcPct val="100000"/>
                        </a:lnSpc>
                      </a:pPr>
                      <a:r>
                        <a:rPr b="1" lang="nl-BE" sz="1800" spc="-1" strike="noStrike">
                          <a:solidFill>
                            <a:schemeClr val="lt1"/>
                          </a:solidFill>
                          <a:latin typeface="Calibri"/>
                        </a:rPr>
                        <a:t>Jaar</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0</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1</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2</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3</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TVT</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914400">
                        <a:lnSpc>
                          <a:spcPct val="100000"/>
                        </a:lnSpc>
                      </a:pPr>
                      <a:r>
                        <a:rPr b="0" lang="nl-BE" sz="1800" spc="-1" strike="noStrike">
                          <a:solidFill>
                            <a:schemeClr val="dk1"/>
                          </a:solidFill>
                          <a:latin typeface="Calibri"/>
                        </a:rPr>
                        <a:t>Project A</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nl-BE" sz="1800" spc="-1" strike="noStrike">
                          <a:solidFill>
                            <a:schemeClr val="dk1"/>
                          </a:solidFill>
                          <a:latin typeface="Calibri"/>
                        </a:rPr>
                        <a:t>-1000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nl-BE" sz="1800" spc="-1" strike="noStrike">
                          <a:solidFill>
                            <a:schemeClr val="dk1"/>
                          </a:solidFill>
                          <a:latin typeface="Calibri"/>
                        </a:rPr>
                        <a:t>500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nl-BE" sz="1800" spc="-1" strike="noStrike">
                          <a:solidFill>
                            <a:schemeClr val="dk1"/>
                          </a:solidFill>
                          <a:latin typeface="Calibri"/>
                        </a:rPr>
                        <a:t>500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nl-BE" sz="1800" spc="-1" strike="noStrike">
                          <a:solidFill>
                            <a:schemeClr val="dk1"/>
                          </a:solidFill>
                          <a:latin typeface="Calibri"/>
                        </a:rPr>
                        <a:t>2 jaar</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nl-BE" sz="1800" spc="-1" strike="noStrike">
                          <a:solidFill>
                            <a:schemeClr val="dk1"/>
                          </a:solidFill>
                          <a:latin typeface="Calibri"/>
                        </a:rPr>
                        <a:t>Project 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nl-BE" sz="1800" spc="-1" strike="noStrike">
                          <a:solidFill>
                            <a:schemeClr val="dk1"/>
                          </a:solidFill>
                          <a:latin typeface="Calibri"/>
                        </a:rPr>
                        <a:t>-1000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nl-BE" sz="1800" spc="-1" strike="noStrike">
                          <a:solidFill>
                            <a:schemeClr val="dk1"/>
                          </a:solidFill>
                          <a:latin typeface="Calibri"/>
                        </a:rPr>
                        <a:t>300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nl-BE" sz="1800" spc="-1" strike="noStrike">
                          <a:solidFill>
                            <a:schemeClr val="dk1"/>
                          </a:solidFill>
                          <a:latin typeface="Calibri"/>
                        </a:rPr>
                        <a:t>400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nl-BE" sz="1800" spc="-1" strike="noStrike">
                          <a:solidFill>
                            <a:schemeClr val="dk1"/>
                          </a:solidFill>
                          <a:latin typeface="Calibri"/>
                        </a:rPr>
                        <a:t>300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nl-BE" sz="1800" spc="-1" strike="noStrike">
                          <a:solidFill>
                            <a:schemeClr val="dk1"/>
                          </a:solidFill>
                          <a:latin typeface="Calibri"/>
                        </a:rPr>
                        <a:t>3 jaar</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188" name="PlaceHolder 3"/>
          <p:cNvSpPr>
            <a:spLocks noGrp="1"/>
          </p:cNvSpPr>
          <p:nvPr>
            <p:ph type="sldNum" idx="4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463FADD-4C7B-4535-A42A-EF25C7A57D8C}"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325" dur="indefinite" restart="never" nodeType="tmRoot">
          <p:childTnLst>
            <p:seq>
              <p:cTn id="326" dur="indefinite" nodeType="mainSeq">
                <p:childTnLst>
                  <p:par>
                    <p:cTn id="327" fill="hold">
                      <p:stCondLst>
                        <p:cond delay="indefinite"/>
                      </p:stCondLst>
                      <p:childTnLst>
                        <p:par>
                          <p:cTn id="328" fill="hold">
                            <p:stCondLst>
                              <p:cond delay="0"/>
                            </p:stCondLst>
                            <p:childTnLst>
                              <p:par>
                                <p:cTn id="329" nodeType="clickEffect" fill="hold" presetClass="entr" presetID="42">
                                  <p:stCondLst>
                                    <p:cond delay="0"/>
                                  </p:stCondLst>
                                  <p:childTnLst>
                                    <p:set>
                                      <p:cBhvr>
                                        <p:cTn id="330" dur="1" fill="hold">
                                          <p:stCondLst>
                                            <p:cond delay="0"/>
                                          </p:stCondLst>
                                        </p:cTn>
                                        <p:tgtEl>
                                          <p:spTgt spid="187"/>
                                        </p:tgtEl>
                                        <p:attrNameLst>
                                          <p:attrName>style.visibility</p:attrName>
                                        </p:attrNameLst>
                                      </p:cBhvr>
                                      <p:to>
                                        <p:strVal val="visible"/>
                                      </p:to>
                                    </p:set>
                                    <p:animEffect filter="fade" transition="in">
                                      <p:cBhvr additive="repl">
                                        <p:cTn id="331" dur="1000"/>
                                        <p:tgtEl>
                                          <p:spTgt spid="187"/>
                                        </p:tgtEl>
                                      </p:cBhvr>
                                    </p:animEffect>
                                    <p:anim calcmode="lin" valueType="num">
                                      <p:cBhvr additive="repl">
                                        <p:cTn id="332" dur="1000" fill="hold"/>
                                        <p:tgtEl>
                                          <p:spTgt spid="187"/>
                                        </p:tgtEl>
                                        <p:attrNameLst>
                                          <p:attrName>ppt_x</p:attrName>
                                        </p:attrNameLst>
                                      </p:cBhvr>
                                      <p:tavLst>
                                        <p:tav tm="0">
                                          <p:val>
                                            <p:strVal val="#ppt_x"/>
                                          </p:val>
                                        </p:tav>
                                        <p:tav tm="100000">
                                          <p:val>
                                            <p:strVal val="#ppt_x"/>
                                          </p:val>
                                        </p:tav>
                                      </p:tavLst>
                                    </p:anim>
                                    <p:anim calcmode="lin" valueType="num">
                                      <p:cBhvr additive="repl">
                                        <p:cTn id="333" dur="1000" fill="hold"/>
                                        <p:tgtEl>
                                          <p:spTgt spid="1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De terugverdientijd (TVT)</a:t>
            </a:r>
            <a:endParaRPr b="0" lang="nl-NL" sz="4400" spc="-1" strike="noStrike">
              <a:solidFill>
                <a:schemeClr val="dk1"/>
              </a:solidFill>
              <a:latin typeface="Calibri"/>
            </a:endParaRPr>
          </a:p>
        </p:txBody>
      </p:sp>
      <p:sp>
        <p:nvSpPr>
          <p:cNvPr id="190" name="Tekstvak 6"/>
          <p:cNvSpPr/>
          <p:nvPr/>
        </p:nvSpPr>
        <p:spPr>
          <a:xfrm>
            <a:off x="2135520" y="1700640"/>
            <a:ext cx="7920360" cy="395964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Toegepast op het project van de onderneming Prodigy, kan de terugverdientijd berekend worden als volgt:</a:t>
            </a:r>
            <a:endParaRPr b="0" lang="en-US" sz="18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r>
              <a:rPr b="0" lang="nl-NL" sz="1800" spc="-1" strike="noStrike">
                <a:solidFill>
                  <a:srgbClr val="003d62"/>
                </a:solidFill>
                <a:latin typeface="Calibri"/>
              </a:rPr>
              <a:t>Indien we aannemen dat de kasstromen zich voordoen op het einde van elk jaar, is de terugverdientijd gelijk aan 3 jaar. Indien we aannemen dat de kasstromen gelijkmatig gespreid zijn tijdens het jaar, komt de terugverdientijd overeen met: 2 jaar + 2,7/7,8 of 2,35 jaar ofwel 2 jaar en 4 maanden.</a:t>
            </a:r>
            <a:endParaRPr b="0" lang="en-US" sz="1800" spc="-1" strike="noStrike">
              <a:solidFill>
                <a:srgbClr val="000000"/>
              </a:solidFill>
              <a:latin typeface="Arial"/>
            </a:endParaRPr>
          </a:p>
        </p:txBody>
      </p:sp>
      <p:graphicFrame>
        <p:nvGraphicFramePr>
          <p:cNvPr id="191" name="Tabel 4"/>
          <p:cNvGraphicFramePr/>
          <p:nvPr/>
        </p:nvGraphicFramePr>
        <p:xfrm>
          <a:off x="2279520" y="2647080"/>
          <a:ext cx="7704360" cy="1450800"/>
        </p:xfrm>
        <a:graphic>
          <a:graphicData uri="http://schemas.openxmlformats.org/drawingml/2006/table">
            <a:tbl>
              <a:tblPr/>
              <a:tblGrid>
                <a:gridCol w="684000"/>
                <a:gridCol w="2340000"/>
                <a:gridCol w="2340000"/>
                <a:gridCol w="2340000"/>
              </a:tblGrid>
              <a:tr h="252000">
                <a:tc>
                  <a:txBody>
                    <a:bodyPr anchor="t">
                      <a:noAutofit/>
                    </a:bodyPr>
                    <a:p>
                      <a:pPr defTabSz="914400">
                        <a:lnSpc>
                          <a:spcPct val="100000"/>
                        </a:lnSpc>
                      </a:pPr>
                      <a:r>
                        <a:rPr b="0" lang="nl-BE" sz="1300" spc="-1" strike="noStrike">
                          <a:solidFill>
                            <a:srgbClr val="ffffff"/>
                          </a:solidFill>
                          <a:latin typeface="Calibri"/>
                        </a:rPr>
                        <a:t>Jaar</a:t>
                      </a:r>
                      <a:endParaRPr b="0" lang="en-US" sz="13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Investeringsuitgave</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Jaarlijkse kasstroom</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Cumulatieve kasstroom</a:t>
                      </a:r>
                      <a:endParaRPr b="0" lang="en-US" sz="13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-9</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-9</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1</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endParaRPr b="0" lang="nl-BE" sz="1300" spc="-1" strike="noStrike">
                        <a:solidFill>
                          <a:srgbClr val="002e65"/>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2,27</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-6,73</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endParaRPr b="0" lang="nl-BE" sz="1300" spc="-1" strike="noStrike">
                        <a:solidFill>
                          <a:srgbClr val="002e65"/>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4,03</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-2,7</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3</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endParaRPr b="0" lang="nl-BE" sz="1300" spc="-1" strike="noStrike">
                        <a:solidFill>
                          <a:srgbClr val="002e65"/>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7,8</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+5,1</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sp>
        <p:nvSpPr>
          <p:cNvPr id="192" name="PlaceHolder 2"/>
          <p:cNvSpPr>
            <a:spLocks noGrp="1"/>
          </p:cNvSpPr>
          <p:nvPr>
            <p:ph type="sldNum" idx="5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25B1661-3B93-4145-BD88-DA9F1BDC2CFE}"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De terugverdientijd (TVT)</a:t>
            </a:r>
            <a:endParaRPr b="0" lang="nl-NL" sz="4400" spc="-1" strike="noStrike">
              <a:solidFill>
                <a:schemeClr val="dk1"/>
              </a:solidFill>
              <a:latin typeface="Calibri"/>
            </a:endParaRPr>
          </a:p>
        </p:txBody>
      </p:sp>
      <p:sp>
        <p:nvSpPr>
          <p:cNvPr id="19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400" spc="-1" strike="noStrike">
                <a:solidFill>
                  <a:schemeClr val="dk2"/>
                </a:solidFill>
                <a:latin typeface="Calibri"/>
              </a:rPr>
              <a:t>De nadelen van het gebruik van de methode zijn:</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Houdt geen rekening met de kasstromen over de ganse levensduur van het project</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Houdt geen rekening met de tijdswaarde van het geld</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De bepaling van de standaard TVT is arbitrair en kan niet theoretisch verantwoord worden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BE" sz="2400" spc="-1" strike="noStrike">
                <a:solidFill>
                  <a:schemeClr val="dk2"/>
                </a:solidFill>
                <a:latin typeface="Calibri"/>
              </a:rPr>
              <a:t>Ingeval van liquiditeitsspanningen alsook in risico-situaties kan de TVT nuttige informatie verstrekken bij de besluitvorming</a:t>
            </a:r>
            <a:endParaRPr b="1" lang="nl-NL" sz="2400" spc="-1" strike="noStrike">
              <a:solidFill>
                <a:schemeClr val="dk2"/>
              </a:solidFill>
              <a:latin typeface="Calibri"/>
            </a:endParaRPr>
          </a:p>
        </p:txBody>
      </p:sp>
      <p:sp>
        <p:nvSpPr>
          <p:cNvPr id="195" name="PlaceHolder 3"/>
          <p:cNvSpPr>
            <a:spLocks noGrp="1"/>
          </p:cNvSpPr>
          <p:nvPr>
            <p:ph type="sldNum" idx="5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17DAA0B-7B81-4086-AA4A-C9C7A09403F5}"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334" dur="indefinite" restart="never" nodeType="tmRoot">
          <p:childTnLst>
            <p:seq>
              <p:cTn id="335" dur="indefinite" nodeType="mainSeq">
                <p:childTnLst>
                  <p:par>
                    <p:cTn id="336" fill="hold">
                      <p:stCondLst>
                        <p:cond delay="indefinite"/>
                      </p:stCondLst>
                      <p:childTnLst>
                        <p:par>
                          <p:cTn id="337" fill="hold">
                            <p:stCondLst>
                              <p:cond delay="0"/>
                            </p:stCondLst>
                            <p:childTnLst>
                              <p:par>
                                <p:cTn id="338" nodeType="clickEffect" fill="hold" presetClass="entr" presetID="42">
                                  <p:stCondLst>
                                    <p:cond delay="0"/>
                                  </p:stCondLst>
                                  <p:childTnLst>
                                    <p:set>
                                      <p:cBhvr>
                                        <p:cTn id="339" dur="1" fill="hold">
                                          <p:stCondLst>
                                            <p:cond delay="0"/>
                                          </p:stCondLst>
                                        </p:cTn>
                                        <p:tgtEl>
                                          <p:spTgt spid="194">
                                            <p:txEl>
                                              <p:pRg st="2" end="2"/>
                                            </p:txEl>
                                          </p:spTgt>
                                        </p:tgtEl>
                                        <p:attrNameLst>
                                          <p:attrName>style.visibility</p:attrName>
                                        </p:attrNameLst>
                                      </p:cBhvr>
                                      <p:to>
                                        <p:strVal val="visible"/>
                                      </p:to>
                                    </p:set>
                                    <p:animEffect filter="fade" transition="in">
                                      <p:cBhvr additive="repl">
                                        <p:cTn id="340" dur="1000"/>
                                        <p:tgtEl>
                                          <p:spTgt spid="194">
                                            <p:txEl>
                                              <p:pRg st="2" end="2"/>
                                            </p:txEl>
                                          </p:spTgt>
                                        </p:tgtEl>
                                      </p:cBhvr>
                                    </p:animEffect>
                                    <p:anim calcmode="lin" valueType="num">
                                      <p:cBhvr additive="repl">
                                        <p:cTn id="341" dur="1000" fill="hold"/>
                                        <p:tgtEl>
                                          <p:spTgt spid="194">
                                            <p:txEl>
                                              <p:pRg st="2" end="2"/>
                                            </p:txEl>
                                          </p:spTgt>
                                        </p:tgtEl>
                                        <p:attrNameLst>
                                          <p:attrName>ppt_x</p:attrName>
                                        </p:attrNameLst>
                                      </p:cBhvr>
                                      <p:tavLst>
                                        <p:tav tm="0">
                                          <p:val>
                                            <p:strVal val="#ppt_x"/>
                                          </p:val>
                                        </p:tav>
                                        <p:tav tm="100000">
                                          <p:val>
                                            <p:strVal val="#ppt_x"/>
                                          </p:val>
                                        </p:tav>
                                      </p:tavLst>
                                    </p:anim>
                                    <p:anim calcmode="lin" valueType="num">
                                      <p:cBhvr additive="repl">
                                        <p:cTn id="342" dur="1000" fill="hold"/>
                                        <p:tgtEl>
                                          <p:spTgt spid="19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42">
                                  <p:stCondLst>
                                    <p:cond delay="0"/>
                                  </p:stCondLst>
                                  <p:childTnLst>
                                    <p:set>
                                      <p:cBhvr>
                                        <p:cTn id="346" dur="1" fill="hold">
                                          <p:stCondLst>
                                            <p:cond delay="0"/>
                                          </p:stCondLst>
                                        </p:cTn>
                                        <p:tgtEl>
                                          <p:spTgt spid="194">
                                            <p:txEl>
                                              <p:pRg st="3" end="3"/>
                                            </p:txEl>
                                          </p:spTgt>
                                        </p:tgtEl>
                                        <p:attrNameLst>
                                          <p:attrName>style.visibility</p:attrName>
                                        </p:attrNameLst>
                                      </p:cBhvr>
                                      <p:to>
                                        <p:strVal val="visible"/>
                                      </p:to>
                                    </p:set>
                                    <p:animEffect filter="fade" transition="in">
                                      <p:cBhvr additive="repl">
                                        <p:cTn id="347" dur="1000"/>
                                        <p:tgtEl>
                                          <p:spTgt spid="194">
                                            <p:txEl>
                                              <p:pRg st="3" end="3"/>
                                            </p:txEl>
                                          </p:spTgt>
                                        </p:tgtEl>
                                      </p:cBhvr>
                                    </p:animEffect>
                                    <p:anim calcmode="lin" valueType="num">
                                      <p:cBhvr additive="repl">
                                        <p:cTn id="348" dur="1000" fill="hold"/>
                                        <p:tgtEl>
                                          <p:spTgt spid="194">
                                            <p:txEl>
                                              <p:pRg st="3" end="3"/>
                                            </p:txEl>
                                          </p:spTgt>
                                        </p:tgtEl>
                                        <p:attrNameLst>
                                          <p:attrName>ppt_x</p:attrName>
                                        </p:attrNameLst>
                                      </p:cBhvr>
                                      <p:tavLst>
                                        <p:tav tm="0">
                                          <p:val>
                                            <p:strVal val="#ppt_x"/>
                                          </p:val>
                                        </p:tav>
                                        <p:tav tm="100000">
                                          <p:val>
                                            <p:strVal val="#ppt_x"/>
                                          </p:val>
                                        </p:tav>
                                      </p:tavLst>
                                    </p:anim>
                                    <p:anim calcmode="lin" valueType="num">
                                      <p:cBhvr additive="repl">
                                        <p:cTn id="349" dur="1000" fill="hold"/>
                                        <p:tgtEl>
                                          <p:spTgt spid="19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0" fill="hold">
                      <p:stCondLst>
                        <p:cond delay="indefinite"/>
                      </p:stCondLst>
                      <p:childTnLst>
                        <p:par>
                          <p:cTn id="351" fill="hold">
                            <p:stCondLst>
                              <p:cond delay="0"/>
                            </p:stCondLst>
                            <p:childTnLst>
                              <p:par>
                                <p:cTn id="352" nodeType="clickEffect" fill="hold" presetClass="entr" presetID="42">
                                  <p:stCondLst>
                                    <p:cond delay="0"/>
                                  </p:stCondLst>
                                  <p:childTnLst>
                                    <p:set>
                                      <p:cBhvr>
                                        <p:cTn id="353" dur="1" fill="hold">
                                          <p:stCondLst>
                                            <p:cond delay="0"/>
                                          </p:stCondLst>
                                        </p:cTn>
                                        <p:tgtEl>
                                          <p:spTgt spid="194">
                                            <p:txEl>
                                              <p:pRg st="5" end="5"/>
                                            </p:txEl>
                                          </p:spTgt>
                                        </p:tgtEl>
                                        <p:attrNameLst>
                                          <p:attrName>style.visibility</p:attrName>
                                        </p:attrNameLst>
                                      </p:cBhvr>
                                      <p:to>
                                        <p:strVal val="visible"/>
                                      </p:to>
                                    </p:set>
                                    <p:animEffect filter="fade" transition="in">
                                      <p:cBhvr additive="repl">
                                        <p:cTn id="354" dur="1000"/>
                                        <p:tgtEl>
                                          <p:spTgt spid="194">
                                            <p:txEl>
                                              <p:pRg st="5" end="5"/>
                                            </p:txEl>
                                          </p:spTgt>
                                        </p:tgtEl>
                                      </p:cBhvr>
                                    </p:animEffect>
                                    <p:anim calcmode="lin" valueType="num">
                                      <p:cBhvr additive="repl">
                                        <p:cTn id="355" dur="1000" fill="hold"/>
                                        <p:tgtEl>
                                          <p:spTgt spid="194">
                                            <p:txEl>
                                              <p:pRg st="5" end="5"/>
                                            </p:txEl>
                                          </p:spTgt>
                                        </p:tgtEl>
                                        <p:attrNameLst>
                                          <p:attrName>ppt_x</p:attrName>
                                        </p:attrNameLst>
                                      </p:cBhvr>
                                      <p:tavLst>
                                        <p:tav tm="0">
                                          <p:val>
                                            <p:strVal val="#ppt_x"/>
                                          </p:val>
                                        </p:tav>
                                        <p:tav tm="100000">
                                          <p:val>
                                            <p:strVal val="#ppt_x"/>
                                          </p:val>
                                        </p:tav>
                                      </p:tavLst>
                                    </p:anim>
                                    <p:anim calcmode="lin" valueType="num">
                                      <p:cBhvr additive="repl">
                                        <p:cTn id="356" dur="1000" fill="hold"/>
                                        <p:tgtEl>
                                          <p:spTgt spid="19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De terugverdientijd (TVT)</a:t>
            </a:r>
            <a:endParaRPr b="0" lang="nl-NL" sz="4400" spc="-1" strike="noStrike">
              <a:solidFill>
                <a:schemeClr val="dk1"/>
              </a:solidFill>
              <a:latin typeface="Calibri"/>
            </a:endParaRPr>
          </a:p>
        </p:txBody>
      </p:sp>
      <p:sp>
        <p:nvSpPr>
          <p:cNvPr id="197" name="Tekstvak 6"/>
          <p:cNvSpPr/>
          <p:nvPr/>
        </p:nvSpPr>
        <p:spPr>
          <a:xfrm>
            <a:off x="2135520" y="1700640"/>
            <a:ext cx="7920360" cy="45111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(9.3) Nadelen van de terugverdientijd</a:t>
            </a:r>
            <a:endParaRPr b="0" lang="en-US" sz="1800" spc="-1" strike="noStrike">
              <a:solidFill>
                <a:srgbClr val="000000"/>
              </a:solidFill>
              <a:latin typeface="Arial"/>
            </a:endParaRPr>
          </a:p>
          <a:p>
            <a:pPr marL="343080" indent="-343080" defTabSz="457200">
              <a:lnSpc>
                <a:spcPct val="100000"/>
              </a:lnSpc>
              <a:buClr>
                <a:srgbClr val="003d62"/>
              </a:buClr>
              <a:buFont typeface="Calibri bold"/>
              <a:buAutoNum type="arabicPeriod"/>
            </a:pPr>
            <a:r>
              <a:rPr b="0" lang="nl-BE" sz="1700" spc="-1" strike="noStrike">
                <a:solidFill>
                  <a:srgbClr val="003d62"/>
                </a:solidFill>
                <a:latin typeface="Calibri"/>
              </a:rPr>
              <a:t>De TVT houdt geen rekening met de tijdswaarde van geld</a:t>
            </a: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r>
              <a:rPr b="0" lang="nl-BE" sz="1700" spc="-1" strike="noStrike">
                <a:solidFill>
                  <a:srgbClr val="003d62"/>
                </a:solidFill>
                <a:latin typeface="Calibri"/>
              </a:rPr>
              <a:t>Op basis van de TVT zijn beide projecten gelijkwaardig, terwijl dit niet het geval blijkt te zijn indien wordt rekening gehouden met de tijdswaarde van het geld.</a:t>
            </a: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marL="343080" indent="-343080" defTabSz="457200">
              <a:lnSpc>
                <a:spcPct val="100000"/>
              </a:lnSpc>
              <a:buClr>
                <a:srgbClr val="003d62"/>
              </a:buClr>
              <a:buFont typeface="Calibri bold"/>
              <a:buAutoNum type="arabicPeriod" startAt="2"/>
            </a:pPr>
            <a:r>
              <a:rPr b="0" lang="nl-BE" sz="1700" spc="-1" strike="noStrike">
                <a:solidFill>
                  <a:srgbClr val="003d62"/>
                </a:solidFill>
                <a:latin typeface="Calibri"/>
              </a:rPr>
              <a:t>De TVT houdt geen rekening met kasstromen over de volledige levensduur</a:t>
            </a: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r>
              <a:rPr b="0" lang="nl-BE" sz="1700" spc="-1" strike="noStrike">
                <a:solidFill>
                  <a:srgbClr val="003d62"/>
                </a:solidFill>
                <a:latin typeface="Calibri"/>
              </a:rPr>
              <a:t>Beide projecten zijn gelijkwaardig volgens de TVT, terwijl de NPV laat zien dat project twee dient verkozen te worden. Dit komt omdat de TVT in project twee de kasstroom van 100.000 EUR in jaar drie buiten beschouwing laat.</a:t>
            </a:r>
            <a:endParaRPr b="0" lang="en-US" sz="1700" spc="-1" strike="noStrike">
              <a:solidFill>
                <a:srgbClr val="000000"/>
              </a:solidFill>
              <a:latin typeface="Arial"/>
            </a:endParaRPr>
          </a:p>
        </p:txBody>
      </p:sp>
      <p:graphicFrame>
        <p:nvGraphicFramePr>
          <p:cNvPr id="198" name="Tabel 5"/>
          <p:cNvGraphicFramePr/>
          <p:nvPr/>
        </p:nvGraphicFramePr>
        <p:xfrm>
          <a:off x="2207520" y="2344320"/>
          <a:ext cx="7704360" cy="870480"/>
        </p:xfrm>
        <a:graphic>
          <a:graphicData uri="http://schemas.openxmlformats.org/drawingml/2006/table">
            <a:tbl>
              <a:tblPr/>
              <a:tblGrid>
                <a:gridCol w="864000"/>
                <a:gridCol w="990000"/>
                <a:gridCol w="990000"/>
                <a:gridCol w="990000"/>
                <a:gridCol w="990000"/>
                <a:gridCol w="1440000"/>
                <a:gridCol w="1440000"/>
              </a:tblGrid>
              <a:tr h="252000">
                <a:tc>
                  <a:txBody>
                    <a:bodyPr anchor="t">
                      <a:noAutofit/>
                    </a:bodyPr>
                    <a:p>
                      <a:pPr defTabSz="914400">
                        <a:lnSpc>
                          <a:spcPct val="100000"/>
                        </a:lnSpc>
                      </a:pPr>
                      <a:r>
                        <a:rPr b="0" lang="nl-BE" sz="1300" spc="-1" strike="noStrike">
                          <a:solidFill>
                            <a:srgbClr val="ffffff"/>
                          </a:solidFill>
                          <a:latin typeface="Calibri"/>
                        </a:rPr>
                        <a:t>Project</a:t>
                      </a:r>
                      <a:endParaRPr b="0" lang="en-US" sz="13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C0</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C1</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C2</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C3</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TVT</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NPV (10%)</a:t>
                      </a:r>
                      <a:endParaRPr b="0" lang="en-US" sz="13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1</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900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200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-15,03</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900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200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+51,09</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graphicFrame>
        <p:nvGraphicFramePr>
          <p:cNvPr id="199" name="Tabel 7"/>
          <p:cNvGraphicFramePr/>
          <p:nvPr/>
        </p:nvGraphicFramePr>
        <p:xfrm>
          <a:off x="2207520" y="4432680"/>
          <a:ext cx="7704360" cy="870480"/>
        </p:xfrm>
        <a:graphic>
          <a:graphicData uri="http://schemas.openxmlformats.org/drawingml/2006/table">
            <a:tbl>
              <a:tblPr/>
              <a:tblGrid>
                <a:gridCol w="864000"/>
                <a:gridCol w="990000"/>
                <a:gridCol w="990000"/>
                <a:gridCol w="990000"/>
                <a:gridCol w="990000"/>
                <a:gridCol w="1440000"/>
                <a:gridCol w="1440000"/>
              </a:tblGrid>
              <a:tr h="252000">
                <a:tc>
                  <a:txBody>
                    <a:bodyPr anchor="t">
                      <a:noAutofit/>
                    </a:bodyPr>
                    <a:p>
                      <a:pPr defTabSz="914400">
                        <a:lnSpc>
                          <a:spcPct val="100000"/>
                        </a:lnSpc>
                      </a:pPr>
                      <a:r>
                        <a:rPr b="0" lang="nl-BE" sz="1300" spc="-1" strike="noStrike">
                          <a:solidFill>
                            <a:srgbClr val="ffffff"/>
                          </a:solidFill>
                          <a:latin typeface="Calibri"/>
                        </a:rPr>
                        <a:t>Project</a:t>
                      </a:r>
                      <a:endParaRPr b="0" lang="en-US" sz="13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C0</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C1</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C2</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C3</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TVT</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NPV (10%)</a:t>
                      </a:r>
                      <a:endParaRPr b="0" lang="en-US" sz="13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1</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-2.000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5.000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3.492</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-2.000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100.000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74.867</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sp>
        <p:nvSpPr>
          <p:cNvPr id="200" name="PlaceHolder 2"/>
          <p:cNvSpPr>
            <a:spLocks noGrp="1"/>
          </p:cNvSpPr>
          <p:nvPr>
            <p:ph type="sldNum" idx="5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FCF6D93-3C62-423A-98AE-CEBDF3E8EB4D}"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357" dur="indefinite" restart="never" nodeType="tmRoot">
          <p:childTnLst>
            <p:seq>
              <p:cTn id="358" dur="indefinite" nodeType="mainSeq">
                <p:childTnLst>
                  <p:par>
                    <p:cTn id="359" fill="hold">
                      <p:stCondLst>
                        <p:cond delay="indefinite"/>
                      </p:stCondLst>
                      <p:childTnLst>
                        <p:par>
                          <p:cTn id="360" fill="hold">
                            <p:stCondLst>
                              <p:cond delay="0"/>
                            </p:stCondLst>
                            <p:childTnLst>
                              <p:par>
                                <p:cTn id="361" nodeType="clickEffect" fill="hold" presetClass="entr" presetID="42">
                                  <p:stCondLst>
                                    <p:cond delay="0"/>
                                  </p:stCondLst>
                                  <p:childTnLst>
                                    <p:set>
                                      <p:cBhvr>
                                        <p:cTn id="362" dur="1" fill="hold">
                                          <p:stCondLst>
                                            <p:cond delay="0"/>
                                          </p:stCondLst>
                                        </p:cTn>
                                        <p:tgtEl>
                                          <p:spTgt spid="197">
                                            <p:txEl>
                                              <p:pRg st="8" end="8"/>
                                            </p:txEl>
                                          </p:spTgt>
                                        </p:tgtEl>
                                        <p:attrNameLst>
                                          <p:attrName>style.visibility</p:attrName>
                                        </p:attrNameLst>
                                      </p:cBhvr>
                                      <p:to>
                                        <p:strVal val="visible"/>
                                      </p:to>
                                    </p:set>
                                    <p:animEffect filter="fade" transition="in">
                                      <p:cBhvr additive="repl">
                                        <p:cTn id="363" dur="1000"/>
                                        <p:tgtEl>
                                          <p:spTgt spid="197">
                                            <p:txEl>
                                              <p:pRg st="8" end="8"/>
                                            </p:txEl>
                                          </p:spTgt>
                                        </p:tgtEl>
                                      </p:cBhvr>
                                    </p:animEffect>
                                    <p:anim calcmode="lin" valueType="num">
                                      <p:cBhvr additive="repl">
                                        <p:cTn id="364" dur="1000" fill="hold"/>
                                        <p:tgtEl>
                                          <p:spTgt spid="197">
                                            <p:txEl>
                                              <p:pRg st="8" end="8"/>
                                            </p:txEl>
                                          </p:spTgt>
                                        </p:tgtEl>
                                        <p:attrNameLst>
                                          <p:attrName>ppt_x</p:attrName>
                                        </p:attrNameLst>
                                      </p:cBhvr>
                                      <p:tavLst>
                                        <p:tav tm="0">
                                          <p:val>
                                            <p:strVal val="#ppt_x"/>
                                          </p:val>
                                        </p:tav>
                                        <p:tav tm="100000">
                                          <p:val>
                                            <p:strVal val="#ppt_x"/>
                                          </p:val>
                                        </p:tav>
                                      </p:tavLst>
                                    </p:anim>
                                    <p:anim calcmode="lin" valueType="num">
                                      <p:cBhvr additive="repl">
                                        <p:cTn id="365" dur="1000" fill="hold"/>
                                        <p:tgtEl>
                                          <p:spTgt spid="197">
                                            <p:txEl>
                                              <p:pRg st="8" end="8"/>
                                            </p:txEl>
                                          </p:spTgt>
                                        </p:tgtEl>
                                        <p:attrNameLst>
                                          <p:attrName>ppt_y</p:attrName>
                                        </p:attrNameLst>
                                      </p:cBhvr>
                                      <p:tavLst>
                                        <p:tav tm="0">
                                          <p:val>
                                            <p:strVal val="#ppt_y+.1"/>
                                          </p:val>
                                        </p:tav>
                                        <p:tav tm="100000">
                                          <p:val>
                                            <p:strVal val="#ppt_y"/>
                                          </p:val>
                                        </p:tav>
                                      </p:tavLst>
                                    </p:anim>
                                  </p:childTnLst>
                                </p:cTn>
                              </p:par>
                              <p:par>
                                <p:cTn id="366" nodeType="withEffect" fill="hold" presetClass="entr" presetID="42">
                                  <p:stCondLst>
                                    <p:cond delay="0"/>
                                  </p:stCondLst>
                                  <p:childTnLst>
                                    <p:set>
                                      <p:cBhvr>
                                        <p:cTn id="367" dur="1" fill="hold">
                                          <p:stCondLst>
                                            <p:cond delay="0"/>
                                          </p:stCondLst>
                                        </p:cTn>
                                        <p:tgtEl>
                                          <p:spTgt spid="197">
                                            <p:txEl>
                                              <p:pRg st="13" end="13"/>
                                            </p:txEl>
                                          </p:spTgt>
                                        </p:tgtEl>
                                        <p:attrNameLst>
                                          <p:attrName>style.visibility</p:attrName>
                                        </p:attrNameLst>
                                      </p:cBhvr>
                                      <p:to>
                                        <p:strVal val="visible"/>
                                      </p:to>
                                    </p:set>
                                    <p:animEffect filter="fade" transition="in">
                                      <p:cBhvr additive="repl">
                                        <p:cTn id="368" dur="1000"/>
                                        <p:tgtEl>
                                          <p:spTgt spid="197">
                                            <p:txEl>
                                              <p:pRg st="13" end="13"/>
                                            </p:txEl>
                                          </p:spTgt>
                                        </p:tgtEl>
                                      </p:cBhvr>
                                    </p:animEffect>
                                    <p:anim calcmode="lin" valueType="num">
                                      <p:cBhvr additive="repl">
                                        <p:cTn id="369" dur="1000" fill="hold"/>
                                        <p:tgtEl>
                                          <p:spTgt spid="197">
                                            <p:txEl>
                                              <p:pRg st="13" end="13"/>
                                            </p:txEl>
                                          </p:spTgt>
                                        </p:tgtEl>
                                        <p:attrNameLst>
                                          <p:attrName>ppt_x</p:attrName>
                                        </p:attrNameLst>
                                      </p:cBhvr>
                                      <p:tavLst>
                                        <p:tav tm="0">
                                          <p:val>
                                            <p:strVal val="#ppt_x"/>
                                          </p:val>
                                        </p:tav>
                                        <p:tav tm="100000">
                                          <p:val>
                                            <p:strVal val="#ppt_x"/>
                                          </p:val>
                                        </p:tav>
                                      </p:tavLst>
                                    </p:anim>
                                    <p:anim calcmode="lin" valueType="num">
                                      <p:cBhvr additive="repl">
                                        <p:cTn id="370" dur="1000" fill="hold"/>
                                        <p:tgtEl>
                                          <p:spTgt spid="19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42">
                                  <p:stCondLst>
                                    <p:cond delay="0"/>
                                  </p:stCondLst>
                                  <p:childTnLst>
                                    <p:set>
                                      <p:cBhvr>
                                        <p:cTn id="374" dur="1" fill="hold">
                                          <p:stCondLst>
                                            <p:cond delay="0"/>
                                          </p:stCondLst>
                                        </p:cTn>
                                        <p:tgtEl>
                                          <p:spTgt spid="199"/>
                                        </p:tgtEl>
                                        <p:attrNameLst>
                                          <p:attrName>style.visibility</p:attrName>
                                        </p:attrNameLst>
                                      </p:cBhvr>
                                      <p:to>
                                        <p:strVal val="visible"/>
                                      </p:to>
                                    </p:set>
                                    <p:animEffect filter="fade" transition="in">
                                      <p:cBhvr additive="repl">
                                        <p:cTn id="375" dur="1000"/>
                                        <p:tgtEl>
                                          <p:spTgt spid="199"/>
                                        </p:tgtEl>
                                      </p:cBhvr>
                                    </p:animEffect>
                                    <p:anim calcmode="lin" valueType="num">
                                      <p:cBhvr additive="repl">
                                        <p:cTn id="376" dur="1000" fill="hold"/>
                                        <p:tgtEl>
                                          <p:spTgt spid="199"/>
                                        </p:tgtEl>
                                        <p:attrNameLst>
                                          <p:attrName>ppt_x</p:attrName>
                                        </p:attrNameLst>
                                      </p:cBhvr>
                                      <p:tavLst>
                                        <p:tav tm="0">
                                          <p:val>
                                            <p:strVal val="#ppt_x"/>
                                          </p:val>
                                        </p:tav>
                                        <p:tav tm="100000">
                                          <p:val>
                                            <p:strVal val="#ppt_x"/>
                                          </p:val>
                                        </p:tav>
                                      </p:tavLst>
                                    </p:anim>
                                    <p:anim calcmode="lin" valueType="num">
                                      <p:cBhvr additive="repl">
                                        <p:cTn id="377" dur="1000" fill="hold"/>
                                        <p:tgtEl>
                                          <p:spTgt spid="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De terugverdientijd (TVT)</a:t>
            </a:r>
            <a:endParaRPr b="0" lang="nl-NL" sz="4400" spc="-1" strike="noStrike">
              <a:solidFill>
                <a:schemeClr val="dk1"/>
              </a:solidFill>
              <a:latin typeface="Calibri"/>
            </a:endParaRPr>
          </a:p>
        </p:txBody>
      </p:sp>
      <p:sp>
        <p:nvSpPr>
          <p:cNvPr id="202" name="Tekstvak 6"/>
          <p:cNvSpPr/>
          <p:nvPr/>
        </p:nvSpPr>
        <p:spPr>
          <a:xfrm>
            <a:off x="2135520" y="1700640"/>
            <a:ext cx="7920360" cy="239112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(vervolg)</a:t>
            </a:r>
            <a:endParaRPr b="0" lang="en-US" sz="1800" spc="-1" strike="noStrike">
              <a:solidFill>
                <a:srgbClr val="000000"/>
              </a:solidFill>
              <a:latin typeface="Arial"/>
            </a:endParaRPr>
          </a:p>
          <a:p>
            <a:pPr marL="343080" indent="-343080" defTabSz="457200">
              <a:lnSpc>
                <a:spcPct val="100000"/>
              </a:lnSpc>
              <a:buClr>
                <a:srgbClr val="003d62"/>
              </a:buClr>
              <a:buFont typeface="Calibri bold"/>
              <a:buAutoNum type="arabicPeriod"/>
            </a:pPr>
            <a:r>
              <a:rPr b="0" lang="nl-BE" sz="1700" spc="-1" strike="noStrike">
                <a:solidFill>
                  <a:srgbClr val="003d62"/>
                </a:solidFill>
                <a:latin typeface="Calibri"/>
              </a:rPr>
              <a:t>Standaard TVT is arbitrair</a:t>
            </a: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pPr>
            <a:endParaRPr b="0" lang="en-US" sz="1700" spc="-1" strike="noStrike">
              <a:solidFill>
                <a:srgbClr val="000000"/>
              </a:solidFill>
              <a:latin typeface="Arial"/>
            </a:endParaRPr>
          </a:p>
          <a:p>
            <a:pPr defTabSz="457200">
              <a:lnSpc>
                <a:spcPct val="100000"/>
              </a:lnSpc>
              <a:tabLst>
                <a:tab algn="r" pos="-914400"/>
                <a:tab algn="r" pos="-457200"/>
                <a:tab algn="r" pos="1351080"/>
                <a:tab algn="r" pos="1890720"/>
                <a:tab algn="r" pos="2340000"/>
                <a:tab algn="r" pos="2790720"/>
              </a:tabLst>
            </a:pPr>
            <a:r>
              <a:rPr b="0" lang="nl-BE" sz="1600" spc="-1" strike="noStrike">
                <a:solidFill>
                  <a:srgbClr val="003d62"/>
                </a:solidFill>
                <a:latin typeface="Calibri"/>
              </a:rPr>
              <a:t>Indien de standaard TVT één jaar bedraagt, moet voor project één geopteerd worden. Indien, de standaard TVT, daarentegen, twee jaar bedraagt, komt zowel project één als project twee in aanmerking voor uitvoering.</a:t>
            </a:r>
            <a:endParaRPr b="0" lang="en-US" sz="1600" spc="-1" strike="noStrike">
              <a:solidFill>
                <a:srgbClr val="000000"/>
              </a:solidFill>
              <a:latin typeface="Arial"/>
            </a:endParaRPr>
          </a:p>
        </p:txBody>
      </p:sp>
      <p:graphicFrame>
        <p:nvGraphicFramePr>
          <p:cNvPr id="203" name="Tabel 7"/>
          <p:cNvGraphicFramePr/>
          <p:nvPr/>
        </p:nvGraphicFramePr>
        <p:xfrm>
          <a:off x="2207520" y="2344320"/>
          <a:ext cx="7704360" cy="870480"/>
        </p:xfrm>
        <a:graphic>
          <a:graphicData uri="http://schemas.openxmlformats.org/drawingml/2006/table">
            <a:tbl>
              <a:tblPr/>
              <a:tblGrid>
                <a:gridCol w="864000"/>
                <a:gridCol w="990000"/>
                <a:gridCol w="990000"/>
                <a:gridCol w="990000"/>
                <a:gridCol w="990000"/>
                <a:gridCol w="1440000"/>
                <a:gridCol w="1440000"/>
              </a:tblGrid>
              <a:tr h="252000">
                <a:tc>
                  <a:txBody>
                    <a:bodyPr anchor="t">
                      <a:noAutofit/>
                    </a:bodyPr>
                    <a:p>
                      <a:pPr defTabSz="914400">
                        <a:lnSpc>
                          <a:spcPct val="100000"/>
                        </a:lnSpc>
                      </a:pPr>
                      <a:r>
                        <a:rPr b="0" lang="nl-BE" sz="1300" spc="-1" strike="noStrike">
                          <a:solidFill>
                            <a:srgbClr val="ffffff"/>
                          </a:solidFill>
                          <a:latin typeface="Calibri"/>
                        </a:rPr>
                        <a:t>Project</a:t>
                      </a:r>
                      <a:endParaRPr b="0" lang="en-US" sz="13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C0</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C1</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C2</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C3</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TVT</a:t>
                      </a:r>
                      <a:endParaRPr b="0" lang="en-US" sz="13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pPr>
                      <a:r>
                        <a:rPr b="0" lang="nl-BE" sz="1300" spc="-1" strike="noStrike">
                          <a:solidFill>
                            <a:srgbClr val="ffffff"/>
                          </a:solidFill>
                          <a:latin typeface="Calibri"/>
                        </a:rPr>
                        <a:t>NPV (10%)</a:t>
                      </a:r>
                      <a:endParaRPr b="0" lang="en-US" sz="13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1</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-2.000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2.000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pPr>
                      <a:r>
                        <a:rPr b="0" lang="nl-BE" sz="1300" spc="-1" strike="noStrike">
                          <a:solidFill>
                            <a:srgbClr val="002e65"/>
                          </a:solidFill>
                          <a:latin typeface="Calibri"/>
                        </a:rPr>
                        <a:t>-182</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52000">
                <a:tc>
                  <a:txBody>
                    <a:bodyPr anchor="t">
                      <a:noAutofit/>
                    </a:bodyPr>
                    <a:p>
                      <a:pPr defTabSz="914400">
                        <a:lnSpc>
                          <a:spcPct val="100000"/>
                        </a:lnSpc>
                        <a:tabLst>
                          <a:tab algn="l" pos="0"/>
                        </a:tabLst>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-2.000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1.000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5.000</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2</a:t>
                      </a:r>
                      <a:endParaRPr b="0" lang="en-US" sz="13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pPr>
                      <a:r>
                        <a:rPr b="0" lang="nl-BE" sz="1300" spc="-1" strike="noStrike">
                          <a:solidFill>
                            <a:srgbClr val="002e65"/>
                          </a:solidFill>
                          <a:latin typeface="Calibri"/>
                        </a:rPr>
                        <a:t>3.492</a:t>
                      </a:r>
                      <a:endParaRPr b="0" lang="en-US" sz="13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sp>
        <p:nvSpPr>
          <p:cNvPr id="204" name="PlaceHolder 2"/>
          <p:cNvSpPr>
            <a:spLocks noGrp="1"/>
          </p:cNvSpPr>
          <p:nvPr>
            <p:ph type="sldNum" idx="5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5300755-DF70-424E-AC9F-CF730F4C6DB7}"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rmAutofit fontScale="80920"/>
          </a:bodyPr>
          <a:p>
            <a:pPr indent="0" defTabSz="914400">
              <a:lnSpc>
                <a:spcPct val="90000"/>
              </a:lnSpc>
              <a:buNone/>
            </a:pPr>
            <a:r>
              <a:rPr b="1" lang="nl-BE" sz="4400" spc="-1" strike="noStrike">
                <a:solidFill>
                  <a:schemeClr val="dk2"/>
                </a:solidFill>
                <a:latin typeface="Calibri bold"/>
              </a:rPr>
              <a:t>Het gemiddeld boekhoudkundig rendement (ROI)</a:t>
            </a:r>
            <a:endParaRPr b="0" lang="nl-NL" sz="4400" spc="-1" strike="noStrike">
              <a:solidFill>
                <a:schemeClr val="dk1"/>
              </a:solidFill>
              <a:latin typeface="Calibri"/>
            </a:endParaRPr>
          </a:p>
        </p:txBody>
      </p:sp>
      <p:sp>
        <p:nvSpPr>
          <p:cNvPr id="206"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200" spc="-1" strike="noStrike">
                <a:solidFill>
                  <a:schemeClr val="dk2"/>
                </a:solidFill>
                <a:latin typeface="Calibri"/>
              </a:rPr>
              <a:t>Het gemiddeld boekhoudkundig rendement geeft aan welk (boekhoudkundig) rendement met een investering wordt bereikt of</a:t>
            </a:r>
            <a:endParaRPr b="1" lang="nl-NL" sz="2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200" spc="-1" strike="noStrike">
              <a:solidFill>
                <a:schemeClr val="dk2"/>
              </a:solidFill>
              <a:latin typeface="Calibri"/>
            </a:endParaRPr>
          </a:p>
          <a:p>
            <a:pPr indent="0" defTabSz="914400">
              <a:lnSpc>
                <a:spcPct val="90000"/>
              </a:lnSpc>
              <a:spcBef>
                <a:spcPts val="1001"/>
              </a:spcBef>
              <a:buNone/>
              <a:tabLst>
                <a:tab algn="l" pos="0"/>
              </a:tabLst>
            </a:pPr>
            <a:r>
              <a:rPr b="1" lang="en-US" sz="2200" spc="-1" strike="noStrike">
                <a:solidFill>
                  <a:schemeClr val="dk2"/>
                </a:solidFill>
                <a:latin typeface="Calibri"/>
              </a:rPr>
              <a:t>Om te beslissen of een project economisch aanvaardbaar is, dient men de berekende ROI te vergelijken met een bepaalde afkapvoet k%</a:t>
            </a:r>
            <a:endParaRPr b="1" lang="nl-NL" sz="2200" spc="-1" strike="noStrike">
              <a:solidFill>
                <a:schemeClr val="dk2"/>
              </a:solidFill>
              <a:latin typeface="Calibri"/>
            </a:endParaRPr>
          </a:p>
          <a:p>
            <a:pPr marL="228600" indent="-228600" algn="just" defTabSz="914400">
              <a:lnSpc>
                <a:spcPct val="90000"/>
              </a:lnSpc>
              <a:buNone/>
              <a:tabLst>
                <a:tab algn="l" pos="0"/>
              </a:tabLst>
            </a:pPr>
            <a:endParaRPr b="1" lang="nl-NL" sz="2200" spc="-1" strike="noStrike">
              <a:solidFill>
                <a:schemeClr val="dk2"/>
              </a:solidFill>
              <a:latin typeface="Calibri"/>
            </a:endParaRPr>
          </a:p>
        </p:txBody>
      </p:sp>
      <p:sp>
        <p:nvSpPr>
          <p:cNvPr id="207" name="Tekstvak 5"/>
          <p:cNvSpPr/>
          <p:nvPr/>
        </p:nvSpPr>
        <p:spPr>
          <a:xfrm>
            <a:off x="3035520" y="2762280"/>
            <a:ext cx="6120360" cy="6663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08" name="PlaceHolder 3"/>
          <p:cNvSpPr>
            <a:spLocks noGrp="1"/>
          </p:cNvSpPr>
          <p:nvPr>
            <p:ph type="sldNum" idx="5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E020514-2462-4912-86D6-2059C432CDB9}" type="slidenum">
              <a:rPr b="0" lang="nl-BE" sz="1200" spc="-1" strike="noStrike">
                <a:solidFill>
                  <a:srgbClr val="002e65"/>
                </a:solidFill>
                <a:latin typeface="Calibri"/>
              </a:rPr>
              <a:t>39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Investeringsprojecten</a:t>
            </a:r>
            <a:endParaRPr b="0" lang="nl-NL" sz="4400" spc="-1" strike="noStrike">
              <a:solidFill>
                <a:schemeClr val="dk1"/>
              </a:solidFill>
              <a:latin typeface="Calibri"/>
            </a:endParaRPr>
          </a:p>
        </p:txBody>
      </p:sp>
      <p:sp>
        <p:nvSpPr>
          <p:cNvPr id="8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400" spc="-1" strike="noStrike">
                <a:solidFill>
                  <a:schemeClr val="dk2"/>
                </a:solidFill>
                <a:latin typeface="Calibri"/>
              </a:rPr>
              <a:t>Investeren </a:t>
            </a:r>
            <a:r>
              <a:rPr b="1" lang="nl-BE" sz="2400" spc="-1" strike="noStrike">
                <a:solidFill>
                  <a:schemeClr val="dk2"/>
                </a:solidFill>
                <a:latin typeface="Wingdings"/>
              </a:rPr>
              <a:t></a:t>
            </a:r>
            <a:r>
              <a:rPr b="1" lang="nl-BE" sz="2400" spc="-1" strike="noStrike">
                <a:solidFill>
                  <a:schemeClr val="dk2"/>
                </a:solidFill>
                <a:latin typeface="Calibri"/>
              </a:rPr>
              <a:t> Beleggen</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Investeren : actief optreden</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Beleggen: vastleggen van middelen in aanwendingen die ‘vanzelf’ geld opleveren zonder dat een belegger actief aan het beheer van de vastgelegde middelen deelneemt.  </a:t>
            </a:r>
            <a:endParaRPr b="1" lang="nl-NL" sz="2400" spc="-1" strike="noStrike">
              <a:solidFill>
                <a:schemeClr val="dk2"/>
              </a:solidFill>
              <a:latin typeface="Calibri"/>
            </a:endParaRPr>
          </a:p>
        </p:txBody>
      </p:sp>
      <p:sp>
        <p:nvSpPr>
          <p:cNvPr id="86" name="PlaceHolder 3"/>
          <p:cNvSpPr>
            <a:spLocks noGrp="1"/>
          </p:cNvSpPr>
          <p:nvPr>
            <p:ph type="sldNum" idx="2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02ED1FF-0861-41EA-9B92-A0EC0C7E47FC}"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42">
                                  <p:stCondLst>
                                    <p:cond delay="0"/>
                                  </p:stCondLst>
                                  <p:childTnLst>
                                    <p:set>
                                      <p:cBhvr>
                                        <p:cTn id="48" dur="1" fill="hold">
                                          <p:stCondLst>
                                            <p:cond delay="0"/>
                                          </p:stCondLst>
                                        </p:cTn>
                                        <p:tgtEl>
                                          <p:spTgt spid="85">
                                            <p:txEl>
                                              <p:pRg st="1" end="1"/>
                                            </p:txEl>
                                          </p:spTgt>
                                        </p:tgtEl>
                                        <p:attrNameLst>
                                          <p:attrName>style.visibility</p:attrName>
                                        </p:attrNameLst>
                                      </p:cBhvr>
                                      <p:to>
                                        <p:strVal val="visible"/>
                                      </p:to>
                                    </p:set>
                                    <p:animEffect filter="fade" transition="in">
                                      <p:cBhvr additive="repl">
                                        <p:cTn id="49" dur="1000"/>
                                        <p:tgtEl>
                                          <p:spTgt spid="85">
                                            <p:txEl>
                                              <p:pRg st="1" end="1"/>
                                            </p:txEl>
                                          </p:spTgt>
                                        </p:tgtEl>
                                      </p:cBhvr>
                                    </p:animEffect>
                                    <p:anim calcmode="lin" valueType="num">
                                      <p:cBhvr additive="repl">
                                        <p:cTn id="50" dur="10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repl">
                                        <p:cTn id="51" dur="1000" fill="hold"/>
                                        <p:tgtEl>
                                          <p:spTgt spid="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42">
                                  <p:stCondLst>
                                    <p:cond delay="0"/>
                                  </p:stCondLst>
                                  <p:childTnLst>
                                    <p:set>
                                      <p:cBhvr>
                                        <p:cTn id="55" dur="1" fill="hold">
                                          <p:stCondLst>
                                            <p:cond delay="0"/>
                                          </p:stCondLst>
                                        </p:cTn>
                                        <p:tgtEl>
                                          <p:spTgt spid="85">
                                            <p:txEl>
                                              <p:pRg st="2" end="2"/>
                                            </p:txEl>
                                          </p:spTgt>
                                        </p:tgtEl>
                                        <p:attrNameLst>
                                          <p:attrName>style.visibility</p:attrName>
                                        </p:attrNameLst>
                                      </p:cBhvr>
                                      <p:to>
                                        <p:strVal val="visible"/>
                                      </p:to>
                                    </p:set>
                                    <p:animEffect filter="fade" transition="in">
                                      <p:cBhvr additive="repl">
                                        <p:cTn id="56" dur="1000"/>
                                        <p:tgtEl>
                                          <p:spTgt spid="85">
                                            <p:txEl>
                                              <p:pRg st="2" end="2"/>
                                            </p:txEl>
                                          </p:spTgt>
                                        </p:tgtEl>
                                      </p:cBhvr>
                                    </p:animEffect>
                                    <p:anim calcmode="lin" valueType="num">
                                      <p:cBhvr additive="repl">
                                        <p:cTn id="57" dur="10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repl">
                                        <p:cTn id="58" dur="1000" fill="hold"/>
                                        <p:tgtEl>
                                          <p:spTgt spid="8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Het gemiddeld boekhoudkundig rendement</a:t>
            </a:r>
            <a:endParaRPr b="0" lang="nl-NL" sz="4400" spc="-1" strike="noStrike">
              <a:solidFill>
                <a:schemeClr val="dk1"/>
              </a:solidFill>
              <a:latin typeface="Calibri"/>
            </a:endParaRPr>
          </a:p>
        </p:txBody>
      </p:sp>
      <p:sp>
        <p:nvSpPr>
          <p:cNvPr id="21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1" lang="nl-BE" sz="2400" spc="-1" strike="noStrike">
                <a:solidFill>
                  <a:schemeClr val="dk2"/>
                </a:solidFill>
                <a:latin typeface="Calibri"/>
              </a:rPr>
              <a:t>De nadelen van het gebruik van de methode zijn:</a:t>
            </a:r>
            <a:endParaRPr b="1" lang="nl-NL" sz="24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De methode is op boekhoudkundige gegevens gebaseerd en niet op kasstromen</a:t>
            </a:r>
            <a:endParaRPr b="1" lang="nl-NL" sz="24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De bepaling van de afkapvoet k is niet economisch verantwoord</a:t>
            </a:r>
            <a:endParaRPr b="1" lang="nl-NL" sz="24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Er wordt geen rekening gehouden met de tijdswaarde van het geld</a:t>
            </a:r>
            <a:endParaRPr b="1" lang="nl-NL" sz="2400" spc="-1" strike="noStrike">
              <a:solidFill>
                <a:schemeClr val="dk2"/>
              </a:solidFill>
              <a:latin typeface="Calibri"/>
            </a:endParaRPr>
          </a:p>
        </p:txBody>
      </p:sp>
      <p:sp>
        <p:nvSpPr>
          <p:cNvPr id="211" name="PlaceHolder 3"/>
          <p:cNvSpPr>
            <a:spLocks noGrp="1"/>
          </p:cNvSpPr>
          <p:nvPr>
            <p:ph type="sldNum" idx="5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0B77B30-F550-4F87-863D-78C00554695E}" type="slidenum">
              <a:rPr b="0" lang="nl-BE" sz="1200" spc="-1" strike="noStrike">
                <a:solidFill>
                  <a:srgbClr val="002e65"/>
                </a:solidFill>
                <a:latin typeface="Calibri"/>
              </a:rPr>
              <a:t>39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11480" y="1830240"/>
            <a:ext cx="10936440" cy="2387160"/>
          </a:xfrm>
          <a:prstGeom prst="rect">
            <a:avLst/>
          </a:prstGeom>
          <a:noFill/>
          <a:ln w="0">
            <a:noFill/>
          </a:ln>
        </p:spPr>
        <p:txBody>
          <a:bodyPr lIns="90000" rIns="90000" tIns="45000" bIns="45000" anchor="ctr">
            <a:noAutofit/>
          </a:bodyPr>
          <a:p>
            <a:pPr indent="0" algn="ctr" defTabSz="914400">
              <a:lnSpc>
                <a:spcPct val="90000"/>
              </a:lnSpc>
              <a:buNone/>
            </a:pPr>
            <a:r>
              <a:rPr b="1" lang="nl-BE" sz="2800" spc="-1" strike="noStrike">
                <a:solidFill>
                  <a:schemeClr val="dk2"/>
                </a:solidFill>
                <a:latin typeface="Calibri bold"/>
              </a:rPr>
              <a:t>De tijdwaarde van geld</a:t>
            </a:r>
            <a:endParaRPr b="0" lang="nl-NL" sz="2800" spc="-1" strike="noStrike">
              <a:solidFill>
                <a:schemeClr val="dk1"/>
              </a:solidFill>
              <a:latin typeface="Calibri"/>
            </a:endParaRPr>
          </a:p>
        </p:txBody>
      </p:sp>
      <p:sp>
        <p:nvSpPr>
          <p:cNvPr id="213" name="PlaceHolder 2"/>
          <p:cNvSpPr>
            <a:spLocks noGrp="1"/>
          </p:cNvSpPr>
          <p:nvPr>
            <p:ph type="subTitle"/>
          </p:nvPr>
        </p:nvSpPr>
        <p:spPr>
          <a:xfrm>
            <a:off x="403920" y="3540600"/>
            <a:ext cx="10944000" cy="1209240"/>
          </a:xfrm>
          <a:prstGeom prst="rect">
            <a:avLst/>
          </a:prstGeom>
          <a:noFill/>
          <a:ln w="0">
            <a:noFill/>
          </a:ln>
        </p:spPr>
        <p:txBody>
          <a:bodyPr lIns="90000" rIns="90000" tIns="45000" bIns="45000" anchor="t">
            <a:noAutofit/>
          </a:bodyPr>
          <a:p>
            <a:pPr indent="0" algn="ctr">
              <a:lnSpc>
                <a:spcPct val="100000"/>
              </a:lnSpc>
              <a:buNone/>
              <a:tabLst>
                <a:tab algn="l" pos="0"/>
              </a:tabLst>
            </a:pPr>
            <a:r>
              <a:rPr b="0" lang="nl-BE" sz="2800" spc="-1" strike="noStrike">
                <a:solidFill>
                  <a:srgbClr val="000000"/>
                </a:solidFill>
                <a:latin typeface="Arial"/>
              </a:rPr>
              <a:t>€ </a:t>
            </a:r>
            <a:r>
              <a:rPr b="0" lang="nl-BE" sz="2800" spc="-1" strike="noStrike">
                <a:solidFill>
                  <a:srgbClr val="000000"/>
                </a:solidFill>
                <a:latin typeface="Arial"/>
              </a:rPr>
              <a:t>1 NU </a:t>
            </a:r>
            <a:endParaRPr b="0" lang="en-US" sz="2800" spc="-1" strike="noStrike">
              <a:solidFill>
                <a:srgbClr val="000000"/>
              </a:solidFill>
              <a:latin typeface="Arial"/>
            </a:endParaRPr>
          </a:p>
          <a:p>
            <a:pPr indent="0" algn="ctr">
              <a:lnSpc>
                <a:spcPct val="100000"/>
              </a:lnSpc>
              <a:buNone/>
              <a:tabLst>
                <a:tab algn="l" pos="0"/>
              </a:tabLst>
            </a:pPr>
            <a:endParaRPr b="0" lang="en-US" sz="2800" spc="-1" strike="noStrike">
              <a:solidFill>
                <a:srgbClr val="000000"/>
              </a:solidFill>
              <a:latin typeface="Arial"/>
            </a:endParaRPr>
          </a:p>
          <a:p>
            <a:pPr indent="0" algn="ctr">
              <a:lnSpc>
                <a:spcPct val="100000"/>
              </a:lnSpc>
              <a:buNone/>
              <a:tabLst>
                <a:tab algn="l" pos="0"/>
              </a:tabLst>
            </a:pPr>
            <a:r>
              <a:rPr b="0" lang="nl-BE" sz="2800" spc="-1" strike="noStrike">
                <a:solidFill>
                  <a:srgbClr val="000000"/>
                </a:solidFill>
                <a:latin typeface="Arial"/>
              </a:rPr>
              <a:t>OF</a:t>
            </a:r>
            <a:endParaRPr b="0" lang="en-US" sz="2800" spc="-1" strike="noStrike">
              <a:solidFill>
                <a:srgbClr val="000000"/>
              </a:solidFill>
              <a:latin typeface="Arial"/>
            </a:endParaRPr>
          </a:p>
          <a:p>
            <a:pPr indent="0" algn="ctr">
              <a:lnSpc>
                <a:spcPct val="100000"/>
              </a:lnSpc>
              <a:buNone/>
              <a:tabLst>
                <a:tab algn="l" pos="0"/>
              </a:tabLst>
            </a:pPr>
            <a:endParaRPr b="0" lang="en-US" sz="2800" spc="-1" strike="noStrike">
              <a:solidFill>
                <a:srgbClr val="000000"/>
              </a:solidFill>
              <a:latin typeface="Arial"/>
            </a:endParaRPr>
          </a:p>
          <a:p>
            <a:pPr indent="0" algn="ctr">
              <a:lnSpc>
                <a:spcPct val="100000"/>
              </a:lnSpc>
              <a:buNone/>
              <a:tabLst>
                <a:tab algn="l" pos="0"/>
              </a:tabLst>
            </a:pPr>
            <a:r>
              <a:rPr b="0" lang="nl-BE" sz="2800" spc="-1" strike="noStrike">
                <a:solidFill>
                  <a:srgbClr val="000000"/>
                </a:solidFill>
                <a:latin typeface="Arial"/>
              </a:rPr>
              <a:t>€ </a:t>
            </a:r>
            <a:r>
              <a:rPr b="0" lang="nl-BE" sz="2800" spc="-1" strike="noStrike">
                <a:solidFill>
                  <a:srgbClr val="000000"/>
                </a:solidFill>
                <a:latin typeface="Arial"/>
              </a:rPr>
              <a:t>1 Volgend jaar?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78" dur="indefinite" restart="never" nodeType="tmRoot">
          <p:childTnLst>
            <p:seq>
              <p:cTn id="379" dur="indefinite" nodeType="mainSeq">
                <p:childTnLst>
                  <p:par>
                    <p:cTn id="380" fill="hold">
                      <p:stCondLst>
                        <p:cond delay="indefinite"/>
                      </p:stCondLst>
                      <p:childTnLst>
                        <p:par>
                          <p:cTn id="381" fill="hold">
                            <p:stCondLst>
                              <p:cond delay="0"/>
                            </p:stCondLst>
                            <p:childTnLst>
                              <p:par>
                                <p:cTn id="382" nodeType="clickEffect" fill="hold" presetClass="entr" presetID="42">
                                  <p:stCondLst>
                                    <p:cond delay="0"/>
                                  </p:stCondLst>
                                  <p:childTnLst>
                                    <p:set>
                                      <p:cBhvr>
                                        <p:cTn id="383" dur="1" fill="hold">
                                          <p:stCondLst>
                                            <p:cond delay="0"/>
                                          </p:stCondLst>
                                        </p:cTn>
                                        <p:tgtEl>
                                          <p:spTgt spid="213">
                                            <p:txEl>
                                              <p:pRg st="0" end="0"/>
                                            </p:txEl>
                                          </p:spTgt>
                                        </p:tgtEl>
                                        <p:attrNameLst>
                                          <p:attrName>style.visibility</p:attrName>
                                        </p:attrNameLst>
                                      </p:cBhvr>
                                      <p:to>
                                        <p:strVal val="visible"/>
                                      </p:to>
                                    </p:set>
                                    <p:animEffect filter="fade" transition="in">
                                      <p:cBhvr additive="repl">
                                        <p:cTn id="384" dur="1000"/>
                                        <p:tgtEl>
                                          <p:spTgt spid="213">
                                            <p:txEl>
                                              <p:pRg st="0" end="0"/>
                                            </p:txEl>
                                          </p:spTgt>
                                        </p:tgtEl>
                                      </p:cBhvr>
                                    </p:animEffect>
                                    <p:anim calcmode="lin" valueType="num">
                                      <p:cBhvr additive="repl">
                                        <p:cTn id="385" dur="1000" fill="hold"/>
                                        <p:tgtEl>
                                          <p:spTgt spid="213">
                                            <p:txEl>
                                              <p:pRg st="0" end="0"/>
                                            </p:txEl>
                                          </p:spTgt>
                                        </p:tgtEl>
                                        <p:attrNameLst>
                                          <p:attrName>ppt_x</p:attrName>
                                        </p:attrNameLst>
                                      </p:cBhvr>
                                      <p:tavLst>
                                        <p:tav tm="0">
                                          <p:val>
                                            <p:strVal val="#ppt_x"/>
                                          </p:val>
                                        </p:tav>
                                        <p:tav tm="100000">
                                          <p:val>
                                            <p:strVal val="#ppt_x"/>
                                          </p:val>
                                        </p:tav>
                                      </p:tavLst>
                                    </p:anim>
                                    <p:anim calcmode="lin" valueType="num">
                                      <p:cBhvr additive="repl">
                                        <p:cTn id="386" dur="1000" fill="hold"/>
                                        <p:tgtEl>
                                          <p:spTgt spid="2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42">
                                  <p:stCondLst>
                                    <p:cond delay="0"/>
                                  </p:stCondLst>
                                  <p:childTnLst>
                                    <p:set>
                                      <p:cBhvr>
                                        <p:cTn id="390" dur="1" fill="hold">
                                          <p:stCondLst>
                                            <p:cond delay="0"/>
                                          </p:stCondLst>
                                        </p:cTn>
                                        <p:tgtEl>
                                          <p:spTgt spid="213">
                                            <p:txEl>
                                              <p:pRg st="2" end="2"/>
                                            </p:txEl>
                                          </p:spTgt>
                                        </p:tgtEl>
                                        <p:attrNameLst>
                                          <p:attrName>style.visibility</p:attrName>
                                        </p:attrNameLst>
                                      </p:cBhvr>
                                      <p:to>
                                        <p:strVal val="visible"/>
                                      </p:to>
                                    </p:set>
                                    <p:animEffect filter="fade" transition="in">
                                      <p:cBhvr additive="repl">
                                        <p:cTn id="391" dur="1000"/>
                                        <p:tgtEl>
                                          <p:spTgt spid="213">
                                            <p:txEl>
                                              <p:pRg st="2" end="2"/>
                                            </p:txEl>
                                          </p:spTgt>
                                        </p:tgtEl>
                                      </p:cBhvr>
                                    </p:animEffect>
                                    <p:anim calcmode="lin" valueType="num">
                                      <p:cBhvr additive="repl">
                                        <p:cTn id="392" dur="1000" fill="hold"/>
                                        <p:tgtEl>
                                          <p:spTgt spid="213">
                                            <p:txEl>
                                              <p:pRg st="2" end="2"/>
                                            </p:txEl>
                                          </p:spTgt>
                                        </p:tgtEl>
                                        <p:attrNameLst>
                                          <p:attrName>ppt_x</p:attrName>
                                        </p:attrNameLst>
                                      </p:cBhvr>
                                      <p:tavLst>
                                        <p:tav tm="0">
                                          <p:val>
                                            <p:strVal val="#ppt_x"/>
                                          </p:val>
                                        </p:tav>
                                        <p:tav tm="100000">
                                          <p:val>
                                            <p:strVal val="#ppt_x"/>
                                          </p:val>
                                        </p:tav>
                                      </p:tavLst>
                                    </p:anim>
                                    <p:anim calcmode="lin" valueType="num">
                                      <p:cBhvr additive="repl">
                                        <p:cTn id="393" dur="1000" fill="hold"/>
                                        <p:tgtEl>
                                          <p:spTgt spid="213">
                                            <p:txEl>
                                              <p:pRg st="2" end="2"/>
                                            </p:txEl>
                                          </p:spTgt>
                                        </p:tgtEl>
                                        <p:attrNameLst>
                                          <p:attrName>ppt_y</p:attrName>
                                        </p:attrNameLst>
                                      </p:cBhvr>
                                      <p:tavLst>
                                        <p:tav tm="0">
                                          <p:val>
                                            <p:strVal val="#ppt_y+.1"/>
                                          </p:val>
                                        </p:tav>
                                        <p:tav tm="100000">
                                          <p:val>
                                            <p:strVal val="#ppt_y"/>
                                          </p:val>
                                        </p:tav>
                                      </p:tavLst>
                                    </p:anim>
                                  </p:childTnLst>
                                </p:cTn>
                              </p:par>
                              <p:par>
                                <p:cTn id="394" nodeType="withEffect" fill="hold" presetClass="entr" presetID="42">
                                  <p:stCondLst>
                                    <p:cond delay="0"/>
                                  </p:stCondLst>
                                  <p:childTnLst>
                                    <p:set>
                                      <p:cBhvr>
                                        <p:cTn id="395" dur="1" fill="hold">
                                          <p:stCondLst>
                                            <p:cond delay="0"/>
                                          </p:stCondLst>
                                        </p:cTn>
                                        <p:tgtEl>
                                          <p:spTgt spid="213">
                                            <p:txEl>
                                              <p:pRg st="4" end="4"/>
                                            </p:txEl>
                                          </p:spTgt>
                                        </p:tgtEl>
                                        <p:attrNameLst>
                                          <p:attrName>style.visibility</p:attrName>
                                        </p:attrNameLst>
                                      </p:cBhvr>
                                      <p:to>
                                        <p:strVal val="visible"/>
                                      </p:to>
                                    </p:set>
                                    <p:animEffect filter="fade" transition="in">
                                      <p:cBhvr additive="repl">
                                        <p:cTn id="396" dur="1000"/>
                                        <p:tgtEl>
                                          <p:spTgt spid="213">
                                            <p:txEl>
                                              <p:pRg st="4" end="4"/>
                                            </p:txEl>
                                          </p:spTgt>
                                        </p:tgtEl>
                                      </p:cBhvr>
                                    </p:animEffect>
                                    <p:anim calcmode="lin" valueType="num">
                                      <p:cBhvr additive="repl">
                                        <p:cTn id="397" dur="1000" fill="hold"/>
                                        <p:tgtEl>
                                          <p:spTgt spid="213">
                                            <p:txEl>
                                              <p:pRg st="4" end="4"/>
                                            </p:txEl>
                                          </p:spTgt>
                                        </p:tgtEl>
                                        <p:attrNameLst>
                                          <p:attrName>ppt_x</p:attrName>
                                        </p:attrNameLst>
                                      </p:cBhvr>
                                      <p:tavLst>
                                        <p:tav tm="0">
                                          <p:val>
                                            <p:strVal val="#ppt_x"/>
                                          </p:val>
                                        </p:tav>
                                        <p:tav tm="100000">
                                          <p:val>
                                            <p:strVal val="#ppt_x"/>
                                          </p:val>
                                        </p:tav>
                                      </p:tavLst>
                                    </p:anim>
                                    <p:anim calcmode="lin" valueType="num">
                                      <p:cBhvr additive="repl">
                                        <p:cTn id="398" dur="1000" fill="hold"/>
                                        <p:tgtEl>
                                          <p:spTgt spid="2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De techniek van het interestrekenen</a:t>
            </a:r>
            <a:endParaRPr b="0" lang="nl-NL" sz="2800" spc="-1" strike="noStrike">
              <a:solidFill>
                <a:schemeClr val="dk1"/>
              </a:solidFill>
              <a:latin typeface="Calibri"/>
            </a:endParaRPr>
          </a:p>
        </p:txBody>
      </p:sp>
      <p:sp>
        <p:nvSpPr>
          <p:cNvPr id="21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Arial"/>
              <a:buChar char="•"/>
            </a:pPr>
            <a:r>
              <a:rPr b="1" lang="nl-BE" sz="2800" spc="-1" strike="noStrike">
                <a:solidFill>
                  <a:schemeClr val="dk2"/>
                </a:solidFill>
                <a:latin typeface="Calibri"/>
              </a:rPr>
              <a:t>Samengestelde interest</a:t>
            </a:r>
            <a:endParaRPr b="1" lang="nl-NL" sz="2800" spc="-1" strike="noStrike">
              <a:solidFill>
                <a:schemeClr val="dk2"/>
              </a:solidFill>
              <a:latin typeface="Calibri"/>
            </a:endParaRPr>
          </a:p>
          <a:p>
            <a:pPr marL="228600" indent="-228600" defTabSz="914400">
              <a:lnSpc>
                <a:spcPct val="90000"/>
              </a:lnSpc>
              <a:spcBef>
                <a:spcPts val="1001"/>
              </a:spcBef>
              <a:buClr>
                <a:srgbClr val="ea2c38"/>
              </a:buClr>
              <a:buSzPct val="75000"/>
              <a:buFont typeface="Arial"/>
              <a:buChar char="•"/>
            </a:pPr>
            <a:r>
              <a:rPr b="1" lang="nl-BE" sz="2800" spc="-1" strike="noStrike">
                <a:solidFill>
                  <a:schemeClr val="dk2"/>
                </a:solidFill>
                <a:latin typeface="Calibri"/>
              </a:rPr>
              <a:t>Perpetuïteit</a:t>
            </a:r>
            <a:endParaRPr b="1" lang="nl-NL" sz="2800" spc="-1" strike="noStrike">
              <a:solidFill>
                <a:schemeClr val="dk2"/>
              </a:solidFill>
              <a:latin typeface="Calibri"/>
            </a:endParaRPr>
          </a:p>
          <a:p>
            <a:pPr marL="228600" indent="-228600" defTabSz="914400">
              <a:lnSpc>
                <a:spcPct val="90000"/>
              </a:lnSpc>
              <a:spcBef>
                <a:spcPts val="1001"/>
              </a:spcBef>
              <a:buClr>
                <a:srgbClr val="ea2c38"/>
              </a:buClr>
              <a:buSzPct val="75000"/>
              <a:buFont typeface="Arial"/>
              <a:buChar char="•"/>
            </a:pPr>
            <a:r>
              <a:rPr b="1" lang="nl-BE" sz="2800" spc="-1" strike="noStrike">
                <a:solidFill>
                  <a:schemeClr val="dk2"/>
                </a:solidFill>
                <a:latin typeface="Calibri"/>
              </a:rPr>
              <a:t>Annuïteit</a:t>
            </a:r>
            <a:endParaRPr b="1" lang="nl-NL" sz="2800" spc="-1" strike="noStrike">
              <a:solidFill>
                <a:schemeClr val="dk2"/>
              </a:solidFill>
              <a:latin typeface="Calibri"/>
            </a:endParaRPr>
          </a:p>
        </p:txBody>
      </p:sp>
      <p:sp>
        <p:nvSpPr>
          <p:cNvPr id="216" name="PlaceHolder 3"/>
          <p:cNvSpPr>
            <a:spLocks noGrp="1"/>
          </p:cNvSpPr>
          <p:nvPr>
            <p:ph type="sldNum" idx="5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9366248-02CC-4044-9E57-A524F010E8B4}" type="slidenum">
              <a:rPr b="0" lang="nl-BE" sz="1200" spc="-1" strike="noStrike">
                <a:solidFill>
                  <a:srgbClr val="002e65"/>
                </a:solidFill>
                <a:latin typeface="Calibri"/>
              </a:rPr>
              <a:t>39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Samengestelde interest</a:t>
            </a:r>
            <a:endParaRPr b="0" lang="nl-NL" sz="3200" spc="-1" strike="noStrike">
              <a:solidFill>
                <a:schemeClr val="dk1"/>
              </a:solidFill>
              <a:latin typeface="Calibri"/>
            </a:endParaRPr>
          </a:p>
        </p:txBody>
      </p:sp>
      <p:sp>
        <p:nvSpPr>
          <p:cNvPr id="218" name="PlaceHolder 2"/>
          <p:cNvSpPr>
            <a:spLocks noGrp="1"/>
          </p:cNvSpPr>
          <p:nvPr>
            <p:ph/>
          </p:nvPr>
        </p:nvSpPr>
        <p:spPr>
          <a:xfrm>
            <a:off x="2157480" y="4642920"/>
            <a:ext cx="7870320" cy="13226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nl-NL" sz="2400" spc="-1" strike="noStrike">
                <a:solidFill>
                  <a:schemeClr val="dk2"/>
                </a:solidFill>
                <a:latin typeface="Calibri"/>
              </a:rPr>
              <a:t>Hij zal dan een bedrag ontvangen gelijk aan:</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10.000 + (0,05)*10.000 = 10.000*(1,05)</a:t>
            </a:r>
            <a:r>
              <a:rPr b="1" lang="nl-NL" sz="2400" spc="-1" strike="noStrike" baseline="30000">
                <a:solidFill>
                  <a:schemeClr val="dk2"/>
                </a:solidFill>
                <a:latin typeface="Calibri"/>
              </a:rPr>
              <a:t> </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  10.500 EUR.</a:t>
            </a:r>
            <a:endParaRPr b="1" lang="nl-NL" sz="2400" spc="-1" strike="noStrike">
              <a:solidFill>
                <a:schemeClr val="dk2"/>
              </a:solidFill>
              <a:latin typeface="Calibri"/>
            </a:endParaRPr>
          </a:p>
        </p:txBody>
      </p:sp>
      <p:sp>
        <p:nvSpPr>
          <p:cNvPr id="219" name="Tekstvak 3"/>
          <p:cNvSpPr/>
          <p:nvPr/>
        </p:nvSpPr>
        <p:spPr>
          <a:xfrm>
            <a:off x="1991520" y="1700640"/>
            <a:ext cx="7920360" cy="11592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Een belegger stort 10.000 EUR op een spaarrekening. Als de rentevoet 5% is, hoeveel heeft hij dan na 1 jaar? </a:t>
            </a:r>
            <a:endParaRPr b="0" lang="en-US" sz="1800" spc="-1" strike="noStrike">
              <a:solidFill>
                <a:srgbClr val="000000"/>
              </a:solidFill>
              <a:latin typeface="Arial"/>
            </a:endParaRPr>
          </a:p>
          <a:p>
            <a:pPr defTabSz="457200">
              <a:lnSpc>
                <a:spcPct val="90000"/>
              </a:lnSpc>
            </a:pPr>
            <a:endParaRPr b="0" lang="en-US" sz="1800" spc="-1" strike="noStrike">
              <a:solidFill>
                <a:srgbClr val="000000"/>
              </a:solidFill>
              <a:latin typeface="Arial"/>
            </a:endParaRPr>
          </a:p>
        </p:txBody>
      </p:sp>
      <p:cxnSp>
        <p:nvCxnSpPr>
          <p:cNvPr id="220" name="Rechte verbindingslijn met pijl 4"/>
          <p:cNvCxnSpPr/>
          <p:nvPr/>
        </p:nvCxnSpPr>
        <p:spPr>
          <a:xfrm>
            <a:off x="3215520" y="3933000"/>
            <a:ext cx="2880720" cy="360"/>
          </a:xfrm>
          <a:prstGeom prst="straightConnector1">
            <a:avLst/>
          </a:prstGeom>
          <a:ln w="57150">
            <a:solidFill>
              <a:srgbClr val="65a812">
                <a:lumMod val="50000"/>
              </a:srgbClr>
            </a:solidFill>
            <a:tailEnd len="med" type="triangle" w="med"/>
          </a:ln>
        </p:spPr>
      </p:cxnSp>
      <p:cxnSp>
        <p:nvCxnSpPr>
          <p:cNvPr id="221" name="Rechte verbindingslijn 6"/>
          <p:cNvCxnSpPr/>
          <p:nvPr/>
        </p:nvCxnSpPr>
        <p:spPr>
          <a:xfrm>
            <a:off x="3220920" y="3708720"/>
            <a:ext cx="360" cy="432360"/>
          </a:xfrm>
          <a:prstGeom prst="straightConnector1">
            <a:avLst/>
          </a:prstGeom>
          <a:ln w="38100">
            <a:solidFill>
              <a:srgbClr val="65a812">
                <a:lumMod val="50000"/>
              </a:srgbClr>
            </a:solidFill>
          </a:ln>
        </p:spPr>
      </p:cxnSp>
      <p:cxnSp>
        <p:nvCxnSpPr>
          <p:cNvPr id="222" name="Rechte verbindingslijn 7"/>
          <p:cNvCxnSpPr/>
          <p:nvPr/>
        </p:nvCxnSpPr>
        <p:spPr>
          <a:xfrm>
            <a:off x="5087880" y="3680280"/>
            <a:ext cx="360" cy="432720"/>
          </a:xfrm>
          <a:prstGeom prst="straightConnector1">
            <a:avLst/>
          </a:prstGeom>
          <a:ln w="38100">
            <a:solidFill>
              <a:srgbClr val="65a812">
                <a:lumMod val="50000"/>
              </a:srgbClr>
            </a:solidFill>
          </a:ln>
        </p:spPr>
      </p:cxnSp>
      <p:sp>
        <p:nvSpPr>
          <p:cNvPr id="223" name="Tekstvak 8"/>
          <p:cNvSpPr/>
          <p:nvPr/>
        </p:nvSpPr>
        <p:spPr>
          <a:xfrm>
            <a:off x="3026520" y="414900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224" name="Tekstvak 9"/>
          <p:cNvSpPr/>
          <p:nvPr/>
        </p:nvSpPr>
        <p:spPr>
          <a:xfrm>
            <a:off x="5627880" y="4034880"/>
            <a:ext cx="647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Tijd</a:t>
            </a:r>
            <a:endParaRPr b="0" lang="en-US" sz="1800" spc="-1" strike="noStrike">
              <a:solidFill>
                <a:srgbClr val="000000"/>
              </a:solidFill>
              <a:latin typeface="Arial"/>
            </a:endParaRPr>
          </a:p>
        </p:txBody>
      </p:sp>
      <p:sp>
        <p:nvSpPr>
          <p:cNvPr id="225" name="Tekstvak 10"/>
          <p:cNvSpPr/>
          <p:nvPr/>
        </p:nvSpPr>
        <p:spPr>
          <a:xfrm>
            <a:off x="4898880" y="414108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226" name="Tekstvak 11"/>
          <p:cNvSpPr/>
          <p:nvPr/>
        </p:nvSpPr>
        <p:spPr>
          <a:xfrm>
            <a:off x="2711520" y="3280320"/>
            <a:ext cx="117108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10.000</a:t>
            </a:r>
            <a:endParaRPr b="0" lang="en-US" sz="1800" spc="-1" strike="noStrike">
              <a:solidFill>
                <a:srgbClr val="000000"/>
              </a:solidFill>
              <a:latin typeface="Arial"/>
            </a:endParaRPr>
          </a:p>
        </p:txBody>
      </p:sp>
      <p:sp>
        <p:nvSpPr>
          <p:cNvPr id="227" name="Boog 2"/>
          <p:cNvSpPr/>
          <p:nvPr/>
        </p:nvSpPr>
        <p:spPr>
          <a:xfrm rot="18758400">
            <a:off x="3115440" y="2937240"/>
            <a:ext cx="2345040" cy="2559240"/>
          </a:xfrm>
          <a:prstGeom prst="arc">
            <a:avLst>
              <a:gd name="adj1" fmla="val 16200000"/>
              <a:gd name="adj2" fmla="val 0"/>
            </a:avLst>
          </a:prstGeom>
          <a:noFill/>
          <a:ln w="38100">
            <a:solidFill>
              <a:srgbClr val="00b050"/>
            </a:solidFill>
            <a:round/>
            <a:tailEnd len="lg" type="triangle" w="lg"/>
          </a:ln>
        </p:spPr>
        <p:style>
          <a:lnRef idx="0"/>
          <a:fillRef idx="0"/>
          <a:effectRef idx="0"/>
          <a:fontRef idx="minor"/>
        </p:style>
        <p:txBody>
          <a:bodyPr numCol="1" spcCol="0" anchor="t">
            <a:noAutofit/>
          </a:bodyPr>
          <a:p>
            <a:pPr defTabSz="914400">
              <a:lnSpc>
                <a:spcPct val="100000"/>
              </a:lnSpc>
            </a:pPr>
            <a:endParaRPr b="0" lang="nl-BE" sz="2400" spc="-1" strike="noStrike" baseline="-25000">
              <a:solidFill>
                <a:schemeClr val="dk1"/>
              </a:solidFill>
              <a:latin typeface="Times New Roman"/>
            </a:endParaRPr>
          </a:p>
        </p:txBody>
      </p:sp>
      <p:sp>
        <p:nvSpPr>
          <p:cNvPr id="228" name="PlaceHolder 3"/>
          <p:cNvSpPr>
            <a:spLocks noGrp="1"/>
          </p:cNvSpPr>
          <p:nvPr>
            <p:ph type="sldNum" idx="5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578CFB1-4FC2-4DE5-A3A7-9A1AD38B257B}" type="slidenum">
              <a:rPr b="0" lang="nl-BE" sz="1200" spc="-1" strike="noStrike">
                <a:solidFill>
                  <a:srgbClr val="002e65"/>
                </a:solidFill>
                <a:latin typeface="Calibri"/>
              </a:rPr>
              <a:t>43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399" dur="indefinite" restart="never" nodeType="tmRoot">
          <p:childTnLst>
            <p:seq>
              <p:cTn id="400" dur="indefinite" nodeType="mainSeq">
                <p:childTnLst>
                  <p:par>
                    <p:cTn id="401" fill="hold">
                      <p:stCondLst>
                        <p:cond delay="indefinite"/>
                      </p:stCondLst>
                      <p:childTnLst>
                        <p:par>
                          <p:cTn id="402" fill="hold">
                            <p:stCondLst>
                              <p:cond delay="0"/>
                            </p:stCondLst>
                            <p:childTnLst>
                              <p:par>
                                <p:cTn id="403" nodeType="clickEffect" fill="hold" presetClass="entr" presetID="42">
                                  <p:stCondLst>
                                    <p:cond delay="0"/>
                                  </p:stCondLst>
                                  <p:childTnLst>
                                    <p:set>
                                      <p:cBhvr>
                                        <p:cTn id="404" dur="1" fill="hold">
                                          <p:stCondLst>
                                            <p:cond delay="0"/>
                                          </p:stCondLst>
                                        </p:cTn>
                                        <p:tgtEl>
                                          <p:spTgt spid="227"/>
                                        </p:tgtEl>
                                        <p:attrNameLst>
                                          <p:attrName>style.visibility</p:attrName>
                                        </p:attrNameLst>
                                      </p:cBhvr>
                                      <p:to>
                                        <p:strVal val="visible"/>
                                      </p:to>
                                    </p:set>
                                    <p:animEffect filter="fade" transition="in">
                                      <p:cBhvr additive="repl">
                                        <p:cTn id="405" dur="1000"/>
                                        <p:tgtEl>
                                          <p:spTgt spid="227"/>
                                        </p:tgtEl>
                                      </p:cBhvr>
                                    </p:animEffect>
                                    <p:anim calcmode="lin" valueType="num">
                                      <p:cBhvr additive="repl">
                                        <p:cTn id="406" dur="1000" fill="hold"/>
                                        <p:tgtEl>
                                          <p:spTgt spid="227"/>
                                        </p:tgtEl>
                                        <p:attrNameLst>
                                          <p:attrName>ppt_x</p:attrName>
                                        </p:attrNameLst>
                                      </p:cBhvr>
                                      <p:tavLst>
                                        <p:tav tm="0">
                                          <p:val>
                                            <p:strVal val="#ppt_x"/>
                                          </p:val>
                                        </p:tav>
                                        <p:tav tm="100000">
                                          <p:val>
                                            <p:strVal val="#ppt_x"/>
                                          </p:val>
                                        </p:tav>
                                      </p:tavLst>
                                    </p:anim>
                                    <p:anim calcmode="lin" valueType="num">
                                      <p:cBhvr additive="repl">
                                        <p:cTn id="407" dur="1000" fill="hold"/>
                                        <p:tgtEl>
                                          <p:spTgt spid="227"/>
                                        </p:tgtEl>
                                        <p:attrNameLst>
                                          <p:attrName>ppt_y</p:attrName>
                                        </p:attrNameLst>
                                      </p:cBhvr>
                                      <p:tavLst>
                                        <p:tav tm="0">
                                          <p:val>
                                            <p:strVal val="#ppt_y+.1"/>
                                          </p:val>
                                        </p:tav>
                                        <p:tav tm="100000">
                                          <p:val>
                                            <p:strVal val="#ppt_y"/>
                                          </p:val>
                                        </p:tav>
                                      </p:tavLst>
                                    </p:anim>
                                  </p:childTnLst>
                                </p:cTn>
                              </p:par>
                            </p:childTnLst>
                          </p:cTn>
                        </p:par>
                      </p:childTnLst>
                    </p:cTn>
                  </p:par>
                  <p:par>
                    <p:cTn id="408" fill="hold">
                      <p:stCondLst>
                        <p:cond delay="indefinite"/>
                      </p:stCondLst>
                      <p:childTnLst>
                        <p:par>
                          <p:cTn id="409" fill="hold">
                            <p:stCondLst>
                              <p:cond delay="0"/>
                            </p:stCondLst>
                            <p:childTnLst>
                              <p:par>
                                <p:cTn id="410" nodeType="clickEffect" fill="hold" presetClass="entr" presetID="42">
                                  <p:stCondLst>
                                    <p:cond delay="0"/>
                                  </p:stCondLst>
                                  <p:childTnLst>
                                    <p:set>
                                      <p:cBhvr>
                                        <p:cTn id="411" dur="1" fill="hold">
                                          <p:stCondLst>
                                            <p:cond delay="0"/>
                                          </p:stCondLst>
                                        </p:cTn>
                                        <p:tgtEl>
                                          <p:spTgt spid="218">
                                            <p:txEl>
                                              <p:pRg st="0" end="0"/>
                                            </p:txEl>
                                          </p:spTgt>
                                        </p:tgtEl>
                                        <p:attrNameLst>
                                          <p:attrName>style.visibility</p:attrName>
                                        </p:attrNameLst>
                                      </p:cBhvr>
                                      <p:to>
                                        <p:strVal val="visible"/>
                                      </p:to>
                                    </p:set>
                                    <p:animEffect filter="fade" transition="in">
                                      <p:cBhvr additive="repl">
                                        <p:cTn id="412" dur="1000"/>
                                        <p:tgtEl>
                                          <p:spTgt spid="218">
                                            <p:txEl>
                                              <p:pRg st="0" end="0"/>
                                            </p:txEl>
                                          </p:spTgt>
                                        </p:tgtEl>
                                      </p:cBhvr>
                                    </p:animEffect>
                                    <p:anim calcmode="lin" valueType="num">
                                      <p:cBhvr additive="repl">
                                        <p:cTn id="413" dur="1000" fill="hold"/>
                                        <p:tgtEl>
                                          <p:spTgt spid="218">
                                            <p:txEl>
                                              <p:pRg st="0" end="0"/>
                                            </p:txEl>
                                          </p:spTgt>
                                        </p:tgtEl>
                                        <p:attrNameLst>
                                          <p:attrName>ppt_x</p:attrName>
                                        </p:attrNameLst>
                                      </p:cBhvr>
                                      <p:tavLst>
                                        <p:tav tm="0">
                                          <p:val>
                                            <p:strVal val="#ppt_x"/>
                                          </p:val>
                                        </p:tav>
                                        <p:tav tm="100000">
                                          <p:val>
                                            <p:strVal val="#ppt_x"/>
                                          </p:val>
                                        </p:tav>
                                      </p:tavLst>
                                    </p:anim>
                                    <p:anim calcmode="lin" valueType="num">
                                      <p:cBhvr additive="repl">
                                        <p:cTn id="414" dur="1000" fill="hold"/>
                                        <p:tgtEl>
                                          <p:spTgt spid="218">
                                            <p:txEl>
                                              <p:pRg st="0" end="0"/>
                                            </p:txEl>
                                          </p:spTgt>
                                        </p:tgtEl>
                                        <p:attrNameLst>
                                          <p:attrName>ppt_y</p:attrName>
                                        </p:attrNameLst>
                                      </p:cBhvr>
                                      <p:tavLst>
                                        <p:tav tm="0">
                                          <p:val>
                                            <p:strVal val="#ppt_y+.1"/>
                                          </p:val>
                                        </p:tav>
                                        <p:tav tm="100000">
                                          <p:val>
                                            <p:strVal val="#ppt_y"/>
                                          </p:val>
                                        </p:tav>
                                      </p:tavLst>
                                    </p:anim>
                                  </p:childTnLst>
                                </p:cTn>
                              </p:par>
                              <p:par>
                                <p:cTn id="415" nodeType="withEffect" fill="hold" presetClass="entr" presetID="42">
                                  <p:stCondLst>
                                    <p:cond delay="0"/>
                                  </p:stCondLst>
                                  <p:childTnLst>
                                    <p:set>
                                      <p:cBhvr>
                                        <p:cTn id="416" dur="1" fill="hold">
                                          <p:stCondLst>
                                            <p:cond delay="0"/>
                                          </p:stCondLst>
                                        </p:cTn>
                                        <p:tgtEl>
                                          <p:spTgt spid="218">
                                            <p:txEl>
                                              <p:pRg st="1" end="1"/>
                                            </p:txEl>
                                          </p:spTgt>
                                        </p:tgtEl>
                                        <p:attrNameLst>
                                          <p:attrName>style.visibility</p:attrName>
                                        </p:attrNameLst>
                                      </p:cBhvr>
                                      <p:to>
                                        <p:strVal val="visible"/>
                                      </p:to>
                                    </p:set>
                                    <p:animEffect filter="fade" transition="in">
                                      <p:cBhvr additive="repl">
                                        <p:cTn id="417" dur="1000"/>
                                        <p:tgtEl>
                                          <p:spTgt spid="218">
                                            <p:txEl>
                                              <p:pRg st="1" end="1"/>
                                            </p:txEl>
                                          </p:spTgt>
                                        </p:tgtEl>
                                      </p:cBhvr>
                                    </p:animEffect>
                                    <p:anim calcmode="lin" valueType="num">
                                      <p:cBhvr additive="repl">
                                        <p:cTn id="418" dur="1000" fill="hold"/>
                                        <p:tgtEl>
                                          <p:spTgt spid="218">
                                            <p:txEl>
                                              <p:pRg st="1" end="1"/>
                                            </p:txEl>
                                          </p:spTgt>
                                        </p:tgtEl>
                                        <p:attrNameLst>
                                          <p:attrName>ppt_x</p:attrName>
                                        </p:attrNameLst>
                                      </p:cBhvr>
                                      <p:tavLst>
                                        <p:tav tm="0">
                                          <p:val>
                                            <p:strVal val="#ppt_x"/>
                                          </p:val>
                                        </p:tav>
                                        <p:tav tm="100000">
                                          <p:val>
                                            <p:strVal val="#ppt_x"/>
                                          </p:val>
                                        </p:tav>
                                      </p:tavLst>
                                    </p:anim>
                                    <p:anim calcmode="lin" valueType="num">
                                      <p:cBhvr additive="repl">
                                        <p:cTn id="419" dur="1000" fill="hold"/>
                                        <p:tgtEl>
                                          <p:spTgt spid="218">
                                            <p:txEl>
                                              <p:pRg st="1" end="1"/>
                                            </p:txEl>
                                          </p:spTgt>
                                        </p:tgtEl>
                                        <p:attrNameLst>
                                          <p:attrName>ppt_y</p:attrName>
                                        </p:attrNameLst>
                                      </p:cBhvr>
                                      <p:tavLst>
                                        <p:tav tm="0">
                                          <p:val>
                                            <p:strVal val="#ppt_y+.1"/>
                                          </p:val>
                                        </p:tav>
                                        <p:tav tm="100000">
                                          <p:val>
                                            <p:strVal val="#ppt_y"/>
                                          </p:val>
                                        </p:tav>
                                      </p:tavLst>
                                    </p:anim>
                                  </p:childTnLst>
                                </p:cTn>
                              </p:par>
                              <p:par>
                                <p:cTn id="420" nodeType="withEffect" fill="hold" presetClass="entr" presetID="42">
                                  <p:stCondLst>
                                    <p:cond delay="0"/>
                                  </p:stCondLst>
                                  <p:childTnLst>
                                    <p:set>
                                      <p:cBhvr>
                                        <p:cTn id="421" dur="1" fill="hold">
                                          <p:stCondLst>
                                            <p:cond delay="0"/>
                                          </p:stCondLst>
                                        </p:cTn>
                                        <p:tgtEl>
                                          <p:spTgt spid="218">
                                            <p:txEl>
                                              <p:pRg st="2" end="2"/>
                                            </p:txEl>
                                          </p:spTgt>
                                        </p:tgtEl>
                                        <p:attrNameLst>
                                          <p:attrName>style.visibility</p:attrName>
                                        </p:attrNameLst>
                                      </p:cBhvr>
                                      <p:to>
                                        <p:strVal val="visible"/>
                                      </p:to>
                                    </p:set>
                                    <p:animEffect filter="fade" transition="in">
                                      <p:cBhvr additive="repl">
                                        <p:cTn id="422" dur="1000"/>
                                        <p:tgtEl>
                                          <p:spTgt spid="218">
                                            <p:txEl>
                                              <p:pRg st="2" end="2"/>
                                            </p:txEl>
                                          </p:spTgt>
                                        </p:tgtEl>
                                      </p:cBhvr>
                                    </p:animEffect>
                                    <p:anim calcmode="lin" valueType="num">
                                      <p:cBhvr additive="repl">
                                        <p:cTn id="423" dur="1000" fill="hold"/>
                                        <p:tgtEl>
                                          <p:spTgt spid="218">
                                            <p:txEl>
                                              <p:pRg st="2" end="2"/>
                                            </p:txEl>
                                          </p:spTgt>
                                        </p:tgtEl>
                                        <p:attrNameLst>
                                          <p:attrName>ppt_x</p:attrName>
                                        </p:attrNameLst>
                                      </p:cBhvr>
                                      <p:tavLst>
                                        <p:tav tm="0">
                                          <p:val>
                                            <p:strVal val="#ppt_x"/>
                                          </p:val>
                                        </p:tav>
                                        <p:tav tm="100000">
                                          <p:val>
                                            <p:strVal val="#ppt_x"/>
                                          </p:val>
                                        </p:tav>
                                      </p:tavLst>
                                    </p:anim>
                                    <p:anim calcmode="lin" valueType="num">
                                      <p:cBhvr additive="repl">
                                        <p:cTn id="424" dur="1000" fill="hold"/>
                                        <p:tgtEl>
                                          <p:spTgt spid="21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Samengestelde interest</a:t>
            </a:r>
            <a:endParaRPr b="0" lang="nl-NL" sz="3200" spc="-1" strike="noStrike">
              <a:solidFill>
                <a:schemeClr val="dk1"/>
              </a:solidFill>
              <a:latin typeface="Calibri"/>
            </a:endParaRPr>
          </a:p>
        </p:txBody>
      </p:sp>
      <p:sp>
        <p:nvSpPr>
          <p:cNvPr id="230" name="PlaceHolder 2"/>
          <p:cNvSpPr>
            <a:spLocks noGrp="1"/>
          </p:cNvSpPr>
          <p:nvPr>
            <p:ph/>
          </p:nvPr>
        </p:nvSpPr>
        <p:spPr>
          <a:xfrm>
            <a:off x="2157480" y="4642920"/>
            <a:ext cx="7870320" cy="13226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400" spc="-1" strike="noStrike">
                <a:solidFill>
                  <a:schemeClr val="dk2"/>
                </a:solidFill>
                <a:latin typeface="Calibri"/>
              </a:rPr>
              <a:t>Hij zal dan een bedrag ontvangen gelijk aan:</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10.500*(1,05) =  11.025 EUR.</a:t>
            </a:r>
            <a:endParaRPr b="1" lang="nl-NL" sz="2400" spc="-1" strike="noStrike">
              <a:solidFill>
                <a:schemeClr val="dk2"/>
              </a:solidFill>
              <a:latin typeface="Calibri"/>
            </a:endParaRPr>
          </a:p>
        </p:txBody>
      </p:sp>
      <p:sp>
        <p:nvSpPr>
          <p:cNvPr id="231" name="Tekstvak 3"/>
          <p:cNvSpPr/>
          <p:nvPr/>
        </p:nvSpPr>
        <p:spPr>
          <a:xfrm>
            <a:off x="1991520" y="1700640"/>
            <a:ext cx="7920360" cy="11592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Een belegger stort 10.000 EUR op een spaarrekening. Als de rentevoet 5% is, hoeveel heeft hij dan na 2 jaar? </a:t>
            </a:r>
            <a:endParaRPr b="0" lang="en-US" sz="1800" spc="-1" strike="noStrike">
              <a:solidFill>
                <a:srgbClr val="000000"/>
              </a:solidFill>
              <a:latin typeface="Arial"/>
            </a:endParaRPr>
          </a:p>
          <a:p>
            <a:pPr defTabSz="457200">
              <a:lnSpc>
                <a:spcPct val="90000"/>
              </a:lnSpc>
            </a:pPr>
            <a:endParaRPr b="0" lang="en-US" sz="1800" spc="-1" strike="noStrike">
              <a:solidFill>
                <a:srgbClr val="000000"/>
              </a:solidFill>
              <a:latin typeface="Arial"/>
            </a:endParaRPr>
          </a:p>
        </p:txBody>
      </p:sp>
      <p:cxnSp>
        <p:nvCxnSpPr>
          <p:cNvPr id="232" name="Rechte verbindingslijn met pijl 4"/>
          <p:cNvCxnSpPr/>
          <p:nvPr/>
        </p:nvCxnSpPr>
        <p:spPr>
          <a:xfrm>
            <a:off x="3215520" y="3933000"/>
            <a:ext cx="4392720" cy="360"/>
          </a:xfrm>
          <a:prstGeom prst="straightConnector1">
            <a:avLst/>
          </a:prstGeom>
          <a:ln w="57150">
            <a:solidFill>
              <a:srgbClr val="65a812">
                <a:lumMod val="50000"/>
              </a:srgbClr>
            </a:solidFill>
            <a:tailEnd len="med" type="triangle" w="med"/>
          </a:ln>
        </p:spPr>
      </p:cxnSp>
      <p:cxnSp>
        <p:nvCxnSpPr>
          <p:cNvPr id="233" name="Rechte verbindingslijn 6"/>
          <p:cNvCxnSpPr/>
          <p:nvPr/>
        </p:nvCxnSpPr>
        <p:spPr>
          <a:xfrm>
            <a:off x="3220920" y="3708720"/>
            <a:ext cx="360" cy="432360"/>
          </a:xfrm>
          <a:prstGeom prst="straightConnector1">
            <a:avLst/>
          </a:prstGeom>
          <a:ln w="38100">
            <a:solidFill>
              <a:srgbClr val="65a812">
                <a:lumMod val="50000"/>
              </a:srgbClr>
            </a:solidFill>
          </a:ln>
        </p:spPr>
      </p:cxnSp>
      <p:cxnSp>
        <p:nvCxnSpPr>
          <p:cNvPr id="234" name="Rechte verbindingslijn 7"/>
          <p:cNvCxnSpPr/>
          <p:nvPr/>
        </p:nvCxnSpPr>
        <p:spPr>
          <a:xfrm>
            <a:off x="5087880" y="3680280"/>
            <a:ext cx="360" cy="432720"/>
          </a:xfrm>
          <a:prstGeom prst="straightConnector1">
            <a:avLst/>
          </a:prstGeom>
          <a:ln w="38100">
            <a:solidFill>
              <a:srgbClr val="65a812">
                <a:lumMod val="50000"/>
              </a:srgbClr>
            </a:solidFill>
          </a:ln>
        </p:spPr>
      </p:cxnSp>
      <p:sp>
        <p:nvSpPr>
          <p:cNvPr id="235" name="Tekstvak 8"/>
          <p:cNvSpPr/>
          <p:nvPr/>
        </p:nvSpPr>
        <p:spPr>
          <a:xfrm>
            <a:off x="3026520" y="414900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236" name="Tekstvak 9"/>
          <p:cNvSpPr/>
          <p:nvPr/>
        </p:nvSpPr>
        <p:spPr>
          <a:xfrm>
            <a:off x="7219800" y="4042440"/>
            <a:ext cx="647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Tijd</a:t>
            </a:r>
            <a:endParaRPr b="0" lang="en-US" sz="1800" spc="-1" strike="noStrike">
              <a:solidFill>
                <a:srgbClr val="000000"/>
              </a:solidFill>
              <a:latin typeface="Arial"/>
            </a:endParaRPr>
          </a:p>
        </p:txBody>
      </p:sp>
      <p:sp>
        <p:nvSpPr>
          <p:cNvPr id="237" name="Tekstvak 10"/>
          <p:cNvSpPr/>
          <p:nvPr/>
        </p:nvSpPr>
        <p:spPr>
          <a:xfrm>
            <a:off x="4898880" y="414108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238" name="Tekstvak 11"/>
          <p:cNvSpPr/>
          <p:nvPr/>
        </p:nvSpPr>
        <p:spPr>
          <a:xfrm>
            <a:off x="4579560" y="3303360"/>
            <a:ext cx="117108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10.500</a:t>
            </a:r>
            <a:endParaRPr b="0" lang="en-US" sz="1800" spc="-1" strike="noStrike">
              <a:solidFill>
                <a:srgbClr val="000000"/>
              </a:solidFill>
              <a:latin typeface="Arial"/>
            </a:endParaRPr>
          </a:p>
        </p:txBody>
      </p:sp>
      <p:sp>
        <p:nvSpPr>
          <p:cNvPr id="239" name="Boog 2"/>
          <p:cNvSpPr/>
          <p:nvPr/>
        </p:nvSpPr>
        <p:spPr>
          <a:xfrm rot="18758400">
            <a:off x="4920120" y="2956680"/>
            <a:ext cx="2345040" cy="2559240"/>
          </a:xfrm>
          <a:prstGeom prst="arc">
            <a:avLst>
              <a:gd name="adj1" fmla="val 16200000"/>
              <a:gd name="adj2" fmla="val 0"/>
            </a:avLst>
          </a:prstGeom>
          <a:noFill/>
          <a:ln w="38100">
            <a:solidFill>
              <a:srgbClr val="00b050"/>
            </a:solidFill>
            <a:round/>
            <a:tailEnd len="lg" type="triangle" w="lg"/>
          </a:ln>
        </p:spPr>
        <p:style>
          <a:lnRef idx="0"/>
          <a:fillRef idx="0"/>
          <a:effectRef idx="0"/>
          <a:fontRef idx="minor"/>
        </p:style>
        <p:txBody>
          <a:bodyPr numCol="1" spcCol="0" anchor="t">
            <a:noAutofit/>
          </a:bodyPr>
          <a:p>
            <a:pPr defTabSz="914400">
              <a:lnSpc>
                <a:spcPct val="100000"/>
              </a:lnSpc>
            </a:pPr>
            <a:endParaRPr b="0" lang="nl-BE" sz="2400" spc="-1" strike="noStrike" baseline="-25000">
              <a:solidFill>
                <a:schemeClr val="dk1"/>
              </a:solidFill>
              <a:latin typeface="Times New Roman"/>
            </a:endParaRPr>
          </a:p>
        </p:txBody>
      </p:sp>
      <p:sp>
        <p:nvSpPr>
          <p:cNvPr id="240" name="Tekstvak 13"/>
          <p:cNvSpPr/>
          <p:nvPr/>
        </p:nvSpPr>
        <p:spPr>
          <a:xfrm>
            <a:off x="6719760" y="4128120"/>
            <a:ext cx="33372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2</a:t>
            </a:r>
            <a:endParaRPr b="0" lang="en-US" sz="1800" spc="-1" strike="noStrike">
              <a:solidFill>
                <a:srgbClr val="000000"/>
              </a:solidFill>
              <a:latin typeface="Arial"/>
            </a:endParaRPr>
          </a:p>
        </p:txBody>
      </p:sp>
      <p:cxnSp>
        <p:nvCxnSpPr>
          <p:cNvPr id="241" name="Rechte verbindingslijn 14"/>
          <p:cNvCxnSpPr/>
          <p:nvPr/>
        </p:nvCxnSpPr>
        <p:spPr>
          <a:xfrm>
            <a:off x="6887880" y="3703320"/>
            <a:ext cx="360" cy="432360"/>
          </a:xfrm>
          <a:prstGeom prst="straightConnector1">
            <a:avLst/>
          </a:prstGeom>
          <a:ln w="38100">
            <a:solidFill>
              <a:srgbClr val="65a812">
                <a:lumMod val="50000"/>
              </a:srgbClr>
            </a:solidFill>
          </a:ln>
        </p:spPr>
      </p:cxnSp>
      <p:sp>
        <p:nvSpPr>
          <p:cNvPr id="242" name="Tekstvak 15"/>
          <p:cNvSpPr/>
          <p:nvPr/>
        </p:nvSpPr>
        <p:spPr>
          <a:xfrm>
            <a:off x="2676600" y="3283200"/>
            <a:ext cx="117108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10.000</a:t>
            </a:r>
            <a:endParaRPr b="0" lang="en-US" sz="1800" spc="-1" strike="noStrike">
              <a:solidFill>
                <a:srgbClr val="000000"/>
              </a:solidFill>
              <a:latin typeface="Arial"/>
            </a:endParaRPr>
          </a:p>
        </p:txBody>
      </p:sp>
      <p:sp>
        <p:nvSpPr>
          <p:cNvPr id="243" name="Boog 16"/>
          <p:cNvSpPr/>
          <p:nvPr/>
        </p:nvSpPr>
        <p:spPr>
          <a:xfrm rot="18758400">
            <a:off x="3043440" y="2883600"/>
            <a:ext cx="2345040" cy="2559240"/>
          </a:xfrm>
          <a:prstGeom prst="arc">
            <a:avLst>
              <a:gd name="adj1" fmla="val 16200000"/>
              <a:gd name="adj2" fmla="val 0"/>
            </a:avLst>
          </a:prstGeom>
          <a:noFill/>
          <a:ln w="38100">
            <a:solidFill>
              <a:srgbClr val="00b050"/>
            </a:solidFill>
            <a:round/>
            <a:tailEnd len="lg" type="triangle" w="lg"/>
          </a:ln>
        </p:spPr>
        <p:style>
          <a:lnRef idx="0"/>
          <a:fillRef idx="0"/>
          <a:effectRef idx="0"/>
          <a:fontRef idx="minor"/>
        </p:style>
        <p:txBody>
          <a:bodyPr numCol="1" spcCol="0" anchor="t">
            <a:noAutofit/>
          </a:bodyPr>
          <a:p>
            <a:pPr defTabSz="914400">
              <a:lnSpc>
                <a:spcPct val="100000"/>
              </a:lnSpc>
            </a:pPr>
            <a:endParaRPr b="0" lang="nl-BE" sz="2400" spc="-1" strike="noStrike" baseline="-25000">
              <a:solidFill>
                <a:schemeClr val="dk1"/>
              </a:solidFill>
              <a:latin typeface="Times New Roman"/>
            </a:endParaRPr>
          </a:p>
        </p:txBody>
      </p:sp>
      <p:sp>
        <p:nvSpPr>
          <p:cNvPr id="244" name="PlaceHolder 3"/>
          <p:cNvSpPr>
            <a:spLocks noGrp="1"/>
          </p:cNvSpPr>
          <p:nvPr>
            <p:ph type="sldNum" idx="5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6916841-F4E1-4FBD-A5E2-539172809464}" type="slidenum">
              <a:rPr b="0" lang="nl-BE" sz="1200" spc="-1" strike="noStrike">
                <a:solidFill>
                  <a:srgbClr val="002e65"/>
                </a:solidFill>
                <a:latin typeface="Calibri"/>
              </a:rPr>
              <a:t>43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425" dur="indefinite" restart="never" nodeType="tmRoot">
          <p:childTnLst>
            <p:seq>
              <p:cTn id="426" dur="indefinite" nodeType="mainSeq">
                <p:childTnLst>
                  <p:par>
                    <p:cTn id="427" fill="hold">
                      <p:stCondLst>
                        <p:cond delay="indefinite"/>
                      </p:stCondLst>
                      <p:childTnLst>
                        <p:par>
                          <p:cTn id="428" fill="hold">
                            <p:stCondLst>
                              <p:cond delay="0"/>
                            </p:stCondLst>
                            <p:childTnLst>
                              <p:par>
                                <p:cTn id="429" nodeType="clickEffect" fill="hold" presetClass="entr" presetID="42">
                                  <p:stCondLst>
                                    <p:cond delay="0"/>
                                  </p:stCondLst>
                                  <p:childTnLst>
                                    <p:set>
                                      <p:cBhvr>
                                        <p:cTn id="430" dur="1" fill="hold">
                                          <p:stCondLst>
                                            <p:cond delay="0"/>
                                          </p:stCondLst>
                                        </p:cTn>
                                        <p:tgtEl>
                                          <p:spTgt spid="243"/>
                                        </p:tgtEl>
                                        <p:attrNameLst>
                                          <p:attrName>style.visibility</p:attrName>
                                        </p:attrNameLst>
                                      </p:cBhvr>
                                      <p:to>
                                        <p:strVal val="visible"/>
                                      </p:to>
                                    </p:set>
                                    <p:animEffect filter="fade" transition="in">
                                      <p:cBhvr additive="repl">
                                        <p:cTn id="431" dur="1000"/>
                                        <p:tgtEl>
                                          <p:spTgt spid="243"/>
                                        </p:tgtEl>
                                      </p:cBhvr>
                                    </p:animEffect>
                                    <p:anim calcmode="lin" valueType="num">
                                      <p:cBhvr additive="repl">
                                        <p:cTn id="432" dur="1000" fill="hold"/>
                                        <p:tgtEl>
                                          <p:spTgt spid="243"/>
                                        </p:tgtEl>
                                        <p:attrNameLst>
                                          <p:attrName>ppt_x</p:attrName>
                                        </p:attrNameLst>
                                      </p:cBhvr>
                                      <p:tavLst>
                                        <p:tav tm="0">
                                          <p:val>
                                            <p:strVal val="#ppt_x"/>
                                          </p:val>
                                        </p:tav>
                                        <p:tav tm="100000">
                                          <p:val>
                                            <p:strVal val="#ppt_x"/>
                                          </p:val>
                                        </p:tav>
                                      </p:tavLst>
                                    </p:anim>
                                    <p:anim calcmode="lin" valueType="num">
                                      <p:cBhvr additive="repl">
                                        <p:cTn id="433" dur="1000" fill="hold"/>
                                        <p:tgtEl>
                                          <p:spTgt spid="243"/>
                                        </p:tgtEl>
                                        <p:attrNameLst>
                                          <p:attrName>ppt_y</p:attrName>
                                        </p:attrNameLst>
                                      </p:cBhvr>
                                      <p:tavLst>
                                        <p:tav tm="0">
                                          <p:val>
                                            <p:strVal val="#ppt_y+.1"/>
                                          </p:val>
                                        </p:tav>
                                        <p:tav tm="100000">
                                          <p:val>
                                            <p:strVal val="#ppt_y"/>
                                          </p:val>
                                        </p:tav>
                                      </p:tavLst>
                                    </p:anim>
                                  </p:childTnLst>
                                </p:cTn>
                              </p:par>
                            </p:childTnLst>
                          </p:cTn>
                        </p:par>
                      </p:childTnLst>
                    </p:cTn>
                  </p:par>
                  <p:par>
                    <p:cTn id="434" fill="hold">
                      <p:stCondLst>
                        <p:cond delay="indefinite"/>
                      </p:stCondLst>
                      <p:childTnLst>
                        <p:par>
                          <p:cTn id="435" fill="hold">
                            <p:stCondLst>
                              <p:cond delay="0"/>
                            </p:stCondLst>
                            <p:childTnLst>
                              <p:par>
                                <p:cTn id="436" nodeType="clickEffect" fill="hold" presetClass="emph" presetID="9">
                                  <p:stCondLst>
                                    <p:cond delay="0"/>
                                  </p:stCondLst>
                                  <p:childTnLst>
                                    <p:set>
                                      <p:cBhvr>
                                        <p:cTn id="437" dur="indefinite"/>
                                        <p:tgtEl>
                                          <p:spTgt spid="242"/>
                                        </p:tgtEl>
                                        <p:attrNameLst>
                                          <p:attrName>style.opacity</p:attrName>
                                        </p:attrNameLst>
                                      </p:cBhvr>
                                      <p:to>
                                        <p:strVal val="0.5"/>
                                      </p:to>
                                    </p:set>
                                    <p:animEffect filter="dissolve" transition="in">
                                      <p:cBhvr additive="repl">
                                        <p:cTn id="438" dur="indefinite"/>
                                        <p:tgtEl>
                                          <p:spTgt spid="242"/>
                                        </p:tgtEl>
                                      </p:cBhvr>
                                    </p:animEffec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42">
                                  <p:stCondLst>
                                    <p:cond delay="0"/>
                                  </p:stCondLst>
                                  <p:childTnLst>
                                    <p:set>
                                      <p:cBhvr>
                                        <p:cTn id="442" dur="1" fill="hold">
                                          <p:stCondLst>
                                            <p:cond delay="0"/>
                                          </p:stCondLst>
                                        </p:cTn>
                                        <p:tgtEl>
                                          <p:spTgt spid="238"/>
                                        </p:tgtEl>
                                        <p:attrNameLst>
                                          <p:attrName>style.visibility</p:attrName>
                                        </p:attrNameLst>
                                      </p:cBhvr>
                                      <p:to>
                                        <p:strVal val="visible"/>
                                      </p:to>
                                    </p:set>
                                    <p:animEffect filter="fade" transition="in">
                                      <p:cBhvr additive="repl">
                                        <p:cTn id="443" dur="1000"/>
                                        <p:tgtEl>
                                          <p:spTgt spid="238"/>
                                        </p:tgtEl>
                                      </p:cBhvr>
                                    </p:animEffect>
                                    <p:anim calcmode="lin" valueType="num">
                                      <p:cBhvr additive="repl">
                                        <p:cTn id="444" dur="1000" fill="hold"/>
                                        <p:tgtEl>
                                          <p:spTgt spid="238"/>
                                        </p:tgtEl>
                                        <p:attrNameLst>
                                          <p:attrName>ppt_x</p:attrName>
                                        </p:attrNameLst>
                                      </p:cBhvr>
                                      <p:tavLst>
                                        <p:tav tm="0">
                                          <p:val>
                                            <p:strVal val="#ppt_x"/>
                                          </p:val>
                                        </p:tav>
                                        <p:tav tm="100000">
                                          <p:val>
                                            <p:strVal val="#ppt_x"/>
                                          </p:val>
                                        </p:tav>
                                      </p:tavLst>
                                    </p:anim>
                                    <p:anim calcmode="lin" valueType="num">
                                      <p:cBhvr additive="repl">
                                        <p:cTn id="445" dur="1000" fill="hold"/>
                                        <p:tgtEl>
                                          <p:spTgt spid="238"/>
                                        </p:tgtEl>
                                        <p:attrNameLst>
                                          <p:attrName>ppt_y</p:attrName>
                                        </p:attrNameLst>
                                      </p:cBhvr>
                                      <p:tavLst>
                                        <p:tav tm="0">
                                          <p:val>
                                            <p:strVal val="#ppt_y+.1"/>
                                          </p:val>
                                        </p:tav>
                                        <p:tav tm="100000">
                                          <p:val>
                                            <p:strVal val="#ppt_y"/>
                                          </p:val>
                                        </p:tav>
                                      </p:tavLst>
                                    </p:anim>
                                  </p:childTnLst>
                                </p:cTn>
                              </p:par>
                            </p:childTnLst>
                          </p:cTn>
                        </p:par>
                      </p:childTnLst>
                    </p:cTn>
                  </p:par>
                  <p:par>
                    <p:cTn id="446" fill="hold">
                      <p:stCondLst>
                        <p:cond delay="indefinite"/>
                      </p:stCondLst>
                      <p:childTnLst>
                        <p:par>
                          <p:cTn id="447" fill="hold">
                            <p:stCondLst>
                              <p:cond delay="0"/>
                            </p:stCondLst>
                            <p:childTnLst>
                              <p:par>
                                <p:cTn id="448" nodeType="clickEffect" fill="hold" presetClass="entr" presetID="42">
                                  <p:stCondLst>
                                    <p:cond delay="0"/>
                                  </p:stCondLst>
                                  <p:childTnLst>
                                    <p:set>
                                      <p:cBhvr>
                                        <p:cTn id="449" dur="1" fill="hold">
                                          <p:stCondLst>
                                            <p:cond delay="0"/>
                                          </p:stCondLst>
                                        </p:cTn>
                                        <p:tgtEl>
                                          <p:spTgt spid="239"/>
                                        </p:tgtEl>
                                        <p:attrNameLst>
                                          <p:attrName>style.visibility</p:attrName>
                                        </p:attrNameLst>
                                      </p:cBhvr>
                                      <p:to>
                                        <p:strVal val="visible"/>
                                      </p:to>
                                    </p:set>
                                    <p:animEffect filter="fade" transition="in">
                                      <p:cBhvr additive="repl">
                                        <p:cTn id="450" dur="1000"/>
                                        <p:tgtEl>
                                          <p:spTgt spid="239"/>
                                        </p:tgtEl>
                                      </p:cBhvr>
                                    </p:animEffect>
                                    <p:anim calcmode="lin" valueType="num">
                                      <p:cBhvr additive="repl">
                                        <p:cTn id="451" dur="1000" fill="hold"/>
                                        <p:tgtEl>
                                          <p:spTgt spid="239"/>
                                        </p:tgtEl>
                                        <p:attrNameLst>
                                          <p:attrName>ppt_x</p:attrName>
                                        </p:attrNameLst>
                                      </p:cBhvr>
                                      <p:tavLst>
                                        <p:tav tm="0">
                                          <p:val>
                                            <p:strVal val="#ppt_x"/>
                                          </p:val>
                                        </p:tav>
                                        <p:tav tm="100000">
                                          <p:val>
                                            <p:strVal val="#ppt_x"/>
                                          </p:val>
                                        </p:tav>
                                      </p:tavLst>
                                    </p:anim>
                                    <p:anim calcmode="lin" valueType="num">
                                      <p:cBhvr additive="repl">
                                        <p:cTn id="452" dur="1000" fill="hold"/>
                                        <p:tgtEl>
                                          <p:spTgt spid="239"/>
                                        </p:tgtEl>
                                        <p:attrNameLst>
                                          <p:attrName>ppt_y</p:attrName>
                                        </p:attrNameLst>
                                      </p:cBhvr>
                                      <p:tavLst>
                                        <p:tav tm="0">
                                          <p:val>
                                            <p:strVal val="#ppt_y+.1"/>
                                          </p:val>
                                        </p:tav>
                                        <p:tav tm="100000">
                                          <p:val>
                                            <p:strVal val="#ppt_y"/>
                                          </p:val>
                                        </p:tav>
                                      </p:tavLst>
                                    </p:anim>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42">
                                  <p:stCondLst>
                                    <p:cond delay="0"/>
                                  </p:stCondLst>
                                  <p:childTnLst>
                                    <p:set>
                                      <p:cBhvr>
                                        <p:cTn id="456" dur="1" fill="hold">
                                          <p:stCondLst>
                                            <p:cond delay="0"/>
                                          </p:stCondLst>
                                        </p:cTn>
                                        <p:tgtEl>
                                          <p:spTgt spid="230">
                                            <p:txEl>
                                              <p:pRg st="0" end="0"/>
                                            </p:txEl>
                                          </p:spTgt>
                                        </p:tgtEl>
                                        <p:attrNameLst>
                                          <p:attrName>style.visibility</p:attrName>
                                        </p:attrNameLst>
                                      </p:cBhvr>
                                      <p:to>
                                        <p:strVal val="visible"/>
                                      </p:to>
                                    </p:set>
                                    <p:animEffect filter="fade" transition="in">
                                      <p:cBhvr additive="repl">
                                        <p:cTn id="457" dur="1000"/>
                                        <p:tgtEl>
                                          <p:spTgt spid="230">
                                            <p:txEl>
                                              <p:pRg st="0" end="0"/>
                                            </p:txEl>
                                          </p:spTgt>
                                        </p:tgtEl>
                                      </p:cBhvr>
                                    </p:animEffect>
                                    <p:anim calcmode="lin" valueType="num">
                                      <p:cBhvr additive="repl">
                                        <p:cTn id="458" dur="1000" fill="hold"/>
                                        <p:tgtEl>
                                          <p:spTgt spid="230">
                                            <p:txEl>
                                              <p:pRg st="0" end="0"/>
                                            </p:txEl>
                                          </p:spTgt>
                                        </p:tgtEl>
                                        <p:attrNameLst>
                                          <p:attrName>ppt_x</p:attrName>
                                        </p:attrNameLst>
                                      </p:cBhvr>
                                      <p:tavLst>
                                        <p:tav tm="0">
                                          <p:val>
                                            <p:strVal val="#ppt_x"/>
                                          </p:val>
                                        </p:tav>
                                        <p:tav tm="100000">
                                          <p:val>
                                            <p:strVal val="#ppt_x"/>
                                          </p:val>
                                        </p:tav>
                                      </p:tavLst>
                                    </p:anim>
                                    <p:anim calcmode="lin" valueType="num">
                                      <p:cBhvr additive="repl">
                                        <p:cTn id="459" dur="1000" fill="hold"/>
                                        <p:tgtEl>
                                          <p:spTgt spid="230">
                                            <p:txEl>
                                              <p:pRg st="0" end="0"/>
                                            </p:txEl>
                                          </p:spTgt>
                                        </p:tgtEl>
                                        <p:attrNameLst>
                                          <p:attrName>ppt_y</p:attrName>
                                        </p:attrNameLst>
                                      </p:cBhvr>
                                      <p:tavLst>
                                        <p:tav tm="0">
                                          <p:val>
                                            <p:strVal val="#ppt_y+.1"/>
                                          </p:val>
                                        </p:tav>
                                        <p:tav tm="100000">
                                          <p:val>
                                            <p:strVal val="#ppt_y"/>
                                          </p:val>
                                        </p:tav>
                                      </p:tavLst>
                                    </p:anim>
                                  </p:childTnLst>
                                </p:cTn>
                              </p:par>
                              <p:par>
                                <p:cTn id="460" nodeType="withEffect" fill="hold" presetClass="entr" presetID="42">
                                  <p:stCondLst>
                                    <p:cond delay="0"/>
                                  </p:stCondLst>
                                  <p:childTnLst>
                                    <p:set>
                                      <p:cBhvr>
                                        <p:cTn id="461" dur="1" fill="hold">
                                          <p:stCondLst>
                                            <p:cond delay="0"/>
                                          </p:stCondLst>
                                        </p:cTn>
                                        <p:tgtEl>
                                          <p:spTgt spid="230">
                                            <p:txEl>
                                              <p:pRg st="1" end="1"/>
                                            </p:txEl>
                                          </p:spTgt>
                                        </p:tgtEl>
                                        <p:attrNameLst>
                                          <p:attrName>style.visibility</p:attrName>
                                        </p:attrNameLst>
                                      </p:cBhvr>
                                      <p:to>
                                        <p:strVal val="visible"/>
                                      </p:to>
                                    </p:set>
                                    <p:animEffect filter="fade" transition="in">
                                      <p:cBhvr additive="repl">
                                        <p:cTn id="462" dur="1000"/>
                                        <p:tgtEl>
                                          <p:spTgt spid="230">
                                            <p:txEl>
                                              <p:pRg st="1" end="1"/>
                                            </p:txEl>
                                          </p:spTgt>
                                        </p:tgtEl>
                                      </p:cBhvr>
                                    </p:animEffect>
                                    <p:anim calcmode="lin" valueType="num">
                                      <p:cBhvr additive="repl">
                                        <p:cTn id="463" dur="1000" fill="hold"/>
                                        <p:tgtEl>
                                          <p:spTgt spid="230">
                                            <p:txEl>
                                              <p:pRg st="1" end="1"/>
                                            </p:txEl>
                                          </p:spTgt>
                                        </p:tgtEl>
                                        <p:attrNameLst>
                                          <p:attrName>ppt_x</p:attrName>
                                        </p:attrNameLst>
                                      </p:cBhvr>
                                      <p:tavLst>
                                        <p:tav tm="0">
                                          <p:val>
                                            <p:strVal val="#ppt_x"/>
                                          </p:val>
                                        </p:tav>
                                        <p:tav tm="100000">
                                          <p:val>
                                            <p:strVal val="#ppt_x"/>
                                          </p:val>
                                        </p:tav>
                                      </p:tavLst>
                                    </p:anim>
                                    <p:anim calcmode="lin" valueType="num">
                                      <p:cBhvr additive="repl">
                                        <p:cTn id="464" dur="1000" fill="hold"/>
                                        <p:tgtEl>
                                          <p:spTgt spid="23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Samengestelde interest</a:t>
            </a:r>
            <a:endParaRPr b="0" lang="nl-NL" sz="3200" spc="-1" strike="noStrike">
              <a:solidFill>
                <a:schemeClr val="dk1"/>
              </a:solidFill>
              <a:latin typeface="Calibri"/>
            </a:endParaRPr>
          </a:p>
        </p:txBody>
      </p:sp>
      <p:sp>
        <p:nvSpPr>
          <p:cNvPr id="246" name="PlaceHolder 2"/>
          <p:cNvSpPr>
            <a:spLocks noGrp="1"/>
          </p:cNvSpPr>
          <p:nvPr>
            <p:ph/>
          </p:nvPr>
        </p:nvSpPr>
        <p:spPr>
          <a:xfrm>
            <a:off x="2157480" y="4872600"/>
            <a:ext cx="7870320" cy="1092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400" spc="-1" strike="noStrike">
                <a:solidFill>
                  <a:schemeClr val="dk2"/>
                </a:solidFill>
                <a:latin typeface="Calibri"/>
              </a:rPr>
              <a:t>Hij zal dan een bedrag ontvangen gelijk aan:</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10.000*(1,05)</a:t>
            </a:r>
            <a:r>
              <a:rPr b="1" lang="nl-NL" sz="2400" spc="-1" strike="noStrike" baseline="30000">
                <a:solidFill>
                  <a:schemeClr val="dk2"/>
                </a:solidFill>
                <a:latin typeface="Calibri"/>
              </a:rPr>
              <a:t>2 </a:t>
            </a:r>
            <a:r>
              <a:rPr b="1" lang="nl-NL" sz="2400" spc="-1" strike="noStrike">
                <a:solidFill>
                  <a:schemeClr val="dk2"/>
                </a:solidFill>
                <a:latin typeface="Calibri"/>
              </a:rPr>
              <a:t>=  11.025 EUR.</a:t>
            </a:r>
            <a:endParaRPr b="1" lang="nl-NL" sz="2400" spc="-1" strike="noStrike">
              <a:solidFill>
                <a:schemeClr val="dk2"/>
              </a:solidFill>
              <a:latin typeface="Calibri"/>
            </a:endParaRPr>
          </a:p>
        </p:txBody>
      </p:sp>
      <p:sp>
        <p:nvSpPr>
          <p:cNvPr id="247" name="Tekstvak 3"/>
          <p:cNvSpPr/>
          <p:nvPr/>
        </p:nvSpPr>
        <p:spPr>
          <a:xfrm>
            <a:off x="1991520" y="1700640"/>
            <a:ext cx="7920360" cy="11592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Een belegger stort 10.000 EUR op een spaarrekening. Als de rentevoet 5% is, hoeveel heeft hij dan na 2 jaar? </a:t>
            </a:r>
            <a:endParaRPr b="0" lang="en-US" sz="1800" spc="-1" strike="noStrike">
              <a:solidFill>
                <a:srgbClr val="000000"/>
              </a:solidFill>
              <a:latin typeface="Arial"/>
            </a:endParaRPr>
          </a:p>
          <a:p>
            <a:pPr defTabSz="457200">
              <a:lnSpc>
                <a:spcPct val="90000"/>
              </a:lnSpc>
            </a:pPr>
            <a:endParaRPr b="0" lang="en-US" sz="1800" spc="-1" strike="noStrike">
              <a:solidFill>
                <a:srgbClr val="000000"/>
              </a:solidFill>
              <a:latin typeface="Arial"/>
            </a:endParaRPr>
          </a:p>
        </p:txBody>
      </p:sp>
      <p:cxnSp>
        <p:nvCxnSpPr>
          <p:cNvPr id="248" name="Rechte verbindingslijn met pijl 4"/>
          <p:cNvCxnSpPr/>
          <p:nvPr/>
        </p:nvCxnSpPr>
        <p:spPr>
          <a:xfrm>
            <a:off x="3220920" y="4091040"/>
            <a:ext cx="4392720" cy="360"/>
          </a:xfrm>
          <a:prstGeom prst="straightConnector1">
            <a:avLst/>
          </a:prstGeom>
          <a:ln w="57150">
            <a:solidFill>
              <a:srgbClr val="65a812">
                <a:lumMod val="50000"/>
              </a:srgbClr>
            </a:solidFill>
            <a:tailEnd len="med" type="triangle" w="med"/>
          </a:ln>
        </p:spPr>
      </p:cxnSp>
      <p:cxnSp>
        <p:nvCxnSpPr>
          <p:cNvPr id="249" name="Rechte verbindingslijn 6"/>
          <p:cNvCxnSpPr/>
          <p:nvPr/>
        </p:nvCxnSpPr>
        <p:spPr>
          <a:xfrm>
            <a:off x="3220920" y="3911760"/>
            <a:ext cx="360" cy="432360"/>
          </a:xfrm>
          <a:prstGeom prst="straightConnector1">
            <a:avLst/>
          </a:prstGeom>
          <a:ln w="38100">
            <a:solidFill>
              <a:srgbClr val="65a812">
                <a:lumMod val="50000"/>
              </a:srgbClr>
            </a:solidFill>
          </a:ln>
        </p:spPr>
      </p:cxnSp>
      <p:cxnSp>
        <p:nvCxnSpPr>
          <p:cNvPr id="250" name="Rechte verbindingslijn 7"/>
          <p:cNvCxnSpPr/>
          <p:nvPr/>
        </p:nvCxnSpPr>
        <p:spPr>
          <a:xfrm>
            <a:off x="5123160" y="3899160"/>
            <a:ext cx="360" cy="432360"/>
          </a:xfrm>
          <a:prstGeom prst="straightConnector1">
            <a:avLst/>
          </a:prstGeom>
          <a:ln w="38100">
            <a:solidFill>
              <a:srgbClr val="65a812">
                <a:lumMod val="50000"/>
              </a:srgbClr>
            </a:solidFill>
          </a:ln>
        </p:spPr>
      </p:cxnSp>
      <p:sp>
        <p:nvSpPr>
          <p:cNvPr id="251" name="Tekstvak 8"/>
          <p:cNvSpPr/>
          <p:nvPr/>
        </p:nvSpPr>
        <p:spPr>
          <a:xfrm>
            <a:off x="3031920" y="441108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252" name="Tekstvak 9"/>
          <p:cNvSpPr/>
          <p:nvPr/>
        </p:nvSpPr>
        <p:spPr>
          <a:xfrm>
            <a:off x="7219800" y="4042440"/>
            <a:ext cx="647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Tijd</a:t>
            </a:r>
            <a:endParaRPr b="0" lang="en-US" sz="1800" spc="-1" strike="noStrike">
              <a:solidFill>
                <a:srgbClr val="000000"/>
              </a:solidFill>
              <a:latin typeface="Arial"/>
            </a:endParaRPr>
          </a:p>
        </p:txBody>
      </p:sp>
      <p:sp>
        <p:nvSpPr>
          <p:cNvPr id="253" name="Tekstvak 10"/>
          <p:cNvSpPr/>
          <p:nvPr/>
        </p:nvSpPr>
        <p:spPr>
          <a:xfrm>
            <a:off x="4934160" y="438984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254" name="Tekstvak 11"/>
          <p:cNvSpPr/>
          <p:nvPr/>
        </p:nvSpPr>
        <p:spPr>
          <a:xfrm>
            <a:off x="2446200" y="3360600"/>
            <a:ext cx="117108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10.000</a:t>
            </a:r>
            <a:endParaRPr b="0" lang="en-US" sz="1800" spc="-1" strike="noStrike">
              <a:solidFill>
                <a:srgbClr val="000000"/>
              </a:solidFill>
              <a:latin typeface="Arial"/>
            </a:endParaRPr>
          </a:p>
        </p:txBody>
      </p:sp>
      <p:sp>
        <p:nvSpPr>
          <p:cNvPr id="255" name="Boog 2"/>
          <p:cNvSpPr/>
          <p:nvPr/>
        </p:nvSpPr>
        <p:spPr>
          <a:xfrm rot="18758400">
            <a:off x="2875320" y="2954520"/>
            <a:ext cx="4712400" cy="5253120"/>
          </a:xfrm>
          <a:prstGeom prst="arc">
            <a:avLst>
              <a:gd name="adj1" fmla="val 16200000"/>
              <a:gd name="adj2" fmla="val 0"/>
            </a:avLst>
          </a:prstGeom>
          <a:noFill/>
          <a:ln w="38100">
            <a:solidFill>
              <a:srgbClr val="00b050"/>
            </a:solidFill>
            <a:round/>
            <a:tailEnd len="lg" type="triangle" w="lg"/>
          </a:ln>
        </p:spPr>
        <p:style>
          <a:lnRef idx="0"/>
          <a:fillRef idx="0"/>
          <a:effectRef idx="0"/>
          <a:fontRef idx="minor"/>
        </p:style>
        <p:txBody>
          <a:bodyPr numCol="1" spcCol="0" anchor="t">
            <a:noAutofit/>
          </a:bodyPr>
          <a:p>
            <a:pPr defTabSz="914400">
              <a:lnSpc>
                <a:spcPct val="100000"/>
              </a:lnSpc>
            </a:pPr>
            <a:endParaRPr b="0" lang="nl-BE" sz="2400" spc="-1" strike="noStrike" baseline="-25000">
              <a:solidFill>
                <a:schemeClr val="dk1"/>
              </a:solidFill>
              <a:latin typeface="Times New Roman"/>
            </a:endParaRPr>
          </a:p>
        </p:txBody>
      </p:sp>
      <p:sp>
        <p:nvSpPr>
          <p:cNvPr id="256" name="Tekstvak 13"/>
          <p:cNvSpPr/>
          <p:nvPr/>
        </p:nvSpPr>
        <p:spPr>
          <a:xfrm>
            <a:off x="6719760" y="4368240"/>
            <a:ext cx="33372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2</a:t>
            </a:r>
            <a:endParaRPr b="0" lang="en-US" sz="1800" spc="-1" strike="noStrike">
              <a:solidFill>
                <a:srgbClr val="000000"/>
              </a:solidFill>
              <a:latin typeface="Arial"/>
            </a:endParaRPr>
          </a:p>
        </p:txBody>
      </p:sp>
      <p:cxnSp>
        <p:nvCxnSpPr>
          <p:cNvPr id="257" name="Rechte verbindingslijn 14"/>
          <p:cNvCxnSpPr/>
          <p:nvPr/>
        </p:nvCxnSpPr>
        <p:spPr>
          <a:xfrm>
            <a:off x="6886800" y="3911760"/>
            <a:ext cx="360" cy="432360"/>
          </a:xfrm>
          <a:prstGeom prst="straightConnector1">
            <a:avLst/>
          </a:prstGeom>
          <a:ln w="38100">
            <a:solidFill>
              <a:srgbClr val="65a812">
                <a:lumMod val="50000"/>
              </a:srgbClr>
            </a:solidFill>
          </a:ln>
        </p:spPr>
      </p:cxnSp>
      <p:sp>
        <p:nvSpPr>
          <p:cNvPr id="258" name="PlaceHolder 3"/>
          <p:cNvSpPr>
            <a:spLocks noGrp="1"/>
          </p:cNvSpPr>
          <p:nvPr>
            <p:ph type="sldNum" idx="5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14F116D-EA25-4833-ABAB-F375782818F9}" type="slidenum">
              <a:rPr b="0" lang="nl-BE" sz="1200" spc="-1" strike="noStrike">
                <a:solidFill>
                  <a:srgbClr val="002e65"/>
                </a:solidFill>
                <a:latin typeface="Calibri"/>
              </a:rPr>
              <a:t>43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465" dur="indefinite" restart="never" nodeType="tmRoot">
          <p:childTnLst>
            <p:seq>
              <p:cTn id="466" dur="indefinite" nodeType="mainSeq">
                <p:childTnLst>
                  <p:par>
                    <p:cTn id="467" fill="hold">
                      <p:stCondLst>
                        <p:cond delay="indefinite"/>
                      </p:stCondLst>
                      <p:childTnLst>
                        <p:par>
                          <p:cTn id="468" fill="hold">
                            <p:stCondLst>
                              <p:cond delay="0"/>
                            </p:stCondLst>
                            <p:childTnLst>
                              <p:par>
                                <p:cTn id="469" nodeType="clickEffect" fill="hold" presetClass="entr" presetID="42">
                                  <p:stCondLst>
                                    <p:cond delay="0"/>
                                  </p:stCondLst>
                                  <p:childTnLst>
                                    <p:set>
                                      <p:cBhvr>
                                        <p:cTn id="470" dur="1" fill="hold">
                                          <p:stCondLst>
                                            <p:cond delay="0"/>
                                          </p:stCondLst>
                                        </p:cTn>
                                        <p:tgtEl>
                                          <p:spTgt spid="255"/>
                                        </p:tgtEl>
                                        <p:attrNameLst>
                                          <p:attrName>style.visibility</p:attrName>
                                        </p:attrNameLst>
                                      </p:cBhvr>
                                      <p:to>
                                        <p:strVal val="visible"/>
                                      </p:to>
                                    </p:set>
                                    <p:animEffect filter="fade" transition="in">
                                      <p:cBhvr additive="repl">
                                        <p:cTn id="471" dur="1000"/>
                                        <p:tgtEl>
                                          <p:spTgt spid="255"/>
                                        </p:tgtEl>
                                      </p:cBhvr>
                                    </p:animEffect>
                                    <p:anim calcmode="lin" valueType="num">
                                      <p:cBhvr additive="repl">
                                        <p:cTn id="472" dur="1000" fill="hold"/>
                                        <p:tgtEl>
                                          <p:spTgt spid="255"/>
                                        </p:tgtEl>
                                        <p:attrNameLst>
                                          <p:attrName>ppt_x</p:attrName>
                                        </p:attrNameLst>
                                      </p:cBhvr>
                                      <p:tavLst>
                                        <p:tav tm="0">
                                          <p:val>
                                            <p:strVal val="#ppt_x"/>
                                          </p:val>
                                        </p:tav>
                                        <p:tav tm="100000">
                                          <p:val>
                                            <p:strVal val="#ppt_x"/>
                                          </p:val>
                                        </p:tav>
                                      </p:tavLst>
                                    </p:anim>
                                    <p:anim calcmode="lin" valueType="num">
                                      <p:cBhvr additive="repl">
                                        <p:cTn id="473" dur="1000" fill="hold"/>
                                        <p:tgtEl>
                                          <p:spTgt spid="255"/>
                                        </p:tgtEl>
                                        <p:attrNameLst>
                                          <p:attrName>ppt_y</p:attrName>
                                        </p:attrNameLst>
                                      </p:cBhvr>
                                      <p:tavLst>
                                        <p:tav tm="0">
                                          <p:val>
                                            <p:strVal val="#ppt_y+.1"/>
                                          </p:val>
                                        </p:tav>
                                        <p:tav tm="100000">
                                          <p:val>
                                            <p:strVal val="#ppt_y"/>
                                          </p:val>
                                        </p:tav>
                                      </p:tavLst>
                                    </p:anim>
                                  </p:childTnLst>
                                </p:cTn>
                              </p:par>
                            </p:childTnLst>
                          </p:cTn>
                        </p:par>
                      </p:childTnLst>
                    </p:cTn>
                  </p:par>
                  <p:par>
                    <p:cTn id="474" fill="hold">
                      <p:stCondLst>
                        <p:cond delay="indefinite"/>
                      </p:stCondLst>
                      <p:childTnLst>
                        <p:par>
                          <p:cTn id="475" fill="hold">
                            <p:stCondLst>
                              <p:cond delay="0"/>
                            </p:stCondLst>
                            <p:childTnLst>
                              <p:par>
                                <p:cTn id="476" nodeType="clickEffect" fill="hold" presetClass="entr" presetID="42">
                                  <p:stCondLst>
                                    <p:cond delay="0"/>
                                  </p:stCondLst>
                                  <p:childTnLst>
                                    <p:set>
                                      <p:cBhvr>
                                        <p:cTn id="477" dur="1" fill="hold">
                                          <p:stCondLst>
                                            <p:cond delay="0"/>
                                          </p:stCondLst>
                                        </p:cTn>
                                        <p:tgtEl>
                                          <p:spTgt spid="246">
                                            <p:txEl>
                                              <p:pRg st="0" end="0"/>
                                            </p:txEl>
                                          </p:spTgt>
                                        </p:tgtEl>
                                        <p:attrNameLst>
                                          <p:attrName>style.visibility</p:attrName>
                                        </p:attrNameLst>
                                      </p:cBhvr>
                                      <p:to>
                                        <p:strVal val="visible"/>
                                      </p:to>
                                    </p:set>
                                    <p:animEffect filter="fade" transition="in">
                                      <p:cBhvr additive="repl">
                                        <p:cTn id="478" dur="1000"/>
                                        <p:tgtEl>
                                          <p:spTgt spid="246">
                                            <p:txEl>
                                              <p:pRg st="0" end="0"/>
                                            </p:txEl>
                                          </p:spTgt>
                                        </p:tgtEl>
                                      </p:cBhvr>
                                    </p:animEffect>
                                    <p:anim calcmode="lin" valueType="num">
                                      <p:cBhvr additive="repl">
                                        <p:cTn id="479" dur="1000" fill="hold"/>
                                        <p:tgtEl>
                                          <p:spTgt spid="246">
                                            <p:txEl>
                                              <p:pRg st="0" end="0"/>
                                            </p:txEl>
                                          </p:spTgt>
                                        </p:tgtEl>
                                        <p:attrNameLst>
                                          <p:attrName>ppt_x</p:attrName>
                                        </p:attrNameLst>
                                      </p:cBhvr>
                                      <p:tavLst>
                                        <p:tav tm="0">
                                          <p:val>
                                            <p:strVal val="#ppt_x"/>
                                          </p:val>
                                        </p:tav>
                                        <p:tav tm="100000">
                                          <p:val>
                                            <p:strVal val="#ppt_x"/>
                                          </p:val>
                                        </p:tav>
                                      </p:tavLst>
                                    </p:anim>
                                    <p:anim calcmode="lin" valueType="num">
                                      <p:cBhvr additive="repl">
                                        <p:cTn id="480" dur="1000" fill="hold"/>
                                        <p:tgtEl>
                                          <p:spTgt spid="246">
                                            <p:txEl>
                                              <p:pRg st="0" end="0"/>
                                            </p:txEl>
                                          </p:spTgt>
                                        </p:tgtEl>
                                        <p:attrNameLst>
                                          <p:attrName>ppt_y</p:attrName>
                                        </p:attrNameLst>
                                      </p:cBhvr>
                                      <p:tavLst>
                                        <p:tav tm="0">
                                          <p:val>
                                            <p:strVal val="#ppt_y+.1"/>
                                          </p:val>
                                        </p:tav>
                                        <p:tav tm="100000">
                                          <p:val>
                                            <p:strVal val="#ppt_y"/>
                                          </p:val>
                                        </p:tav>
                                      </p:tavLst>
                                    </p:anim>
                                  </p:childTnLst>
                                </p:cTn>
                              </p:par>
                              <p:par>
                                <p:cTn id="481" nodeType="withEffect" fill="hold" presetClass="entr" presetID="42">
                                  <p:stCondLst>
                                    <p:cond delay="0"/>
                                  </p:stCondLst>
                                  <p:childTnLst>
                                    <p:set>
                                      <p:cBhvr>
                                        <p:cTn id="482" dur="1" fill="hold">
                                          <p:stCondLst>
                                            <p:cond delay="0"/>
                                          </p:stCondLst>
                                        </p:cTn>
                                        <p:tgtEl>
                                          <p:spTgt spid="246">
                                            <p:txEl>
                                              <p:pRg st="1" end="1"/>
                                            </p:txEl>
                                          </p:spTgt>
                                        </p:tgtEl>
                                        <p:attrNameLst>
                                          <p:attrName>style.visibility</p:attrName>
                                        </p:attrNameLst>
                                      </p:cBhvr>
                                      <p:to>
                                        <p:strVal val="visible"/>
                                      </p:to>
                                    </p:set>
                                    <p:animEffect filter="fade" transition="in">
                                      <p:cBhvr additive="repl">
                                        <p:cTn id="483" dur="1000"/>
                                        <p:tgtEl>
                                          <p:spTgt spid="246">
                                            <p:txEl>
                                              <p:pRg st="1" end="1"/>
                                            </p:txEl>
                                          </p:spTgt>
                                        </p:tgtEl>
                                      </p:cBhvr>
                                    </p:animEffect>
                                    <p:anim calcmode="lin" valueType="num">
                                      <p:cBhvr additive="repl">
                                        <p:cTn id="484" dur="1000" fill="hold"/>
                                        <p:tgtEl>
                                          <p:spTgt spid="246">
                                            <p:txEl>
                                              <p:pRg st="1" end="1"/>
                                            </p:txEl>
                                          </p:spTgt>
                                        </p:tgtEl>
                                        <p:attrNameLst>
                                          <p:attrName>ppt_x</p:attrName>
                                        </p:attrNameLst>
                                      </p:cBhvr>
                                      <p:tavLst>
                                        <p:tav tm="0">
                                          <p:val>
                                            <p:strVal val="#ppt_x"/>
                                          </p:val>
                                        </p:tav>
                                        <p:tav tm="100000">
                                          <p:val>
                                            <p:strVal val="#ppt_x"/>
                                          </p:val>
                                        </p:tav>
                                      </p:tavLst>
                                    </p:anim>
                                    <p:anim calcmode="lin" valueType="num">
                                      <p:cBhvr additive="repl">
                                        <p:cTn id="485" dur="1000" fill="hold"/>
                                        <p:tgtEl>
                                          <p:spTgt spid="24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Samengestelde interest</a:t>
            </a:r>
            <a:endParaRPr b="0" lang="nl-NL" sz="3200" spc="-1" strike="noStrike">
              <a:solidFill>
                <a:schemeClr val="dk1"/>
              </a:solidFill>
              <a:latin typeface="Calibri"/>
            </a:endParaRPr>
          </a:p>
        </p:txBody>
      </p:sp>
      <p:sp>
        <p:nvSpPr>
          <p:cNvPr id="26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3200" spc="-1" strike="noStrike">
                <a:solidFill>
                  <a:schemeClr val="dk2"/>
                </a:solidFill>
                <a:latin typeface="Calibri"/>
              </a:rPr>
              <a:t>	</a:t>
            </a: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800" spc="-1" strike="noStrike">
              <a:solidFill>
                <a:schemeClr val="dk2"/>
              </a:solidFill>
              <a:latin typeface="Calibri"/>
            </a:endParaRPr>
          </a:p>
        </p:txBody>
      </p:sp>
      <p:sp>
        <p:nvSpPr>
          <p:cNvPr id="261" name="Tekstvak 3"/>
          <p:cNvSpPr/>
          <p:nvPr/>
        </p:nvSpPr>
        <p:spPr>
          <a:xfrm>
            <a:off x="1991520" y="1700640"/>
            <a:ext cx="7920360" cy="16804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r>
              <a:rPr b="0" lang="nl-BE" sz="1800" spc="-1" strike="noStrike">
                <a:solidFill>
                  <a:srgbClr val="003d62"/>
                </a:solidFill>
                <a:latin typeface="Calibri"/>
              </a:rPr>
              <a:t>Na 3 jaar: </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r>
              <a:rPr b="0" lang="nl-NL" sz="1800" spc="-1" strike="noStrike">
                <a:solidFill>
                  <a:srgbClr val="003d62"/>
                </a:solidFill>
                <a:latin typeface="Calibri"/>
              </a:rPr>
              <a:t>10.000 x (1,05)(1,05)(1,05)</a:t>
            </a:r>
            <a:r>
              <a:rPr b="0" lang="nl-NL" sz="1800" spc="-1" strike="noStrike" baseline="30000">
                <a:solidFill>
                  <a:srgbClr val="003d62"/>
                </a:solidFill>
                <a:latin typeface="Calibri"/>
              </a:rPr>
              <a:t>   </a:t>
            </a:r>
            <a:r>
              <a:rPr b="0" lang="nl-NL" sz="1800" spc="-1" strike="noStrike">
                <a:solidFill>
                  <a:srgbClr val="003d62"/>
                </a:solidFill>
                <a:latin typeface="Calibri"/>
              </a:rPr>
              <a:t>=  11.576,25 EUR</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r>
              <a:rPr b="0" lang="nl-NL" sz="1800" spc="-1" strike="noStrike">
                <a:solidFill>
                  <a:srgbClr val="003d62"/>
                </a:solidFill>
                <a:latin typeface="Calibri"/>
              </a:rPr>
              <a:t>of 10.000 x (1,05)</a:t>
            </a:r>
            <a:r>
              <a:rPr b="0" lang="nl-NL" sz="1800" spc="-1" strike="noStrike" baseline="30000">
                <a:solidFill>
                  <a:srgbClr val="003d62"/>
                </a:solidFill>
                <a:latin typeface="Calibri"/>
              </a:rPr>
              <a:t>3   </a:t>
            </a:r>
            <a:r>
              <a:rPr b="0" lang="nl-NL" sz="1800" spc="-1" strike="noStrike">
                <a:solidFill>
                  <a:srgbClr val="003d62"/>
                </a:solidFill>
                <a:latin typeface="Calibri"/>
              </a:rPr>
              <a:t>=  11.576,25 EUR</a:t>
            </a:r>
            <a:endParaRPr b="0" lang="en-US" sz="1800" spc="-1" strike="noStrike">
              <a:solidFill>
                <a:srgbClr val="000000"/>
              </a:solidFill>
              <a:latin typeface="Arial"/>
            </a:endParaRPr>
          </a:p>
          <a:p>
            <a:pPr defTabSz="457200">
              <a:lnSpc>
                <a:spcPct val="90000"/>
              </a:lnSpc>
            </a:pPr>
            <a:r>
              <a:rPr b="0" lang="en-GB" sz="1800" spc="-1" strike="noStrike">
                <a:solidFill>
                  <a:srgbClr val="003d62"/>
                </a:solidFill>
                <a:latin typeface="Calibri"/>
              </a:rPr>
              <a:t>…</a:t>
            </a:r>
            <a:endParaRPr b="0" lang="en-US" sz="1800" spc="-1" strike="noStrike">
              <a:solidFill>
                <a:srgbClr val="000000"/>
              </a:solidFill>
              <a:latin typeface="Arial"/>
            </a:endParaRPr>
          </a:p>
          <a:p>
            <a:pPr defTabSz="457200">
              <a:lnSpc>
                <a:spcPct val="90000"/>
              </a:lnSpc>
            </a:pPr>
            <a:endParaRPr b="0" lang="en-US" sz="1800" spc="-1" strike="noStrike">
              <a:solidFill>
                <a:srgbClr val="000000"/>
              </a:solidFill>
              <a:latin typeface="Arial"/>
            </a:endParaRPr>
          </a:p>
        </p:txBody>
      </p:sp>
      <p:sp>
        <p:nvSpPr>
          <p:cNvPr id="262" name="Tekstvak 4"/>
          <p:cNvSpPr/>
          <p:nvPr/>
        </p:nvSpPr>
        <p:spPr>
          <a:xfrm>
            <a:off x="2014920" y="3923640"/>
            <a:ext cx="7920360" cy="168012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Algemeen</a:t>
            </a:r>
            <a:endParaRPr b="0" lang="en-US" sz="1800" spc="-1" strike="noStrike">
              <a:solidFill>
                <a:srgbClr val="000000"/>
              </a:solidFill>
              <a:latin typeface="Arial"/>
            </a:endParaRPr>
          </a:p>
          <a:p>
            <a:pPr defTabSz="457200">
              <a:lnSpc>
                <a:spcPct val="100000"/>
              </a:lnSpc>
            </a:pPr>
            <a:r>
              <a:rPr b="0" lang="nl-BE" sz="1800" spc="-1" strike="noStrike">
                <a:solidFill>
                  <a:srgbClr val="003d62"/>
                </a:solidFill>
                <a:latin typeface="Calibri"/>
              </a:rPr>
              <a:t>Na n jaar heeft de belegger met een beginkapitaal van 10.000 </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r>
              <a:rPr b="0" lang="nl-NL" sz="1800" spc="-1" strike="noStrike">
                <a:solidFill>
                  <a:srgbClr val="003d62"/>
                </a:solidFill>
                <a:latin typeface="Calibri"/>
              </a:rPr>
              <a:t>10.000 x (1,05)</a:t>
            </a:r>
            <a:r>
              <a:rPr b="0" lang="nl-NL" sz="1800" spc="-1" strike="noStrike" baseline="30000">
                <a:solidFill>
                  <a:srgbClr val="003d62"/>
                </a:solidFill>
                <a:latin typeface="Calibri"/>
              </a:rPr>
              <a:t>n</a:t>
            </a:r>
            <a:endParaRPr b="0" lang="en-US" sz="1800" spc="-1" strike="noStrike">
              <a:solidFill>
                <a:srgbClr val="000000"/>
              </a:solidFill>
              <a:latin typeface="Arial"/>
            </a:endParaRPr>
          </a:p>
          <a:p>
            <a:pPr defTabSz="457200">
              <a:lnSpc>
                <a:spcPct val="90000"/>
              </a:lnSpc>
            </a:pPr>
            <a:endParaRPr b="0" lang="en-US" sz="1800" spc="-1" strike="noStrike">
              <a:solidFill>
                <a:srgbClr val="000000"/>
              </a:solidFill>
              <a:latin typeface="Arial"/>
            </a:endParaRPr>
          </a:p>
          <a:p>
            <a:pPr defTabSz="457200">
              <a:lnSpc>
                <a:spcPct val="90000"/>
              </a:lnSpc>
            </a:pPr>
            <a:endParaRPr b="0" lang="en-US" sz="1800" spc="-1" strike="noStrike">
              <a:solidFill>
                <a:srgbClr val="000000"/>
              </a:solidFill>
              <a:latin typeface="Arial"/>
            </a:endParaRPr>
          </a:p>
        </p:txBody>
      </p:sp>
      <p:sp>
        <p:nvSpPr>
          <p:cNvPr id="263" name="PlaceHolder 3"/>
          <p:cNvSpPr>
            <a:spLocks noGrp="1"/>
          </p:cNvSpPr>
          <p:nvPr>
            <p:ph type="sldNum" idx="6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8CAA3C9-9167-4B28-B5D0-CF7F9A807F99}" type="slidenum">
              <a:rPr b="0" lang="nl-BE" sz="1200" spc="-1" strike="noStrike">
                <a:solidFill>
                  <a:srgbClr val="002e65"/>
                </a:solidFill>
                <a:latin typeface="Calibri"/>
              </a:rPr>
              <a:t>43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1981080" y="277920"/>
            <a:ext cx="8229240" cy="94104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Samengestelde interest</a:t>
            </a:r>
            <a:endParaRPr b="0" lang="nl-NL" sz="3200" spc="-1" strike="noStrike">
              <a:solidFill>
                <a:schemeClr val="dk1"/>
              </a:solidFill>
              <a:latin typeface="Calibri"/>
            </a:endParaRPr>
          </a:p>
        </p:txBody>
      </p:sp>
      <p:sp>
        <p:nvSpPr>
          <p:cNvPr id="265" name="PlaceHolder 2"/>
          <p:cNvSpPr>
            <a:spLocks noGrp="1"/>
          </p:cNvSpPr>
          <p:nvPr>
            <p:ph/>
          </p:nvPr>
        </p:nvSpPr>
        <p:spPr>
          <a:xfrm>
            <a:off x="1981080" y="1066680"/>
            <a:ext cx="8229240" cy="50590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3200" spc="-1" strike="noStrike">
                <a:solidFill>
                  <a:schemeClr val="dk2"/>
                </a:solidFill>
                <a:latin typeface="Calibri"/>
              </a:rPr>
              <a:t>	</a:t>
            </a: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800" spc="-1" strike="noStrike">
              <a:solidFill>
                <a:schemeClr val="dk2"/>
              </a:solidFill>
              <a:latin typeface="Calibri"/>
            </a:endParaRPr>
          </a:p>
        </p:txBody>
      </p:sp>
      <p:sp>
        <p:nvSpPr>
          <p:cNvPr id="266" name="Tekstvak 3"/>
          <p:cNvSpPr/>
          <p:nvPr/>
        </p:nvSpPr>
        <p:spPr>
          <a:xfrm>
            <a:off x="1991520" y="1700640"/>
            <a:ext cx="7920360" cy="13518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Vb2</a:t>
            </a:r>
            <a:endParaRPr b="0" lang="en-US" sz="1800" spc="-1" strike="noStrike">
              <a:solidFill>
                <a:srgbClr val="000000"/>
              </a:solidFill>
              <a:latin typeface="Arial"/>
            </a:endParaRPr>
          </a:p>
          <a:p>
            <a:pPr defTabSz="457200">
              <a:lnSpc>
                <a:spcPct val="90000"/>
              </a:lnSpc>
            </a:pPr>
            <a:r>
              <a:rPr b="0" lang="nl-NL" sz="1800" spc="-1" strike="noStrike">
                <a:solidFill>
                  <a:srgbClr val="003d62"/>
                </a:solidFill>
                <a:latin typeface="Calibri"/>
              </a:rPr>
              <a:t>Een belegger die een bedrag van 10.000 EUR op een spaarrekening stort, zal na vier jaar en drie maanden, tegen een samengestelde rentevoet van 5%, een bedrag ontvangen gelijk aan :</a:t>
            </a:r>
            <a:endParaRPr b="0" lang="en-US" sz="1800" spc="-1" strike="noStrike">
              <a:solidFill>
                <a:srgbClr val="000000"/>
              </a:solidFill>
              <a:latin typeface="Arial"/>
            </a:endParaRPr>
          </a:p>
          <a:p>
            <a:pPr defTabSz="457200">
              <a:lnSpc>
                <a:spcPct val="90000"/>
              </a:lnSpc>
            </a:pPr>
            <a:r>
              <a:rPr b="0" lang="nl-NL" sz="1800" spc="-1" strike="noStrike">
                <a:solidFill>
                  <a:srgbClr val="003d62"/>
                </a:solidFill>
                <a:latin typeface="Calibri"/>
              </a:rPr>
              <a:t>	</a:t>
            </a:r>
            <a:r>
              <a:rPr b="0" lang="nl-NL" sz="1800" spc="-1" strike="noStrike">
                <a:solidFill>
                  <a:srgbClr val="003d62"/>
                </a:solidFill>
                <a:latin typeface="Calibri"/>
              </a:rPr>
              <a:t>10.000 x  (1,05)</a:t>
            </a:r>
            <a:r>
              <a:rPr b="0" lang="nl-NL" sz="1800" spc="-1" strike="noStrike" baseline="30000">
                <a:solidFill>
                  <a:srgbClr val="003d62"/>
                </a:solidFill>
                <a:latin typeface="Calibri"/>
              </a:rPr>
              <a:t>4,25   </a:t>
            </a:r>
            <a:r>
              <a:rPr b="0" lang="nl-NL" sz="1800" spc="-1" strike="noStrike">
                <a:solidFill>
                  <a:srgbClr val="003d62"/>
                </a:solidFill>
                <a:latin typeface="Calibri"/>
              </a:rPr>
              <a:t>=  12.304,23 EUR.</a:t>
            </a:r>
            <a:endParaRPr b="0" lang="en-US" sz="1800" spc="-1" strike="noStrike">
              <a:solidFill>
                <a:srgbClr val="000000"/>
              </a:solidFill>
              <a:latin typeface="Arial"/>
            </a:endParaRPr>
          </a:p>
        </p:txBody>
      </p:sp>
      <p:sp>
        <p:nvSpPr>
          <p:cNvPr id="267" name="PlaceHolder 3"/>
          <p:cNvSpPr>
            <a:spLocks noGrp="1"/>
          </p:cNvSpPr>
          <p:nvPr>
            <p:ph type="sldNum" idx="6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9E9AAC8-F706-43A6-B449-77F18D9CCD1C}" type="slidenum">
              <a:rPr b="0" lang="nl-BE" sz="1200" spc="-1" strike="noStrike">
                <a:solidFill>
                  <a:srgbClr val="002e65"/>
                </a:solidFill>
                <a:latin typeface="Calibri"/>
              </a:rPr>
              <a:t>43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Toekomstige waarde (FV)</a:t>
            </a:r>
            <a:endParaRPr b="0" lang="nl-NL" sz="3200" spc="-1" strike="noStrike">
              <a:solidFill>
                <a:schemeClr val="dk1"/>
              </a:solidFill>
              <a:latin typeface="Calibri"/>
            </a:endParaRPr>
          </a:p>
        </p:txBody>
      </p:sp>
      <p:sp>
        <p:nvSpPr>
          <p:cNvPr id="26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270" name="Tekstvak 10"/>
          <p:cNvSpPr/>
          <p:nvPr/>
        </p:nvSpPr>
        <p:spPr>
          <a:xfrm>
            <a:off x="2711520" y="3841920"/>
            <a:ext cx="6768360" cy="522720"/>
          </a:xfrm>
          <a:prstGeom prst="rect">
            <a:avLst/>
          </a:prstGeom>
          <a:no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71" name="Tekstvak 3"/>
          <p:cNvSpPr/>
          <p:nvPr/>
        </p:nvSpPr>
        <p:spPr>
          <a:xfrm>
            <a:off x="6095880" y="5387040"/>
            <a:ext cx="4106880" cy="645840"/>
          </a:xfrm>
          <a:prstGeom prst="rect">
            <a:avLst/>
          </a:prstGeom>
          <a:noFill/>
          <a:ln w="0">
            <a:solidFill>
              <a:srgbClr val="80808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72" name="PlaceHolder 3"/>
          <p:cNvSpPr>
            <a:spLocks noGrp="1"/>
          </p:cNvSpPr>
          <p:nvPr>
            <p:ph type="sldNum" idx="6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1A6C020-1415-45F0-B108-C9EF0C902A58}" type="slidenum">
              <a:rPr b="0" lang="nl-BE" sz="1200" spc="-1" strike="noStrike">
                <a:solidFill>
                  <a:srgbClr val="002e65"/>
                </a:solidFill>
                <a:latin typeface="Calibri"/>
              </a:rPr>
              <a:t>43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Contante of huidige waarde</a:t>
            </a:r>
            <a:endParaRPr b="0" lang="nl-NL" sz="3200" spc="-1" strike="noStrike">
              <a:solidFill>
                <a:schemeClr val="dk1"/>
              </a:solidFill>
              <a:latin typeface="Calibri"/>
            </a:endParaRPr>
          </a:p>
        </p:txBody>
      </p:sp>
      <p:sp>
        <p:nvSpPr>
          <p:cNvPr id="274" name="PlaceHolder 2"/>
          <p:cNvSpPr>
            <a:spLocks noGrp="1"/>
          </p:cNvSpPr>
          <p:nvPr>
            <p:ph/>
          </p:nvPr>
        </p:nvSpPr>
        <p:spPr>
          <a:xfrm>
            <a:off x="2157480" y="4879440"/>
            <a:ext cx="7870320" cy="108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400" spc="-1" strike="noStrike">
                <a:solidFill>
                  <a:schemeClr val="dk2"/>
                </a:solidFill>
                <a:latin typeface="Calibri"/>
              </a:rPr>
              <a:t>Hij zal dan een bedrag moeten storten gelijk aan:</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100/(1,05) = € 95,24</a:t>
            </a:r>
            <a:r>
              <a:rPr b="1" lang="nl-NL" sz="2400" spc="-1" strike="noStrike" baseline="30000">
                <a:solidFill>
                  <a:schemeClr val="dk2"/>
                </a:solidFill>
                <a:latin typeface="Calibri"/>
              </a:rPr>
              <a:t> </a:t>
            </a:r>
            <a:endParaRPr b="1" lang="nl-NL" sz="2400" spc="-1" strike="noStrike">
              <a:solidFill>
                <a:schemeClr val="dk2"/>
              </a:solidFill>
              <a:latin typeface="Calibri"/>
            </a:endParaRPr>
          </a:p>
        </p:txBody>
      </p:sp>
      <p:sp>
        <p:nvSpPr>
          <p:cNvPr id="275" name="Tekstvak 3"/>
          <p:cNvSpPr/>
          <p:nvPr/>
        </p:nvSpPr>
        <p:spPr>
          <a:xfrm>
            <a:off x="2157480" y="1284120"/>
            <a:ext cx="7920360" cy="11592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Een belegger wil 100 EUR van zijn spaarrekening halen volgend jaar. Als de rentevoet 5% is, hoeveel moet hij dan nu op zijn spaarrekening storten? </a:t>
            </a:r>
            <a:endParaRPr b="0" lang="en-US" sz="1800" spc="-1" strike="noStrike">
              <a:solidFill>
                <a:srgbClr val="000000"/>
              </a:solidFill>
              <a:latin typeface="Arial"/>
            </a:endParaRPr>
          </a:p>
          <a:p>
            <a:pPr defTabSz="457200">
              <a:lnSpc>
                <a:spcPct val="90000"/>
              </a:lnSpc>
            </a:pPr>
            <a:endParaRPr b="0" lang="en-US" sz="1800" spc="-1" strike="noStrike">
              <a:solidFill>
                <a:srgbClr val="000000"/>
              </a:solidFill>
              <a:latin typeface="Arial"/>
            </a:endParaRPr>
          </a:p>
        </p:txBody>
      </p:sp>
      <p:cxnSp>
        <p:nvCxnSpPr>
          <p:cNvPr id="276" name="Rechte verbindingslijn met pijl 4"/>
          <p:cNvCxnSpPr/>
          <p:nvPr/>
        </p:nvCxnSpPr>
        <p:spPr>
          <a:xfrm>
            <a:off x="3215520" y="3933000"/>
            <a:ext cx="2880720" cy="360"/>
          </a:xfrm>
          <a:prstGeom prst="straightConnector1">
            <a:avLst/>
          </a:prstGeom>
          <a:ln w="57150">
            <a:solidFill>
              <a:srgbClr val="65a812">
                <a:lumMod val="50000"/>
              </a:srgbClr>
            </a:solidFill>
            <a:tailEnd len="med" type="triangle" w="med"/>
          </a:ln>
        </p:spPr>
      </p:cxnSp>
      <p:cxnSp>
        <p:nvCxnSpPr>
          <p:cNvPr id="277" name="Rechte verbindingslijn 6"/>
          <p:cNvCxnSpPr/>
          <p:nvPr/>
        </p:nvCxnSpPr>
        <p:spPr>
          <a:xfrm>
            <a:off x="3220920" y="3708720"/>
            <a:ext cx="360" cy="432360"/>
          </a:xfrm>
          <a:prstGeom prst="straightConnector1">
            <a:avLst/>
          </a:prstGeom>
          <a:ln w="38100">
            <a:solidFill>
              <a:srgbClr val="65a812">
                <a:lumMod val="50000"/>
              </a:srgbClr>
            </a:solidFill>
          </a:ln>
        </p:spPr>
      </p:cxnSp>
      <p:cxnSp>
        <p:nvCxnSpPr>
          <p:cNvPr id="278" name="Rechte verbindingslijn 7"/>
          <p:cNvCxnSpPr/>
          <p:nvPr/>
        </p:nvCxnSpPr>
        <p:spPr>
          <a:xfrm>
            <a:off x="5087880" y="3680280"/>
            <a:ext cx="360" cy="432720"/>
          </a:xfrm>
          <a:prstGeom prst="straightConnector1">
            <a:avLst/>
          </a:prstGeom>
          <a:ln w="38100">
            <a:solidFill>
              <a:srgbClr val="65a812">
                <a:lumMod val="50000"/>
              </a:srgbClr>
            </a:solidFill>
          </a:ln>
        </p:spPr>
      </p:cxnSp>
      <p:sp>
        <p:nvSpPr>
          <p:cNvPr id="279" name="Tekstvak 8"/>
          <p:cNvSpPr/>
          <p:nvPr/>
        </p:nvSpPr>
        <p:spPr>
          <a:xfrm>
            <a:off x="3026520" y="414900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280" name="Tekstvak 9"/>
          <p:cNvSpPr/>
          <p:nvPr/>
        </p:nvSpPr>
        <p:spPr>
          <a:xfrm>
            <a:off x="5627880" y="4034880"/>
            <a:ext cx="647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Tijd</a:t>
            </a:r>
            <a:endParaRPr b="0" lang="en-US" sz="1800" spc="-1" strike="noStrike">
              <a:solidFill>
                <a:srgbClr val="000000"/>
              </a:solidFill>
              <a:latin typeface="Arial"/>
            </a:endParaRPr>
          </a:p>
        </p:txBody>
      </p:sp>
      <p:sp>
        <p:nvSpPr>
          <p:cNvPr id="281" name="Tekstvak 10"/>
          <p:cNvSpPr/>
          <p:nvPr/>
        </p:nvSpPr>
        <p:spPr>
          <a:xfrm>
            <a:off x="4898880" y="414108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282" name="Tekstvak 11"/>
          <p:cNvSpPr/>
          <p:nvPr/>
        </p:nvSpPr>
        <p:spPr>
          <a:xfrm>
            <a:off x="4664880" y="3328920"/>
            <a:ext cx="611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100</a:t>
            </a:r>
            <a:endParaRPr b="0" lang="en-US" sz="1800" spc="-1" strike="noStrike">
              <a:solidFill>
                <a:srgbClr val="000000"/>
              </a:solidFill>
              <a:latin typeface="Arial"/>
            </a:endParaRPr>
          </a:p>
        </p:txBody>
      </p:sp>
      <p:sp>
        <p:nvSpPr>
          <p:cNvPr id="283" name="Boog 2"/>
          <p:cNvSpPr/>
          <p:nvPr/>
        </p:nvSpPr>
        <p:spPr>
          <a:xfrm rot="18382200">
            <a:off x="3043440" y="2958840"/>
            <a:ext cx="2345040" cy="2559240"/>
          </a:xfrm>
          <a:prstGeom prst="arc">
            <a:avLst>
              <a:gd name="adj1" fmla="val 16200000"/>
              <a:gd name="adj2" fmla="val 0"/>
            </a:avLst>
          </a:prstGeom>
          <a:noFill/>
          <a:ln w="38100">
            <a:solidFill>
              <a:srgbClr val="00b050"/>
            </a:solidFill>
            <a:round/>
            <a:headEnd len="lg" type="triangle" w="lg"/>
          </a:ln>
        </p:spPr>
        <p:style>
          <a:lnRef idx="0"/>
          <a:fillRef idx="0"/>
          <a:effectRef idx="0"/>
          <a:fontRef idx="minor"/>
        </p:style>
        <p:txBody>
          <a:bodyPr numCol="1" spcCol="0" anchor="t">
            <a:noAutofit/>
          </a:bodyPr>
          <a:p>
            <a:pPr defTabSz="914400">
              <a:lnSpc>
                <a:spcPct val="100000"/>
              </a:lnSpc>
            </a:pPr>
            <a:endParaRPr b="0" lang="nl-BE" sz="2400" spc="-1" strike="noStrike" baseline="-25000">
              <a:solidFill>
                <a:schemeClr val="dk1"/>
              </a:solidFill>
              <a:latin typeface="Times New Roman"/>
            </a:endParaRPr>
          </a:p>
        </p:txBody>
      </p:sp>
      <p:sp>
        <p:nvSpPr>
          <p:cNvPr id="284" name="PlaceHolder 3"/>
          <p:cNvSpPr>
            <a:spLocks noGrp="1"/>
          </p:cNvSpPr>
          <p:nvPr>
            <p:ph type="sldNum" idx="6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3E19154-93F8-4CC3-A972-2D8A08E59E79}" type="slidenum">
              <a:rPr b="0" lang="nl-BE" sz="1200" spc="-1" strike="noStrike">
                <a:solidFill>
                  <a:srgbClr val="002e65"/>
                </a:solidFill>
                <a:latin typeface="Calibri"/>
              </a:rPr>
              <a:t>43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486" dur="indefinite" restart="never" nodeType="tmRoot">
          <p:childTnLst>
            <p:seq>
              <p:cTn id="487" dur="indefinite" nodeType="mainSeq">
                <p:childTnLst>
                  <p:par>
                    <p:cTn id="488" fill="hold">
                      <p:stCondLst>
                        <p:cond delay="indefinite"/>
                      </p:stCondLst>
                      <p:childTnLst>
                        <p:par>
                          <p:cTn id="489" fill="hold">
                            <p:stCondLst>
                              <p:cond delay="0"/>
                            </p:stCondLst>
                            <p:childTnLst>
                              <p:par>
                                <p:cTn id="490" nodeType="clickEffect" fill="hold" presetClass="entr" presetID="42">
                                  <p:stCondLst>
                                    <p:cond delay="0"/>
                                  </p:stCondLst>
                                  <p:childTnLst>
                                    <p:set>
                                      <p:cBhvr>
                                        <p:cTn id="491" dur="1" fill="hold">
                                          <p:stCondLst>
                                            <p:cond delay="0"/>
                                          </p:stCondLst>
                                        </p:cTn>
                                        <p:tgtEl>
                                          <p:spTgt spid="283"/>
                                        </p:tgtEl>
                                        <p:attrNameLst>
                                          <p:attrName>style.visibility</p:attrName>
                                        </p:attrNameLst>
                                      </p:cBhvr>
                                      <p:to>
                                        <p:strVal val="visible"/>
                                      </p:to>
                                    </p:set>
                                    <p:animEffect filter="fade" transition="in">
                                      <p:cBhvr additive="repl">
                                        <p:cTn id="492" dur="1000"/>
                                        <p:tgtEl>
                                          <p:spTgt spid="283"/>
                                        </p:tgtEl>
                                      </p:cBhvr>
                                    </p:animEffect>
                                    <p:anim calcmode="lin" valueType="num">
                                      <p:cBhvr additive="repl">
                                        <p:cTn id="493" dur="1000" fill="hold"/>
                                        <p:tgtEl>
                                          <p:spTgt spid="283"/>
                                        </p:tgtEl>
                                        <p:attrNameLst>
                                          <p:attrName>ppt_x</p:attrName>
                                        </p:attrNameLst>
                                      </p:cBhvr>
                                      <p:tavLst>
                                        <p:tav tm="0">
                                          <p:val>
                                            <p:strVal val="#ppt_x"/>
                                          </p:val>
                                        </p:tav>
                                        <p:tav tm="100000">
                                          <p:val>
                                            <p:strVal val="#ppt_x"/>
                                          </p:val>
                                        </p:tav>
                                      </p:tavLst>
                                    </p:anim>
                                    <p:anim calcmode="lin" valueType="num">
                                      <p:cBhvr additive="repl">
                                        <p:cTn id="494" dur="1000" fill="hold"/>
                                        <p:tgtEl>
                                          <p:spTgt spid="283"/>
                                        </p:tgtEl>
                                        <p:attrNameLst>
                                          <p:attrName>ppt_y</p:attrName>
                                        </p:attrNameLst>
                                      </p:cBhvr>
                                      <p:tavLst>
                                        <p:tav tm="0">
                                          <p:val>
                                            <p:strVal val="#ppt_y+.1"/>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42">
                                  <p:stCondLst>
                                    <p:cond delay="0"/>
                                  </p:stCondLst>
                                  <p:childTnLst>
                                    <p:set>
                                      <p:cBhvr>
                                        <p:cTn id="498" dur="1" fill="hold">
                                          <p:stCondLst>
                                            <p:cond delay="0"/>
                                          </p:stCondLst>
                                        </p:cTn>
                                        <p:tgtEl>
                                          <p:spTgt spid="274">
                                            <p:txEl>
                                              <p:pRg st="0" end="0"/>
                                            </p:txEl>
                                          </p:spTgt>
                                        </p:tgtEl>
                                        <p:attrNameLst>
                                          <p:attrName>style.visibility</p:attrName>
                                        </p:attrNameLst>
                                      </p:cBhvr>
                                      <p:to>
                                        <p:strVal val="visible"/>
                                      </p:to>
                                    </p:set>
                                    <p:animEffect filter="fade" transition="in">
                                      <p:cBhvr additive="repl">
                                        <p:cTn id="499" dur="1000"/>
                                        <p:tgtEl>
                                          <p:spTgt spid="274">
                                            <p:txEl>
                                              <p:pRg st="0" end="0"/>
                                            </p:txEl>
                                          </p:spTgt>
                                        </p:tgtEl>
                                      </p:cBhvr>
                                    </p:animEffect>
                                    <p:anim calcmode="lin" valueType="num">
                                      <p:cBhvr additive="repl">
                                        <p:cTn id="500" dur="1000" fill="hold"/>
                                        <p:tgtEl>
                                          <p:spTgt spid="274">
                                            <p:txEl>
                                              <p:pRg st="0" end="0"/>
                                            </p:txEl>
                                          </p:spTgt>
                                        </p:tgtEl>
                                        <p:attrNameLst>
                                          <p:attrName>ppt_x</p:attrName>
                                        </p:attrNameLst>
                                      </p:cBhvr>
                                      <p:tavLst>
                                        <p:tav tm="0">
                                          <p:val>
                                            <p:strVal val="#ppt_x"/>
                                          </p:val>
                                        </p:tav>
                                        <p:tav tm="100000">
                                          <p:val>
                                            <p:strVal val="#ppt_x"/>
                                          </p:val>
                                        </p:tav>
                                      </p:tavLst>
                                    </p:anim>
                                    <p:anim calcmode="lin" valueType="num">
                                      <p:cBhvr additive="repl">
                                        <p:cTn id="501" dur="1000" fill="hold"/>
                                        <p:tgtEl>
                                          <p:spTgt spid="274">
                                            <p:txEl>
                                              <p:pRg st="0" end="0"/>
                                            </p:txEl>
                                          </p:spTgt>
                                        </p:tgtEl>
                                        <p:attrNameLst>
                                          <p:attrName>ppt_y</p:attrName>
                                        </p:attrNameLst>
                                      </p:cBhvr>
                                      <p:tavLst>
                                        <p:tav tm="0">
                                          <p:val>
                                            <p:strVal val="#ppt_y+.1"/>
                                          </p:val>
                                        </p:tav>
                                        <p:tav tm="100000">
                                          <p:val>
                                            <p:strVal val="#ppt_y"/>
                                          </p:val>
                                        </p:tav>
                                      </p:tavLst>
                                    </p:anim>
                                  </p:childTnLst>
                                </p:cTn>
                              </p:par>
                              <p:par>
                                <p:cTn id="502" nodeType="withEffect" fill="hold" presetClass="entr" presetID="42">
                                  <p:stCondLst>
                                    <p:cond delay="0"/>
                                  </p:stCondLst>
                                  <p:childTnLst>
                                    <p:set>
                                      <p:cBhvr>
                                        <p:cTn id="503" dur="1" fill="hold">
                                          <p:stCondLst>
                                            <p:cond delay="0"/>
                                          </p:stCondLst>
                                        </p:cTn>
                                        <p:tgtEl>
                                          <p:spTgt spid="274">
                                            <p:txEl>
                                              <p:pRg st="1" end="1"/>
                                            </p:txEl>
                                          </p:spTgt>
                                        </p:tgtEl>
                                        <p:attrNameLst>
                                          <p:attrName>style.visibility</p:attrName>
                                        </p:attrNameLst>
                                      </p:cBhvr>
                                      <p:to>
                                        <p:strVal val="visible"/>
                                      </p:to>
                                    </p:set>
                                    <p:animEffect filter="fade" transition="in">
                                      <p:cBhvr additive="repl">
                                        <p:cTn id="504" dur="1000"/>
                                        <p:tgtEl>
                                          <p:spTgt spid="274">
                                            <p:txEl>
                                              <p:pRg st="1" end="1"/>
                                            </p:txEl>
                                          </p:spTgt>
                                        </p:tgtEl>
                                      </p:cBhvr>
                                    </p:animEffect>
                                    <p:anim calcmode="lin" valueType="num">
                                      <p:cBhvr additive="repl">
                                        <p:cTn id="505" dur="1000" fill="hold"/>
                                        <p:tgtEl>
                                          <p:spTgt spid="274">
                                            <p:txEl>
                                              <p:pRg st="1" end="1"/>
                                            </p:txEl>
                                          </p:spTgt>
                                        </p:tgtEl>
                                        <p:attrNameLst>
                                          <p:attrName>ppt_x</p:attrName>
                                        </p:attrNameLst>
                                      </p:cBhvr>
                                      <p:tavLst>
                                        <p:tav tm="0">
                                          <p:val>
                                            <p:strVal val="#ppt_x"/>
                                          </p:val>
                                        </p:tav>
                                        <p:tav tm="100000">
                                          <p:val>
                                            <p:strVal val="#ppt_x"/>
                                          </p:val>
                                        </p:tav>
                                      </p:tavLst>
                                    </p:anim>
                                    <p:anim calcmode="lin" valueType="num">
                                      <p:cBhvr additive="repl">
                                        <p:cTn id="506" dur="1000" fill="hold"/>
                                        <p:tgtEl>
                                          <p:spTgt spid="27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Inhoud </a:t>
            </a:r>
            <a:endParaRPr b="0" lang="nl-NL" sz="4400" spc="-1" strike="noStrike">
              <a:solidFill>
                <a:schemeClr val="dk1"/>
              </a:solidFill>
              <a:latin typeface="Calibri"/>
            </a:endParaRPr>
          </a:p>
        </p:txBody>
      </p:sp>
      <p:sp>
        <p:nvSpPr>
          <p:cNvPr id="8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Het investeringsbeslissingsproces</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Bepaling van de relevante kasstromen</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Methoden van investeringsselectie</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Vergelijking tussen IRR en NPV</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Betekenis van het behalen van een positieve NPV</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De relevante actualisatievoet</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solidFill>
                <a:latin typeface="Calibri"/>
              </a:rPr>
              <a:t>Vervangingsinvesteringen</a:t>
            </a:r>
            <a:endParaRPr b="1" lang="nl-NL" sz="3200" spc="-1" strike="noStrike">
              <a:solidFill>
                <a:schemeClr val="dk2"/>
              </a:solidFill>
              <a:latin typeface="Calibri"/>
            </a:endParaRPr>
          </a:p>
        </p:txBody>
      </p:sp>
      <p:sp>
        <p:nvSpPr>
          <p:cNvPr id="89" name="PlaceHolder 3"/>
          <p:cNvSpPr>
            <a:spLocks noGrp="1"/>
          </p:cNvSpPr>
          <p:nvPr>
            <p:ph type="sldNum" idx="2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29ED7A1-91C1-4E28-B130-F09DEE1E0D4C}"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Contante of huidige waarde</a:t>
            </a:r>
            <a:endParaRPr b="0" lang="nl-NL" sz="3200" spc="-1" strike="noStrike">
              <a:solidFill>
                <a:schemeClr val="dk1"/>
              </a:solidFill>
              <a:latin typeface="Calibri"/>
            </a:endParaRPr>
          </a:p>
        </p:txBody>
      </p:sp>
      <p:sp>
        <p:nvSpPr>
          <p:cNvPr id="286" name="PlaceHolder 2"/>
          <p:cNvSpPr>
            <a:spLocks noGrp="1"/>
          </p:cNvSpPr>
          <p:nvPr>
            <p:ph/>
          </p:nvPr>
        </p:nvSpPr>
        <p:spPr>
          <a:xfrm>
            <a:off x="2157480" y="4872600"/>
            <a:ext cx="7870320" cy="1092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400" spc="-1" strike="noStrike">
                <a:solidFill>
                  <a:schemeClr val="dk2"/>
                </a:solidFill>
                <a:latin typeface="Calibri"/>
              </a:rPr>
              <a:t>Hij zal dan een bedrag moeten storten gelijk aan:</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100/(1,05)</a:t>
            </a:r>
            <a:r>
              <a:rPr b="1" lang="nl-NL" sz="2400" spc="-1" strike="noStrike" baseline="30000">
                <a:solidFill>
                  <a:schemeClr val="dk2"/>
                </a:solidFill>
                <a:latin typeface="Calibri"/>
              </a:rPr>
              <a:t>2 </a:t>
            </a:r>
            <a:r>
              <a:rPr b="1" lang="nl-NL" sz="2400" spc="-1" strike="noStrike">
                <a:solidFill>
                  <a:schemeClr val="dk2"/>
                </a:solidFill>
                <a:latin typeface="Calibri"/>
              </a:rPr>
              <a:t>=  € 90,70</a:t>
            </a:r>
            <a:endParaRPr b="1" lang="nl-NL" sz="2400" spc="-1" strike="noStrike">
              <a:solidFill>
                <a:schemeClr val="dk2"/>
              </a:solidFill>
              <a:latin typeface="Calibri"/>
            </a:endParaRPr>
          </a:p>
        </p:txBody>
      </p:sp>
      <p:sp>
        <p:nvSpPr>
          <p:cNvPr id="287" name="Tekstvak 3"/>
          <p:cNvSpPr/>
          <p:nvPr/>
        </p:nvSpPr>
        <p:spPr>
          <a:xfrm>
            <a:off x="1991520" y="1700640"/>
            <a:ext cx="7920360" cy="11592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Een belegger wil 100 EUR van zijn spaarrekening halen over 2 jaar. Als de jaarlijkse rentevoet 5% is, hoeveel moet hij dan nu op zijn spaarrekening storten? </a:t>
            </a:r>
            <a:endParaRPr b="0" lang="en-US" sz="1800" spc="-1" strike="noStrike">
              <a:solidFill>
                <a:srgbClr val="000000"/>
              </a:solidFill>
              <a:latin typeface="Arial"/>
            </a:endParaRPr>
          </a:p>
          <a:p>
            <a:pPr defTabSz="457200">
              <a:lnSpc>
                <a:spcPct val="90000"/>
              </a:lnSpc>
            </a:pPr>
            <a:endParaRPr b="0" lang="en-US" sz="1800" spc="-1" strike="noStrike">
              <a:solidFill>
                <a:srgbClr val="000000"/>
              </a:solidFill>
              <a:latin typeface="Arial"/>
            </a:endParaRPr>
          </a:p>
        </p:txBody>
      </p:sp>
      <p:cxnSp>
        <p:nvCxnSpPr>
          <p:cNvPr id="288" name="Rechte verbindingslijn met pijl 4"/>
          <p:cNvCxnSpPr/>
          <p:nvPr/>
        </p:nvCxnSpPr>
        <p:spPr>
          <a:xfrm>
            <a:off x="3220920" y="4091040"/>
            <a:ext cx="4392720" cy="360"/>
          </a:xfrm>
          <a:prstGeom prst="straightConnector1">
            <a:avLst/>
          </a:prstGeom>
          <a:ln w="57150">
            <a:solidFill>
              <a:srgbClr val="65a812">
                <a:lumMod val="50000"/>
              </a:srgbClr>
            </a:solidFill>
            <a:tailEnd len="med" type="triangle" w="med"/>
          </a:ln>
        </p:spPr>
      </p:cxnSp>
      <p:cxnSp>
        <p:nvCxnSpPr>
          <p:cNvPr id="289" name="Rechte verbindingslijn 6"/>
          <p:cNvCxnSpPr/>
          <p:nvPr/>
        </p:nvCxnSpPr>
        <p:spPr>
          <a:xfrm>
            <a:off x="3220920" y="3911760"/>
            <a:ext cx="360" cy="432360"/>
          </a:xfrm>
          <a:prstGeom prst="straightConnector1">
            <a:avLst/>
          </a:prstGeom>
          <a:ln w="38100">
            <a:solidFill>
              <a:srgbClr val="65a812">
                <a:lumMod val="50000"/>
              </a:srgbClr>
            </a:solidFill>
          </a:ln>
        </p:spPr>
      </p:cxnSp>
      <p:cxnSp>
        <p:nvCxnSpPr>
          <p:cNvPr id="290" name="Rechte verbindingslijn 7"/>
          <p:cNvCxnSpPr/>
          <p:nvPr/>
        </p:nvCxnSpPr>
        <p:spPr>
          <a:xfrm>
            <a:off x="5123160" y="3899160"/>
            <a:ext cx="360" cy="432360"/>
          </a:xfrm>
          <a:prstGeom prst="straightConnector1">
            <a:avLst/>
          </a:prstGeom>
          <a:ln w="38100">
            <a:solidFill>
              <a:srgbClr val="65a812">
                <a:lumMod val="50000"/>
              </a:srgbClr>
            </a:solidFill>
          </a:ln>
        </p:spPr>
      </p:cxnSp>
      <p:sp>
        <p:nvSpPr>
          <p:cNvPr id="291" name="Tekstvak 8"/>
          <p:cNvSpPr/>
          <p:nvPr/>
        </p:nvSpPr>
        <p:spPr>
          <a:xfrm>
            <a:off x="3031920" y="441108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292" name="Tekstvak 9"/>
          <p:cNvSpPr/>
          <p:nvPr/>
        </p:nvSpPr>
        <p:spPr>
          <a:xfrm>
            <a:off x="7234560" y="4143960"/>
            <a:ext cx="647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Tijd</a:t>
            </a:r>
            <a:endParaRPr b="0" lang="en-US" sz="1800" spc="-1" strike="noStrike">
              <a:solidFill>
                <a:srgbClr val="000000"/>
              </a:solidFill>
              <a:latin typeface="Arial"/>
            </a:endParaRPr>
          </a:p>
        </p:txBody>
      </p:sp>
      <p:sp>
        <p:nvSpPr>
          <p:cNvPr id="293" name="Tekstvak 10"/>
          <p:cNvSpPr/>
          <p:nvPr/>
        </p:nvSpPr>
        <p:spPr>
          <a:xfrm>
            <a:off x="4934160" y="438984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294" name="Tekstvak 11"/>
          <p:cNvSpPr/>
          <p:nvPr/>
        </p:nvSpPr>
        <p:spPr>
          <a:xfrm>
            <a:off x="6634080" y="3339000"/>
            <a:ext cx="8298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100</a:t>
            </a:r>
            <a:endParaRPr b="0" lang="en-US" sz="1800" spc="-1" strike="noStrike">
              <a:solidFill>
                <a:srgbClr val="000000"/>
              </a:solidFill>
              <a:latin typeface="Arial"/>
            </a:endParaRPr>
          </a:p>
        </p:txBody>
      </p:sp>
      <p:sp>
        <p:nvSpPr>
          <p:cNvPr id="295" name="Boog 2"/>
          <p:cNvSpPr/>
          <p:nvPr/>
        </p:nvSpPr>
        <p:spPr>
          <a:xfrm rot="18758400">
            <a:off x="2875320" y="2954520"/>
            <a:ext cx="4712400" cy="5253120"/>
          </a:xfrm>
          <a:prstGeom prst="arc">
            <a:avLst>
              <a:gd name="adj1" fmla="val 16200000"/>
              <a:gd name="adj2" fmla="val 0"/>
            </a:avLst>
          </a:prstGeom>
          <a:noFill/>
          <a:ln w="38100">
            <a:solidFill>
              <a:srgbClr val="00b050"/>
            </a:solidFill>
            <a:round/>
            <a:headEnd len="lg" type="triangle" w="lg"/>
          </a:ln>
        </p:spPr>
        <p:style>
          <a:lnRef idx="0"/>
          <a:fillRef idx="0"/>
          <a:effectRef idx="0"/>
          <a:fontRef idx="minor"/>
        </p:style>
        <p:txBody>
          <a:bodyPr numCol="1" spcCol="0" anchor="t">
            <a:noAutofit/>
          </a:bodyPr>
          <a:p>
            <a:pPr defTabSz="914400">
              <a:lnSpc>
                <a:spcPct val="100000"/>
              </a:lnSpc>
            </a:pPr>
            <a:endParaRPr b="0" lang="nl-BE" sz="2400" spc="-1" strike="noStrike" baseline="-25000">
              <a:solidFill>
                <a:schemeClr val="dk1"/>
              </a:solidFill>
              <a:latin typeface="Times New Roman"/>
            </a:endParaRPr>
          </a:p>
        </p:txBody>
      </p:sp>
      <p:sp>
        <p:nvSpPr>
          <p:cNvPr id="296" name="Tekstvak 13"/>
          <p:cNvSpPr/>
          <p:nvPr/>
        </p:nvSpPr>
        <p:spPr>
          <a:xfrm>
            <a:off x="6719760" y="4368240"/>
            <a:ext cx="33372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2</a:t>
            </a:r>
            <a:endParaRPr b="0" lang="en-US" sz="1800" spc="-1" strike="noStrike">
              <a:solidFill>
                <a:srgbClr val="000000"/>
              </a:solidFill>
              <a:latin typeface="Arial"/>
            </a:endParaRPr>
          </a:p>
        </p:txBody>
      </p:sp>
      <p:cxnSp>
        <p:nvCxnSpPr>
          <p:cNvPr id="297" name="Rechte verbindingslijn 14"/>
          <p:cNvCxnSpPr/>
          <p:nvPr/>
        </p:nvCxnSpPr>
        <p:spPr>
          <a:xfrm>
            <a:off x="6886800" y="3911760"/>
            <a:ext cx="360" cy="432360"/>
          </a:xfrm>
          <a:prstGeom prst="straightConnector1">
            <a:avLst/>
          </a:prstGeom>
          <a:ln w="38100">
            <a:solidFill>
              <a:srgbClr val="65a812">
                <a:lumMod val="50000"/>
              </a:srgbClr>
            </a:solidFill>
          </a:ln>
        </p:spPr>
      </p:cxnSp>
      <p:sp>
        <p:nvSpPr>
          <p:cNvPr id="298" name="PlaceHolder 3"/>
          <p:cNvSpPr>
            <a:spLocks noGrp="1"/>
          </p:cNvSpPr>
          <p:nvPr>
            <p:ph type="sldNum" idx="6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9B2D1F0-D86B-41B1-AF65-BB6147FF33C9}" type="slidenum">
              <a:rPr b="0" lang="nl-BE" sz="1200" spc="-1" strike="noStrike">
                <a:solidFill>
                  <a:srgbClr val="002e65"/>
                </a:solidFill>
                <a:latin typeface="Calibri"/>
              </a:rPr>
              <a:t>43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507" dur="indefinite" restart="never" nodeType="tmRoot">
          <p:childTnLst>
            <p:seq>
              <p:cTn id="508" dur="indefinite" nodeType="mainSeq">
                <p:childTnLst>
                  <p:par>
                    <p:cTn id="509" fill="hold">
                      <p:stCondLst>
                        <p:cond delay="indefinite"/>
                      </p:stCondLst>
                      <p:childTnLst>
                        <p:par>
                          <p:cTn id="510" fill="hold">
                            <p:stCondLst>
                              <p:cond delay="0"/>
                            </p:stCondLst>
                            <p:childTnLst>
                              <p:par>
                                <p:cTn id="511" nodeType="clickEffect" fill="hold" presetClass="entr" presetID="42">
                                  <p:stCondLst>
                                    <p:cond delay="0"/>
                                  </p:stCondLst>
                                  <p:childTnLst>
                                    <p:set>
                                      <p:cBhvr>
                                        <p:cTn id="512" dur="1" fill="hold">
                                          <p:stCondLst>
                                            <p:cond delay="0"/>
                                          </p:stCondLst>
                                        </p:cTn>
                                        <p:tgtEl>
                                          <p:spTgt spid="295"/>
                                        </p:tgtEl>
                                        <p:attrNameLst>
                                          <p:attrName>style.visibility</p:attrName>
                                        </p:attrNameLst>
                                      </p:cBhvr>
                                      <p:to>
                                        <p:strVal val="visible"/>
                                      </p:to>
                                    </p:set>
                                    <p:animEffect filter="fade" transition="in">
                                      <p:cBhvr additive="repl">
                                        <p:cTn id="513" dur="1000"/>
                                        <p:tgtEl>
                                          <p:spTgt spid="295"/>
                                        </p:tgtEl>
                                      </p:cBhvr>
                                    </p:animEffect>
                                    <p:anim calcmode="lin" valueType="num">
                                      <p:cBhvr additive="repl">
                                        <p:cTn id="514" dur="1000" fill="hold"/>
                                        <p:tgtEl>
                                          <p:spTgt spid="295"/>
                                        </p:tgtEl>
                                        <p:attrNameLst>
                                          <p:attrName>ppt_x</p:attrName>
                                        </p:attrNameLst>
                                      </p:cBhvr>
                                      <p:tavLst>
                                        <p:tav tm="0">
                                          <p:val>
                                            <p:strVal val="#ppt_x"/>
                                          </p:val>
                                        </p:tav>
                                        <p:tav tm="100000">
                                          <p:val>
                                            <p:strVal val="#ppt_x"/>
                                          </p:val>
                                        </p:tav>
                                      </p:tavLst>
                                    </p:anim>
                                    <p:anim calcmode="lin" valueType="num">
                                      <p:cBhvr additive="repl">
                                        <p:cTn id="515" dur="1000" fill="hold"/>
                                        <p:tgtEl>
                                          <p:spTgt spid="295"/>
                                        </p:tgtEl>
                                        <p:attrNameLst>
                                          <p:attrName>ppt_y</p:attrName>
                                        </p:attrNameLst>
                                      </p:cBhvr>
                                      <p:tavLst>
                                        <p:tav tm="0">
                                          <p:val>
                                            <p:strVal val="#ppt_y+.1"/>
                                          </p:val>
                                        </p:tav>
                                        <p:tav tm="100000">
                                          <p:val>
                                            <p:strVal val="#ppt_y"/>
                                          </p:val>
                                        </p:tav>
                                      </p:tavLst>
                                    </p:anim>
                                  </p:childTnLst>
                                </p:cTn>
                              </p:par>
                            </p:childTnLst>
                          </p:cTn>
                        </p:par>
                      </p:childTnLst>
                    </p:cTn>
                  </p:par>
                  <p:par>
                    <p:cTn id="516" fill="hold">
                      <p:stCondLst>
                        <p:cond delay="indefinite"/>
                      </p:stCondLst>
                      <p:childTnLst>
                        <p:par>
                          <p:cTn id="517" fill="hold">
                            <p:stCondLst>
                              <p:cond delay="0"/>
                            </p:stCondLst>
                            <p:childTnLst>
                              <p:par>
                                <p:cTn id="518" nodeType="clickEffect" fill="hold" presetClass="entr" presetID="42">
                                  <p:stCondLst>
                                    <p:cond delay="0"/>
                                  </p:stCondLst>
                                  <p:childTnLst>
                                    <p:set>
                                      <p:cBhvr>
                                        <p:cTn id="519" dur="1" fill="hold">
                                          <p:stCondLst>
                                            <p:cond delay="0"/>
                                          </p:stCondLst>
                                        </p:cTn>
                                        <p:tgtEl>
                                          <p:spTgt spid="286">
                                            <p:txEl>
                                              <p:pRg st="0" end="0"/>
                                            </p:txEl>
                                          </p:spTgt>
                                        </p:tgtEl>
                                        <p:attrNameLst>
                                          <p:attrName>style.visibility</p:attrName>
                                        </p:attrNameLst>
                                      </p:cBhvr>
                                      <p:to>
                                        <p:strVal val="visible"/>
                                      </p:to>
                                    </p:set>
                                    <p:animEffect filter="fade" transition="in">
                                      <p:cBhvr additive="repl">
                                        <p:cTn id="520" dur="1000"/>
                                        <p:tgtEl>
                                          <p:spTgt spid="286">
                                            <p:txEl>
                                              <p:pRg st="0" end="0"/>
                                            </p:txEl>
                                          </p:spTgt>
                                        </p:tgtEl>
                                      </p:cBhvr>
                                    </p:animEffect>
                                    <p:anim calcmode="lin" valueType="num">
                                      <p:cBhvr additive="repl">
                                        <p:cTn id="521" dur="1000" fill="hold"/>
                                        <p:tgtEl>
                                          <p:spTgt spid="286">
                                            <p:txEl>
                                              <p:pRg st="0" end="0"/>
                                            </p:txEl>
                                          </p:spTgt>
                                        </p:tgtEl>
                                        <p:attrNameLst>
                                          <p:attrName>ppt_x</p:attrName>
                                        </p:attrNameLst>
                                      </p:cBhvr>
                                      <p:tavLst>
                                        <p:tav tm="0">
                                          <p:val>
                                            <p:strVal val="#ppt_x"/>
                                          </p:val>
                                        </p:tav>
                                        <p:tav tm="100000">
                                          <p:val>
                                            <p:strVal val="#ppt_x"/>
                                          </p:val>
                                        </p:tav>
                                      </p:tavLst>
                                    </p:anim>
                                    <p:anim calcmode="lin" valueType="num">
                                      <p:cBhvr additive="repl">
                                        <p:cTn id="522" dur="1000" fill="hold"/>
                                        <p:tgtEl>
                                          <p:spTgt spid="286">
                                            <p:txEl>
                                              <p:pRg st="0" end="0"/>
                                            </p:txEl>
                                          </p:spTgt>
                                        </p:tgtEl>
                                        <p:attrNameLst>
                                          <p:attrName>ppt_y</p:attrName>
                                        </p:attrNameLst>
                                      </p:cBhvr>
                                      <p:tavLst>
                                        <p:tav tm="0">
                                          <p:val>
                                            <p:strVal val="#ppt_y+.1"/>
                                          </p:val>
                                        </p:tav>
                                        <p:tav tm="100000">
                                          <p:val>
                                            <p:strVal val="#ppt_y"/>
                                          </p:val>
                                        </p:tav>
                                      </p:tavLst>
                                    </p:anim>
                                  </p:childTnLst>
                                </p:cTn>
                              </p:par>
                              <p:par>
                                <p:cTn id="523" nodeType="withEffect" fill="hold" presetClass="entr" presetID="42">
                                  <p:stCondLst>
                                    <p:cond delay="0"/>
                                  </p:stCondLst>
                                  <p:childTnLst>
                                    <p:set>
                                      <p:cBhvr>
                                        <p:cTn id="524" dur="1" fill="hold">
                                          <p:stCondLst>
                                            <p:cond delay="0"/>
                                          </p:stCondLst>
                                        </p:cTn>
                                        <p:tgtEl>
                                          <p:spTgt spid="286">
                                            <p:txEl>
                                              <p:pRg st="1" end="1"/>
                                            </p:txEl>
                                          </p:spTgt>
                                        </p:tgtEl>
                                        <p:attrNameLst>
                                          <p:attrName>style.visibility</p:attrName>
                                        </p:attrNameLst>
                                      </p:cBhvr>
                                      <p:to>
                                        <p:strVal val="visible"/>
                                      </p:to>
                                    </p:set>
                                    <p:animEffect filter="fade" transition="in">
                                      <p:cBhvr additive="repl">
                                        <p:cTn id="525" dur="1000"/>
                                        <p:tgtEl>
                                          <p:spTgt spid="286">
                                            <p:txEl>
                                              <p:pRg st="1" end="1"/>
                                            </p:txEl>
                                          </p:spTgt>
                                        </p:tgtEl>
                                      </p:cBhvr>
                                    </p:animEffect>
                                    <p:anim calcmode="lin" valueType="num">
                                      <p:cBhvr additive="repl">
                                        <p:cTn id="526" dur="1000" fill="hold"/>
                                        <p:tgtEl>
                                          <p:spTgt spid="286">
                                            <p:txEl>
                                              <p:pRg st="1" end="1"/>
                                            </p:txEl>
                                          </p:spTgt>
                                        </p:tgtEl>
                                        <p:attrNameLst>
                                          <p:attrName>ppt_x</p:attrName>
                                        </p:attrNameLst>
                                      </p:cBhvr>
                                      <p:tavLst>
                                        <p:tav tm="0">
                                          <p:val>
                                            <p:strVal val="#ppt_x"/>
                                          </p:val>
                                        </p:tav>
                                        <p:tav tm="100000">
                                          <p:val>
                                            <p:strVal val="#ppt_x"/>
                                          </p:val>
                                        </p:tav>
                                      </p:tavLst>
                                    </p:anim>
                                    <p:anim calcmode="lin" valueType="num">
                                      <p:cBhvr additive="repl">
                                        <p:cTn id="527" dur="1000" fill="hold"/>
                                        <p:tgtEl>
                                          <p:spTgt spid="28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Contante of huidige waarde</a:t>
            </a:r>
            <a:endParaRPr b="0" lang="nl-NL" sz="3200" spc="-1" strike="noStrike">
              <a:solidFill>
                <a:schemeClr val="dk1"/>
              </a:solidFill>
              <a:latin typeface="Calibri"/>
            </a:endParaRPr>
          </a:p>
        </p:txBody>
      </p:sp>
      <p:sp>
        <p:nvSpPr>
          <p:cNvPr id="300" name="PlaceHolder 2"/>
          <p:cNvSpPr>
            <a:spLocks noGrp="1"/>
          </p:cNvSpPr>
          <p:nvPr>
            <p:ph/>
          </p:nvPr>
        </p:nvSpPr>
        <p:spPr>
          <a:xfrm>
            <a:off x="623880" y="1912680"/>
            <a:ext cx="10936440" cy="4324320"/>
          </a:xfrm>
          <a:prstGeom prst="rect">
            <a:avLst/>
          </a:prstGeom>
          <a:blipFill rotWithShape="0">
            <a:blip r:embed="rId1"/>
            <a:stretch>
              <a:fillRect l="-836" t="-1981"/>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01" name="PlaceHolder 3"/>
          <p:cNvSpPr>
            <a:spLocks noGrp="1"/>
          </p:cNvSpPr>
          <p:nvPr>
            <p:ph type="sldNum" idx="6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9324352-01DD-4DC5-89E3-101113FE3242}" type="slidenum">
              <a:rPr b="0" lang="nl-BE" sz="1200" spc="-1" strike="noStrike">
                <a:solidFill>
                  <a:srgbClr val="002e65"/>
                </a:solidFill>
                <a:latin typeface="Calibri"/>
              </a:rPr>
              <a:t>43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Contante of huidige waarde</a:t>
            </a:r>
            <a:endParaRPr b="0" lang="nl-NL" sz="3200" spc="-1" strike="noStrike">
              <a:solidFill>
                <a:schemeClr val="dk1"/>
              </a:solidFill>
              <a:latin typeface="Calibri"/>
            </a:endParaRPr>
          </a:p>
        </p:txBody>
      </p:sp>
      <p:sp>
        <p:nvSpPr>
          <p:cNvPr id="303" name="PlaceHolder 2"/>
          <p:cNvSpPr>
            <a:spLocks noGrp="1"/>
          </p:cNvSpPr>
          <p:nvPr>
            <p:ph/>
          </p:nvPr>
        </p:nvSpPr>
        <p:spPr>
          <a:xfrm>
            <a:off x="2157480" y="4872600"/>
            <a:ext cx="7870320" cy="1092960"/>
          </a:xfrm>
          <a:prstGeom prst="rect">
            <a:avLst/>
          </a:prstGeom>
          <a:noFill/>
          <a:ln w="0">
            <a:noFill/>
          </a:ln>
        </p:spPr>
        <p:txBody>
          <a:bodyPr lIns="91440" rIns="91440" tIns="45720" bIns="45720" anchor="t">
            <a:normAutofit fontScale="87491" lnSpcReduction="10000"/>
          </a:bodyPr>
          <a:p>
            <a:pPr indent="0" defTabSz="914400">
              <a:lnSpc>
                <a:spcPct val="90000"/>
              </a:lnSpc>
              <a:spcBef>
                <a:spcPts val="1001"/>
              </a:spcBef>
              <a:buNone/>
              <a:tabLst>
                <a:tab algn="l" pos="0"/>
              </a:tabLst>
            </a:pPr>
            <a:r>
              <a:rPr b="1" lang="nl-NL" sz="2400" spc="-1" strike="noStrike">
                <a:solidFill>
                  <a:schemeClr val="dk2"/>
                </a:solidFill>
                <a:latin typeface="Calibri"/>
              </a:rPr>
              <a:t>Hij zal dan een bedrag ontvangen gelijk aan:</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100/1,05 + 100/(1,05)</a:t>
            </a:r>
            <a:r>
              <a:rPr b="1" lang="nl-NL" sz="2400" spc="-1" strike="noStrike" baseline="30000">
                <a:solidFill>
                  <a:schemeClr val="dk2"/>
                </a:solidFill>
                <a:latin typeface="Calibri"/>
              </a:rPr>
              <a:t>2 </a:t>
            </a:r>
            <a:r>
              <a:rPr b="1" lang="nl-NL" sz="2400" spc="-1" strike="noStrike">
                <a:solidFill>
                  <a:schemeClr val="dk2"/>
                </a:solidFill>
                <a:latin typeface="Calibri"/>
              </a:rPr>
              <a:t>=  € 95,24 +€ 90,70</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 € 185,94</a:t>
            </a:r>
            <a:endParaRPr b="1" lang="nl-NL" sz="2400" spc="-1" strike="noStrike">
              <a:solidFill>
                <a:schemeClr val="dk2"/>
              </a:solidFill>
              <a:latin typeface="Calibri"/>
            </a:endParaRPr>
          </a:p>
        </p:txBody>
      </p:sp>
      <p:sp>
        <p:nvSpPr>
          <p:cNvPr id="304" name="Tekstvak 3"/>
          <p:cNvSpPr/>
          <p:nvPr/>
        </p:nvSpPr>
        <p:spPr>
          <a:xfrm>
            <a:off x="1991520" y="1700640"/>
            <a:ext cx="7920360" cy="143352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Een belegger wil 100 EUR van zijn spaarrekening halen volgend jaar en over 2 jaar. Als de jaarlijkse rentevoet 5% is, hoeveel moet hij dan nu op zijn spaarrekening storten? </a:t>
            </a:r>
            <a:endParaRPr b="0" lang="en-US" sz="1800" spc="-1" strike="noStrike">
              <a:solidFill>
                <a:srgbClr val="000000"/>
              </a:solidFill>
              <a:latin typeface="Arial"/>
            </a:endParaRPr>
          </a:p>
          <a:p>
            <a:pPr defTabSz="457200">
              <a:lnSpc>
                <a:spcPct val="90000"/>
              </a:lnSpc>
            </a:pPr>
            <a:endParaRPr b="0" lang="en-US" sz="1800" spc="-1" strike="noStrike">
              <a:solidFill>
                <a:srgbClr val="000000"/>
              </a:solidFill>
              <a:latin typeface="Arial"/>
            </a:endParaRPr>
          </a:p>
        </p:txBody>
      </p:sp>
      <p:cxnSp>
        <p:nvCxnSpPr>
          <p:cNvPr id="305" name="Rechte verbindingslijn met pijl 4"/>
          <p:cNvCxnSpPr/>
          <p:nvPr/>
        </p:nvCxnSpPr>
        <p:spPr>
          <a:xfrm>
            <a:off x="3220920" y="4091040"/>
            <a:ext cx="4392720" cy="360"/>
          </a:xfrm>
          <a:prstGeom prst="straightConnector1">
            <a:avLst/>
          </a:prstGeom>
          <a:ln w="57150">
            <a:solidFill>
              <a:srgbClr val="65a812">
                <a:lumMod val="50000"/>
              </a:srgbClr>
            </a:solidFill>
            <a:tailEnd len="med" type="triangle" w="med"/>
          </a:ln>
        </p:spPr>
      </p:cxnSp>
      <p:cxnSp>
        <p:nvCxnSpPr>
          <p:cNvPr id="306" name="Rechte verbindingslijn 6"/>
          <p:cNvCxnSpPr/>
          <p:nvPr/>
        </p:nvCxnSpPr>
        <p:spPr>
          <a:xfrm>
            <a:off x="3220920" y="3911760"/>
            <a:ext cx="360" cy="432360"/>
          </a:xfrm>
          <a:prstGeom prst="straightConnector1">
            <a:avLst/>
          </a:prstGeom>
          <a:ln w="38100">
            <a:solidFill>
              <a:srgbClr val="65a812">
                <a:lumMod val="50000"/>
              </a:srgbClr>
            </a:solidFill>
          </a:ln>
        </p:spPr>
      </p:cxnSp>
      <p:cxnSp>
        <p:nvCxnSpPr>
          <p:cNvPr id="307" name="Rechte verbindingslijn 7"/>
          <p:cNvCxnSpPr/>
          <p:nvPr/>
        </p:nvCxnSpPr>
        <p:spPr>
          <a:xfrm>
            <a:off x="5123160" y="3899160"/>
            <a:ext cx="360" cy="432360"/>
          </a:xfrm>
          <a:prstGeom prst="straightConnector1">
            <a:avLst/>
          </a:prstGeom>
          <a:ln w="38100">
            <a:solidFill>
              <a:srgbClr val="65a812">
                <a:lumMod val="50000"/>
              </a:srgbClr>
            </a:solidFill>
          </a:ln>
        </p:spPr>
      </p:cxnSp>
      <p:sp>
        <p:nvSpPr>
          <p:cNvPr id="308" name="Tekstvak 8"/>
          <p:cNvSpPr/>
          <p:nvPr/>
        </p:nvSpPr>
        <p:spPr>
          <a:xfrm>
            <a:off x="3031920" y="441108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309" name="Tekstvak 9"/>
          <p:cNvSpPr/>
          <p:nvPr/>
        </p:nvSpPr>
        <p:spPr>
          <a:xfrm>
            <a:off x="7223400" y="4140000"/>
            <a:ext cx="647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Tijd</a:t>
            </a:r>
            <a:endParaRPr b="0" lang="en-US" sz="1800" spc="-1" strike="noStrike">
              <a:solidFill>
                <a:srgbClr val="000000"/>
              </a:solidFill>
              <a:latin typeface="Arial"/>
            </a:endParaRPr>
          </a:p>
        </p:txBody>
      </p:sp>
      <p:sp>
        <p:nvSpPr>
          <p:cNvPr id="310" name="Tekstvak 10"/>
          <p:cNvSpPr/>
          <p:nvPr/>
        </p:nvSpPr>
        <p:spPr>
          <a:xfrm>
            <a:off x="4934160" y="4389840"/>
            <a:ext cx="378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311" name="Tekstvak 11"/>
          <p:cNvSpPr/>
          <p:nvPr/>
        </p:nvSpPr>
        <p:spPr>
          <a:xfrm>
            <a:off x="6694200" y="3372480"/>
            <a:ext cx="71928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100</a:t>
            </a:r>
            <a:endParaRPr b="0" lang="en-US" sz="1800" spc="-1" strike="noStrike">
              <a:solidFill>
                <a:srgbClr val="000000"/>
              </a:solidFill>
              <a:latin typeface="Arial"/>
            </a:endParaRPr>
          </a:p>
        </p:txBody>
      </p:sp>
      <p:sp>
        <p:nvSpPr>
          <p:cNvPr id="312" name="Boog 2"/>
          <p:cNvSpPr/>
          <p:nvPr/>
        </p:nvSpPr>
        <p:spPr>
          <a:xfrm rot="18758400">
            <a:off x="2875320" y="2954520"/>
            <a:ext cx="4712400" cy="5253120"/>
          </a:xfrm>
          <a:prstGeom prst="arc">
            <a:avLst>
              <a:gd name="adj1" fmla="val 16200000"/>
              <a:gd name="adj2" fmla="val 0"/>
            </a:avLst>
          </a:prstGeom>
          <a:noFill/>
          <a:ln w="38100">
            <a:solidFill>
              <a:srgbClr val="00b050"/>
            </a:solidFill>
            <a:round/>
            <a:headEnd len="lg" type="triangle" w="lg"/>
          </a:ln>
        </p:spPr>
        <p:style>
          <a:lnRef idx="0"/>
          <a:fillRef idx="0"/>
          <a:effectRef idx="0"/>
          <a:fontRef idx="minor"/>
        </p:style>
        <p:txBody>
          <a:bodyPr numCol="1" spcCol="0" anchor="t">
            <a:noAutofit/>
          </a:bodyPr>
          <a:p>
            <a:pPr defTabSz="914400">
              <a:lnSpc>
                <a:spcPct val="100000"/>
              </a:lnSpc>
            </a:pPr>
            <a:endParaRPr b="0" lang="nl-BE" sz="2400" spc="-1" strike="noStrike" baseline="-25000">
              <a:solidFill>
                <a:schemeClr val="dk1"/>
              </a:solidFill>
              <a:latin typeface="Times New Roman"/>
            </a:endParaRPr>
          </a:p>
        </p:txBody>
      </p:sp>
      <p:sp>
        <p:nvSpPr>
          <p:cNvPr id="313" name="Tekstvak 13"/>
          <p:cNvSpPr/>
          <p:nvPr/>
        </p:nvSpPr>
        <p:spPr>
          <a:xfrm>
            <a:off x="6719760" y="4368240"/>
            <a:ext cx="33372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2</a:t>
            </a:r>
            <a:endParaRPr b="0" lang="en-US" sz="1800" spc="-1" strike="noStrike">
              <a:solidFill>
                <a:srgbClr val="000000"/>
              </a:solidFill>
              <a:latin typeface="Arial"/>
            </a:endParaRPr>
          </a:p>
        </p:txBody>
      </p:sp>
      <p:cxnSp>
        <p:nvCxnSpPr>
          <p:cNvPr id="314" name="Rechte verbindingslijn 14"/>
          <p:cNvCxnSpPr/>
          <p:nvPr/>
        </p:nvCxnSpPr>
        <p:spPr>
          <a:xfrm>
            <a:off x="6886800" y="3911760"/>
            <a:ext cx="360" cy="432360"/>
          </a:xfrm>
          <a:prstGeom prst="straightConnector1">
            <a:avLst/>
          </a:prstGeom>
          <a:ln w="38100">
            <a:solidFill>
              <a:srgbClr val="65a812">
                <a:lumMod val="50000"/>
              </a:srgbClr>
            </a:solidFill>
          </a:ln>
        </p:spPr>
      </p:cxnSp>
      <p:sp>
        <p:nvSpPr>
          <p:cNvPr id="315" name="Tekstvak 15"/>
          <p:cNvSpPr/>
          <p:nvPr/>
        </p:nvSpPr>
        <p:spPr>
          <a:xfrm>
            <a:off x="4763160" y="3429000"/>
            <a:ext cx="71928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100</a:t>
            </a:r>
            <a:endParaRPr b="0" lang="en-US" sz="1800" spc="-1" strike="noStrike">
              <a:solidFill>
                <a:srgbClr val="000000"/>
              </a:solidFill>
              <a:latin typeface="Arial"/>
            </a:endParaRPr>
          </a:p>
        </p:txBody>
      </p:sp>
      <p:sp>
        <p:nvSpPr>
          <p:cNvPr id="316" name="Boog 16"/>
          <p:cNvSpPr/>
          <p:nvPr/>
        </p:nvSpPr>
        <p:spPr>
          <a:xfrm rot="18382200">
            <a:off x="3249000" y="3088080"/>
            <a:ext cx="2345040" cy="2559240"/>
          </a:xfrm>
          <a:prstGeom prst="arc">
            <a:avLst>
              <a:gd name="adj1" fmla="val 16200000"/>
              <a:gd name="adj2" fmla="val 0"/>
            </a:avLst>
          </a:prstGeom>
          <a:noFill/>
          <a:ln w="38100">
            <a:solidFill>
              <a:srgbClr val="ff0000"/>
            </a:solidFill>
            <a:round/>
            <a:headEnd len="lg" type="triangle" w="lg"/>
          </a:ln>
        </p:spPr>
        <p:style>
          <a:lnRef idx="0"/>
          <a:fillRef idx="0"/>
          <a:effectRef idx="0"/>
          <a:fontRef idx="minor"/>
        </p:style>
        <p:txBody>
          <a:bodyPr numCol="1" spcCol="0" anchor="t">
            <a:noAutofit/>
          </a:bodyPr>
          <a:p>
            <a:pPr defTabSz="914400">
              <a:lnSpc>
                <a:spcPct val="100000"/>
              </a:lnSpc>
            </a:pPr>
            <a:endParaRPr b="0" lang="nl-BE" sz="2400" spc="-1" strike="noStrike" baseline="-25000">
              <a:solidFill>
                <a:schemeClr val="dk1"/>
              </a:solidFill>
              <a:latin typeface="Times New Roman"/>
            </a:endParaRPr>
          </a:p>
        </p:txBody>
      </p:sp>
      <p:sp>
        <p:nvSpPr>
          <p:cNvPr id="317" name="PlaceHolder 3"/>
          <p:cNvSpPr>
            <a:spLocks noGrp="1"/>
          </p:cNvSpPr>
          <p:nvPr>
            <p:ph type="sldNum" idx="6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C201660-98F4-4BC6-9541-8EB6E31E771E}"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528" dur="indefinite" restart="never" nodeType="tmRoot">
          <p:childTnLst>
            <p:seq>
              <p:cTn id="529" dur="indefinite" nodeType="mainSeq">
                <p:childTnLst>
                  <p:par>
                    <p:cTn id="530" fill="hold">
                      <p:stCondLst>
                        <p:cond delay="indefinite"/>
                      </p:stCondLst>
                      <p:childTnLst>
                        <p:par>
                          <p:cTn id="531" fill="hold">
                            <p:stCondLst>
                              <p:cond delay="0"/>
                            </p:stCondLst>
                            <p:childTnLst>
                              <p:par>
                                <p:cTn id="532" nodeType="clickEffect" fill="hold" presetClass="entr" presetID="42">
                                  <p:stCondLst>
                                    <p:cond delay="0"/>
                                  </p:stCondLst>
                                  <p:childTnLst>
                                    <p:set>
                                      <p:cBhvr>
                                        <p:cTn id="533" dur="1" fill="hold">
                                          <p:stCondLst>
                                            <p:cond delay="0"/>
                                          </p:stCondLst>
                                        </p:cTn>
                                        <p:tgtEl>
                                          <p:spTgt spid="316"/>
                                        </p:tgtEl>
                                        <p:attrNameLst>
                                          <p:attrName>style.visibility</p:attrName>
                                        </p:attrNameLst>
                                      </p:cBhvr>
                                      <p:to>
                                        <p:strVal val="visible"/>
                                      </p:to>
                                    </p:set>
                                    <p:animEffect filter="fade" transition="in">
                                      <p:cBhvr additive="repl">
                                        <p:cTn id="534" dur="1000"/>
                                        <p:tgtEl>
                                          <p:spTgt spid="316"/>
                                        </p:tgtEl>
                                      </p:cBhvr>
                                    </p:animEffect>
                                    <p:anim calcmode="lin" valueType="num">
                                      <p:cBhvr additive="repl">
                                        <p:cTn id="535" dur="1000" fill="hold"/>
                                        <p:tgtEl>
                                          <p:spTgt spid="316"/>
                                        </p:tgtEl>
                                        <p:attrNameLst>
                                          <p:attrName>ppt_x</p:attrName>
                                        </p:attrNameLst>
                                      </p:cBhvr>
                                      <p:tavLst>
                                        <p:tav tm="0">
                                          <p:val>
                                            <p:strVal val="#ppt_x"/>
                                          </p:val>
                                        </p:tav>
                                        <p:tav tm="100000">
                                          <p:val>
                                            <p:strVal val="#ppt_x"/>
                                          </p:val>
                                        </p:tav>
                                      </p:tavLst>
                                    </p:anim>
                                    <p:anim calcmode="lin" valueType="num">
                                      <p:cBhvr additive="repl">
                                        <p:cTn id="536" dur="1000" fill="hold"/>
                                        <p:tgtEl>
                                          <p:spTgt spid="316"/>
                                        </p:tgtEl>
                                        <p:attrNameLst>
                                          <p:attrName>ppt_y</p:attrName>
                                        </p:attrNameLst>
                                      </p:cBhvr>
                                      <p:tavLst>
                                        <p:tav tm="0">
                                          <p:val>
                                            <p:strVal val="#ppt_y+.1"/>
                                          </p:val>
                                        </p:tav>
                                        <p:tav tm="100000">
                                          <p:val>
                                            <p:strVal val="#ppt_y"/>
                                          </p:val>
                                        </p:tav>
                                      </p:tavLst>
                                    </p:anim>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42">
                                  <p:stCondLst>
                                    <p:cond delay="0"/>
                                  </p:stCondLst>
                                  <p:childTnLst>
                                    <p:set>
                                      <p:cBhvr>
                                        <p:cTn id="540" dur="1" fill="hold">
                                          <p:stCondLst>
                                            <p:cond delay="0"/>
                                          </p:stCondLst>
                                        </p:cTn>
                                        <p:tgtEl>
                                          <p:spTgt spid="312"/>
                                        </p:tgtEl>
                                        <p:attrNameLst>
                                          <p:attrName>style.visibility</p:attrName>
                                        </p:attrNameLst>
                                      </p:cBhvr>
                                      <p:to>
                                        <p:strVal val="visible"/>
                                      </p:to>
                                    </p:set>
                                    <p:animEffect filter="fade" transition="in">
                                      <p:cBhvr additive="repl">
                                        <p:cTn id="541" dur="1000"/>
                                        <p:tgtEl>
                                          <p:spTgt spid="312"/>
                                        </p:tgtEl>
                                      </p:cBhvr>
                                    </p:animEffect>
                                    <p:anim calcmode="lin" valueType="num">
                                      <p:cBhvr additive="repl">
                                        <p:cTn id="542" dur="1000" fill="hold"/>
                                        <p:tgtEl>
                                          <p:spTgt spid="312"/>
                                        </p:tgtEl>
                                        <p:attrNameLst>
                                          <p:attrName>ppt_x</p:attrName>
                                        </p:attrNameLst>
                                      </p:cBhvr>
                                      <p:tavLst>
                                        <p:tav tm="0">
                                          <p:val>
                                            <p:strVal val="#ppt_x"/>
                                          </p:val>
                                        </p:tav>
                                        <p:tav tm="100000">
                                          <p:val>
                                            <p:strVal val="#ppt_x"/>
                                          </p:val>
                                        </p:tav>
                                      </p:tavLst>
                                    </p:anim>
                                    <p:anim calcmode="lin" valueType="num">
                                      <p:cBhvr additive="repl">
                                        <p:cTn id="543" dur="1000" fill="hold"/>
                                        <p:tgtEl>
                                          <p:spTgt spid="312"/>
                                        </p:tgtEl>
                                        <p:attrNameLst>
                                          <p:attrName>ppt_y</p:attrName>
                                        </p:attrNameLst>
                                      </p:cBhvr>
                                      <p:tavLst>
                                        <p:tav tm="0">
                                          <p:val>
                                            <p:strVal val="#ppt_y+.1"/>
                                          </p:val>
                                        </p:tav>
                                        <p:tav tm="100000">
                                          <p:val>
                                            <p:strVal val="#ppt_y"/>
                                          </p:val>
                                        </p:tav>
                                      </p:tavLst>
                                    </p:anim>
                                  </p:childTnLst>
                                </p:cTn>
                              </p:par>
                            </p:childTnLst>
                          </p:cTn>
                        </p:par>
                      </p:childTnLst>
                    </p:cTn>
                  </p:par>
                  <p:par>
                    <p:cTn id="544" fill="hold">
                      <p:stCondLst>
                        <p:cond delay="indefinite"/>
                      </p:stCondLst>
                      <p:childTnLst>
                        <p:par>
                          <p:cTn id="545" fill="hold">
                            <p:stCondLst>
                              <p:cond delay="0"/>
                            </p:stCondLst>
                            <p:childTnLst>
                              <p:par>
                                <p:cTn id="546" nodeType="clickEffect" fill="hold" presetClass="entr" presetID="42">
                                  <p:stCondLst>
                                    <p:cond delay="0"/>
                                  </p:stCondLst>
                                  <p:childTnLst>
                                    <p:set>
                                      <p:cBhvr>
                                        <p:cTn id="547" dur="1" fill="hold">
                                          <p:stCondLst>
                                            <p:cond delay="0"/>
                                          </p:stCondLst>
                                        </p:cTn>
                                        <p:tgtEl>
                                          <p:spTgt spid="303">
                                            <p:txEl>
                                              <p:pRg st="0" end="0"/>
                                            </p:txEl>
                                          </p:spTgt>
                                        </p:tgtEl>
                                        <p:attrNameLst>
                                          <p:attrName>style.visibility</p:attrName>
                                        </p:attrNameLst>
                                      </p:cBhvr>
                                      <p:to>
                                        <p:strVal val="visible"/>
                                      </p:to>
                                    </p:set>
                                    <p:animEffect filter="fade" transition="in">
                                      <p:cBhvr additive="repl">
                                        <p:cTn id="548" dur="1000"/>
                                        <p:tgtEl>
                                          <p:spTgt spid="303">
                                            <p:txEl>
                                              <p:pRg st="0" end="0"/>
                                            </p:txEl>
                                          </p:spTgt>
                                        </p:tgtEl>
                                      </p:cBhvr>
                                    </p:animEffect>
                                    <p:anim calcmode="lin" valueType="num">
                                      <p:cBhvr additive="repl">
                                        <p:cTn id="549" dur="1000" fill="hold"/>
                                        <p:tgtEl>
                                          <p:spTgt spid="303">
                                            <p:txEl>
                                              <p:pRg st="0" end="0"/>
                                            </p:txEl>
                                          </p:spTgt>
                                        </p:tgtEl>
                                        <p:attrNameLst>
                                          <p:attrName>ppt_x</p:attrName>
                                        </p:attrNameLst>
                                      </p:cBhvr>
                                      <p:tavLst>
                                        <p:tav tm="0">
                                          <p:val>
                                            <p:strVal val="#ppt_x"/>
                                          </p:val>
                                        </p:tav>
                                        <p:tav tm="100000">
                                          <p:val>
                                            <p:strVal val="#ppt_x"/>
                                          </p:val>
                                        </p:tav>
                                      </p:tavLst>
                                    </p:anim>
                                    <p:anim calcmode="lin" valueType="num">
                                      <p:cBhvr additive="repl">
                                        <p:cTn id="550" dur="1000" fill="hold"/>
                                        <p:tgtEl>
                                          <p:spTgt spid="303">
                                            <p:txEl>
                                              <p:pRg st="0" end="0"/>
                                            </p:txEl>
                                          </p:spTgt>
                                        </p:tgtEl>
                                        <p:attrNameLst>
                                          <p:attrName>ppt_y</p:attrName>
                                        </p:attrNameLst>
                                      </p:cBhvr>
                                      <p:tavLst>
                                        <p:tav tm="0">
                                          <p:val>
                                            <p:strVal val="#ppt_y+.1"/>
                                          </p:val>
                                        </p:tav>
                                        <p:tav tm="100000">
                                          <p:val>
                                            <p:strVal val="#ppt_y"/>
                                          </p:val>
                                        </p:tav>
                                      </p:tavLst>
                                    </p:anim>
                                  </p:childTnLst>
                                </p:cTn>
                              </p:par>
                              <p:par>
                                <p:cTn id="551" nodeType="withEffect" fill="hold" presetClass="entr" presetID="42">
                                  <p:stCondLst>
                                    <p:cond delay="0"/>
                                  </p:stCondLst>
                                  <p:childTnLst>
                                    <p:set>
                                      <p:cBhvr>
                                        <p:cTn id="552" dur="1" fill="hold">
                                          <p:stCondLst>
                                            <p:cond delay="0"/>
                                          </p:stCondLst>
                                        </p:cTn>
                                        <p:tgtEl>
                                          <p:spTgt spid="303">
                                            <p:txEl>
                                              <p:pRg st="1" end="1"/>
                                            </p:txEl>
                                          </p:spTgt>
                                        </p:tgtEl>
                                        <p:attrNameLst>
                                          <p:attrName>style.visibility</p:attrName>
                                        </p:attrNameLst>
                                      </p:cBhvr>
                                      <p:to>
                                        <p:strVal val="visible"/>
                                      </p:to>
                                    </p:set>
                                    <p:animEffect filter="fade" transition="in">
                                      <p:cBhvr additive="repl">
                                        <p:cTn id="553" dur="1000"/>
                                        <p:tgtEl>
                                          <p:spTgt spid="303">
                                            <p:txEl>
                                              <p:pRg st="1" end="1"/>
                                            </p:txEl>
                                          </p:spTgt>
                                        </p:tgtEl>
                                      </p:cBhvr>
                                    </p:animEffect>
                                    <p:anim calcmode="lin" valueType="num">
                                      <p:cBhvr additive="repl">
                                        <p:cTn id="554" dur="1000" fill="hold"/>
                                        <p:tgtEl>
                                          <p:spTgt spid="303">
                                            <p:txEl>
                                              <p:pRg st="1" end="1"/>
                                            </p:txEl>
                                          </p:spTgt>
                                        </p:tgtEl>
                                        <p:attrNameLst>
                                          <p:attrName>ppt_x</p:attrName>
                                        </p:attrNameLst>
                                      </p:cBhvr>
                                      <p:tavLst>
                                        <p:tav tm="0">
                                          <p:val>
                                            <p:strVal val="#ppt_x"/>
                                          </p:val>
                                        </p:tav>
                                        <p:tav tm="100000">
                                          <p:val>
                                            <p:strVal val="#ppt_x"/>
                                          </p:val>
                                        </p:tav>
                                      </p:tavLst>
                                    </p:anim>
                                    <p:anim calcmode="lin" valueType="num">
                                      <p:cBhvr additive="repl">
                                        <p:cTn id="555" dur="1000" fill="hold"/>
                                        <p:tgtEl>
                                          <p:spTgt spid="303">
                                            <p:txEl>
                                              <p:pRg st="1" end="1"/>
                                            </p:txEl>
                                          </p:spTgt>
                                        </p:tgtEl>
                                        <p:attrNameLst>
                                          <p:attrName>ppt_y</p:attrName>
                                        </p:attrNameLst>
                                      </p:cBhvr>
                                      <p:tavLst>
                                        <p:tav tm="0">
                                          <p:val>
                                            <p:strVal val="#ppt_y+.1"/>
                                          </p:val>
                                        </p:tav>
                                        <p:tav tm="100000">
                                          <p:val>
                                            <p:strVal val="#ppt_y"/>
                                          </p:val>
                                        </p:tav>
                                      </p:tavLst>
                                    </p:anim>
                                  </p:childTnLst>
                                </p:cTn>
                              </p:par>
                              <p:par>
                                <p:cTn id="556" nodeType="withEffect" fill="hold" presetClass="entr" presetID="42">
                                  <p:stCondLst>
                                    <p:cond delay="0"/>
                                  </p:stCondLst>
                                  <p:childTnLst>
                                    <p:set>
                                      <p:cBhvr>
                                        <p:cTn id="557" dur="1" fill="hold">
                                          <p:stCondLst>
                                            <p:cond delay="0"/>
                                          </p:stCondLst>
                                        </p:cTn>
                                        <p:tgtEl>
                                          <p:spTgt spid="303">
                                            <p:txEl>
                                              <p:pRg st="2" end="2"/>
                                            </p:txEl>
                                          </p:spTgt>
                                        </p:tgtEl>
                                        <p:attrNameLst>
                                          <p:attrName>style.visibility</p:attrName>
                                        </p:attrNameLst>
                                      </p:cBhvr>
                                      <p:to>
                                        <p:strVal val="visible"/>
                                      </p:to>
                                    </p:set>
                                    <p:animEffect filter="fade" transition="in">
                                      <p:cBhvr additive="repl">
                                        <p:cTn id="558" dur="1000"/>
                                        <p:tgtEl>
                                          <p:spTgt spid="303">
                                            <p:txEl>
                                              <p:pRg st="2" end="2"/>
                                            </p:txEl>
                                          </p:spTgt>
                                        </p:tgtEl>
                                      </p:cBhvr>
                                    </p:animEffect>
                                    <p:anim calcmode="lin" valueType="num">
                                      <p:cBhvr additive="repl">
                                        <p:cTn id="559" dur="1000" fill="hold"/>
                                        <p:tgtEl>
                                          <p:spTgt spid="303">
                                            <p:txEl>
                                              <p:pRg st="2" end="2"/>
                                            </p:txEl>
                                          </p:spTgt>
                                        </p:tgtEl>
                                        <p:attrNameLst>
                                          <p:attrName>ppt_x</p:attrName>
                                        </p:attrNameLst>
                                      </p:cBhvr>
                                      <p:tavLst>
                                        <p:tav tm="0">
                                          <p:val>
                                            <p:strVal val="#ppt_x"/>
                                          </p:val>
                                        </p:tav>
                                        <p:tav tm="100000">
                                          <p:val>
                                            <p:strVal val="#ppt_x"/>
                                          </p:val>
                                        </p:tav>
                                      </p:tavLst>
                                    </p:anim>
                                    <p:anim calcmode="lin" valueType="num">
                                      <p:cBhvr additive="repl">
                                        <p:cTn id="560" dur="1000" fill="hold"/>
                                        <p:tgtEl>
                                          <p:spTgt spid="30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Perpetuïteit zonder groei</a:t>
            </a:r>
            <a:endParaRPr b="0" lang="nl-NL" sz="3200" spc="-1" strike="noStrike">
              <a:solidFill>
                <a:schemeClr val="dk1"/>
              </a:solidFill>
              <a:latin typeface="Calibri"/>
            </a:endParaRPr>
          </a:p>
        </p:txBody>
      </p:sp>
      <p:sp>
        <p:nvSpPr>
          <p:cNvPr id="319" name="PlaceHolder 2"/>
          <p:cNvSpPr>
            <a:spLocks noGrp="1"/>
          </p:cNvSpPr>
          <p:nvPr>
            <p:ph/>
          </p:nvPr>
        </p:nvSpPr>
        <p:spPr>
          <a:xfrm>
            <a:off x="2157480" y="1484640"/>
            <a:ext cx="7870320" cy="4480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20" name="Rectangle 9"/>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21" name="Rectangle 11"/>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cxnSp>
        <p:nvCxnSpPr>
          <p:cNvPr id="322" name="Rechte verbindingslijn met pijl 9"/>
          <p:cNvCxnSpPr/>
          <p:nvPr/>
        </p:nvCxnSpPr>
        <p:spPr>
          <a:xfrm>
            <a:off x="2413440" y="2924640"/>
            <a:ext cx="7417440" cy="360"/>
          </a:xfrm>
          <a:prstGeom prst="straightConnector1">
            <a:avLst/>
          </a:prstGeom>
          <a:ln w="57150">
            <a:solidFill>
              <a:srgbClr val="65a812">
                <a:lumMod val="50000"/>
              </a:srgbClr>
            </a:solidFill>
            <a:tailEnd len="med" type="triangle" w="med"/>
          </a:ln>
        </p:spPr>
      </p:cxnSp>
      <p:cxnSp>
        <p:nvCxnSpPr>
          <p:cNvPr id="323" name="Rechte verbindingslijn 10"/>
          <p:cNvCxnSpPr/>
          <p:nvPr/>
        </p:nvCxnSpPr>
        <p:spPr>
          <a:xfrm>
            <a:off x="2432520" y="2705400"/>
            <a:ext cx="360" cy="432360"/>
          </a:xfrm>
          <a:prstGeom prst="straightConnector1">
            <a:avLst/>
          </a:prstGeom>
          <a:ln w="38100">
            <a:solidFill>
              <a:srgbClr val="65a812">
                <a:lumMod val="50000"/>
              </a:srgbClr>
            </a:solidFill>
          </a:ln>
        </p:spPr>
      </p:cxnSp>
      <p:cxnSp>
        <p:nvCxnSpPr>
          <p:cNvPr id="324" name="Rechte verbindingslijn 11"/>
          <p:cNvCxnSpPr/>
          <p:nvPr/>
        </p:nvCxnSpPr>
        <p:spPr>
          <a:xfrm>
            <a:off x="3378240" y="2705400"/>
            <a:ext cx="360" cy="432360"/>
          </a:xfrm>
          <a:prstGeom prst="straightConnector1">
            <a:avLst/>
          </a:prstGeom>
          <a:ln w="38100">
            <a:solidFill>
              <a:srgbClr val="65a812">
                <a:lumMod val="50000"/>
              </a:srgbClr>
            </a:solidFill>
          </a:ln>
        </p:spPr>
      </p:cxnSp>
      <p:cxnSp>
        <p:nvCxnSpPr>
          <p:cNvPr id="325" name="Rechte verbindingslijn 12"/>
          <p:cNvCxnSpPr/>
          <p:nvPr/>
        </p:nvCxnSpPr>
        <p:spPr>
          <a:xfrm>
            <a:off x="4309200" y="2705400"/>
            <a:ext cx="360" cy="432360"/>
          </a:xfrm>
          <a:prstGeom prst="straightConnector1">
            <a:avLst/>
          </a:prstGeom>
          <a:ln w="38100">
            <a:solidFill>
              <a:srgbClr val="65a812">
                <a:lumMod val="50000"/>
              </a:srgbClr>
            </a:solidFill>
          </a:ln>
        </p:spPr>
      </p:cxnSp>
      <p:cxnSp>
        <p:nvCxnSpPr>
          <p:cNvPr id="326" name="Rechte verbindingslijn 13"/>
          <p:cNvCxnSpPr/>
          <p:nvPr/>
        </p:nvCxnSpPr>
        <p:spPr>
          <a:xfrm>
            <a:off x="5216400" y="2705400"/>
            <a:ext cx="360" cy="432360"/>
          </a:xfrm>
          <a:prstGeom prst="straightConnector1">
            <a:avLst/>
          </a:prstGeom>
          <a:ln w="38100">
            <a:solidFill>
              <a:srgbClr val="65a812">
                <a:lumMod val="50000"/>
              </a:srgbClr>
            </a:solidFill>
          </a:ln>
        </p:spPr>
      </p:cxnSp>
      <p:cxnSp>
        <p:nvCxnSpPr>
          <p:cNvPr id="327" name="Rechte verbindingslijn 15"/>
          <p:cNvCxnSpPr/>
          <p:nvPr/>
        </p:nvCxnSpPr>
        <p:spPr>
          <a:xfrm>
            <a:off x="8976240" y="2705400"/>
            <a:ext cx="360" cy="432360"/>
          </a:xfrm>
          <a:prstGeom prst="straightConnector1">
            <a:avLst/>
          </a:prstGeom>
          <a:ln w="38100">
            <a:solidFill>
              <a:srgbClr val="65a812">
                <a:lumMod val="50000"/>
              </a:srgbClr>
            </a:solidFill>
          </a:ln>
        </p:spPr>
      </p:cxnSp>
      <p:cxnSp>
        <p:nvCxnSpPr>
          <p:cNvPr id="328" name="Rechte verbindingslijn 16"/>
          <p:cNvCxnSpPr/>
          <p:nvPr/>
        </p:nvCxnSpPr>
        <p:spPr>
          <a:xfrm>
            <a:off x="6092640" y="2705400"/>
            <a:ext cx="360" cy="432360"/>
          </a:xfrm>
          <a:prstGeom prst="straightConnector1">
            <a:avLst/>
          </a:prstGeom>
          <a:ln w="38100">
            <a:solidFill>
              <a:srgbClr val="65a812">
                <a:lumMod val="50000"/>
              </a:srgbClr>
            </a:solidFill>
          </a:ln>
        </p:spPr>
      </p:cxnSp>
      <p:sp>
        <p:nvSpPr>
          <p:cNvPr id="329" name="Tekstvak 19"/>
          <p:cNvSpPr/>
          <p:nvPr/>
        </p:nvSpPr>
        <p:spPr>
          <a:xfrm>
            <a:off x="5037120" y="229932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330" name="Tekstvak 20"/>
          <p:cNvSpPr/>
          <p:nvPr/>
        </p:nvSpPr>
        <p:spPr>
          <a:xfrm>
            <a:off x="3177360" y="23054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331" name="Tekstvak 21"/>
          <p:cNvSpPr/>
          <p:nvPr/>
        </p:nvSpPr>
        <p:spPr>
          <a:xfrm>
            <a:off x="4151160" y="2299320"/>
            <a:ext cx="279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332" name="Tekstvak 22"/>
          <p:cNvSpPr/>
          <p:nvPr/>
        </p:nvSpPr>
        <p:spPr>
          <a:xfrm>
            <a:off x="5913360" y="228456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333" name="Tekstvak 23"/>
          <p:cNvSpPr/>
          <p:nvPr/>
        </p:nvSpPr>
        <p:spPr>
          <a:xfrm>
            <a:off x="8793000" y="229248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334" name="Tekstvak 24"/>
          <p:cNvSpPr/>
          <p:nvPr/>
        </p:nvSpPr>
        <p:spPr>
          <a:xfrm>
            <a:off x="2280600" y="31568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335" name="Tekstvak 25"/>
          <p:cNvSpPr/>
          <p:nvPr/>
        </p:nvSpPr>
        <p:spPr>
          <a:xfrm>
            <a:off x="3191040" y="317772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336" name="Tekstvak 26"/>
          <p:cNvSpPr/>
          <p:nvPr/>
        </p:nvSpPr>
        <p:spPr>
          <a:xfrm>
            <a:off x="4147200" y="31568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2</a:t>
            </a:r>
            <a:endParaRPr b="0" lang="en-US" sz="1800" spc="-1" strike="noStrike">
              <a:solidFill>
                <a:srgbClr val="000000"/>
              </a:solidFill>
              <a:latin typeface="Arial"/>
            </a:endParaRPr>
          </a:p>
        </p:txBody>
      </p:sp>
      <p:sp>
        <p:nvSpPr>
          <p:cNvPr id="337" name="Tekstvak 27"/>
          <p:cNvSpPr/>
          <p:nvPr/>
        </p:nvSpPr>
        <p:spPr>
          <a:xfrm>
            <a:off x="5057640" y="315720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3</a:t>
            </a:r>
            <a:endParaRPr b="0" lang="en-US" sz="1800" spc="-1" strike="noStrike">
              <a:solidFill>
                <a:srgbClr val="000000"/>
              </a:solidFill>
              <a:latin typeface="Arial"/>
            </a:endParaRPr>
          </a:p>
        </p:txBody>
      </p:sp>
      <p:sp>
        <p:nvSpPr>
          <p:cNvPr id="338" name="Tekstvak 28"/>
          <p:cNvSpPr/>
          <p:nvPr/>
        </p:nvSpPr>
        <p:spPr>
          <a:xfrm>
            <a:off x="8793000" y="31010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Symbol"/>
              </a:rPr>
              <a:t></a:t>
            </a:r>
            <a:endParaRPr b="0" lang="en-US" sz="1800" spc="-1" strike="noStrike">
              <a:solidFill>
                <a:srgbClr val="000000"/>
              </a:solidFill>
              <a:latin typeface="Arial"/>
            </a:endParaRPr>
          </a:p>
        </p:txBody>
      </p:sp>
      <p:sp>
        <p:nvSpPr>
          <p:cNvPr id="339" name="Tekstvak 30"/>
          <p:cNvSpPr/>
          <p:nvPr/>
        </p:nvSpPr>
        <p:spPr>
          <a:xfrm>
            <a:off x="5930640" y="31370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4</a:t>
            </a:r>
            <a:endParaRPr b="0" lang="en-US" sz="1800" spc="-1" strike="noStrike">
              <a:solidFill>
                <a:srgbClr val="000000"/>
              </a:solidFill>
              <a:latin typeface="Arial"/>
            </a:endParaRPr>
          </a:p>
        </p:txBody>
      </p:sp>
      <p:sp>
        <p:nvSpPr>
          <p:cNvPr id="340" name="Tekstvak 31"/>
          <p:cNvSpPr/>
          <p:nvPr/>
        </p:nvSpPr>
        <p:spPr>
          <a:xfrm>
            <a:off x="7026840" y="3098160"/>
            <a:ext cx="6678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a:t>
            </a:r>
            <a:r>
              <a:rPr b="0" lang="nl-BE" sz="1800" spc="-1" strike="noStrike">
                <a:solidFill>
                  <a:schemeClr val="dk1"/>
                </a:solidFill>
                <a:latin typeface="Calibri"/>
              </a:rPr>
              <a:t>..</a:t>
            </a:r>
            <a:endParaRPr b="0" lang="en-US" sz="1800" spc="-1" strike="noStrike">
              <a:solidFill>
                <a:srgbClr val="000000"/>
              </a:solidFill>
              <a:latin typeface="Arial"/>
            </a:endParaRPr>
          </a:p>
        </p:txBody>
      </p:sp>
      <p:sp>
        <p:nvSpPr>
          <p:cNvPr id="341" name="Tekstvak 32"/>
          <p:cNvSpPr/>
          <p:nvPr/>
        </p:nvSpPr>
        <p:spPr>
          <a:xfrm>
            <a:off x="9461160" y="3062160"/>
            <a:ext cx="647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Tijd</a:t>
            </a:r>
            <a:endParaRPr b="0" lang="en-US" sz="1800" spc="-1" strike="noStrike">
              <a:solidFill>
                <a:srgbClr val="000000"/>
              </a:solidFill>
              <a:latin typeface="Arial"/>
            </a:endParaRPr>
          </a:p>
        </p:txBody>
      </p:sp>
      <p:sp>
        <p:nvSpPr>
          <p:cNvPr id="342" name="PlaceHolder 3"/>
          <p:cNvSpPr>
            <a:spLocks noGrp="1"/>
          </p:cNvSpPr>
          <p:nvPr>
            <p:ph type="sldNum" idx="6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23F914E-F5BC-4173-AAE6-E7DE1006E734}"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561" dur="indefinite" restart="never" nodeType="tmRoot">
          <p:childTnLst>
            <p:seq>
              <p:cTn id="562" dur="indefinite" nodeType="mainSeq">
                <p:childTnLst>
                  <p:par>
                    <p:cTn id="563" fill="hold">
                      <p:stCondLst>
                        <p:cond delay="indefinite"/>
                      </p:stCondLst>
                      <p:childTnLst>
                        <p:par>
                          <p:cTn id="564" fill="hold">
                            <p:stCondLst>
                              <p:cond delay="0"/>
                            </p:stCondLst>
                            <p:childTnLst>
                              <p:par>
                                <p:cTn id="565" nodeType="clickEffect" fill="hold" presetClass="entr" presetID="42">
                                  <p:stCondLst>
                                    <p:cond delay="0"/>
                                  </p:stCondLst>
                                  <p:childTnLst>
                                    <p:set>
                                      <p:cBhvr>
                                        <p:cTn id="566" dur="1" fill="hold">
                                          <p:stCondLst>
                                            <p:cond delay="0"/>
                                          </p:stCondLst>
                                        </p:cTn>
                                        <p:tgtEl>
                                          <p:spTgt spid="319">
                                            <p:txEl>
                                              <p:pRg st="5" end="5"/>
                                            </p:txEl>
                                          </p:spTgt>
                                        </p:tgtEl>
                                        <p:attrNameLst>
                                          <p:attrName>style.visibility</p:attrName>
                                        </p:attrNameLst>
                                      </p:cBhvr>
                                      <p:to>
                                        <p:strVal val="visible"/>
                                      </p:to>
                                    </p:set>
                                    <p:animEffect filter="fade" transition="in">
                                      <p:cBhvr additive="repl">
                                        <p:cTn id="567" dur="1000"/>
                                        <p:tgtEl>
                                          <p:spTgt spid="319">
                                            <p:txEl>
                                              <p:pRg st="5" end="5"/>
                                            </p:txEl>
                                          </p:spTgt>
                                        </p:tgtEl>
                                      </p:cBhvr>
                                    </p:animEffect>
                                    <p:anim calcmode="lin" valueType="num">
                                      <p:cBhvr additive="repl">
                                        <p:cTn id="568" dur="1000" fill="hold"/>
                                        <p:tgtEl>
                                          <p:spTgt spid="319">
                                            <p:txEl>
                                              <p:pRg st="5" end="5"/>
                                            </p:txEl>
                                          </p:spTgt>
                                        </p:tgtEl>
                                        <p:attrNameLst>
                                          <p:attrName>ppt_x</p:attrName>
                                        </p:attrNameLst>
                                      </p:cBhvr>
                                      <p:tavLst>
                                        <p:tav tm="0">
                                          <p:val>
                                            <p:strVal val="#ppt_x"/>
                                          </p:val>
                                        </p:tav>
                                        <p:tav tm="100000">
                                          <p:val>
                                            <p:strVal val="#ppt_x"/>
                                          </p:val>
                                        </p:tav>
                                      </p:tavLst>
                                    </p:anim>
                                    <p:anim calcmode="lin" valueType="num">
                                      <p:cBhvr additive="repl">
                                        <p:cTn id="569" dur="1000" fill="hold"/>
                                        <p:tgtEl>
                                          <p:spTgt spid="3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0" fill="hold">
                      <p:stCondLst>
                        <p:cond delay="indefinite"/>
                      </p:stCondLst>
                      <p:childTnLst>
                        <p:par>
                          <p:cTn id="571" fill="hold">
                            <p:stCondLst>
                              <p:cond delay="0"/>
                            </p:stCondLst>
                            <p:childTnLst>
                              <p:par>
                                <p:cTn id="572" nodeType="clickEffect" fill="hold" presetClass="entr" presetID="42">
                                  <p:stCondLst>
                                    <p:cond delay="0"/>
                                  </p:stCondLst>
                                  <p:childTnLst>
                                    <p:set>
                                      <p:cBhvr>
                                        <p:cTn id="573" dur="1" fill="hold">
                                          <p:stCondLst>
                                            <p:cond delay="0"/>
                                          </p:stCondLst>
                                        </p:cTn>
                                        <p:tgtEl>
                                          <p:spTgt spid="319">
                                            <p:txEl>
                                              <p:pRg st="6" end="6"/>
                                            </p:txEl>
                                          </p:spTgt>
                                        </p:tgtEl>
                                        <p:attrNameLst>
                                          <p:attrName>style.visibility</p:attrName>
                                        </p:attrNameLst>
                                      </p:cBhvr>
                                      <p:to>
                                        <p:strVal val="visible"/>
                                      </p:to>
                                    </p:set>
                                    <p:animEffect filter="fade" transition="in">
                                      <p:cBhvr additive="repl">
                                        <p:cTn id="574" dur="1000"/>
                                        <p:tgtEl>
                                          <p:spTgt spid="319">
                                            <p:txEl>
                                              <p:pRg st="6" end="6"/>
                                            </p:txEl>
                                          </p:spTgt>
                                        </p:tgtEl>
                                      </p:cBhvr>
                                    </p:animEffect>
                                    <p:anim calcmode="lin" valueType="num">
                                      <p:cBhvr additive="repl">
                                        <p:cTn id="575" dur="1000" fill="hold"/>
                                        <p:tgtEl>
                                          <p:spTgt spid="319">
                                            <p:txEl>
                                              <p:pRg st="6" end="6"/>
                                            </p:txEl>
                                          </p:spTgt>
                                        </p:tgtEl>
                                        <p:attrNameLst>
                                          <p:attrName>ppt_x</p:attrName>
                                        </p:attrNameLst>
                                      </p:cBhvr>
                                      <p:tavLst>
                                        <p:tav tm="0">
                                          <p:val>
                                            <p:strVal val="#ppt_x"/>
                                          </p:val>
                                        </p:tav>
                                        <p:tav tm="100000">
                                          <p:val>
                                            <p:strVal val="#ppt_x"/>
                                          </p:val>
                                        </p:tav>
                                      </p:tavLst>
                                    </p:anim>
                                    <p:anim calcmode="lin" valueType="num">
                                      <p:cBhvr additive="repl">
                                        <p:cTn id="576" dur="1000" fill="hold"/>
                                        <p:tgtEl>
                                          <p:spTgt spid="3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7" fill="hold">
                      <p:stCondLst>
                        <p:cond delay="indefinite"/>
                      </p:stCondLst>
                      <p:childTnLst>
                        <p:par>
                          <p:cTn id="578" fill="hold">
                            <p:stCondLst>
                              <p:cond delay="0"/>
                            </p:stCondLst>
                            <p:childTnLst>
                              <p:par>
                                <p:cTn id="579" nodeType="clickEffect" fill="hold" presetClass="entr" presetID="42">
                                  <p:stCondLst>
                                    <p:cond delay="0"/>
                                  </p:stCondLst>
                                  <p:childTnLst>
                                    <p:set>
                                      <p:cBhvr>
                                        <p:cTn id="580" dur="1" fill="hold">
                                          <p:stCondLst>
                                            <p:cond delay="0"/>
                                          </p:stCondLst>
                                        </p:cTn>
                                        <p:tgtEl>
                                          <p:spTgt spid="319">
                                            <p:txEl>
                                              <p:pRg st="7" end="7"/>
                                            </p:txEl>
                                          </p:spTgt>
                                        </p:tgtEl>
                                        <p:attrNameLst>
                                          <p:attrName>style.visibility</p:attrName>
                                        </p:attrNameLst>
                                      </p:cBhvr>
                                      <p:to>
                                        <p:strVal val="visible"/>
                                      </p:to>
                                    </p:set>
                                    <p:animEffect filter="fade" transition="in">
                                      <p:cBhvr additive="repl">
                                        <p:cTn id="581" dur="1000"/>
                                        <p:tgtEl>
                                          <p:spTgt spid="319">
                                            <p:txEl>
                                              <p:pRg st="7" end="7"/>
                                            </p:txEl>
                                          </p:spTgt>
                                        </p:tgtEl>
                                      </p:cBhvr>
                                    </p:animEffect>
                                    <p:anim calcmode="lin" valueType="num">
                                      <p:cBhvr additive="repl">
                                        <p:cTn id="582" dur="1000" fill="hold"/>
                                        <p:tgtEl>
                                          <p:spTgt spid="319">
                                            <p:txEl>
                                              <p:pRg st="7" end="7"/>
                                            </p:txEl>
                                          </p:spTgt>
                                        </p:tgtEl>
                                        <p:attrNameLst>
                                          <p:attrName>ppt_x</p:attrName>
                                        </p:attrNameLst>
                                      </p:cBhvr>
                                      <p:tavLst>
                                        <p:tav tm="0">
                                          <p:val>
                                            <p:strVal val="#ppt_x"/>
                                          </p:val>
                                        </p:tav>
                                        <p:tav tm="100000">
                                          <p:val>
                                            <p:strVal val="#ppt_x"/>
                                          </p:val>
                                        </p:tav>
                                      </p:tavLst>
                                    </p:anim>
                                    <p:anim calcmode="lin" valueType="num">
                                      <p:cBhvr additive="repl">
                                        <p:cTn id="583" dur="1000" fill="hold"/>
                                        <p:tgtEl>
                                          <p:spTgt spid="31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Perpetuïteit</a:t>
            </a:r>
            <a:endParaRPr b="0" lang="nl-NL" sz="3200" spc="-1" strike="noStrike">
              <a:solidFill>
                <a:schemeClr val="dk1"/>
              </a:solidFill>
              <a:latin typeface="Calibri"/>
            </a:endParaRPr>
          </a:p>
        </p:txBody>
      </p:sp>
      <p:sp>
        <p:nvSpPr>
          <p:cNvPr id="344" name="PlaceHolder 2"/>
          <p:cNvSpPr>
            <a:spLocks noGrp="1"/>
          </p:cNvSpPr>
          <p:nvPr>
            <p:ph/>
          </p:nvPr>
        </p:nvSpPr>
        <p:spPr>
          <a:xfrm>
            <a:off x="2157480" y="1484640"/>
            <a:ext cx="7870320" cy="4480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45" name="Rectangle 9"/>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46" name="Rectangle 11"/>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47" name="PlaceHolder 3"/>
          <p:cNvSpPr>
            <a:spLocks noGrp="1"/>
          </p:cNvSpPr>
          <p:nvPr>
            <p:ph type="sldNum" idx="6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B338CEF-F91E-4174-9833-F5E046D5ADCE}"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584" dur="indefinite" restart="never" nodeType="tmRoot">
          <p:childTnLst>
            <p:seq>
              <p:cTn id="585" dur="indefinite" nodeType="mainSeq">
                <p:childTnLst>
                  <p:par>
                    <p:cTn id="586" fill="hold">
                      <p:stCondLst>
                        <p:cond delay="indefinite"/>
                      </p:stCondLst>
                      <p:childTnLst>
                        <p:par>
                          <p:cTn id="587" fill="hold">
                            <p:stCondLst>
                              <p:cond delay="0"/>
                            </p:stCondLst>
                            <p:childTnLst>
                              <p:par>
                                <p:cTn id="588" nodeType="clickEffect" fill="hold" presetClass="entr" presetID="42">
                                  <p:stCondLst>
                                    <p:cond delay="0"/>
                                  </p:stCondLst>
                                  <p:childTnLst>
                                    <p:set>
                                      <p:cBhvr>
                                        <p:cTn id="589" dur="1" fill="hold">
                                          <p:stCondLst>
                                            <p:cond delay="0"/>
                                          </p:stCondLst>
                                        </p:cTn>
                                        <p:tgtEl>
                                          <p:spTgt spid="344">
                                            <p:txEl>
                                              <p:pRg st="0" end="0"/>
                                            </p:txEl>
                                          </p:spTgt>
                                        </p:tgtEl>
                                        <p:attrNameLst>
                                          <p:attrName>style.visibility</p:attrName>
                                        </p:attrNameLst>
                                      </p:cBhvr>
                                      <p:to>
                                        <p:strVal val="visible"/>
                                      </p:to>
                                    </p:set>
                                    <p:animEffect filter="fade" transition="in">
                                      <p:cBhvr additive="repl">
                                        <p:cTn id="590" dur="1000"/>
                                        <p:tgtEl>
                                          <p:spTgt spid="344">
                                            <p:txEl>
                                              <p:pRg st="0" end="0"/>
                                            </p:txEl>
                                          </p:spTgt>
                                        </p:tgtEl>
                                      </p:cBhvr>
                                    </p:animEffect>
                                    <p:anim calcmode="lin" valueType="num">
                                      <p:cBhvr additive="repl">
                                        <p:cTn id="591" dur="1000" fill="hold"/>
                                        <p:tgtEl>
                                          <p:spTgt spid="344">
                                            <p:txEl>
                                              <p:pRg st="0" end="0"/>
                                            </p:txEl>
                                          </p:spTgt>
                                        </p:tgtEl>
                                        <p:attrNameLst>
                                          <p:attrName>ppt_x</p:attrName>
                                        </p:attrNameLst>
                                      </p:cBhvr>
                                      <p:tavLst>
                                        <p:tav tm="0">
                                          <p:val>
                                            <p:strVal val="#ppt_x"/>
                                          </p:val>
                                        </p:tav>
                                        <p:tav tm="100000">
                                          <p:val>
                                            <p:strVal val="#ppt_x"/>
                                          </p:val>
                                        </p:tav>
                                      </p:tavLst>
                                    </p:anim>
                                    <p:anim calcmode="lin" valueType="num">
                                      <p:cBhvr additive="repl">
                                        <p:cTn id="592" dur="1000" fill="hold"/>
                                        <p:tgtEl>
                                          <p:spTgt spid="3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42">
                                  <p:stCondLst>
                                    <p:cond delay="0"/>
                                  </p:stCondLst>
                                  <p:childTnLst>
                                    <p:set>
                                      <p:cBhvr>
                                        <p:cTn id="596" dur="1" fill="hold">
                                          <p:stCondLst>
                                            <p:cond delay="0"/>
                                          </p:stCondLst>
                                        </p:cTn>
                                        <p:tgtEl>
                                          <p:spTgt spid="344">
                                            <p:txEl>
                                              <p:pRg st="1" end="1"/>
                                            </p:txEl>
                                          </p:spTgt>
                                        </p:tgtEl>
                                        <p:attrNameLst>
                                          <p:attrName>style.visibility</p:attrName>
                                        </p:attrNameLst>
                                      </p:cBhvr>
                                      <p:to>
                                        <p:strVal val="visible"/>
                                      </p:to>
                                    </p:set>
                                    <p:animEffect filter="fade" transition="in">
                                      <p:cBhvr additive="repl">
                                        <p:cTn id="597" dur="1000"/>
                                        <p:tgtEl>
                                          <p:spTgt spid="344">
                                            <p:txEl>
                                              <p:pRg st="1" end="1"/>
                                            </p:txEl>
                                          </p:spTgt>
                                        </p:tgtEl>
                                      </p:cBhvr>
                                    </p:animEffect>
                                    <p:anim calcmode="lin" valueType="num">
                                      <p:cBhvr additive="repl">
                                        <p:cTn id="598" dur="1000" fill="hold"/>
                                        <p:tgtEl>
                                          <p:spTgt spid="344">
                                            <p:txEl>
                                              <p:pRg st="1" end="1"/>
                                            </p:txEl>
                                          </p:spTgt>
                                        </p:tgtEl>
                                        <p:attrNameLst>
                                          <p:attrName>ppt_x</p:attrName>
                                        </p:attrNameLst>
                                      </p:cBhvr>
                                      <p:tavLst>
                                        <p:tav tm="0">
                                          <p:val>
                                            <p:strVal val="#ppt_x"/>
                                          </p:val>
                                        </p:tav>
                                        <p:tav tm="100000">
                                          <p:val>
                                            <p:strVal val="#ppt_x"/>
                                          </p:val>
                                        </p:tav>
                                      </p:tavLst>
                                    </p:anim>
                                    <p:anim calcmode="lin" valueType="num">
                                      <p:cBhvr additive="repl">
                                        <p:cTn id="599" dur="1000" fill="hold"/>
                                        <p:tgtEl>
                                          <p:spTgt spid="3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00" fill="hold">
                      <p:stCondLst>
                        <p:cond delay="indefinite"/>
                      </p:stCondLst>
                      <p:childTnLst>
                        <p:par>
                          <p:cTn id="601" fill="hold">
                            <p:stCondLst>
                              <p:cond delay="0"/>
                            </p:stCondLst>
                            <p:childTnLst>
                              <p:par>
                                <p:cTn id="602" nodeType="clickEffect" fill="hold" presetClass="entr" presetID="42">
                                  <p:stCondLst>
                                    <p:cond delay="0"/>
                                  </p:stCondLst>
                                  <p:childTnLst>
                                    <p:set>
                                      <p:cBhvr>
                                        <p:cTn id="603" dur="1" fill="hold">
                                          <p:stCondLst>
                                            <p:cond delay="0"/>
                                          </p:stCondLst>
                                        </p:cTn>
                                        <p:tgtEl>
                                          <p:spTgt spid="344">
                                            <p:txEl>
                                              <p:pRg st="3" end="3"/>
                                            </p:txEl>
                                          </p:spTgt>
                                        </p:tgtEl>
                                        <p:attrNameLst>
                                          <p:attrName>style.visibility</p:attrName>
                                        </p:attrNameLst>
                                      </p:cBhvr>
                                      <p:to>
                                        <p:strVal val="visible"/>
                                      </p:to>
                                    </p:set>
                                    <p:animEffect filter="fade" transition="in">
                                      <p:cBhvr additive="repl">
                                        <p:cTn id="604" dur="1000"/>
                                        <p:tgtEl>
                                          <p:spTgt spid="344">
                                            <p:txEl>
                                              <p:pRg st="3" end="3"/>
                                            </p:txEl>
                                          </p:spTgt>
                                        </p:tgtEl>
                                      </p:cBhvr>
                                    </p:animEffect>
                                    <p:anim calcmode="lin" valueType="num">
                                      <p:cBhvr additive="repl">
                                        <p:cTn id="605" dur="1000" fill="hold"/>
                                        <p:tgtEl>
                                          <p:spTgt spid="344">
                                            <p:txEl>
                                              <p:pRg st="3" end="3"/>
                                            </p:txEl>
                                          </p:spTgt>
                                        </p:tgtEl>
                                        <p:attrNameLst>
                                          <p:attrName>ppt_x</p:attrName>
                                        </p:attrNameLst>
                                      </p:cBhvr>
                                      <p:tavLst>
                                        <p:tav tm="0">
                                          <p:val>
                                            <p:strVal val="#ppt_x"/>
                                          </p:val>
                                        </p:tav>
                                        <p:tav tm="100000">
                                          <p:val>
                                            <p:strVal val="#ppt_x"/>
                                          </p:val>
                                        </p:tav>
                                      </p:tavLst>
                                    </p:anim>
                                    <p:anim calcmode="lin" valueType="num">
                                      <p:cBhvr additive="repl">
                                        <p:cTn id="606" dur="1000" fill="hold"/>
                                        <p:tgtEl>
                                          <p:spTgt spid="3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07" fill="hold">
                      <p:stCondLst>
                        <p:cond delay="indefinite"/>
                      </p:stCondLst>
                      <p:childTnLst>
                        <p:par>
                          <p:cTn id="608" fill="hold">
                            <p:stCondLst>
                              <p:cond delay="0"/>
                            </p:stCondLst>
                            <p:childTnLst>
                              <p:par>
                                <p:cTn id="609" nodeType="clickEffect" fill="hold" presetClass="entr" presetID="42">
                                  <p:stCondLst>
                                    <p:cond delay="0"/>
                                  </p:stCondLst>
                                  <p:childTnLst>
                                    <p:set>
                                      <p:cBhvr>
                                        <p:cTn id="610" dur="1" fill="hold">
                                          <p:stCondLst>
                                            <p:cond delay="0"/>
                                          </p:stCondLst>
                                        </p:cTn>
                                        <p:tgtEl>
                                          <p:spTgt spid="344">
                                            <p:txEl>
                                              <p:pRg st="4" end="4"/>
                                            </p:txEl>
                                          </p:spTgt>
                                        </p:tgtEl>
                                        <p:attrNameLst>
                                          <p:attrName>style.visibility</p:attrName>
                                        </p:attrNameLst>
                                      </p:cBhvr>
                                      <p:to>
                                        <p:strVal val="visible"/>
                                      </p:to>
                                    </p:set>
                                    <p:animEffect filter="fade" transition="in">
                                      <p:cBhvr additive="repl">
                                        <p:cTn id="611" dur="1000"/>
                                        <p:tgtEl>
                                          <p:spTgt spid="344">
                                            <p:txEl>
                                              <p:pRg st="4" end="4"/>
                                            </p:txEl>
                                          </p:spTgt>
                                        </p:tgtEl>
                                      </p:cBhvr>
                                    </p:animEffect>
                                    <p:anim calcmode="lin" valueType="num">
                                      <p:cBhvr additive="repl">
                                        <p:cTn id="612" dur="1000" fill="hold"/>
                                        <p:tgtEl>
                                          <p:spTgt spid="344">
                                            <p:txEl>
                                              <p:pRg st="4" end="4"/>
                                            </p:txEl>
                                          </p:spTgt>
                                        </p:tgtEl>
                                        <p:attrNameLst>
                                          <p:attrName>ppt_x</p:attrName>
                                        </p:attrNameLst>
                                      </p:cBhvr>
                                      <p:tavLst>
                                        <p:tav tm="0">
                                          <p:val>
                                            <p:strVal val="#ppt_x"/>
                                          </p:val>
                                        </p:tav>
                                        <p:tav tm="100000">
                                          <p:val>
                                            <p:strVal val="#ppt_x"/>
                                          </p:val>
                                        </p:tav>
                                      </p:tavLst>
                                    </p:anim>
                                    <p:anim calcmode="lin" valueType="num">
                                      <p:cBhvr additive="repl">
                                        <p:cTn id="613" dur="1000" fill="hold"/>
                                        <p:tgtEl>
                                          <p:spTgt spid="34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Perpetuïteit</a:t>
            </a:r>
            <a:endParaRPr b="0" lang="nl-NL" sz="3200" spc="-1" strike="noStrike">
              <a:solidFill>
                <a:schemeClr val="dk1"/>
              </a:solidFill>
              <a:latin typeface="Calibri"/>
            </a:endParaRPr>
          </a:p>
        </p:txBody>
      </p:sp>
      <p:sp>
        <p:nvSpPr>
          <p:cNvPr id="34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50" name="Rectangle 9"/>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51" name="Rectangle 11"/>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52" name="Tekstvak 7"/>
          <p:cNvSpPr/>
          <p:nvPr/>
        </p:nvSpPr>
        <p:spPr>
          <a:xfrm>
            <a:off x="2207520" y="3977640"/>
            <a:ext cx="7920360" cy="118692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Een project dat een jaarlijkse perpetuele kasstroom oplevert van 150.000 EUR levert bij een minimaal vereiste opbrengstvoet i van 12% een contante waarde voor dit project op van 150.000 / 0,12 of  1.250.000 EUR.</a:t>
            </a:r>
            <a:endParaRPr b="0" lang="en-US" sz="1800" spc="-1" strike="noStrike">
              <a:solidFill>
                <a:srgbClr val="000000"/>
              </a:solidFill>
              <a:latin typeface="Arial"/>
            </a:endParaRPr>
          </a:p>
        </p:txBody>
      </p:sp>
      <p:sp>
        <p:nvSpPr>
          <p:cNvPr id="353" name="Tekstvak 8"/>
          <p:cNvSpPr/>
          <p:nvPr/>
        </p:nvSpPr>
        <p:spPr>
          <a:xfrm>
            <a:off x="2619000" y="2565000"/>
            <a:ext cx="7056360" cy="785880"/>
          </a:xfrm>
          <a:prstGeom prst="rect">
            <a:avLst/>
          </a:prstGeom>
          <a:no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54" name="PlaceHolder 3"/>
          <p:cNvSpPr>
            <a:spLocks noGrp="1"/>
          </p:cNvSpPr>
          <p:nvPr>
            <p:ph type="sldNum" idx="6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E8C1858-9757-45F1-9170-06491E2781CC}"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614" dur="indefinite" restart="never" nodeType="tmRoot">
          <p:childTnLst>
            <p:seq>
              <p:cTn id="615" dur="indefinite" nodeType="mainSeq">
                <p:childTnLst>
                  <p:par>
                    <p:cTn id="616" fill="hold">
                      <p:stCondLst>
                        <p:cond delay="indefinite"/>
                      </p:stCondLst>
                      <p:childTnLst>
                        <p:par>
                          <p:cTn id="617" fill="hold">
                            <p:stCondLst>
                              <p:cond delay="0"/>
                            </p:stCondLst>
                            <p:childTnLst>
                              <p:par>
                                <p:cTn id="618" nodeType="clickEffect" fill="hold" presetClass="entr" presetID="42">
                                  <p:stCondLst>
                                    <p:cond delay="0"/>
                                  </p:stCondLst>
                                  <p:childTnLst>
                                    <p:set>
                                      <p:cBhvr>
                                        <p:cTn id="619" dur="1" fill="hold">
                                          <p:stCondLst>
                                            <p:cond delay="0"/>
                                          </p:stCondLst>
                                        </p:cTn>
                                        <p:tgtEl>
                                          <p:spTgt spid="352"/>
                                        </p:tgtEl>
                                        <p:attrNameLst>
                                          <p:attrName>style.visibility</p:attrName>
                                        </p:attrNameLst>
                                      </p:cBhvr>
                                      <p:to>
                                        <p:strVal val="visible"/>
                                      </p:to>
                                    </p:set>
                                    <p:animEffect filter="fade" transition="in">
                                      <p:cBhvr additive="repl">
                                        <p:cTn id="620" dur="1000"/>
                                        <p:tgtEl>
                                          <p:spTgt spid="352"/>
                                        </p:tgtEl>
                                      </p:cBhvr>
                                    </p:animEffect>
                                    <p:anim calcmode="lin" valueType="num">
                                      <p:cBhvr additive="repl">
                                        <p:cTn id="621" dur="1000" fill="hold"/>
                                        <p:tgtEl>
                                          <p:spTgt spid="352"/>
                                        </p:tgtEl>
                                        <p:attrNameLst>
                                          <p:attrName>ppt_x</p:attrName>
                                        </p:attrNameLst>
                                      </p:cBhvr>
                                      <p:tavLst>
                                        <p:tav tm="0">
                                          <p:val>
                                            <p:strVal val="#ppt_x"/>
                                          </p:val>
                                        </p:tav>
                                        <p:tav tm="100000">
                                          <p:val>
                                            <p:strVal val="#ppt_x"/>
                                          </p:val>
                                        </p:tav>
                                      </p:tavLst>
                                    </p:anim>
                                    <p:anim calcmode="lin" valueType="num">
                                      <p:cBhvr additive="repl">
                                        <p:cTn id="622" dur="1000" fill="hold"/>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Perpetuïteit met constante groei g</a:t>
            </a:r>
            <a:endParaRPr b="0" lang="nl-NL" sz="3200" spc="-1" strike="noStrike">
              <a:solidFill>
                <a:schemeClr val="dk1"/>
              </a:solidFill>
              <a:latin typeface="Calibri"/>
            </a:endParaRPr>
          </a:p>
        </p:txBody>
      </p:sp>
      <p:sp>
        <p:nvSpPr>
          <p:cNvPr id="356" name="PlaceHolder 2"/>
          <p:cNvSpPr>
            <a:spLocks noGrp="1"/>
          </p:cNvSpPr>
          <p:nvPr>
            <p:ph/>
          </p:nvPr>
        </p:nvSpPr>
        <p:spPr>
          <a:xfrm>
            <a:off x="2157480" y="1484640"/>
            <a:ext cx="7970760" cy="4480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57" name="Rectangle 9"/>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58" name="Rectangle 11"/>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cxnSp>
        <p:nvCxnSpPr>
          <p:cNvPr id="359" name="Rechte verbindingslijn met pijl 9"/>
          <p:cNvCxnSpPr/>
          <p:nvPr/>
        </p:nvCxnSpPr>
        <p:spPr>
          <a:xfrm>
            <a:off x="2413440" y="2924640"/>
            <a:ext cx="7417440" cy="360"/>
          </a:xfrm>
          <a:prstGeom prst="straightConnector1">
            <a:avLst/>
          </a:prstGeom>
          <a:ln w="57150">
            <a:solidFill>
              <a:srgbClr val="65a812">
                <a:lumMod val="50000"/>
              </a:srgbClr>
            </a:solidFill>
            <a:tailEnd len="med" type="triangle" w="med"/>
          </a:ln>
        </p:spPr>
      </p:cxnSp>
      <p:cxnSp>
        <p:nvCxnSpPr>
          <p:cNvPr id="360" name="Rechte verbindingslijn 10"/>
          <p:cNvCxnSpPr/>
          <p:nvPr/>
        </p:nvCxnSpPr>
        <p:spPr>
          <a:xfrm>
            <a:off x="2432520" y="2705400"/>
            <a:ext cx="360" cy="432360"/>
          </a:xfrm>
          <a:prstGeom prst="straightConnector1">
            <a:avLst/>
          </a:prstGeom>
          <a:ln w="38100">
            <a:solidFill>
              <a:srgbClr val="65a812">
                <a:lumMod val="50000"/>
              </a:srgbClr>
            </a:solidFill>
          </a:ln>
        </p:spPr>
      </p:cxnSp>
      <p:cxnSp>
        <p:nvCxnSpPr>
          <p:cNvPr id="361" name="Rechte verbindingslijn 11"/>
          <p:cNvCxnSpPr/>
          <p:nvPr/>
        </p:nvCxnSpPr>
        <p:spPr>
          <a:xfrm>
            <a:off x="3378240" y="2705400"/>
            <a:ext cx="360" cy="432360"/>
          </a:xfrm>
          <a:prstGeom prst="straightConnector1">
            <a:avLst/>
          </a:prstGeom>
          <a:ln w="38100">
            <a:solidFill>
              <a:srgbClr val="65a812">
                <a:lumMod val="50000"/>
              </a:srgbClr>
            </a:solidFill>
          </a:ln>
        </p:spPr>
      </p:cxnSp>
      <p:cxnSp>
        <p:nvCxnSpPr>
          <p:cNvPr id="362" name="Rechte verbindingslijn 12"/>
          <p:cNvCxnSpPr/>
          <p:nvPr/>
        </p:nvCxnSpPr>
        <p:spPr>
          <a:xfrm>
            <a:off x="4309200" y="2705400"/>
            <a:ext cx="360" cy="432360"/>
          </a:xfrm>
          <a:prstGeom prst="straightConnector1">
            <a:avLst/>
          </a:prstGeom>
          <a:ln w="38100">
            <a:solidFill>
              <a:srgbClr val="65a812">
                <a:lumMod val="50000"/>
              </a:srgbClr>
            </a:solidFill>
          </a:ln>
        </p:spPr>
      </p:cxnSp>
      <p:cxnSp>
        <p:nvCxnSpPr>
          <p:cNvPr id="363" name="Rechte verbindingslijn 13"/>
          <p:cNvCxnSpPr/>
          <p:nvPr/>
        </p:nvCxnSpPr>
        <p:spPr>
          <a:xfrm>
            <a:off x="5216400" y="2705400"/>
            <a:ext cx="360" cy="432360"/>
          </a:xfrm>
          <a:prstGeom prst="straightConnector1">
            <a:avLst/>
          </a:prstGeom>
          <a:ln w="38100">
            <a:solidFill>
              <a:srgbClr val="65a812">
                <a:lumMod val="50000"/>
              </a:srgbClr>
            </a:solidFill>
          </a:ln>
        </p:spPr>
      </p:cxnSp>
      <p:cxnSp>
        <p:nvCxnSpPr>
          <p:cNvPr id="364" name="Rechte verbindingslijn 15"/>
          <p:cNvCxnSpPr/>
          <p:nvPr/>
        </p:nvCxnSpPr>
        <p:spPr>
          <a:xfrm>
            <a:off x="8976240" y="2705400"/>
            <a:ext cx="360" cy="432360"/>
          </a:xfrm>
          <a:prstGeom prst="straightConnector1">
            <a:avLst/>
          </a:prstGeom>
          <a:ln w="38100">
            <a:solidFill>
              <a:srgbClr val="65a812">
                <a:lumMod val="50000"/>
              </a:srgbClr>
            </a:solidFill>
          </a:ln>
        </p:spPr>
      </p:cxnSp>
      <p:cxnSp>
        <p:nvCxnSpPr>
          <p:cNvPr id="365" name="Rechte verbindingslijn 16"/>
          <p:cNvCxnSpPr/>
          <p:nvPr/>
        </p:nvCxnSpPr>
        <p:spPr>
          <a:xfrm>
            <a:off x="6092640" y="2705400"/>
            <a:ext cx="360" cy="432360"/>
          </a:xfrm>
          <a:prstGeom prst="straightConnector1">
            <a:avLst/>
          </a:prstGeom>
          <a:ln w="38100">
            <a:solidFill>
              <a:srgbClr val="65a812">
                <a:lumMod val="50000"/>
              </a:srgbClr>
            </a:solidFill>
          </a:ln>
        </p:spPr>
      </p:cxnSp>
      <p:sp>
        <p:nvSpPr>
          <p:cNvPr id="366" name="Tekstvak 19"/>
          <p:cNvSpPr/>
          <p:nvPr/>
        </p:nvSpPr>
        <p:spPr>
          <a:xfrm>
            <a:off x="4909680" y="2304360"/>
            <a:ext cx="105552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(1+g)</a:t>
            </a:r>
            <a:r>
              <a:rPr b="0" lang="nl-BE" sz="1800" spc="-1" strike="noStrike" baseline="30000">
                <a:solidFill>
                  <a:schemeClr val="dk1"/>
                </a:solidFill>
                <a:latin typeface="Calibri"/>
              </a:rPr>
              <a:t>2</a:t>
            </a:r>
            <a:endParaRPr b="0" lang="en-US" sz="1800" spc="-1" strike="noStrike">
              <a:solidFill>
                <a:srgbClr val="000000"/>
              </a:solidFill>
              <a:latin typeface="Arial"/>
            </a:endParaRPr>
          </a:p>
        </p:txBody>
      </p:sp>
      <p:sp>
        <p:nvSpPr>
          <p:cNvPr id="367" name="Tekstvak 20"/>
          <p:cNvSpPr/>
          <p:nvPr/>
        </p:nvSpPr>
        <p:spPr>
          <a:xfrm>
            <a:off x="3177360" y="23054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368" name="Tekstvak 21"/>
          <p:cNvSpPr/>
          <p:nvPr/>
        </p:nvSpPr>
        <p:spPr>
          <a:xfrm>
            <a:off x="4041000" y="2284560"/>
            <a:ext cx="6318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1+g</a:t>
            </a:r>
            <a:endParaRPr b="0" lang="en-US" sz="1800" spc="-1" strike="noStrike">
              <a:solidFill>
                <a:srgbClr val="000000"/>
              </a:solidFill>
              <a:latin typeface="Arial"/>
            </a:endParaRPr>
          </a:p>
        </p:txBody>
      </p:sp>
      <p:sp>
        <p:nvSpPr>
          <p:cNvPr id="369" name="Tekstvak 22"/>
          <p:cNvSpPr/>
          <p:nvPr/>
        </p:nvSpPr>
        <p:spPr>
          <a:xfrm>
            <a:off x="5913360" y="2284560"/>
            <a:ext cx="91512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(1+g)</a:t>
            </a:r>
            <a:r>
              <a:rPr b="0" lang="nl-BE" sz="1800" spc="-1" strike="noStrike" baseline="30000">
                <a:solidFill>
                  <a:schemeClr val="dk1"/>
                </a:solidFill>
                <a:latin typeface="Calibri"/>
              </a:rPr>
              <a:t>3</a:t>
            </a:r>
            <a:endParaRPr b="0" lang="en-US" sz="1800" spc="-1" strike="noStrike">
              <a:solidFill>
                <a:srgbClr val="000000"/>
              </a:solidFill>
              <a:latin typeface="Arial"/>
            </a:endParaRPr>
          </a:p>
        </p:txBody>
      </p:sp>
      <p:sp>
        <p:nvSpPr>
          <p:cNvPr id="370" name="Tekstvak 23"/>
          <p:cNvSpPr/>
          <p:nvPr/>
        </p:nvSpPr>
        <p:spPr>
          <a:xfrm>
            <a:off x="8793000" y="2292480"/>
            <a:ext cx="9450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(1+g)</a:t>
            </a:r>
            <a:r>
              <a:rPr b="0" lang="nl-BE" sz="1800" spc="-1" strike="noStrike" baseline="30000">
                <a:solidFill>
                  <a:schemeClr val="dk1"/>
                </a:solidFill>
                <a:latin typeface="Symbol"/>
              </a:rPr>
              <a:t></a:t>
            </a:r>
            <a:endParaRPr b="0" lang="en-US" sz="1800" spc="-1" strike="noStrike">
              <a:solidFill>
                <a:srgbClr val="000000"/>
              </a:solidFill>
              <a:latin typeface="Arial"/>
            </a:endParaRPr>
          </a:p>
        </p:txBody>
      </p:sp>
      <p:sp>
        <p:nvSpPr>
          <p:cNvPr id="371" name="Tekstvak 24"/>
          <p:cNvSpPr/>
          <p:nvPr/>
        </p:nvSpPr>
        <p:spPr>
          <a:xfrm>
            <a:off x="2280600" y="31568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372" name="Tekstvak 25"/>
          <p:cNvSpPr/>
          <p:nvPr/>
        </p:nvSpPr>
        <p:spPr>
          <a:xfrm>
            <a:off x="3191040" y="317772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1</a:t>
            </a:r>
            <a:endParaRPr b="0" lang="en-US" sz="1800" spc="-1" strike="noStrike">
              <a:solidFill>
                <a:srgbClr val="000000"/>
              </a:solidFill>
              <a:latin typeface="Arial"/>
            </a:endParaRPr>
          </a:p>
        </p:txBody>
      </p:sp>
      <p:sp>
        <p:nvSpPr>
          <p:cNvPr id="373" name="Tekstvak 26"/>
          <p:cNvSpPr/>
          <p:nvPr/>
        </p:nvSpPr>
        <p:spPr>
          <a:xfrm>
            <a:off x="4147200" y="31568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2</a:t>
            </a:r>
            <a:endParaRPr b="0" lang="en-US" sz="1800" spc="-1" strike="noStrike">
              <a:solidFill>
                <a:srgbClr val="000000"/>
              </a:solidFill>
              <a:latin typeface="Arial"/>
            </a:endParaRPr>
          </a:p>
        </p:txBody>
      </p:sp>
      <p:sp>
        <p:nvSpPr>
          <p:cNvPr id="374" name="Tekstvak 27"/>
          <p:cNvSpPr/>
          <p:nvPr/>
        </p:nvSpPr>
        <p:spPr>
          <a:xfrm>
            <a:off x="5057640" y="315720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3</a:t>
            </a:r>
            <a:endParaRPr b="0" lang="en-US" sz="1800" spc="-1" strike="noStrike">
              <a:solidFill>
                <a:srgbClr val="000000"/>
              </a:solidFill>
              <a:latin typeface="Arial"/>
            </a:endParaRPr>
          </a:p>
        </p:txBody>
      </p:sp>
      <p:sp>
        <p:nvSpPr>
          <p:cNvPr id="375" name="Tekstvak 28"/>
          <p:cNvSpPr/>
          <p:nvPr/>
        </p:nvSpPr>
        <p:spPr>
          <a:xfrm>
            <a:off x="8793000" y="31010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Symbol"/>
              </a:rPr>
              <a:t></a:t>
            </a:r>
            <a:endParaRPr b="0" lang="en-US" sz="1800" spc="-1" strike="noStrike">
              <a:solidFill>
                <a:srgbClr val="000000"/>
              </a:solidFill>
              <a:latin typeface="Arial"/>
            </a:endParaRPr>
          </a:p>
        </p:txBody>
      </p:sp>
      <p:sp>
        <p:nvSpPr>
          <p:cNvPr id="376" name="Tekstvak 30"/>
          <p:cNvSpPr/>
          <p:nvPr/>
        </p:nvSpPr>
        <p:spPr>
          <a:xfrm>
            <a:off x="5930640" y="3137040"/>
            <a:ext cx="324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4</a:t>
            </a:r>
            <a:endParaRPr b="0" lang="en-US" sz="1800" spc="-1" strike="noStrike">
              <a:solidFill>
                <a:srgbClr val="000000"/>
              </a:solidFill>
              <a:latin typeface="Arial"/>
            </a:endParaRPr>
          </a:p>
        </p:txBody>
      </p:sp>
      <p:sp>
        <p:nvSpPr>
          <p:cNvPr id="377" name="Tekstvak 31"/>
          <p:cNvSpPr/>
          <p:nvPr/>
        </p:nvSpPr>
        <p:spPr>
          <a:xfrm>
            <a:off x="7026840" y="3098160"/>
            <a:ext cx="66780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a:t>
            </a:r>
            <a:r>
              <a:rPr b="0" lang="nl-BE" sz="1800" spc="-1" strike="noStrike">
                <a:solidFill>
                  <a:schemeClr val="dk1"/>
                </a:solidFill>
                <a:latin typeface="Calibri"/>
              </a:rPr>
              <a:t>..</a:t>
            </a:r>
            <a:endParaRPr b="0" lang="en-US" sz="1800" spc="-1" strike="noStrike">
              <a:solidFill>
                <a:srgbClr val="000000"/>
              </a:solidFill>
              <a:latin typeface="Arial"/>
            </a:endParaRPr>
          </a:p>
        </p:txBody>
      </p:sp>
      <p:sp>
        <p:nvSpPr>
          <p:cNvPr id="378" name="Tekstvak 29"/>
          <p:cNvSpPr/>
          <p:nvPr/>
        </p:nvSpPr>
        <p:spPr>
          <a:xfrm>
            <a:off x="9555120" y="3029040"/>
            <a:ext cx="64764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Tijd</a:t>
            </a:r>
            <a:endParaRPr b="0" lang="en-US" sz="1800" spc="-1" strike="noStrike">
              <a:solidFill>
                <a:srgbClr val="000000"/>
              </a:solidFill>
              <a:latin typeface="Arial"/>
            </a:endParaRPr>
          </a:p>
        </p:txBody>
      </p:sp>
      <p:sp>
        <p:nvSpPr>
          <p:cNvPr id="379" name="PlaceHolder 3"/>
          <p:cNvSpPr>
            <a:spLocks noGrp="1"/>
          </p:cNvSpPr>
          <p:nvPr>
            <p:ph type="sldNum" idx="7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408A0EE-88DC-4E00-9548-8DEB1132F9E3}"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Perpetuïteit</a:t>
            </a:r>
            <a:br>
              <a:rPr sz="3200"/>
            </a:br>
            <a:endParaRPr b="0" lang="nl-NL" sz="3200" spc="-1" strike="noStrike">
              <a:solidFill>
                <a:schemeClr val="dk1"/>
              </a:solidFill>
              <a:latin typeface="Calibri"/>
            </a:endParaRPr>
          </a:p>
        </p:txBody>
      </p:sp>
      <p:sp>
        <p:nvSpPr>
          <p:cNvPr id="38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82" name="Tekstvak 5"/>
          <p:cNvSpPr/>
          <p:nvPr/>
        </p:nvSpPr>
        <p:spPr>
          <a:xfrm>
            <a:off x="2619000" y="2649960"/>
            <a:ext cx="7056360" cy="850680"/>
          </a:xfrm>
          <a:prstGeom prst="rect">
            <a:avLst/>
          </a:prstGeom>
          <a:no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83" name="Tekstvak 6"/>
          <p:cNvSpPr/>
          <p:nvPr/>
        </p:nvSpPr>
        <p:spPr>
          <a:xfrm>
            <a:off x="2135520" y="4246200"/>
            <a:ext cx="7920360" cy="12423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80000"/>
              </a:lnSpc>
            </a:pPr>
            <a:r>
              <a:rPr b="0" lang="nl-NL" sz="1800" spc="-1" strike="noStrike">
                <a:solidFill>
                  <a:srgbClr val="003d62"/>
                </a:solidFill>
                <a:latin typeface="Calibri"/>
              </a:rPr>
              <a:t>Een project heeft een jaarlijkse perpetuele kasstroom die zal aangroeien met 3 % per jaar. De eerste kasstroom bedraagt 150.000 EUR. </a:t>
            </a:r>
            <a:endParaRPr b="0" lang="en-US" sz="1800" spc="-1" strike="noStrike">
              <a:solidFill>
                <a:srgbClr val="000000"/>
              </a:solidFill>
              <a:latin typeface="Arial"/>
            </a:endParaRPr>
          </a:p>
          <a:p>
            <a:pPr defTabSz="457200">
              <a:lnSpc>
                <a:spcPct val="80000"/>
              </a:lnSpc>
            </a:pPr>
            <a:r>
              <a:rPr b="0" lang="nl-NL" sz="1800" spc="-1" strike="noStrike">
                <a:solidFill>
                  <a:srgbClr val="003d62"/>
                </a:solidFill>
                <a:latin typeface="Calibri"/>
              </a:rPr>
              <a:t>De contante waarde van het project is gelijk aan: </a:t>
            </a:r>
            <a:endParaRPr b="0" lang="en-US" sz="1800" spc="-1" strike="noStrike">
              <a:solidFill>
                <a:srgbClr val="000000"/>
              </a:solidFill>
              <a:latin typeface="Arial"/>
            </a:endParaRPr>
          </a:p>
          <a:p>
            <a:pPr defTabSz="457200">
              <a:lnSpc>
                <a:spcPct val="80000"/>
              </a:lnSpc>
            </a:pPr>
            <a:r>
              <a:rPr b="0" lang="nl-NL" sz="1800" spc="-1" strike="noStrike">
                <a:solidFill>
                  <a:srgbClr val="003d62"/>
                </a:solidFill>
                <a:latin typeface="Calibri"/>
              </a:rPr>
              <a:t>150.000 / (0,12 - 0,03) of 1.666.667 EUR.</a:t>
            </a:r>
            <a:endParaRPr b="0" lang="en-US" sz="1800" spc="-1" strike="noStrike">
              <a:solidFill>
                <a:srgbClr val="000000"/>
              </a:solidFill>
              <a:latin typeface="Arial"/>
            </a:endParaRPr>
          </a:p>
        </p:txBody>
      </p:sp>
      <p:sp>
        <p:nvSpPr>
          <p:cNvPr id="384" name="PlaceHolder 3"/>
          <p:cNvSpPr>
            <a:spLocks noGrp="1"/>
          </p:cNvSpPr>
          <p:nvPr>
            <p:ph type="sldNum" idx="7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960755E-9716-4160-AB8F-68241106D497}"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623" dur="indefinite" restart="never" nodeType="tmRoot">
          <p:childTnLst>
            <p:seq>
              <p:cTn id="624" dur="indefinite" nodeType="mainSeq">
                <p:childTnLst>
                  <p:par>
                    <p:cTn id="625" fill="hold">
                      <p:stCondLst>
                        <p:cond delay="indefinite"/>
                      </p:stCondLst>
                      <p:childTnLst>
                        <p:par>
                          <p:cTn id="626" fill="hold">
                            <p:stCondLst>
                              <p:cond delay="0"/>
                            </p:stCondLst>
                            <p:childTnLst>
                              <p:par>
                                <p:cTn id="627" nodeType="clickEffect" fill="hold" presetClass="entr" presetID="42">
                                  <p:stCondLst>
                                    <p:cond delay="0"/>
                                  </p:stCondLst>
                                  <p:childTnLst>
                                    <p:set>
                                      <p:cBhvr>
                                        <p:cTn id="628" dur="1" fill="hold">
                                          <p:stCondLst>
                                            <p:cond delay="0"/>
                                          </p:stCondLst>
                                        </p:cTn>
                                        <p:tgtEl>
                                          <p:spTgt spid="383"/>
                                        </p:tgtEl>
                                        <p:attrNameLst>
                                          <p:attrName>style.visibility</p:attrName>
                                        </p:attrNameLst>
                                      </p:cBhvr>
                                      <p:to>
                                        <p:strVal val="visible"/>
                                      </p:to>
                                    </p:set>
                                    <p:animEffect filter="fade" transition="in">
                                      <p:cBhvr additive="repl">
                                        <p:cTn id="629" dur="1000"/>
                                        <p:tgtEl>
                                          <p:spTgt spid="383"/>
                                        </p:tgtEl>
                                      </p:cBhvr>
                                    </p:animEffect>
                                    <p:anim calcmode="lin" valueType="num">
                                      <p:cBhvr additive="repl">
                                        <p:cTn id="630" dur="1000" fill="hold"/>
                                        <p:tgtEl>
                                          <p:spTgt spid="383"/>
                                        </p:tgtEl>
                                        <p:attrNameLst>
                                          <p:attrName>ppt_x</p:attrName>
                                        </p:attrNameLst>
                                      </p:cBhvr>
                                      <p:tavLst>
                                        <p:tav tm="0">
                                          <p:val>
                                            <p:strVal val="#ppt_x"/>
                                          </p:val>
                                        </p:tav>
                                        <p:tav tm="100000">
                                          <p:val>
                                            <p:strVal val="#ppt_x"/>
                                          </p:val>
                                        </p:tav>
                                      </p:tavLst>
                                    </p:anim>
                                    <p:anim calcmode="lin" valueType="num">
                                      <p:cBhvr additive="repl">
                                        <p:cTn id="631" dur="1000" fill="hold"/>
                                        <p:tgtEl>
                                          <p:spTgt spid="3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Annuïteit</a:t>
            </a:r>
            <a:endParaRPr b="0" lang="nl-NL" sz="3600" spc="-1" strike="noStrike">
              <a:solidFill>
                <a:schemeClr val="dk1"/>
              </a:solidFill>
              <a:latin typeface="Calibri"/>
            </a:endParaRPr>
          </a:p>
        </p:txBody>
      </p:sp>
      <p:sp>
        <p:nvSpPr>
          <p:cNvPr id="386" name="PlaceHolder 2"/>
          <p:cNvSpPr>
            <a:spLocks noGrp="1"/>
          </p:cNvSpPr>
          <p:nvPr>
            <p:ph/>
          </p:nvPr>
        </p:nvSpPr>
        <p:spPr>
          <a:xfrm>
            <a:off x="2157480" y="1628640"/>
            <a:ext cx="7870320" cy="4608000"/>
          </a:xfrm>
          <a:prstGeom prst="rect">
            <a:avLst/>
          </a:prstGeom>
          <a:blipFill rotWithShape="0">
            <a:blip r:embed="rId1"/>
            <a:stretch>
              <a:fillRect l="-1239" t="-1859"/>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87" name="Rectangle 8"/>
          <p:cNvSpPr/>
          <p:nvPr/>
        </p:nvSpPr>
        <p:spPr>
          <a:xfrm>
            <a:off x="6003720" y="157284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88" name="Rectangle 12"/>
          <p:cNvSpPr/>
          <p:nvPr/>
        </p:nvSpPr>
        <p:spPr>
          <a:xfrm>
            <a:off x="6543360" y="489996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89" name="PlaceHolder 3"/>
          <p:cNvSpPr>
            <a:spLocks noGrp="1"/>
          </p:cNvSpPr>
          <p:nvPr>
            <p:ph type="sldNum" idx="7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F9E7C14-3FB5-4179-B3F9-20D25A3BE204}"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Postnumerando annuïteit</a:t>
            </a:r>
            <a:endParaRPr b="0" lang="nl-NL" sz="3200" spc="-1" strike="noStrike">
              <a:solidFill>
                <a:schemeClr val="dk1"/>
              </a:solidFill>
              <a:latin typeface="Calibri"/>
            </a:endParaRPr>
          </a:p>
        </p:txBody>
      </p:sp>
      <p:sp>
        <p:nvSpPr>
          <p:cNvPr id="391" name="PlaceHolder 2"/>
          <p:cNvSpPr>
            <a:spLocks noGrp="1"/>
          </p:cNvSpPr>
          <p:nvPr>
            <p:ph/>
          </p:nvPr>
        </p:nvSpPr>
        <p:spPr>
          <a:xfrm>
            <a:off x="623880" y="1912680"/>
            <a:ext cx="10936440" cy="4324320"/>
          </a:xfrm>
          <a:prstGeom prst="rect">
            <a:avLst/>
          </a:prstGeom>
          <a:blipFill rotWithShape="0">
            <a:blip r:embed="rId1"/>
            <a:stretch>
              <a:fillRect l="-559" t="-1556"/>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392" name="Rectangle 7"/>
          <p:cNvSpPr/>
          <p:nvPr/>
        </p:nvSpPr>
        <p:spPr>
          <a:xfrm>
            <a:off x="6003720" y="213624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93" name="PlaceHolder 3"/>
          <p:cNvSpPr>
            <a:spLocks noGrp="1"/>
          </p:cNvSpPr>
          <p:nvPr>
            <p:ph type="sldNum" idx="7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AE5BDE5-A11F-46E6-8F24-3B1190DBF06A}"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cap="all">
                <a:solidFill>
                  <a:schemeClr val="dk2"/>
                </a:solidFill>
                <a:latin typeface="Calibri bold"/>
              </a:rPr>
              <a:t>Het investeringsbeslissings-proces</a:t>
            </a:r>
            <a:endParaRPr b="0" lang="nl-NL" sz="3600" spc="-1" strike="noStrike">
              <a:solidFill>
                <a:schemeClr val="dk1"/>
              </a:solidFill>
              <a:latin typeface="Calibri"/>
            </a:endParaRPr>
          </a:p>
        </p:txBody>
      </p:sp>
      <p:sp>
        <p:nvSpPr>
          <p:cNvPr id="91"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Investeringsprojecten</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Postnumerando annuïteit</a:t>
            </a:r>
            <a:br>
              <a:rPr sz="3200"/>
            </a:br>
            <a:endParaRPr b="0" lang="nl-NL" sz="3200" spc="-1" strike="noStrike">
              <a:solidFill>
                <a:schemeClr val="dk1"/>
              </a:solidFill>
              <a:latin typeface="Calibri"/>
            </a:endParaRPr>
          </a:p>
        </p:txBody>
      </p:sp>
      <p:sp>
        <p:nvSpPr>
          <p:cNvPr id="39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endParaRPr b="1" lang="nl-NL" sz="800" spc="-1" strike="noStrike">
              <a:solidFill>
                <a:schemeClr val="dk2"/>
              </a:solidFill>
              <a:latin typeface="Calibri"/>
            </a:endParaRPr>
          </a:p>
          <a:p>
            <a:pPr marL="228600" indent="-228600" defTabSz="914400">
              <a:lnSpc>
                <a:spcPct val="90000"/>
              </a:lnSpc>
              <a:spcBef>
                <a:spcPts val="1001"/>
              </a:spcBef>
              <a:buNone/>
              <a:tabLst>
                <a:tab algn="l" pos="0"/>
              </a:tabLst>
            </a:pPr>
            <a:r>
              <a:rPr b="1" lang="nl-NL" sz="3200" spc="-1" strike="noStrike">
                <a:solidFill>
                  <a:schemeClr val="dk2"/>
                </a:solidFill>
                <a:latin typeface="Calibri"/>
              </a:rPr>
              <a:t>	</a:t>
            </a:r>
            <a:endParaRPr b="1" lang="nl-NL" sz="3200" spc="-1" strike="noStrike">
              <a:solidFill>
                <a:schemeClr val="dk2"/>
              </a:solidFill>
              <a:latin typeface="Calibri"/>
            </a:endParaRPr>
          </a:p>
        </p:txBody>
      </p:sp>
      <p:sp>
        <p:nvSpPr>
          <p:cNvPr id="396" name="Rectangle 5"/>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97" name="Rectangle 6"/>
          <p:cNvSpPr/>
          <p:nvPr/>
        </p:nvSpPr>
        <p:spPr>
          <a:xfrm>
            <a:off x="6003720" y="68220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398" name="Tekstvak 5"/>
          <p:cNvSpPr/>
          <p:nvPr/>
        </p:nvSpPr>
        <p:spPr>
          <a:xfrm>
            <a:off x="2135520" y="1845000"/>
            <a:ext cx="7920360" cy="2740680"/>
          </a:xfrm>
          <a:prstGeom prst="rect">
            <a:avLst/>
          </a:prstGeom>
          <a:blipFill rotWithShape="0">
            <a:blip r:embed="rId1"/>
            <a:srcRect/>
            <a:stretch/>
          </a:blipFill>
          <a:ln w="0">
            <a:solidFill>
              <a:srgbClr val="00b050"/>
            </a:solidFill>
            <a:prstDash val="dash"/>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99" name="PlaceHolder 3"/>
          <p:cNvSpPr>
            <a:spLocks noGrp="1"/>
          </p:cNvSpPr>
          <p:nvPr>
            <p:ph type="sldNum" idx="7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6F24A3D-64DA-4FDE-A47D-8EA08216214C}"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Postnumerando annuïteit</a:t>
            </a:r>
            <a:br>
              <a:rPr sz="3200"/>
            </a:br>
            <a:endParaRPr b="0" lang="nl-NL" sz="3200" spc="-1" strike="noStrike">
              <a:solidFill>
                <a:schemeClr val="dk1"/>
              </a:solidFill>
              <a:latin typeface="Calibri"/>
            </a:endParaRPr>
          </a:p>
        </p:txBody>
      </p:sp>
      <p:sp>
        <p:nvSpPr>
          <p:cNvPr id="40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endParaRPr b="1" lang="nl-NL" sz="800" spc="-1" strike="noStrike">
              <a:solidFill>
                <a:schemeClr val="dk2"/>
              </a:solidFill>
              <a:latin typeface="Calibri"/>
            </a:endParaRPr>
          </a:p>
          <a:p>
            <a:pPr marL="228600" indent="-228600" defTabSz="914400">
              <a:lnSpc>
                <a:spcPct val="90000"/>
              </a:lnSpc>
              <a:spcBef>
                <a:spcPts val="1001"/>
              </a:spcBef>
              <a:buNone/>
              <a:tabLst>
                <a:tab algn="l" pos="0"/>
              </a:tabLst>
            </a:pPr>
            <a:r>
              <a:rPr b="1" lang="nl-NL" sz="3200" spc="-1" strike="noStrike">
                <a:solidFill>
                  <a:schemeClr val="dk2"/>
                </a:solidFill>
                <a:latin typeface="Calibri"/>
              </a:rPr>
              <a:t>	</a:t>
            </a:r>
            <a:endParaRPr b="1" lang="nl-NL" sz="3200" spc="-1" strike="noStrike">
              <a:solidFill>
                <a:schemeClr val="dk2"/>
              </a:solidFill>
              <a:latin typeface="Calibri"/>
            </a:endParaRPr>
          </a:p>
        </p:txBody>
      </p:sp>
      <p:sp>
        <p:nvSpPr>
          <p:cNvPr id="402" name="Rectangle 5"/>
          <p:cNvSpPr/>
          <p:nvPr/>
        </p:nvSpPr>
        <p:spPr>
          <a:xfrm>
            <a:off x="600372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403" name="Rectangle 6"/>
          <p:cNvSpPr/>
          <p:nvPr/>
        </p:nvSpPr>
        <p:spPr>
          <a:xfrm>
            <a:off x="6003720" y="682200"/>
            <a:ext cx="184320" cy="369000"/>
          </a:xfrm>
          <a:prstGeom prst="rect">
            <a:avLst/>
          </a:prstGeom>
          <a:noFill/>
          <a:ln w="9525">
            <a:noFill/>
          </a:ln>
        </p:spPr>
        <p:style>
          <a:lnRef idx="0"/>
          <a:fillRef idx="0"/>
          <a:effectRef idx="0"/>
          <a:fontRef idx="minor"/>
        </p:style>
        <p:txBody>
          <a:bodyPr wrap="none" lIns="90000" rIns="90000" tIns="45000" bIns="45000" anchor="ctr">
            <a:spAutoFit/>
          </a:bodyPr>
          <a:p>
            <a:pPr algn="ctr" defTabSz="457200">
              <a:lnSpc>
                <a:spcPct val="100000"/>
              </a:lnSpc>
            </a:pPr>
            <a:endParaRPr b="0" lang="en-US" sz="1800" spc="-1" strike="noStrike">
              <a:solidFill>
                <a:schemeClr val="dk1"/>
              </a:solidFill>
              <a:latin typeface="Calibri"/>
            </a:endParaRPr>
          </a:p>
        </p:txBody>
      </p:sp>
      <p:sp>
        <p:nvSpPr>
          <p:cNvPr id="404" name="Tekstvak 5"/>
          <p:cNvSpPr/>
          <p:nvPr/>
        </p:nvSpPr>
        <p:spPr>
          <a:xfrm>
            <a:off x="2129760" y="1653480"/>
            <a:ext cx="7920360" cy="17355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Een onderneming wil de contante waarde van een project berekenen dat gedurende 8 jaar een jaarlijkse kasstroom oplevert van 250.000 EUR. Gegeven een actualisatiefactor van 11% geeft dit: </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Met de grafische rekenmachine (Apps, Finance, TVM Solver)</a:t>
            </a:r>
            <a:endParaRPr b="0" lang="en-US" sz="1800" spc="-1" strike="noStrike">
              <a:solidFill>
                <a:srgbClr val="000000"/>
              </a:solidFill>
              <a:latin typeface="Arial"/>
            </a:endParaRPr>
          </a:p>
        </p:txBody>
      </p:sp>
      <p:pic>
        <p:nvPicPr>
          <p:cNvPr id="405" name="Afbeelding 2" descr="Afbeelding met schermafbeelding&#10;&#10;Automatisch gegenereerde beschrijving"/>
          <p:cNvPicPr/>
          <p:nvPr/>
        </p:nvPicPr>
        <p:blipFill>
          <a:blip r:embed="rId1"/>
          <a:stretch/>
        </p:blipFill>
        <p:spPr>
          <a:xfrm>
            <a:off x="2783520" y="3831480"/>
            <a:ext cx="3168000" cy="2388960"/>
          </a:xfrm>
          <a:prstGeom prst="rect">
            <a:avLst/>
          </a:prstGeom>
          <a:ln w="0">
            <a:noFill/>
          </a:ln>
        </p:spPr>
      </p:pic>
      <p:pic>
        <p:nvPicPr>
          <p:cNvPr id="406" name="Afbeelding 4" descr="Afbeelding met schermafbeelding&#10;&#10;Automatisch gegenereerde beschrijving"/>
          <p:cNvPicPr/>
          <p:nvPr/>
        </p:nvPicPr>
        <p:blipFill>
          <a:blip r:embed="rId2"/>
          <a:stretch/>
        </p:blipFill>
        <p:spPr>
          <a:xfrm>
            <a:off x="6396840" y="3834000"/>
            <a:ext cx="3186360" cy="2402640"/>
          </a:xfrm>
          <a:prstGeom prst="rect">
            <a:avLst/>
          </a:prstGeom>
          <a:ln w="0">
            <a:noFill/>
          </a:ln>
        </p:spPr>
      </p:pic>
      <p:sp>
        <p:nvSpPr>
          <p:cNvPr id="407" name="PlaceHolder 3"/>
          <p:cNvSpPr>
            <a:spLocks noGrp="1"/>
          </p:cNvSpPr>
          <p:nvPr>
            <p:ph type="sldNum" idx="7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0C5A062-A341-4C19-AA5F-9619C409960D}"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632" dur="indefinite" restart="never" nodeType="tmRoot">
          <p:childTnLst>
            <p:seq>
              <p:cTn id="633" dur="indefinite" nodeType="mainSeq">
                <p:childTnLst>
                  <p:par>
                    <p:cTn id="634" fill="hold">
                      <p:stCondLst>
                        <p:cond delay="indefinite"/>
                      </p:stCondLst>
                      <p:childTnLst>
                        <p:par>
                          <p:cTn id="635" fill="hold">
                            <p:stCondLst>
                              <p:cond delay="0"/>
                            </p:stCondLst>
                            <p:childTnLst>
                              <p:par>
                                <p:cTn id="636" nodeType="clickEffect" fill="hold" presetClass="entr" presetID="42">
                                  <p:stCondLst>
                                    <p:cond delay="0"/>
                                  </p:stCondLst>
                                  <p:childTnLst>
                                    <p:set>
                                      <p:cBhvr>
                                        <p:cTn id="637" dur="1" fill="hold">
                                          <p:stCondLst>
                                            <p:cond delay="0"/>
                                          </p:stCondLst>
                                        </p:cTn>
                                        <p:tgtEl>
                                          <p:spTgt spid="405"/>
                                        </p:tgtEl>
                                        <p:attrNameLst>
                                          <p:attrName>style.visibility</p:attrName>
                                        </p:attrNameLst>
                                      </p:cBhvr>
                                      <p:to>
                                        <p:strVal val="visible"/>
                                      </p:to>
                                    </p:set>
                                    <p:animEffect filter="fade" transition="in">
                                      <p:cBhvr additive="repl">
                                        <p:cTn id="638" dur="1000"/>
                                        <p:tgtEl>
                                          <p:spTgt spid="405"/>
                                        </p:tgtEl>
                                      </p:cBhvr>
                                    </p:animEffect>
                                    <p:anim calcmode="lin" valueType="num">
                                      <p:cBhvr additive="repl">
                                        <p:cTn id="639" dur="1000" fill="hold"/>
                                        <p:tgtEl>
                                          <p:spTgt spid="405"/>
                                        </p:tgtEl>
                                        <p:attrNameLst>
                                          <p:attrName>ppt_x</p:attrName>
                                        </p:attrNameLst>
                                      </p:cBhvr>
                                      <p:tavLst>
                                        <p:tav tm="0">
                                          <p:val>
                                            <p:strVal val="#ppt_x"/>
                                          </p:val>
                                        </p:tav>
                                        <p:tav tm="100000">
                                          <p:val>
                                            <p:strVal val="#ppt_x"/>
                                          </p:val>
                                        </p:tav>
                                      </p:tavLst>
                                    </p:anim>
                                    <p:anim calcmode="lin" valueType="num">
                                      <p:cBhvr additive="repl">
                                        <p:cTn id="640" dur="1000" fill="hold"/>
                                        <p:tgtEl>
                                          <p:spTgt spid="405"/>
                                        </p:tgtEl>
                                        <p:attrNameLst>
                                          <p:attrName>ppt_y</p:attrName>
                                        </p:attrNameLst>
                                      </p:cBhvr>
                                      <p:tavLst>
                                        <p:tav tm="0">
                                          <p:val>
                                            <p:strVal val="#ppt_y+.1"/>
                                          </p:val>
                                        </p:tav>
                                        <p:tav tm="100000">
                                          <p:val>
                                            <p:strVal val="#ppt_y"/>
                                          </p:val>
                                        </p:tav>
                                      </p:tavLst>
                                    </p:anim>
                                  </p:childTnLst>
                                </p:cTn>
                              </p:par>
                            </p:childTnLst>
                          </p:cTn>
                        </p:par>
                      </p:childTnLst>
                    </p:cTn>
                  </p:par>
                  <p:par>
                    <p:cTn id="641" fill="hold">
                      <p:stCondLst>
                        <p:cond delay="indefinite"/>
                      </p:stCondLst>
                      <p:childTnLst>
                        <p:par>
                          <p:cTn id="642" fill="hold">
                            <p:stCondLst>
                              <p:cond delay="0"/>
                            </p:stCondLst>
                            <p:childTnLst>
                              <p:par>
                                <p:cTn id="643" nodeType="clickEffect" fill="hold" presetClass="entr" presetID="42">
                                  <p:stCondLst>
                                    <p:cond delay="0"/>
                                  </p:stCondLst>
                                  <p:childTnLst>
                                    <p:set>
                                      <p:cBhvr>
                                        <p:cTn id="644" dur="1" fill="hold">
                                          <p:stCondLst>
                                            <p:cond delay="0"/>
                                          </p:stCondLst>
                                        </p:cTn>
                                        <p:tgtEl>
                                          <p:spTgt spid="406"/>
                                        </p:tgtEl>
                                        <p:attrNameLst>
                                          <p:attrName>style.visibility</p:attrName>
                                        </p:attrNameLst>
                                      </p:cBhvr>
                                      <p:to>
                                        <p:strVal val="visible"/>
                                      </p:to>
                                    </p:set>
                                    <p:animEffect filter="fade" transition="in">
                                      <p:cBhvr additive="repl">
                                        <p:cTn id="645" dur="1000"/>
                                        <p:tgtEl>
                                          <p:spTgt spid="406"/>
                                        </p:tgtEl>
                                      </p:cBhvr>
                                    </p:animEffect>
                                    <p:anim calcmode="lin" valueType="num">
                                      <p:cBhvr additive="repl">
                                        <p:cTn id="646" dur="1000" fill="hold"/>
                                        <p:tgtEl>
                                          <p:spTgt spid="406"/>
                                        </p:tgtEl>
                                        <p:attrNameLst>
                                          <p:attrName>ppt_x</p:attrName>
                                        </p:attrNameLst>
                                      </p:cBhvr>
                                      <p:tavLst>
                                        <p:tav tm="0">
                                          <p:val>
                                            <p:strVal val="#ppt_x"/>
                                          </p:val>
                                        </p:tav>
                                        <p:tav tm="100000">
                                          <p:val>
                                            <p:strVal val="#ppt_x"/>
                                          </p:val>
                                        </p:tav>
                                      </p:tavLst>
                                    </p:anim>
                                    <p:anim calcmode="lin" valueType="num">
                                      <p:cBhvr additive="repl">
                                        <p:cTn id="647" dur="1000" fill="hold"/>
                                        <p:tgtEl>
                                          <p:spTgt spid="4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Net Present Value methode (NPV)</a:t>
            </a:r>
            <a:endParaRPr b="0" lang="nl-NL" sz="4400" spc="-1" strike="noStrike">
              <a:solidFill>
                <a:schemeClr val="dk1"/>
              </a:solidFill>
              <a:latin typeface="Calibri"/>
            </a:endParaRPr>
          </a:p>
        </p:txBody>
      </p:sp>
      <p:sp>
        <p:nvSpPr>
          <p:cNvPr id="409" name="PlaceHolder 2"/>
          <p:cNvSpPr>
            <a:spLocks noGrp="1"/>
          </p:cNvSpPr>
          <p:nvPr>
            <p:ph/>
          </p:nvPr>
        </p:nvSpPr>
        <p:spPr>
          <a:xfrm>
            <a:off x="623880" y="1912680"/>
            <a:ext cx="10936440" cy="4324320"/>
          </a:xfrm>
          <a:prstGeom prst="rect">
            <a:avLst/>
          </a:prstGeom>
          <a:blipFill rotWithShape="0">
            <a:blip r:embed="rId1"/>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410" name="Rectangle 5"/>
          <p:cNvSpPr/>
          <p:nvPr/>
        </p:nvSpPr>
        <p:spPr>
          <a:xfrm>
            <a:off x="152388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411" name="Tekstvak 7"/>
          <p:cNvSpPr/>
          <p:nvPr/>
        </p:nvSpPr>
        <p:spPr>
          <a:xfrm>
            <a:off x="2689920" y="3429000"/>
            <a:ext cx="6804360" cy="87084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412" name="PlaceHolder 3"/>
          <p:cNvSpPr>
            <a:spLocks noGrp="1"/>
          </p:cNvSpPr>
          <p:nvPr>
            <p:ph type="sldNum" idx="7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F40D3BD-1F7B-4863-B694-2D82F46E5F3A}"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Net Present Value methode</a:t>
            </a:r>
            <a:endParaRPr b="0" lang="nl-NL" sz="4400" spc="-1" strike="noStrike">
              <a:solidFill>
                <a:schemeClr val="dk1"/>
              </a:solidFill>
              <a:latin typeface="Calibri"/>
            </a:endParaRPr>
          </a:p>
        </p:txBody>
      </p:sp>
      <p:sp>
        <p:nvSpPr>
          <p:cNvPr id="41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400" spc="-1" strike="noStrike">
                <a:solidFill>
                  <a:schemeClr val="dk2"/>
                </a:solidFill>
                <a:latin typeface="Calibri"/>
              </a:rPr>
              <a:t>Zo bekomt men de volgende beslissingsregel voor economische onafhankelijke projecten: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algn="just" defTabSz="914400">
              <a:lnSpc>
                <a:spcPct val="90000"/>
              </a:lnSpc>
              <a:buNone/>
              <a:tabLst>
                <a:tab algn="l" pos="0"/>
              </a:tabLst>
            </a:pPr>
            <a:r>
              <a:rPr b="1" lang="nl-NL" sz="2400" spc="-1" strike="noStrike">
                <a:solidFill>
                  <a:schemeClr val="dk2"/>
                </a:solidFill>
                <a:latin typeface="Arial"/>
              </a:rPr>
              <a:t>NPV &gt; 0  </a:t>
            </a:r>
            <a:r>
              <a:rPr b="1" lang="nl-NL" sz="2400" spc="-1" strike="noStrike">
                <a:solidFill>
                  <a:schemeClr val="dk2"/>
                </a:solidFill>
                <a:latin typeface="Arial"/>
              </a:rPr>
              <a:t>	</a:t>
            </a:r>
            <a:r>
              <a:rPr b="1" lang="nl-NL" sz="2400" spc="-1" strike="noStrike">
                <a:solidFill>
                  <a:schemeClr val="dk2"/>
                </a:solidFill>
                <a:latin typeface="Arial"/>
              </a:rPr>
              <a:t>	</a:t>
            </a:r>
            <a:r>
              <a:rPr b="1" lang="nl-NL" sz="2400" spc="-1" strike="noStrike">
                <a:solidFill>
                  <a:schemeClr val="dk2"/>
                </a:solidFill>
                <a:latin typeface="Wingdings"/>
              </a:rPr>
              <a:t></a:t>
            </a:r>
            <a:r>
              <a:rPr b="1" lang="nl-NL" sz="2400" spc="-1" strike="noStrike">
                <a:solidFill>
                  <a:schemeClr val="dk2"/>
                </a:solidFill>
                <a:latin typeface="Arial"/>
              </a:rPr>
              <a:t>       het project wordt aanvaard</a:t>
            </a:r>
            <a:endParaRPr b="1" lang="nl-NL" sz="2400" spc="-1" strike="noStrike">
              <a:solidFill>
                <a:schemeClr val="dk2"/>
              </a:solidFill>
              <a:latin typeface="Calibri"/>
            </a:endParaRPr>
          </a:p>
          <a:p>
            <a:pPr indent="0" algn="just" defTabSz="914400">
              <a:lnSpc>
                <a:spcPct val="90000"/>
              </a:lnSpc>
              <a:buNone/>
              <a:tabLst>
                <a:tab algn="l" pos="0"/>
              </a:tabLst>
            </a:pPr>
            <a:r>
              <a:rPr b="1" lang="nl-NL" sz="2400" spc="-1" strike="noStrike">
                <a:solidFill>
                  <a:schemeClr val="dk2"/>
                </a:solidFill>
                <a:latin typeface="Arial"/>
              </a:rPr>
              <a:t>NPV &lt; 0 </a:t>
            </a:r>
            <a:r>
              <a:rPr b="1" lang="nl-NL" sz="2400" spc="-1" strike="noStrike">
                <a:solidFill>
                  <a:schemeClr val="dk2"/>
                </a:solidFill>
                <a:latin typeface="Arial"/>
              </a:rPr>
              <a:t>	</a:t>
            </a:r>
            <a:r>
              <a:rPr b="1" lang="nl-NL" sz="2400" spc="-1" strike="noStrike">
                <a:solidFill>
                  <a:schemeClr val="dk2"/>
                </a:solidFill>
                <a:latin typeface="Arial"/>
              </a:rPr>
              <a:t>	</a:t>
            </a:r>
            <a:r>
              <a:rPr b="1" lang="nl-NL" sz="2400" spc="-1" strike="noStrike">
                <a:solidFill>
                  <a:schemeClr val="dk2"/>
                </a:solidFill>
                <a:latin typeface="Wingdings"/>
              </a:rPr>
              <a:t></a:t>
            </a:r>
            <a:r>
              <a:rPr b="1" lang="nl-NL" sz="2400" spc="-1" strike="noStrike">
                <a:solidFill>
                  <a:schemeClr val="dk2"/>
                </a:solidFill>
                <a:latin typeface="Arial"/>
              </a:rPr>
              <a:t>	</a:t>
            </a:r>
            <a:r>
              <a:rPr b="1" lang="nl-NL" sz="2400" spc="-1" strike="noStrike">
                <a:solidFill>
                  <a:schemeClr val="dk2"/>
                </a:solidFill>
                <a:latin typeface="Arial"/>
              </a:rPr>
              <a:t>het project wordt verworpen</a:t>
            </a:r>
            <a:endParaRPr b="1" lang="nl-NL" sz="2400" spc="-1" strike="noStrike">
              <a:solidFill>
                <a:schemeClr val="dk2"/>
              </a:solidFill>
              <a:latin typeface="Calibri"/>
            </a:endParaRPr>
          </a:p>
          <a:p>
            <a:pPr indent="0" algn="just" defTabSz="914400">
              <a:lnSpc>
                <a:spcPct val="90000"/>
              </a:lnSpc>
              <a:buNone/>
              <a:tabLst>
                <a:tab algn="l" pos="0"/>
              </a:tabLst>
            </a:pPr>
            <a:r>
              <a:rPr b="1" lang="nl-NL" sz="2400" spc="-1" strike="noStrike">
                <a:solidFill>
                  <a:schemeClr val="dk2"/>
                </a:solidFill>
                <a:latin typeface="Arial"/>
              </a:rPr>
              <a:t>NPV = 0</a:t>
            </a:r>
            <a:r>
              <a:rPr b="1" lang="nl-NL" sz="2400" spc="-1" strike="noStrike">
                <a:solidFill>
                  <a:schemeClr val="dk2"/>
                </a:solidFill>
                <a:latin typeface="Arial"/>
              </a:rPr>
              <a:t>	</a:t>
            </a:r>
            <a:r>
              <a:rPr b="1" lang="nl-NL" sz="2400" spc="-1" strike="noStrike">
                <a:solidFill>
                  <a:schemeClr val="dk2"/>
                </a:solidFill>
                <a:latin typeface="Arial"/>
              </a:rPr>
              <a:t>   </a:t>
            </a:r>
            <a:r>
              <a:rPr b="1" lang="nl-NL" sz="2400" spc="-1" strike="noStrike">
                <a:solidFill>
                  <a:schemeClr val="dk2"/>
                </a:solidFill>
                <a:latin typeface="Arial"/>
              </a:rPr>
              <a:t>	</a:t>
            </a:r>
            <a:r>
              <a:rPr b="1" lang="nl-NL" sz="2400" spc="-1" strike="noStrike">
                <a:solidFill>
                  <a:schemeClr val="dk2"/>
                </a:solidFill>
                <a:latin typeface="Wingdings"/>
              </a:rPr>
              <a:t></a:t>
            </a:r>
            <a:r>
              <a:rPr b="1" lang="nl-NL" sz="2400" spc="-1" strike="noStrike">
                <a:solidFill>
                  <a:schemeClr val="dk2"/>
                </a:solidFill>
                <a:latin typeface="Arial"/>
              </a:rPr>
              <a:t>	</a:t>
            </a:r>
            <a:r>
              <a:rPr b="1" lang="nl-NL" sz="2400" spc="-1" strike="noStrike">
                <a:solidFill>
                  <a:schemeClr val="dk2"/>
                </a:solidFill>
                <a:latin typeface="Arial"/>
              </a:rPr>
              <a:t>men is indifferent</a:t>
            </a:r>
            <a:endParaRPr b="1" lang="nl-NL" sz="2400" spc="-1" strike="noStrike">
              <a:solidFill>
                <a:schemeClr val="dk2"/>
              </a:solidFill>
              <a:latin typeface="Calibri"/>
            </a:endParaRPr>
          </a:p>
          <a:p>
            <a:pPr indent="0" algn="just" defTabSz="914400">
              <a:lnSpc>
                <a:spcPct val="90000"/>
              </a:lnSpc>
              <a:buNone/>
              <a:tabLst>
                <a:tab algn="l" pos="0"/>
              </a:tabLst>
            </a:pPr>
            <a:endParaRPr b="1" lang="nl-NL" sz="2400" spc="-1" strike="noStrike">
              <a:solidFill>
                <a:schemeClr val="dk2"/>
              </a:solidFill>
              <a:latin typeface="Calibri"/>
            </a:endParaRPr>
          </a:p>
          <a:p>
            <a:pPr indent="0" algn="just" defTabSz="914400">
              <a:lnSpc>
                <a:spcPct val="90000"/>
              </a:lnSpc>
              <a:buNone/>
              <a:tabLst>
                <a:tab algn="l" pos="0"/>
              </a:tabLst>
            </a:pPr>
            <a:r>
              <a:rPr b="1" lang="nl-NL" sz="2400" spc="-1" strike="noStrike">
                <a:solidFill>
                  <a:schemeClr val="dk2"/>
                </a:solidFill>
                <a:latin typeface="Arial"/>
              </a:rPr>
              <a:t>Bij het rangschikken van projecten op basis van NPV, kiest men de projecten met de hoogte NPV eerst.</a:t>
            </a:r>
            <a:endParaRPr b="1" lang="nl-NL" sz="2400" spc="-1" strike="noStrike">
              <a:solidFill>
                <a:schemeClr val="dk2"/>
              </a:solidFill>
              <a:latin typeface="Calibri"/>
            </a:endParaRPr>
          </a:p>
        </p:txBody>
      </p:sp>
      <p:sp>
        <p:nvSpPr>
          <p:cNvPr id="415" name="PlaceHolder 3"/>
          <p:cNvSpPr>
            <a:spLocks noGrp="1"/>
          </p:cNvSpPr>
          <p:nvPr>
            <p:ph type="sldNum" idx="7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277D671-A267-4AEF-B434-3B919E8FB505}"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Net Present Value methode</a:t>
            </a:r>
            <a:endParaRPr b="0" lang="nl-NL" sz="4400" spc="-1" strike="noStrike">
              <a:solidFill>
                <a:schemeClr val="dk1"/>
              </a:solidFill>
              <a:latin typeface="Calibri"/>
            </a:endParaRPr>
          </a:p>
        </p:txBody>
      </p:sp>
      <p:sp>
        <p:nvSpPr>
          <p:cNvPr id="417" name="Tekstvak 6"/>
          <p:cNvSpPr/>
          <p:nvPr/>
        </p:nvSpPr>
        <p:spPr>
          <a:xfrm>
            <a:off x="2135520" y="1700640"/>
            <a:ext cx="7920360" cy="3138840"/>
          </a:xfrm>
          <a:prstGeom prst="rect">
            <a:avLst/>
          </a:prstGeom>
          <a:blipFill rotWithShape="0">
            <a:blip r:embed="rId1"/>
            <a:srcRect/>
            <a:stretch/>
          </a:blipFill>
          <a:ln w="0">
            <a:solidFill>
              <a:srgbClr val="00b050"/>
            </a:solidFill>
            <a:prstDash val="dash"/>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418" name="Tekstvak 10"/>
          <p:cNvSpPr/>
          <p:nvPr/>
        </p:nvSpPr>
        <p:spPr>
          <a:xfrm>
            <a:off x="3575880" y="2637000"/>
            <a:ext cx="3863880" cy="651600"/>
          </a:xfrm>
          <a:prstGeom prst="rect">
            <a:avLst/>
          </a:prstGeom>
          <a:blipFill rotWithShape="0">
            <a:blip r:embed="rId2"/>
            <a:srcRect/>
            <a:stretch/>
          </a:blipFill>
          <a:ln w="0">
            <a:no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419" name="PlaceHolder 2"/>
          <p:cNvSpPr>
            <a:spLocks noGrp="1"/>
          </p:cNvSpPr>
          <p:nvPr>
            <p:ph type="sldNum" idx="7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2450C11-36F5-44AC-A9EF-3475122B3ACC}"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Net Present Value methode</a:t>
            </a:r>
            <a:endParaRPr b="0" lang="nl-NL" sz="4400" spc="-1" strike="noStrike">
              <a:solidFill>
                <a:schemeClr val="dk1"/>
              </a:solidFill>
              <a:latin typeface="Calibri"/>
            </a:endParaRPr>
          </a:p>
        </p:txBody>
      </p:sp>
      <p:sp>
        <p:nvSpPr>
          <p:cNvPr id="42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400" spc="-1" strike="noStrike">
                <a:solidFill>
                  <a:schemeClr val="dk2"/>
                </a:solidFill>
                <a:latin typeface="Calibri"/>
              </a:rPr>
              <a:t>Voordelen van de NPV-methode</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Er wordt rekening gehouden met de tijdswaarde van het geld</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Deze methode dwingt tot nadenken over de hele levensduur van het project</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Deze methode houdt rekening met kasstromen</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De NPV geeft een maatstaf voor het onmiddellijke voordeel dat de onderneming zal behalen indien het project wordt uitgevoerd</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Deze methode incorporeert de juiste opportuniteitskost van het geld (de kapitaalkost)</a:t>
            </a:r>
            <a:endParaRPr b="1" lang="nl-NL" sz="2400" spc="-1" strike="noStrike">
              <a:solidFill>
                <a:schemeClr val="dk2"/>
              </a:solidFill>
              <a:latin typeface="Calibri"/>
            </a:endParaRPr>
          </a:p>
        </p:txBody>
      </p:sp>
      <p:sp>
        <p:nvSpPr>
          <p:cNvPr id="422" name="PlaceHolder 3"/>
          <p:cNvSpPr>
            <a:spLocks noGrp="1"/>
          </p:cNvSpPr>
          <p:nvPr>
            <p:ph type="sldNum" idx="7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0914B0B-C99B-45EE-A5BB-718A2B577405}"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648" dur="indefinite" restart="never" nodeType="tmRoot">
          <p:childTnLst>
            <p:seq>
              <p:cTn id="649" dur="indefinite" nodeType="mainSeq">
                <p:childTnLst>
                  <p:par>
                    <p:cTn id="650" fill="hold">
                      <p:stCondLst>
                        <p:cond delay="indefinite"/>
                      </p:stCondLst>
                      <p:childTnLst>
                        <p:par>
                          <p:cTn id="651" fill="hold">
                            <p:stCondLst>
                              <p:cond delay="0"/>
                            </p:stCondLst>
                            <p:childTnLst>
                              <p:par>
                                <p:cTn id="652" nodeType="clickEffect" fill="hold" presetClass="entr" presetID="42">
                                  <p:stCondLst>
                                    <p:cond delay="0"/>
                                  </p:stCondLst>
                                  <p:childTnLst>
                                    <p:set>
                                      <p:cBhvr>
                                        <p:cTn id="653" dur="1" fill="hold">
                                          <p:stCondLst>
                                            <p:cond delay="0"/>
                                          </p:stCondLst>
                                        </p:cTn>
                                        <p:tgtEl>
                                          <p:spTgt spid="421">
                                            <p:txEl>
                                              <p:pRg st="2" end="2"/>
                                            </p:txEl>
                                          </p:spTgt>
                                        </p:tgtEl>
                                        <p:attrNameLst>
                                          <p:attrName>style.visibility</p:attrName>
                                        </p:attrNameLst>
                                      </p:cBhvr>
                                      <p:to>
                                        <p:strVal val="visible"/>
                                      </p:to>
                                    </p:set>
                                    <p:animEffect filter="fade" transition="in">
                                      <p:cBhvr additive="repl">
                                        <p:cTn id="654" dur="1000"/>
                                        <p:tgtEl>
                                          <p:spTgt spid="421">
                                            <p:txEl>
                                              <p:pRg st="2" end="2"/>
                                            </p:txEl>
                                          </p:spTgt>
                                        </p:tgtEl>
                                      </p:cBhvr>
                                    </p:animEffect>
                                    <p:anim calcmode="lin" valueType="num">
                                      <p:cBhvr additive="repl">
                                        <p:cTn id="655" dur="1000" fill="hold"/>
                                        <p:tgtEl>
                                          <p:spTgt spid="421">
                                            <p:txEl>
                                              <p:pRg st="2" end="2"/>
                                            </p:txEl>
                                          </p:spTgt>
                                        </p:tgtEl>
                                        <p:attrNameLst>
                                          <p:attrName>ppt_x</p:attrName>
                                        </p:attrNameLst>
                                      </p:cBhvr>
                                      <p:tavLst>
                                        <p:tav tm="0">
                                          <p:val>
                                            <p:strVal val="#ppt_x"/>
                                          </p:val>
                                        </p:tav>
                                        <p:tav tm="100000">
                                          <p:val>
                                            <p:strVal val="#ppt_x"/>
                                          </p:val>
                                        </p:tav>
                                      </p:tavLst>
                                    </p:anim>
                                    <p:anim calcmode="lin" valueType="num">
                                      <p:cBhvr additive="repl">
                                        <p:cTn id="656" dur="1000" fill="hold"/>
                                        <p:tgtEl>
                                          <p:spTgt spid="4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42">
                                  <p:stCondLst>
                                    <p:cond delay="0"/>
                                  </p:stCondLst>
                                  <p:childTnLst>
                                    <p:set>
                                      <p:cBhvr>
                                        <p:cTn id="660" dur="1" fill="hold">
                                          <p:stCondLst>
                                            <p:cond delay="0"/>
                                          </p:stCondLst>
                                        </p:cTn>
                                        <p:tgtEl>
                                          <p:spTgt spid="421">
                                            <p:txEl>
                                              <p:pRg st="3" end="3"/>
                                            </p:txEl>
                                          </p:spTgt>
                                        </p:tgtEl>
                                        <p:attrNameLst>
                                          <p:attrName>style.visibility</p:attrName>
                                        </p:attrNameLst>
                                      </p:cBhvr>
                                      <p:to>
                                        <p:strVal val="visible"/>
                                      </p:to>
                                    </p:set>
                                    <p:animEffect filter="fade" transition="in">
                                      <p:cBhvr additive="repl">
                                        <p:cTn id="661" dur="1000"/>
                                        <p:tgtEl>
                                          <p:spTgt spid="421">
                                            <p:txEl>
                                              <p:pRg st="3" end="3"/>
                                            </p:txEl>
                                          </p:spTgt>
                                        </p:tgtEl>
                                      </p:cBhvr>
                                    </p:animEffect>
                                    <p:anim calcmode="lin" valueType="num">
                                      <p:cBhvr additive="repl">
                                        <p:cTn id="662" dur="1000" fill="hold"/>
                                        <p:tgtEl>
                                          <p:spTgt spid="421">
                                            <p:txEl>
                                              <p:pRg st="3" end="3"/>
                                            </p:txEl>
                                          </p:spTgt>
                                        </p:tgtEl>
                                        <p:attrNameLst>
                                          <p:attrName>ppt_x</p:attrName>
                                        </p:attrNameLst>
                                      </p:cBhvr>
                                      <p:tavLst>
                                        <p:tav tm="0">
                                          <p:val>
                                            <p:strVal val="#ppt_x"/>
                                          </p:val>
                                        </p:tav>
                                        <p:tav tm="100000">
                                          <p:val>
                                            <p:strVal val="#ppt_x"/>
                                          </p:val>
                                        </p:tav>
                                      </p:tavLst>
                                    </p:anim>
                                    <p:anim calcmode="lin" valueType="num">
                                      <p:cBhvr additive="repl">
                                        <p:cTn id="663" dur="1000" fill="hold"/>
                                        <p:tgtEl>
                                          <p:spTgt spid="42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64" fill="hold">
                      <p:stCondLst>
                        <p:cond delay="indefinite"/>
                      </p:stCondLst>
                      <p:childTnLst>
                        <p:par>
                          <p:cTn id="665" fill="hold">
                            <p:stCondLst>
                              <p:cond delay="0"/>
                            </p:stCondLst>
                            <p:childTnLst>
                              <p:par>
                                <p:cTn id="666" nodeType="clickEffect" fill="hold" presetClass="entr" presetID="42">
                                  <p:stCondLst>
                                    <p:cond delay="0"/>
                                  </p:stCondLst>
                                  <p:childTnLst>
                                    <p:set>
                                      <p:cBhvr>
                                        <p:cTn id="667" dur="1" fill="hold">
                                          <p:stCondLst>
                                            <p:cond delay="0"/>
                                          </p:stCondLst>
                                        </p:cTn>
                                        <p:tgtEl>
                                          <p:spTgt spid="421">
                                            <p:txEl>
                                              <p:pRg st="4" end="4"/>
                                            </p:txEl>
                                          </p:spTgt>
                                        </p:tgtEl>
                                        <p:attrNameLst>
                                          <p:attrName>style.visibility</p:attrName>
                                        </p:attrNameLst>
                                      </p:cBhvr>
                                      <p:to>
                                        <p:strVal val="visible"/>
                                      </p:to>
                                    </p:set>
                                    <p:animEffect filter="fade" transition="in">
                                      <p:cBhvr additive="repl">
                                        <p:cTn id="668" dur="1000"/>
                                        <p:tgtEl>
                                          <p:spTgt spid="421">
                                            <p:txEl>
                                              <p:pRg st="4" end="4"/>
                                            </p:txEl>
                                          </p:spTgt>
                                        </p:tgtEl>
                                      </p:cBhvr>
                                    </p:animEffect>
                                    <p:anim calcmode="lin" valueType="num">
                                      <p:cBhvr additive="repl">
                                        <p:cTn id="669" dur="1000" fill="hold"/>
                                        <p:tgtEl>
                                          <p:spTgt spid="421">
                                            <p:txEl>
                                              <p:pRg st="4" end="4"/>
                                            </p:txEl>
                                          </p:spTgt>
                                        </p:tgtEl>
                                        <p:attrNameLst>
                                          <p:attrName>ppt_x</p:attrName>
                                        </p:attrNameLst>
                                      </p:cBhvr>
                                      <p:tavLst>
                                        <p:tav tm="0">
                                          <p:val>
                                            <p:strVal val="#ppt_x"/>
                                          </p:val>
                                        </p:tav>
                                        <p:tav tm="100000">
                                          <p:val>
                                            <p:strVal val="#ppt_x"/>
                                          </p:val>
                                        </p:tav>
                                      </p:tavLst>
                                    </p:anim>
                                    <p:anim calcmode="lin" valueType="num">
                                      <p:cBhvr additive="repl">
                                        <p:cTn id="670" dur="1000" fill="hold"/>
                                        <p:tgtEl>
                                          <p:spTgt spid="42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1" fill="hold">
                      <p:stCondLst>
                        <p:cond delay="indefinite"/>
                      </p:stCondLst>
                      <p:childTnLst>
                        <p:par>
                          <p:cTn id="672" fill="hold">
                            <p:stCondLst>
                              <p:cond delay="0"/>
                            </p:stCondLst>
                            <p:childTnLst>
                              <p:par>
                                <p:cTn id="673" nodeType="clickEffect" fill="hold" presetClass="entr" presetID="42">
                                  <p:stCondLst>
                                    <p:cond delay="0"/>
                                  </p:stCondLst>
                                  <p:childTnLst>
                                    <p:set>
                                      <p:cBhvr>
                                        <p:cTn id="674" dur="1" fill="hold">
                                          <p:stCondLst>
                                            <p:cond delay="0"/>
                                          </p:stCondLst>
                                        </p:cTn>
                                        <p:tgtEl>
                                          <p:spTgt spid="421">
                                            <p:txEl>
                                              <p:pRg st="5" end="5"/>
                                            </p:txEl>
                                          </p:spTgt>
                                        </p:tgtEl>
                                        <p:attrNameLst>
                                          <p:attrName>style.visibility</p:attrName>
                                        </p:attrNameLst>
                                      </p:cBhvr>
                                      <p:to>
                                        <p:strVal val="visible"/>
                                      </p:to>
                                    </p:set>
                                    <p:animEffect filter="fade" transition="in">
                                      <p:cBhvr additive="repl">
                                        <p:cTn id="675" dur="1000"/>
                                        <p:tgtEl>
                                          <p:spTgt spid="421">
                                            <p:txEl>
                                              <p:pRg st="5" end="5"/>
                                            </p:txEl>
                                          </p:spTgt>
                                        </p:tgtEl>
                                      </p:cBhvr>
                                    </p:animEffect>
                                    <p:anim calcmode="lin" valueType="num">
                                      <p:cBhvr additive="repl">
                                        <p:cTn id="676" dur="1000" fill="hold"/>
                                        <p:tgtEl>
                                          <p:spTgt spid="421">
                                            <p:txEl>
                                              <p:pRg st="5" end="5"/>
                                            </p:txEl>
                                          </p:spTgt>
                                        </p:tgtEl>
                                        <p:attrNameLst>
                                          <p:attrName>ppt_x</p:attrName>
                                        </p:attrNameLst>
                                      </p:cBhvr>
                                      <p:tavLst>
                                        <p:tav tm="0">
                                          <p:val>
                                            <p:strVal val="#ppt_x"/>
                                          </p:val>
                                        </p:tav>
                                        <p:tav tm="100000">
                                          <p:val>
                                            <p:strVal val="#ppt_x"/>
                                          </p:val>
                                        </p:tav>
                                      </p:tavLst>
                                    </p:anim>
                                    <p:anim calcmode="lin" valueType="num">
                                      <p:cBhvr additive="repl">
                                        <p:cTn id="677" dur="1000" fill="hold"/>
                                        <p:tgtEl>
                                          <p:spTgt spid="42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p:nvPr>
        </p:nvSpPr>
        <p:spPr>
          <a:xfrm>
            <a:off x="2157480" y="1340640"/>
            <a:ext cx="7870320" cy="43365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1800" spc="-1" strike="noStrike">
                <a:solidFill>
                  <a:schemeClr val="dk2"/>
                </a:solidFill>
                <a:latin typeface="Calibri"/>
              </a:rPr>
              <a:t>Het is interessant voor een project een zogenaamd NPV‑profiel te berekenen. Dit NPV‑profiel geeft de relatie weer tussen de NPV van het project in functie van verschillende actualisatievoeten. Op basis hiervan kan men dan een range specifiëren van rendements-percentages waarbij het project economisch aanvaardbaar is.</a:t>
            </a:r>
            <a:endParaRPr b="1" lang="nl-NL" sz="1800" spc="-1" strike="noStrike">
              <a:solidFill>
                <a:schemeClr val="dk2"/>
              </a:solidFill>
              <a:latin typeface="Calibri"/>
            </a:endParaRPr>
          </a:p>
          <a:p>
            <a:pPr indent="0" defTabSz="914400">
              <a:lnSpc>
                <a:spcPct val="90000"/>
              </a:lnSpc>
              <a:spcBef>
                <a:spcPts val="1001"/>
              </a:spcBef>
              <a:buNone/>
              <a:tabLst>
                <a:tab algn="l" pos="0"/>
              </a:tabLst>
            </a:pPr>
            <a:endParaRPr b="1" lang="nl-NL" sz="1800" spc="-1" strike="noStrike">
              <a:solidFill>
                <a:schemeClr val="dk2"/>
              </a:solidFill>
              <a:latin typeface="Calibri"/>
            </a:endParaRPr>
          </a:p>
        </p:txBody>
      </p:sp>
      <p:sp>
        <p:nvSpPr>
          <p:cNvPr id="424" name="Rectangle 7"/>
          <p:cNvSpPr/>
          <p:nvPr/>
        </p:nvSpPr>
        <p:spPr>
          <a:xfrm>
            <a:off x="152388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425" name="Rectangle 2"/>
          <p:cNvSpPr/>
          <p:nvPr/>
        </p:nvSpPr>
        <p:spPr>
          <a:xfrm>
            <a:off x="2135520" y="633600"/>
            <a:ext cx="7870320" cy="634680"/>
          </a:xfrm>
          <a:prstGeom prst="rect">
            <a:avLst/>
          </a:prstGeom>
          <a:noFill/>
          <a:ln w="0">
            <a:noFill/>
          </a:ln>
        </p:spPr>
        <p:style>
          <a:lnRef idx="0"/>
          <a:fillRef idx="0"/>
          <a:effectRef idx="0"/>
          <a:fontRef idx="minor"/>
        </p:style>
        <p:txBody>
          <a:bodyPr numCol="1" spcCol="0" lIns="0" rIns="0" tIns="0" bIns="0" anchor="ctr">
            <a:noAutofit/>
          </a:bodyPr>
          <a:p>
            <a:pPr algn="r" defTabSz="457200">
              <a:lnSpc>
                <a:spcPct val="100000"/>
              </a:lnSpc>
            </a:pPr>
            <a:r>
              <a:rPr b="0" lang="nl-BE" sz="3500" spc="-1" strike="noStrike">
                <a:solidFill>
                  <a:srgbClr val="003d62"/>
                </a:solidFill>
                <a:latin typeface="Calibri bold"/>
              </a:rPr>
              <a:t>Net Present Value methode</a:t>
            </a:r>
            <a:endParaRPr b="0" lang="en-US" sz="3500" spc="-1" strike="noStrike">
              <a:solidFill>
                <a:srgbClr val="000000"/>
              </a:solidFill>
              <a:latin typeface="Arial"/>
            </a:endParaRPr>
          </a:p>
        </p:txBody>
      </p:sp>
      <p:sp>
        <p:nvSpPr>
          <p:cNvPr id="426" name="Tekstvak 9"/>
          <p:cNvSpPr/>
          <p:nvPr/>
        </p:nvSpPr>
        <p:spPr>
          <a:xfrm>
            <a:off x="2103120" y="2781000"/>
            <a:ext cx="7920360" cy="335124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a:t>
            </a:r>
            <a:r>
              <a:rPr b="0" i="1" lang="nl-NL" sz="1700" spc="-1" strike="noStrike">
                <a:solidFill>
                  <a:srgbClr val="003d62"/>
                </a:solidFill>
                <a:latin typeface="Calibri"/>
              </a:rPr>
              <a:t>NPV profiel van het </a:t>
            </a:r>
            <a:br>
              <a:rPr sz="1700"/>
            </a:br>
            <a:r>
              <a:rPr b="0" i="1" lang="nl-NL" sz="1700" spc="-1" strike="noStrike">
                <a:solidFill>
                  <a:srgbClr val="003d62"/>
                </a:solidFill>
                <a:latin typeface="Calibri"/>
              </a:rPr>
              <a:t>project van de onderneming </a:t>
            </a:r>
            <a:br>
              <a:rPr sz="1700"/>
            </a:br>
            <a:r>
              <a:rPr b="0" i="1" lang="nl-NL" sz="1700" spc="-1" strike="noStrike">
                <a:solidFill>
                  <a:srgbClr val="003d62"/>
                </a:solidFill>
                <a:latin typeface="Calibri"/>
              </a:rPr>
              <a:t>Prodigy (x 100.000 EUR)</a:t>
            </a:r>
            <a:r>
              <a:rPr b="0" i="1" lang="en-GB" sz="1700" spc="-1" strike="noStrike">
                <a:solidFill>
                  <a:srgbClr val="003d62"/>
                </a:solidFill>
                <a:latin typeface="Calibri"/>
              </a:rPr>
              <a:t> </a:t>
            </a:r>
            <a:endParaRPr b="0" lang="en-US" sz="17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pic>
        <p:nvPicPr>
          <p:cNvPr id="427" name="Picture 11" descr=""/>
          <p:cNvPicPr/>
          <p:nvPr/>
        </p:nvPicPr>
        <p:blipFill>
          <a:blip r:embed="rId1"/>
          <a:srcRect l="3696" t="5075" r="4057" b="5273"/>
          <a:stretch/>
        </p:blipFill>
        <p:spPr>
          <a:xfrm>
            <a:off x="4899600" y="2806920"/>
            <a:ext cx="5118840" cy="3390120"/>
          </a:xfrm>
          <a:prstGeom prst="rect">
            <a:avLst/>
          </a:prstGeom>
          <a:ln w="0">
            <a:noFill/>
          </a:ln>
        </p:spPr>
      </p:pic>
      <p:sp>
        <p:nvSpPr>
          <p:cNvPr id="428" name="PlaceHolder 2"/>
          <p:cNvSpPr>
            <a:spLocks noGrp="1"/>
          </p:cNvSpPr>
          <p:nvPr>
            <p:ph type="sldNum" idx="8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0543103-6166-4EF7-AE40-354450D8F9DC}"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Net Present Value methode</a:t>
            </a:r>
            <a:endParaRPr b="0" lang="nl-NL" sz="4400" spc="-1" strike="noStrike">
              <a:solidFill>
                <a:schemeClr val="dk1"/>
              </a:solidFill>
              <a:latin typeface="Calibri"/>
            </a:endParaRPr>
          </a:p>
        </p:txBody>
      </p:sp>
      <p:sp>
        <p:nvSpPr>
          <p:cNvPr id="430" name="Rectangle 9"/>
          <p:cNvSpPr/>
          <p:nvPr/>
        </p:nvSpPr>
        <p:spPr>
          <a:xfrm>
            <a:off x="152388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431" name="PlaceHolder 2"/>
          <p:cNvSpPr>
            <a:spLocks noGrp="1"/>
          </p:cNvSpPr>
          <p:nvPr>
            <p:ph/>
          </p:nvPr>
        </p:nvSpPr>
        <p:spPr>
          <a:xfrm>
            <a:off x="2157480" y="1340640"/>
            <a:ext cx="7870320" cy="43365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1700" spc="-1" strike="noStrike">
                <a:solidFill>
                  <a:schemeClr val="dk2"/>
                </a:solidFill>
                <a:latin typeface="Calibri"/>
              </a:rPr>
              <a:t>Een andere figuur die nuttige informatie verschaft bij de besluitvorming inzake investeringen is een cumulatief geactualiseerd cashflowprofiel. Hieruit kan men de evolutie van de cumulatieve kasstromen over de levensduur van het project afleiden. Deze figuur laat ook toe na te gaan hoe snel de investeringsuitgaven terugverdiend zijn.</a:t>
            </a:r>
            <a:endParaRPr b="1" lang="nl-NL" sz="1700" spc="-1" strike="noStrike">
              <a:solidFill>
                <a:schemeClr val="dk2"/>
              </a:solidFill>
              <a:latin typeface="Calibri"/>
            </a:endParaRPr>
          </a:p>
        </p:txBody>
      </p:sp>
      <p:sp>
        <p:nvSpPr>
          <p:cNvPr id="432" name="Tekstvak 13"/>
          <p:cNvSpPr/>
          <p:nvPr/>
        </p:nvSpPr>
        <p:spPr>
          <a:xfrm>
            <a:off x="2103120" y="2637000"/>
            <a:ext cx="7920360" cy="356472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a:t>
            </a:r>
            <a:r>
              <a:rPr b="0" i="1" lang="nl-BE" sz="1700" spc="-1" strike="noStrike">
                <a:solidFill>
                  <a:srgbClr val="003d62"/>
                </a:solidFill>
                <a:latin typeface="Calibri"/>
              </a:rPr>
              <a:t>Cumulatief </a:t>
            </a:r>
            <a:br>
              <a:rPr sz="1700"/>
            </a:br>
            <a:r>
              <a:rPr b="0" i="1" lang="nl-BE" sz="1700" spc="-1" strike="noStrike">
                <a:solidFill>
                  <a:srgbClr val="003d62"/>
                </a:solidFill>
                <a:latin typeface="Calibri"/>
              </a:rPr>
              <a:t>cashflowprofiel</a:t>
            </a:r>
            <a:br>
              <a:rPr sz="1700"/>
            </a:br>
            <a:r>
              <a:rPr b="0" i="1" lang="nl-BE" sz="1700" spc="-1" strike="noStrike">
                <a:solidFill>
                  <a:srgbClr val="003d62"/>
                </a:solidFill>
                <a:latin typeface="Calibri"/>
              </a:rPr>
              <a:t>van het project </a:t>
            </a:r>
            <a:br>
              <a:rPr sz="1700"/>
            </a:br>
            <a:r>
              <a:rPr b="0" i="1" lang="nl-BE" sz="1700" spc="-1" strike="noStrike">
                <a:solidFill>
                  <a:srgbClr val="003d62"/>
                </a:solidFill>
                <a:latin typeface="Calibri"/>
              </a:rPr>
              <a:t>van de onderneming</a:t>
            </a:r>
            <a:br>
              <a:rPr sz="1700"/>
            </a:br>
            <a:r>
              <a:rPr b="0" i="1" lang="nl-BE" sz="1700" spc="-1" strike="noStrike">
                <a:solidFill>
                  <a:srgbClr val="003d62"/>
                </a:solidFill>
                <a:latin typeface="Calibri"/>
              </a:rPr>
              <a:t>Prodigy (in EUR)</a:t>
            </a:r>
            <a:endParaRPr b="0" lang="en-US" sz="17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p:txBody>
      </p:sp>
      <p:pic>
        <p:nvPicPr>
          <p:cNvPr id="433" name="Picture 12" descr=""/>
          <p:cNvPicPr/>
          <p:nvPr/>
        </p:nvPicPr>
        <p:blipFill>
          <a:blip r:embed="rId1"/>
          <a:srcRect l="3138" t="5710" r="0" b="7551"/>
          <a:stretch/>
        </p:blipFill>
        <p:spPr>
          <a:xfrm>
            <a:off x="4223880" y="2709000"/>
            <a:ext cx="5819760" cy="3482280"/>
          </a:xfrm>
          <a:prstGeom prst="rect">
            <a:avLst/>
          </a:prstGeom>
          <a:ln w="0">
            <a:noFill/>
          </a:ln>
        </p:spPr>
      </p:pic>
      <p:sp>
        <p:nvSpPr>
          <p:cNvPr id="434" name="PlaceHolder 3"/>
          <p:cNvSpPr>
            <a:spLocks noGrp="1"/>
          </p:cNvSpPr>
          <p:nvPr>
            <p:ph type="sldNum" idx="8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982B6BF-BDD4-4706-8BE2-8AED2A4E326E}"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Het interne rendement</a:t>
            </a:r>
            <a:endParaRPr b="0" lang="nl-NL" sz="4400" spc="-1" strike="noStrike">
              <a:solidFill>
                <a:schemeClr val="dk1"/>
              </a:solidFill>
              <a:latin typeface="Calibri"/>
            </a:endParaRPr>
          </a:p>
        </p:txBody>
      </p:sp>
      <p:sp>
        <p:nvSpPr>
          <p:cNvPr id="436" name="PlaceHolder 2"/>
          <p:cNvSpPr>
            <a:spLocks noGrp="1"/>
          </p:cNvSpPr>
          <p:nvPr>
            <p:ph/>
          </p:nvPr>
        </p:nvSpPr>
        <p:spPr>
          <a:xfrm>
            <a:off x="623880" y="1912680"/>
            <a:ext cx="10936440" cy="4324320"/>
          </a:xfrm>
          <a:prstGeom prst="rect">
            <a:avLst/>
          </a:prstGeom>
          <a:blipFill rotWithShape="0">
            <a:blip r:embed="rId1"/>
            <a:stretch>
              <a:fillRect l="-836" t="-2680"/>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rgbClr val="ffffff">
                    <a:alpha val="1000"/>
                  </a:srgbClr>
                </a:solidFill>
                <a:latin typeface="Calibri"/>
              </a:rPr>
              <a:t> </a:t>
            </a:r>
            <a:endParaRPr b="1" lang="nl-NL" sz="3200" spc="-1" strike="noStrike">
              <a:solidFill>
                <a:schemeClr val="dk2"/>
              </a:solidFill>
              <a:latin typeface="Calibri"/>
            </a:endParaRPr>
          </a:p>
        </p:txBody>
      </p:sp>
      <p:sp>
        <p:nvSpPr>
          <p:cNvPr id="437" name="Rectangle 5"/>
          <p:cNvSpPr/>
          <p:nvPr/>
        </p:nvSpPr>
        <p:spPr>
          <a:xfrm>
            <a:off x="152388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438" name="Tekstvak 5"/>
          <p:cNvSpPr/>
          <p:nvPr/>
        </p:nvSpPr>
        <p:spPr>
          <a:xfrm>
            <a:off x="2693520" y="2565000"/>
            <a:ext cx="6804360" cy="87084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439" name="PlaceHolder 3"/>
          <p:cNvSpPr>
            <a:spLocks noGrp="1"/>
          </p:cNvSpPr>
          <p:nvPr>
            <p:ph type="sldNum" idx="8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81BEC84-C1F9-4A37-9C35-7BBD97CCC1EB}"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Het interne rendement</a:t>
            </a:r>
            <a:endParaRPr b="0" lang="nl-NL" sz="4400" spc="-1" strike="noStrike">
              <a:solidFill>
                <a:schemeClr val="dk1"/>
              </a:solidFill>
              <a:latin typeface="Calibri"/>
            </a:endParaRPr>
          </a:p>
        </p:txBody>
      </p:sp>
      <p:sp>
        <p:nvSpPr>
          <p:cNvPr id="44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000" spc="-1" strike="noStrike">
                <a:solidFill>
                  <a:schemeClr val="dk2"/>
                </a:solidFill>
                <a:latin typeface="Calibri"/>
              </a:rPr>
              <a:t>IRR vergelijken met het door de ondernemingsleiding gehanteerde vereiste rendement (k). Aldus bekomen we volgende </a:t>
            </a:r>
            <a:r>
              <a:rPr b="1" i="1" lang="nl-NL" sz="2000" spc="-1" strike="noStrike">
                <a:solidFill>
                  <a:schemeClr val="dk2"/>
                </a:solidFill>
                <a:latin typeface="Calibri"/>
              </a:rPr>
              <a:t>beslissingsregel</a:t>
            </a:r>
            <a:r>
              <a:rPr b="1" lang="nl-NL" sz="2000" spc="-1" strike="noStrike">
                <a:solidFill>
                  <a:schemeClr val="dk2"/>
                </a:solidFill>
                <a:latin typeface="Calibri"/>
              </a:rPr>
              <a:t> voor economisch onafhankelijke projecten: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IRR &gt; k</a:t>
            </a:r>
            <a:r>
              <a:rPr b="1" lang="nl-NL" sz="2000" spc="-1" strike="noStrike">
                <a:solidFill>
                  <a:schemeClr val="dk2"/>
                </a:solidFill>
                <a:latin typeface="Calibri"/>
              </a:rPr>
              <a:t>	</a:t>
            </a:r>
            <a:r>
              <a:rPr b="1" lang="nl-NL" sz="2000" spc="-1" strike="noStrike">
                <a:solidFill>
                  <a:schemeClr val="dk2"/>
                </a:solidFill>
                <a:latin typeface="Wingdings"/>
              </a:rPr>
              <a:t></a:t>
            </a:r>
            <a:r>
              <a:rPr b="1" lang="nl-NL" sz="2000" spc="-1" strike="noStrike">
                <a:solidFill>
                  <a:schemeClr val="dk2"/>
                </a:solidFill>
                <a:latin typeface="Calibri"/>
              </a:rPr>
              <a:t>	</a:t>
            </a:r>
            <a:r>
              <a:rPr b="1" lang="nl-NL" sz="2000" spc="-1" strike="noStrike">
                <a:solidFill>
                  <a:schemeClr val="dk2"/>
                </a:solidFill>
                <a:latin typeface="Calibri"/>
              </a:rPr>
              <a:t>het project wordt aanvaard</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IRR &lt; k</a:t>
            </a:r>
            <a:r>
              <a:rPr b="1" lang="nl-NL" sz="2000" spc="-1" strike="noStrike">
                <a:solidFill>
                  <a:schemeClr val="dk2"/>
                </a:solidFill>
                <a:latin typeface="Calibri"/>
              </a:rPr>
              <a:t>	</a:t>
            </a:r>
            <a:r>
              <a:rPr b="1" lang="nl-NL" sz="2000" spc="-1" strike="noStrike">
                <a:solidFill>
                  <a:schemeClr val="dk2"/>
                </a:solidFill>
                <a:latin typeface="Wingdings"/>
              </a:rPr>
              <a:t></a:t>
            </a:r>
            <a:r>
              <a:rPr b="1" lang="nl-NL" sz="2000" spc="-1" strike="noStrike">
                <a:solidFill>
                  <a:schemeClr val="dk2"/>
                </a:solidFill>
                <a:latin typeface="Calibri"/>
              </a:rPr>
              <a:t>	</a:t>
            </a:r>
            <a:r>
              <a:rPr b="1" lang="nl-NL" sz="2000" spc="-1" strike="noStrike">
                <a:solidFill>
                  <a:schemeClr val="dk2"/>
                </a:solidFill>
                <a:latin typeface="Calibri"/>
              </a:rPr>
              <a:t>het project wordt verworpen</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IRR = k</a:t>
            </a:r>
            <a:r>
              <a:rPr b="1" lang="nl-NL" sz="2000" spc="-1" strike="noStrike">
                <a:solidFill>
                  <a:schemeClr val="dk2"/>
                </a:solidFill>
                <a:latin typeface="Calibri"/>
              </a:rPr>
              <a:t>	</a:t>
            </a:r>
            <a:r>
              <a:rPr b="1" lang="nl-NL" sz="2000" spc="-1" strike="noStrike">
                <a:solidFill>
                  <a:schemeClr val="dk2"/>
                </a:solidFill>
                <a:latin typeface="Wingdings"/>
              </a:rPr>
              <a:t></a:t>
            </a:r>
            <a:r>
              <a:rPr b="1" lang="nl-NL" sz="2000" spc="-1" strike="noStrike">
                <a:solidFill>
                  <a:schemeClr val="dk2"/>
                </a:solidFill>
                <a:latin typeface="Calibri"/>
              </a:rPr>
              <a:t>	</a:t>
            </a:r>
            <a:r>
              <a:rPr b="1" lang="nl-NL" sz="2000" spc="-1" strike="noStrike">
                <a:solidFill>
                  <a:schemeClr val="dk2"/>
                </a:solidFill>
                <a:latin typeface="Calibri"/>
              </a:rPr>
              <a:t>men is indifferent</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p:txBody>
      </p:sp>
      <p:sp>
        <p:nvSpPr>
          <p:cNvPr id="442" name="PlaceHolder 3"/>
          <p:cNvSpPr>
            <a:spLocks noGrp="1"/>
          </p:cNvSpPr>
          <p:nvPr>
            <p:ph type="sldNum" idx="8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6BEA9BF-C1B1-4EA1-85A0-61BDAEE66378}"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Investeringsbeslissingsproces </a:t>
            </a:r>
            <a:endParaRPr b="0" lang="nl-NL" sz="4400" spc="-1" strike="noStrike">
              <a:solidFill>
                <a:schemeClr val="dk1"/>
              </a:solidFill>
              <a:latin typeface="Calibri"/>
            </a:endParaRPr>
          </a:p>
        </p:txBody>
      </p:sp>
      <p:sp>
        <p:nvSpPr>
          <p:cNvPr id="9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a:lnSpc>
                <a:spcPct val="90000"/>
              </a:lnSpc>
              <a:spcBef>
                <a:spcPts val="1417"/>
              </a:spcBef>
              <a:buNone/>
            </a:pPr>
            <a:endParaRPr b="1" lang="en-GB" sz="3200" spc="-1" strike="noStrike">
              <a:solidFill>
                <a:schemeClr val="dk2"/>
              </a:solidFill>
              <a:latin typeface="Calibri"/>
            </a:endParaRPr>
          </a:p>
        </p:txBody>
      </p:sp>
      <p:sp>
        <p:nvSpPr>
          <p:cNvPr id="94" name="Rectangle 6"/>
          <p:cNvSpPr/>
          <p:nvPr/>
        </p:nvSpPr>
        <p:spPr>
          <a:xfrm>
            <a:off x="1523880" y="-184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graphicFrame>
        <p:nvGraphicFramePr>
          <p:cNvPr id="95" name="Object 5"/>
          <p:cNvGraphicFramePr/>
          <p:nvPr/>
        </p:nvGraphicFramePr>
        <p:xfrm>
          <a:off x="2451240" y="1196640"/>
          <a:ext cx="7289280" cy="4968360"/>
        </p:xfrm>
        <a:graphic>
          <a:graphicData uri="http://schemas.openxmlformats.org/presentationml/2006/ole">
            <p:oleObj progId="PowerPoint.Show.8" r:id="rId1" spid="">
              <p:embed/>
              <p:pic>
                <p:nvPicPr>
                  <p:cNvPr id="96" name="Object 5" descr=""/>
                  <p:cNvPicPr/>
                  <p:nvPr/>
                </p:nvPicPr>
                <p:blipFill>
                  <a:blip r:embed="rId2"/>
                  <a:stretch/>
                </p:blipFill>
                <p:spPr>
                  <a:xfrm>
                    <a:off x="2451240" y="1196640"/>
                    <a:ext cx="7289280" cy="4968360"/>
                  </a:xfrm>
                  <a:prstGeom prst="rect">
                    <a:avLst/>
                  </a:prstGeom>
                  <a:ln w="0">
                    <a:noFill/>
                  </a:ln>
                </p:spPr>
              </p:pic>
            </p:oleObj>
          </a:graphicData>
        </a:graphic>
      </p:graphicFrame>
      <p:sp>
        <p:nvSpPr>
          <p:cNvPr id="97" name="PlaceHolder 3"/>
          <p:cNvSpPr>
            <a:spLocks noGrp="1"/>
          </p:cNvSpPr>
          <p:nvPr>
            <p:ph type="sldNum" idx="2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A5FCDFA-ED57-4A87-8A5A-1B76E2E7D05C}"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Het interne rendement</a:t>
            </a:r>
            <a:endParaRPr b="0" lang="nl-NL" sz="4400" spc="-1" strike="noStrike">
              <a:solidFill>
                <a:schemeClr val="dk1"/>
              </a:solidFill>
              <a:latin typeface="Calibri"/>
            </a:endParaRPr>
          </a:p>
        </p:txBody>
      </p:sp>
      <p:sp>
        <p:nvSpPr>
          <p:cNvPr id="44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000" spc="-1" strike="noStrike">
                <a:solidFill>
                  <a:schemeClr val="dk2"/>
                </a:solidFill>
                <a:latin typeface="Calibri"/>
              </a:rPr>
              <a:t>Het interne rendement wordt bekomen door het toepassen van een “trial and error” procedure. </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r>
              <a:rPr b="1" lang="nl-NL" sz="2000" spc="-1" strike="noStrike">
                <a:solidFill>
                  <a:schemeClr val="dk2"/>
                </a:solidFill>
                <a:latin typeface="Calibri"/>
              </a:rPr>
              <a:t>Men start met een bepaalde actualisatie-voet en men berekent de NPV van het project:</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NL" sz="2000" spc="-1" strike="noStrike">
                <a:solidFill>
                  <a:schemeClr val="dk2"/>
                </a:solidFill>
                <a:latin typeface="Calibri"/>
              </a:rPr>
              <a:t>Indien de berekende NPV positief is, kiest men een hogere actualisatievoet. </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NL" sz="2000" spc="-1" strike="noStrike">
                <a:solidFill>
                  <a:schemeClr val="dk2"/>
                </a:solidFill>
                <a:latin typeface="Calibri"/>
              </a:rPr>
              <a:t>Indien de berekende NPV negatief is, kiest men een lagere actualisatievoet. </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r>
              <a:rPr b="1" lang="nl-NL" sz="2000" spc="-1" strike="noStrike">
                <a:solidFill>
                  <a:schemeClr val="dk2"/>
                </a:solidFill>
                <a:latin typeface="Calibri"/>
              </a:rPr>
              <a:t>Men herhaalt deze procedure totdat de berekende NPV gelijk is aan nul of voldoende dicht bij nul is genaderd.</a:t>
            </a:r>
            <a:endParaRPr b="1" lang="nl-NL" sz="2000" spc="-1" strike="noStrike">
              <a:solidFill>
                <a:schemeClr val="dk2"/>
              </a:solidFill>
              <a:latin typeface="Calibri"/>
            </a:endParaRPr>
          </a:p>
        </p:txBody>
      </p:sp>
      <p:sp>
        <p:nvSpPr>
          <p:cNvPr id="445" name="PlaceHolder 3"/>
          <p:cNvSpPr>
            <a:spLocks noGrp="1"/>
          </p:cNvSpPr>
          <p:nvPr>
            <p:ph type="sldNum" idx="8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7093EF8-F809-475D-BAED-16876DDC7967}"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Het interne rendement</a:t>
            </a:r>
            <a:endParaRPr b="0" lang="nl-NL" sz="4400" spc="-1" strike="noStrike">
              <a:solidFill>
                <a:schemeClr val="dk1"/>
              </a:solidFill>
              <a:latin typeface="Calibri"/>
            </a:endParaRPr>
          </a:p>
        </p:txBody>
      </p:sp>
      <p:sp>
        <p:nvSpPr>
          <p:cNvPr id="447" name="Tekstvak 6"/>
          <p:cNvSpPr/>
          <p:nvPr/>
        </p:nvSpPr>
        <p:spPr>
          <a:xfrm>
            <a:off x="2135520" y="1700640"/>
            <a:ext cx="7920360" cy="420444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(9.5)</a:t>
            </a: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r>
              <a:rPr b="0" lang="nl-NL" sz="1800" spc="-1" strike="noStrike">
                <a:solidFill>
                  <a:srgbClr val="003d62"/>
                </a:solidFill>
                <a:latin typeface="Calibri"/>
              </a:rPr>
              <a:t>Wij illustreren deze “trial and error” procedure aan de hand van het project van Prodigy. We stellen de actualisatievoet gelijk aan 20% en bekomen:</a:t>
            </a: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r>
              <a:rPr b="0" lang="nl-NL" sz="1800" spc="-1" strike="noStrike">
                <a:solidFill>
                  <a:srgbClr val="003d62"/>
                </a:solidFill>
                <a:latin typeface="Calibri"/>
              </a:rPr>
              <a:t>De berekende NPV is positief. Het interne rendement zal dus hoger zijn dan 20%. We kiezen een nieuwe waarde als actualisatievoet </a:t>
            </a: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r>
              <a:rPr b="0" lang="nl-NL" sz="1800" spc="-1" strike="noStrike">
                <a:solidFill>
                  <a:srgbClr val="003d62"/>
                </a:solidFill>
                <a:latin typeface="Calibri"/>
              </a:rPr>
              <a:t>(bijvoorbeeld 22%). De NPV voor 22% is:</a:t>
            </a: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800" spc="-1" strike="noStrike">
              <a:solidFill>
                <a:srgbClr val="000000"/>
              </a:solidFill>
              <a:latin typeface="Arial"/>
            </a:endParaRPr>
          </a:p>
          <a:p>
            <a:pPr defTabSz="457200">
              <a:lnSpc>
                <a:spcPct val="100000"/>
              </a:lnSpc>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r>
              <a:rPr b="0" lang="nl-NL" sz="1800" spc="-1" strike="noStrike">
                <a:solidFill>
                  <a:srgbClr val="003d62"/>
                </a:solidFill>
                <a:latin typeface="Calibri"/>
              </a:rPr>
              <a:t>Het interne rendement ligt bijgevolg tussen 20% en 22%. Het interne ren­dement kan benaderd worden door toepassing van lineaire interpolatie tussen reeds twee berekende actualisatievoeten.</a:t>
            </a:r>
            <a:endParaRPr b="0" lang="en-US" sz="1800" spc="-1" strike="noStrike">
              <a:solidFill>
                <a:srgbClr val="000000"/>
              </a:solidFill>
              <a:latin typeface="Arial"/>
            </a:endParaRPr>
          </a:p>
        </p:txBody>
      </p:sp>
      <p:sp>
        <p:nvSpPr>
          <p:cNvPr id="448" name="Tekstvak 10"/>
          <p:cNvSpPr/>
          <p:nvPr/>
        </p:nvSpPr>
        <p:spPr>
          <a:xfrm>
            <a:off x="3053880" y="2637000"/>
            <a:ext cx="6083640" cy="651600"/>
          </a:xfrm>
          <a:prstGeom prst="rect">
            <a:avLst/>
          </a:prstGeom>
          <a:blipFill rotWithShape="0">
            <a:blip r:embed="rId1"/>
            <a:srcRect/>
            <a:stretch/>
          </a:blipFill>
          <a:ln w="0">
            <a:no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449" name="Tekstvak 7"/>
          <p:cNvSpPr/>
          <p:nvPr/>
        </p:nvSpPr>
        <p:spPr>
          <a:xfrm>
            <a:off x="3053880" y="4289040"/>
            <a:ext cx="6256800" cy="651600"/>
          </a:xfrm>
          <a:prstGeom prst="rect">
            <a:avLst/>
          </a:prstGeom>
          <a:blipFill rotWithShape="0">
            <a:blip r:embed="rId2"/>
            <a:srcRect/>
            <a:stretch/>
          </a:blipFill>
          <a:ln w="0">
            <a:no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450" name="PlaceHolder 2"/>
          <p:cNvSpPr>
            <a:spLocks noGrp="1"/>
          </p:cNvSpPr>
          <p:nvPr>
            <p:ph type="sldNum" idx="8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E543893-A690-42B1-B072-738ECBBEA2DF}"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3939120" y="474840"/>
            <a:ext cx="6271560" cy="505800"/>
          </a:xfrm>
          <a:prstGeom prst="rect">
            <a:avLst/>
          </a:prstGeom>
          <a:noFill/>
          <a:ln w="0">
            <a:noFill/>
          </a:ln>
        </p:spPr>
        <p:txBody>
          <a:bodyPr lIns="91440" rIns="91440" tIns="45720" bIns="45720" anchor="t">
            <a:noAutofit/>
          </a:bodyPr>
          <a:p>
            <a:pPr indent="0" defTabSz="914400">
              <a:lnSpc>
                <a:spcPct val="90000"/>
              </a:lnSpc>
              <a:buNone/>
            </a:pPr>
            <a:r>
              <a:rPr b="1" lang="nl-BE" sz="3000" spc="-1" strike="noStrike">
                <a:solidFill>
                  <a:srgbClr val="1ca1e2"/>
                </a:solidFill>
                <a:latin typeface="Cambria"/>
              </a:rPr>
              <a:t> </a:t>
            </a:r>
            <a:r>
              <a:rPr b="1" lang="nl-BE" sz="3000" spc="-1" strike="noStrike">
                <a:solidFill>
                  <a:srgbClr val="1ca1e2"/>
                </a:solidFill>
                <a:latin typeface="Cambria"/>
              </a:rPr>
              <a:t>Het interne rendement</a:t>
            </a:r>
            <a:endParaRPr b="0" lang="nl-NL" sz="3000" spc="-1" strike="noStrike">
              <a:solidFill>
                <a:schemeClr val="dk1"/>
              </a:solidFill>
              <a:latin typeface="Calibri"/>
            </a:endParaRPr>
          </a:p>
        </p:txBody>
      </p:sp>
      <p:sp>
        <p:nvSpPr>
          <p:cNvPr id="452" name="Tekstvak 6"/>
          <p:cNvSpPr/>
          <p:nvPr/>
        </p:nvSpPr>
        <p:spPr>
          <a:xfrm>
            <a:off x="1910880" y="1230840"/>
            <a:ext cx="8229240" cy="4753080"/>
          </a:xfrm>
          <a:prstGeom prst="rect">
            <a:avLst/>
          </a:prstGeom>
          <a:noFill/>
          <a:ln w="9525">
            <a:solidFill>
              <a:srgbClr val="00b050"/>
            </a:solidFill>
            <a:prstDash val="dash"/>
            <a:miter/>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Indien IRR =  20% :  NPV =  + 0,204</a:t>
            </a:r>
            <a:endParaRPr b="0" lang="en-US" sz="1800" spc="-1" strike="noStrike">
              <a:solidFill>
                <a:srgbClr val="000000"/>
              </a:solidFill>
              <a:latin typeface="Arial"/>
            </a:endParaRPr>
          </a:p>
          <a:p>
            <a:pPr defTabSz="457200">
              <a:lnSpc>
                <a:spcPct val="100000"/>
              </a:lnSpc>
            </a:pPr>
            <a:r>
              <a:rPr b="0" i="1" lang="nl-BE" sz="1800" spc="-1" strike="noStrike">
                <a:solidFill>
                  <a:srgbClr val="003d62"/>
                </a:solidFill>
                <a:latin typeface="Calibri"/>
              </a:rPr>
              <a:t>Indien IRR= 22% :  NPV = - 0,136</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Wij zoeken dat % waarbij NPV = 0. </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Het interne rendement ligt bijgevolg tussen 20% en 22%. </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Het interne ren­dement kan benaderd worden door toepassing van lineaire interpolatie tussen reeds twee berekende actualisatievoeten.</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r>
              <a:rPr b="0" lang="nl-NL" sz="1800" spc="-1" strike="noStrike">
                <a:solidFill>
                  <a:srgbClr val="003d62"/>
                </a:solidFill>
                <a:latin typeface="Calibri"/>
              </a:rPr>
              <a:t>0,204</a:t>
            </a:r>
            <a:r>
              <a:rPr b="0" lang="nl-NL" sz="1800" spc="-1" strike="noStrike">
                <a:solidFill>
                  <a:srgbClr val="003d62"/>
                </a:solidFill>
                <a:latin typeface="Calibri"/>
              </a:rPr>
              <a:t>	</a:t>
            </a:r>
            <a:r>
              <a:rPr b="0" lang="nl-NL" sz="1800" spc="-1" strike="noStrike">
                <a:solidFill>
                  <a:srgbClr val="003d62"/>
                </a:solidFill>
                <a:latin typeface="Calibri"/>
              </a:rPr>
              <a:t>           0</a:t>
            </a:r>
            <a:r>
              <a:rPr b="0" lang="nl-NL" sz="1800" spc="-1" strike="noStrike">
                <a:solidFill>
                  <a:srgbClr val="003d62"/>
                </a:solidFill>
                <a:latin typeface="Calibri"/>
              </a:rPr>
              <a:t>	</a:t>
            </a:r>
            <a:r>
              <a:rPr b="0" lang="nl-NL" sz="1800" spc="-1" strike="noStrike">
                <a:solidFill>
                  <a:srgbClr val="003d62"/>
                </a:solidFill>
                <a:latin typeface="Calibri"/>
              </a:rPr>
              <a:t>	</a:t>
            </a:r>
            <a:r>
              <a:rPr b="0" lang="nl-NL" sz="1800" spc="-1" strike="noStrike">
                <a:solidFill>
                  <a:srgbClr val="003d62"/>
                </a:solidFill>
                <a:latin typeface="Calibri"/>
              </a:rPr>
              <a:t>-0,136</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r>
              <a:rPr b="0" lang="nl-NL" sz="1800" spc="-1" strike="noStrike">
                <a:solidFill>
                  <a:srgbClr val="003d62"/>
                </a:solidFill>
                <a:latin typeface="Calibri"/>
              </a:rPr>
              <a:t>|--------------------|----------------------|</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r>
              <a:rPr b="0" lang="nl-NL" sz="1800" spc="-1" strike="noStrike">
                <a:solidFill>
                  <a:srgbClr val="003d62"/>
                </a:solidFill>
                <a:latin typeface="Calibri"/>
              </a:rPr>
              <a:t>20%</a:t>
            </a:r>
            <a:r>
              <a:rPr b="0" lang="nl-NL" sz="1800" spc="-1" strike="noStrike">
                <a:solidFill>
                  <a:srgbClr val="003d62"/>
                </a:solidFill>
                <a:latin typeface="Calibri"/>
              </a:rPr>
              <a:t>	</a:t>
            </a:r>
            <a:r>
              <a:rPr b="0" lang="nl-NL" sz="1800" spc="-1" strike="noStrike">
                <a:solidFill>
                  <a:srgbClr val="003d62"/>
                </a:solidFill>
                <a:latin typeface="Calibri"/>
              </a:rPr>
              <a:t>           ?</a:t>
            </a:r>
            <a:r>
              <a:rPr b="0" lang="nl-NL" sz="1800" spc="-1" strike="noStrike">
                <a:solidFill>
                  <a:srgbClr val="003d62"/>
                </a:solidFill>
                <a:latin typeface="Calibri"/>
              </a:rPr>
              <a:t>	</a:t>
            </a:r>
            <a:r>
              <a:rPr b="0" lang="nl-NL" sz="1800" spc="-1" strike="noStrike">
                <a:solidFill>
                  <a:srgbClr val="003d62"/>
                </a:solidFill>
                <a:latin typeface="Calibri"/>
              </a:rPr>
              <a:t>	</a:t>
            </a:r>
            <a:r>
              <a:rPr b="0" lang="nl-NL" sz="1800" spc="-1" strike="noStrike">
                <a:solidFill>
                  <a:srgbClr val="003d62"/>
                </a:solidFill>
                <a:latin typeface="Calibri"/>
              </a:rPr>
              <a:t>22%</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r>
              <a:rPr b="0" lang="nl-NL" sz="1800" spc="-1" strike="noStrike">
                <a:solidFill>
                  <a:srgbClr val="003d62"/>
                </a:solidFill>
                <a:latin typeface="Calibri"/>
              </a:rPr>
              <a:t>	</a:t>
            </a:r>
            <a:r>
              <a:rPr b="0" lang="nl-NL" sz="1800" spc="-1" strike="noStrike">
                <a:solidFill>
                  <a:srgbClr val="003d62"/>
                </a:solidFill>
                <a:latin typeface="Calibri"/>
              </a:rPr>
              <a:t>(0,204 – 0)</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r>
              <a:rPr b="0" lang="nl-NL" sz="1800" spc="-1" strike="noStrike">
                <a:solidFill>
                  <a:srgbClr val="003d62"/>
                </a:solidFill>
                <a:latin typeface="Calibri"/>
              </a:rPr>
              <a:t>IRR =  20% +   -----------------------  x (22% - 20%)  =  20% + 60% x 2% = 21,2%</a:t>
            </a: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	</a:t>
            </a:r>
            <a:r>
              <a:rPr b="0" lang="nl-NL" sz="1800" spc="-1" strike="noStrike">
                <a:solidFill>
                  <a:srgbClr val="003d62"/>
                </a:solidFill>
                <a:latin typeface="Calibri"/>
              </a:rPr>
              <a:t>              </a:t>
            </a:r>
            <a:r>
              <a:rPr b="0" lang="nl-NL" sz="1800" spc="-1" strike="noStrike">
                <a:solidFill>
                  <a:srgbClr val="003d62"/>
                </a:solidFill>
                <a:latin typeface="Calibri"/>
              </a:rPr>
              <a:t>(0,204  - (- 0,136))</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r>
              <a:rPr b="0" lang="en-GB" sz="1800" spc="-1" strike="noStrike">
                <a:solidFill>
                  <a:srgbClr val="003d62"/>
                </a:solidFill>
                <a:latin typeface="Calibri"/>
              </a:rPr>
              <a:t>IRR = 21,20% (afgerond)</a:t>
            </a:r>
            <a:endParaRPr b="0" lang="en-US" sz="1800" spc="-1" strike="noStrike">
              <a:solidFill>
                <a:srgbClr val="000000"/>
              </a:solidFill>
              <a:latin typeface="Arial"/>
            </a:endParaRPr>
          </a:p>
        </p:txBody>
      </p:sp>
      <p:sp>
        <p:nvSpPr>
          <p:cNvPr id="3" name="PlaceHolder 2"/>
          <p:cNvSpPr>
            <a:spLocks noGrp="1"/>
          </p:cNvSpPr>
          <p:nvPr>
            <p:ph type="sldNum" idx="8"/>
          </p:nvPr>
        </p:nvSpPr>
        <p:spPr/>
        <p:txBody>
          <a:bodyPr/>
          <a:p>
            <a:fld id="{8005DD75-334C-42E1-9A05-1228430F848A}" type="slidenum">
              <a:t>72</a:t>
            </a:fld>
          </a:p>
        </p:txBody>
      </p:sp>
    </p:spTree>
  </p:cSld>
  <mc:AlternateContent>
    <mc:Choice Requires="p14">
      <p:transition spd="med" p14:dur="700">
        <p:fade/>
      </p:transition>
    </mc:Choice>
    <mc:Fallback>
      <p:transition spd="med">
        <p:fade/>
      </p:transition>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title"/>
          </p:nvPr>
        </p:nvSpPr>
        <p:spPr>
          <a:xfrm>
            <a:off x="3939120" y="474840"/>
            <a:ext cx="6271560" cy="505800"/>
          </a:xfrm>
          <a:prstGeom prst="rect">
            <a:avLst/>
          </a:prstGeom>
          <a:noFill/>
          <a:ln w="0">
            <a:noFill/>
          </a:ln>
        </p:spPr>
        <p:txBody>
          <a:bodyPr lIns="91440" rIns="91440" tIns="45720" bIns="45720" anchor="t">
            <a:noAutofit/>
          </a:bodyPr>
          <a:p>
            <a:pPr indent="0" defTabSz="914400">
              <a:lnSpc>
                <a:spcPct val="90000"/>
              </a:lnSpc>
              <a:buNone/>
            </a:pPr>
            <a:r>
              <a:rPr b="1" lang="nl-BE" sz="3000" spc="-1" strike="noStrike">
                <a:solidFill>
                  <a:srgbClr val="1ca1e2"/>
                </a:solidFill>
                <a:latin typeface="Cambria"/>
              </a:rPr>
              <a:t> </a:t>
            </a:r>
            <a:r>
              <a:rPr b="1" lang="nl-BE" sz="3000" spc="-1" strike="noStrike">
                <a:solidFill>
                  <a:srgbClr val="1ca1e2"/>
                </a:solidFill>
                <a:latin typeface="Cambria"/>
              </a:rPr>
              <a:t>Het interne rendement</a:t>
            </a:r>
            <a:endParaRPr b="0" lang="nl-NL" sz="3000" spc="-1" strike="noStrike">
              <a:solidFill>
                <a:schemeClr val="dk1"/>
              </a:solidFill>
              <a:latin typeface="Calibri"/>
            </a:endParaRPr>
          </a:p>
        </p:txBody>
      </p:sp>
      <p:sp>
        <p:nvSpPr>
          <p:cNvPr id="454" name="Tekstvak 6"/>
          <p:cNvSpPr/>
          <p:nvPr/>
        </p:nvSpPr>
        <p:spPr>
          <a:xfrm>
            <a:off x="1910880" y="1230840"/>
            <a:ext cx="8229240" cy="455400"/>
          </a:xfrm>
          <a:prstGeom prst="rect">
            <a:avLst/>
          </a:prstGeom>
          <a:noFill/>
          <a:ln w="9525">
            <a:solidFill>
              <a:srgbClr val="00b050"/>
            </a:solidFill>
            <a:prstDash val="dash"/>
            <a:miter/>
          </a:ln>
        </p:spPr>
        <p:style>
          <a:lnRef idx="0"/>
          <a:fillRef idx="0"/>
          <a:effectRef idx="0"/>
          <a:fontRef idx="minor"/>
        </p:style>
        <p:txBody>
          <a:bodyPr lIns="90000" rIns="90000" tIns="45000" bIns="45000" anchor="t">
            <a:spAutoFit/>
          </a:bodyPr>
          <a:p>
            <a:pPr defTabSz="457200">
              <a:lnSpc>
                <a:spcPct val="100000"/>
              </a:lnSpc>
            </a:pPr>
            <a:r>
              <a:rPr b="0" i="1" lang="nl-BE" sz="2400" spc="-1" strike="noStrike">
                <a:solidFill>
                  <a:srgbClr val="003d62"/>
                </a:solidFill>
                <a:latin typeface="Calibri"/>
              </a:rPr>
              <a:t>Met de rekenmachine:</a:t>
            </a:r>
            <a:endParaRPr b="0" lang="en-US" sz="2400" spc="-1" strike="noStrike">
              <a:solidFill>
                <a:srgbClr val="000000"/>
              </a:solidFill>
              <a:latin typeface="Arial"/>
            </a:endParaRPr>
          </a:p>
        </p:txBody>
      </p:sp>
      <p:pic>
        <p:nvPicPr>
          <p:cNvPr id="455" name="Afbeelding 2" descr="Afbeelding met schermafbeelding&#10;&#10;Automatisch gegenereerde beschrijving"/>
          <p:cNvPicPr/>
          <p:nvPr/>
        </p:nvPicPr>
        <p:blipFill>
          <a:blip r:embed="rId1"/>
          <a:stretch/>
        </p:blipFill>
        <p:spPr>
          <a:xfrm>
            <a:off x="3143520" y="2277000"/>
            <a:ext cx="4076640" cy="3074040"/>
          </a:xfrm>
          <a:prstGeom prst="rect">
            <a:avLst/>
          </a:prstGeom>
          <a:ln w="0">
            <a:noFill/>
          </a:ln>
        </p:spPr>
      </p:pic>
      <p:sp>
        <p:nvSpPr>
          <p:cNvPr id="3" name="PlaceHolder 2"/>
          <p:cNvSpPr>
            <a:spLocks noGrp="1"/>
          </p:cNvSpPr>
          <p:nvPr>
            <p:ph type="sldNum" idx="8"/>
          </p:nvPr>
        </p:nvSpPr>
        <p:spPr/>
        <p:txBody>
          <a:bodyPr/>
          <a:p>
            <a:fld id="{9FABC8AF-581D-475F-B3A0-1581580A06E6}" type="slidenum">
              <a:t>73</a:t>
            </a:fld>
          </a:p>
        </p:txBody>
      </p:sp>
    </p:spTree>
  </p:cSld>
  <mc:AlternateContent>
    <mc:Choice Requires="p14">
      <p:transition spd="med" p14:dur="700">
        <p:fade/>
      </p:transition>
    </mc:Choice>
    <mc:Fallback>
      <p:transition spd="med">
        <p:fade/>
      </p:transition>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800" spc="-1" strike="noStrike" cap="all">
                <a:solidFill>
                  <a:schemeClr val="dk2"/>
                </a:solidFill>
                <a:latin typeface="Calibri bold"/>
              </a:rPr>
              <a:t>Vergelijking tussen IRR en NPV</a:t>
            </a:r>
            <a:endParaRPr b="0" lang="nl-NL" sz="4800" spc="-1" strike="noStrike">
              <a:solidFill>
                <a:schemeClr val="dk1"/>
              </a:solidFill>
              <a:latin typeface="Calibri"/>
            </a:endParaRPr>
          </a:p>
        </p:txBody>
      </p:sp>
      <p:sp>
        <p:nvSpPr>
          <p:cNvPr id="457"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Investeringsprojecten</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Vergelijking tussen IRR en NPV </a:t>
            </a:r>
            <a:endParaRPr b="0" lang="nl-NL" sz="4400" spc="-1" strike="noStrike">
              <a:solidFill>
                <a:schemeClr val="dk1"/>
              </a:solidFill>
              <a:latin typeface="Calibri"/>
            </a:endParaRPr>
          </a:p>
        </p:txBody>
      </p:sp>
      <p:sp>
        <p:nvSpPr>
          <p:cNvPr id="45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1" lang="nl-NL" sz="2200" spc="-1" strike="noStrike">
                <a:solidFill>
                  <a:schemeClr val="dk2"/>
                </a:solidFill>
                <a:latin typeface="Calibri"/>
              </a:rPr>
              <a:t>In geval van economisch onafhankelijke projecten kunnen beide methoden toegepast worden. Zij leiden tot consistente beslissingen, want telkens als het berekende interne rendement groter is dan het vereiste rendement zal immers ook de NPV positief zijn. </a:t>
            </a:r>
            <a:endParaRPr b="1" lang="nl-NL" sz="2200" spc="-1" strike="noStrike">
              <a:solidFill>
                <a:schemeClr val="dk2"/>
              </a:solidFill>
              <a:latin typeface="Calibri"/>
            </a:endParaRPr>
          </a:p>
          <a:p>
            <a:pPr indent="0" defTabSz="914400">
              <a:lnSpc>
                <a:spcPct val="120000"/>
              </a:lnSpc>
              <a:spcBef>
                <a:spcPts val="1001"/>
              </a:spcBef>
              <a:buNone/>
              <a:tabLst>
                <a:tab algn="l" pos="0"/>
              </a:tabLst>
            </a:pPr>
            <a:r>
              <a:rPr b="1" lang="nl-NL" sz="2200" spc="-1" strike="noStrike">
                <a:solidFill>
                  <a:schemeClr val="dk2"/>
                </a:solidFill>
                <a:latin typeface="Calibri"/>
              </a:rPr>
              <a:t>Toch is er een verschil. Beide methoden geven een verschillende rangschikking van de beschikbare projecten.</a:t>
            </a:r>
            <a:endParaRPr b="1" lang="nl-NL" sz="2200" spc="-1" strike="noStrike">
              <a:solidFill>
                <a:schemeClr val="dk2"/>
              </a:solidFill>
              <a:latin typeface="Calibri"/>
            </a:endParaRPr>
          </a:p>
        </p:txBody>
      </p:sp>
      <p:sp>
        <p:nvSpPr>
          <p:cNvPr id="460" name="PlaceHolder 3"/>
          <p:cNvSpPr>
            <a:spLocks noGrp="1"/>
          </p:cNvSpPr>
          <p:nvPr>
            <p:ph type="sldNum" idx="8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40AABDB-F63D-4E22-B485-B8E6C23ED77C}"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Vergelijking tussen IRR en NPV </a:t>
            </a:r>
            <a:endParaRPr b="0" lang="nl-NL" sz="4400" spc="-1" strike="noStrike">
              <a:solidFill>
                <a:schemeClr val="dk1"/>
              </a:solidFill>
              <a:latin typeface="Calibri"/>
            </a:endParaRPr>
          </a:p>
        </p:txBody>
      </p:sp>
      <p:sp>
        <p:nvSpPr>
          <p:cNvPr id="462"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NL" sz="2200" spc="-1" strike="noStrike">
                <a:solidFill>
                  <a:schemeClr val="dk2"/>
                </a:solidFill>
                <a:latin typeface="Calibri"/>
              </a:rPr>
              <a:t>Een rangschikking van de projecten is nodig indien</a:t>
            </a:r>
            <a:endParaRPr b="1" lang="nl-NL" sz="2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nl-BE" sz="2000" spc="-1" strike="noStrike">
                <a:solidFill>
                  <a:schemeClr val="dk2"/>
                </a:solidFill>
                <a:latin typeface="Calibri"/>
              </a:rPr>
              <a:t>Niet alle winstgevende investeringen aanvaard kunnen worden</a:t>
            </a:r>
            <a:endParaRPr b="0" lang="nl-NL" sz="20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nl-BE" sz="2000" spc="-1" strike="noStrike">
                <a:solidFill>
                  <a:schemeClr val="dk2"/>
                </a:solidFill>
                <a:latin typeface="Calibri"/>
              </a:rPr>
              <a:t>Er moet gekozen worden tussen 2 elkaar uitsluitende projecten</a:t>
            </a:r>
            <a:endParaRPr b="0" lang="nl-NL" sz="2000" spc="-1" strike="noStrike">
              <a:solidFill>
                <a:schemeClr val="dk2"/>
              </a:solidFill>
              <a:latin typeface="Calibri"/>
            </a:endParaRPr>
          </a:p>
          <a:p>
            <a:pPr indent="0" defTabSz="914400">
              <a:lnSpc>
                <a:spcPct val="90000"/>
              </a:lnSpc>
              <a:spcBef>
                <a:spcPts val="1001"/>
              </a:spcBef>
              <a:buNone/>
            </a:pPr>
            <a:endParaRPr b="1" lang="nl-NL" sz="1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NL" sz="2200" spc="-1" strike="noStrike">
                <a:solidFill>
                  <a:schemeClr val="dk2"/>
                </a:solidFill>
                <a:latin typeface="Calibri"/>
              </a:rPr>
              <a:t>Beide methoden geven een verschillende rangschikking omwille van</a:t>
            </a:r>
            <a:endParaRPr b="1" lang="nl-NL" sz="2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nl-NL" sz="2000" spc="-1" strike="noStrike">
                <a:solidFill>
                  <a:schemeClr val="dk2"/>
                </a:solidFill>
                <a:latin typeface="Calibri"/>
              </a:rPr>
              <a:t>Het schaalprobleem</a:t>
            </a:r>
            <a:endParaRPr b="0" lang="nl-NL" sz="20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nl-NL" sz="2000" spc="-1" strike="noStrike">
                <a:solidFill>
                  <a:schemeClr val="dk2"/>
                </a:solidFill>
                <a:latin typeface="Calibri"/>
              </a:rPr>
              <a:t>Het tijdspatroon van de kasstromen </a:t>
            </a:r>
            <a:endParaRPr b="0" lang="nl-NL" sz="20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nl-NL" sz="2000" spc="-1" strike="noStrike">
                <a:solidFill>
                  <a:schemeClr val="dk2"/>
                </a:solidFill>
                <a:latin typeface="Calibri"/>
              </a:rPr>
              <a:t>Meervoudige interne rendementen</a:t>
            </a:r>
            <a:endParaRPr b="0" lang="nl-NL" sz="2000" spc="-1" strike="noStrike">
              <a:solidFill>
                <a:schemeClr val="dk2"/>
              </a:solidFill>
              <a:latin typeface="Calibri"/>
            </a:endParaRPr>
          </a:p>
          <a:p>
            <a:pPr indent="0" defTabSz="914400">
              <a:lnSpc>
                <a:spcPct val="90000"/>
              </a:lnSpc>
              <a:spcBef>
                <a:spcPts val="499"/>
              </a:spcBef>
              <a:buNone/>
            </a:pPr>
            <a:endParaRPr b="1" lang="nl-NL" sz="2000" spc="-1" strike="noStrike">
              <a:solidFill>
                <a:schemeClr val="dk2"/>
              </a:solidFill>
              <a:latin typeface="Calibri"/>
            </a:endParaRPr>
          </a:p>
          <a:p>
            <a:pPr marL="685800" indent="-228600" defTabSz="914400">
              <a:lnSpc>
                <a:spcPct val="90000"/>
              </a:lnSpc>
              <a:spcBef>
                <a:spcPts val="499"/>
              </a:spcBef>
              <a:buNone/>
              <a:tabLst>
                <a:tab algn="l" pos="0"/>
              </a:tabLst>
            </a:pPr>
            <a:endParaRPr b="1" lang="nl-NL" sz="2000" spc="-1" strike="noStrike">
              <a:solidFill>
                <a:schemeClr val="dk2"/>
              </a:solidFill>
              <a:latin typeface="Calibri"/>
            </a:endParaRPr>
          </a:p>
        </p:txBody>
      </p:sp>
      <p:sp>
        <p:nvSpPr>
          <p:cNvPr id="463" name="PlaceHolder 3"/>
          <p:cNvSpPr>
            <a:spLocks noGrp="1"/>
          </p:cNvSpPr>
          <p:nvPr>
            <p:ph type="sldNum" idx="8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AB064E9-AA54-42CB-A760-CD1478B7F3A9}"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Vergelijking tussen IRR en NPV</a:t>
            </a:r>
            <a:endParaRPr b="0" lang="nl-NL" sz="4400" spc="-1" strike="noStrike">
              <a:solidFill>
                <a:schemeClr val="dk1"/>
              </a:solidFill>
              <a:latin typeface="Calibri"/>
            </a:endParaRPr>
          </a:p>
        </p:txBody>
      </p:sp>
      <p:sp>
        <p:nvSpPr>
          <p:cNvPr id="46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a:pPr>
            <a:r>
              <a:rPr b="1" lang="nl-NL" sz="2400" spc="-1" strike="noStrike" u="sng">
                <a:solidFill>
                  <a:schemeClr val="dk2"/>
                </a:solidFill>
                <a:uFillTx/>
                <a:latin typeface="Calibri"/>
              </a:rPr>
              <a:t>Het schaalprobleem</a:t>
            </a:r>
            <a:endParaRPr b="1" lang="nl-NL" sz="2400" spc="-1" strike="noStrike">
              <a:solidFill>
                <a:schemeClr val="dk2"/>
              </a:solidFill>
              <a:latin typeface="Calibri"/>
            </a:endParaRPr>
          </a:p>
          <a:p>
            <a:pPr indent="0" defTabSz="914400">
              <a:lnSpc>
                <a:spcPct val="90000"/>
              </a:lnSpc>
              <a:spcBef>
                <a:spcPts val="1001"/>
              </a:spcBef>
              <a:buNone/>
            </a:pPr>
            <a:endParaRPr b="1" lang="nl-NL" sz="9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NL" sz="2000" spc="-1" strike="noStrike">
                <a:solidFill>
                  <a:schemeClr val="dk2"/>
                </a:solidFill>
                <a:latin typeface="Calibri"/>
              </a:rPr>
              <a:t>Het schaalprobleem heeft te maken met het feit dat twee investeringsprojecten een verschillende grootte van investeringsuitgave hebben. Vermits de IRR een relatieve maatstaf voor de winstgevendheid is, wordt de grootte in het berekeningsproces geëlimineerd. De NPV is een absolute rentabiliteitsmaatstaf.</a:t>
            </a:r>
            <a:r>
              <a:rPr b="1" lang="en-GB" sz="2000" spc="-1" strike="noStrike">
                <a:solidFill>
                  <a:schemeClr val="dk2"/>
                </a:solidFill>
                <a:latin typeface="Calibri"/>
              </a:rPr>
              <a:t> </a:t>
            </a:r>
            <a:endParaRPr b="1" lang="nl-NL" sz="2000" spc="-1" strike="noStrike">
              <a:solidFill>
                <a:schemeClr val="dk2"/>
              </a:solidFill>
              <a:latin typeface="Calibri"/>
            </a:endParaRPr>
          </a:p>
          <a:p>
            <a:pPr indent="0" defTabSz="914400">
              <a:lnSpc>
                <a:spcPct val="90000"/>
              </a:lnSpc>
              <a:spcBef>
                <a:spcPts val="1001"/>
              </a:spcBef>
              <a:buNone/>
            </a:pPr>
            <a:endParaRPr b="1" lang="nl-NL" sz="2000" spc="-1" strike="noStrike">
              <a:solidFill>
                <a:schemeClr val="dk2"/>
              </a:solidFill>
              <a:latin typeface="Calibri"/>
            </a:endParaRPr>
          </a:p>
        </p:txBody>
      </p:sp>
      <p:graphicFrame>
        <p:nvGraphicFramePr>
          <p:cNvPr id="466" name="Tabel 2"/>
          <p:cNvGraphicFramePr/>
          <p:nvPr/>
        </p:nvGraphicFramePr>
        <p:xfrm>
          <a:off x="2433960" y="4134960"/>
          <a:ext cx="7593840" cy="1391400"/>
        </p:xfrm>
        <a:graphic>
          <a:graphicData uri="http://schemas.openxmlformats.org/drawingml/2006/table">
            <a:tbl>
              <a:tblPr/>
              <a:tblGrid>
                <a:gridCol w="1265400"/>
                <a:gridCol w="1265400"/>
                <a:gridCol w="1265400"/>
                <a:gridCol w="1265400"/>
                <a:gridCol w="1265400"/>
                <a:gridCol w="1265400"/>
              </a:tblGrid>
              <a:tr h="370800">
                <a:tc>
                  <a:txBody>
                    <a:bodyPr anchor="t">
                      <a:noAutofit/>
                    </a:bodyPr>
                    <a:p>
                      <a:pPr defTabSz="914400">
                        <a:lnSpc>
                          <a:spcPct val="100000"/>
                        </a:lnSpc>
                      </a:pPr>
                      <a:r>
                        <a:rPr b="1" lang="nl-BE" sz="1800" spc="-1" strike="noStrike">
                          <a:solidFill>
                            <a:schemeClr val="lt1"/>
                          </a:solidFill>
                          <a:latin typeface="Calibri"/>
                        </a:rPr>
                        <a:t>Jaar</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0</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1</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endParaRPr b="1" lang="nl-BE" sz="1800" spc="-1" strike="noStrike">
                        <a:solidFill>
                          <a:schemeClr val="lt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IRR</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nl-BE" sz="1800" spc="-1" strike="noStrike">
                          <a:solidFill>
                            <a:schemeClr val="lt1"/>
                          </a:solidFill>
                          <a:latin typeface="Calibri"/>
                        </a:rPr>
                        <a:t>NPV (@10%)</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914400">
                        <a:lnSpc>
                          <a:spcPct val="100000"/>
                        </a:lnSpc>
                      </a:pPr>
                      <a:r>
                        <a:rPr b="0" lang="nl-BE" sz="1800" spc="-1" strike="noStrike">
                          <a:solidFill>
                            <a:schemeClr val="dk1"/>
                          </a:solidFill>
                          <a:latin typeface="Calibri"/>
                        </a:rPr>
                        <a:t>Project A</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nl-BE" sz="1800" spc="-1" strike="noStrike">
                          <a:solidFill>
                            <a:schemeClr val="dk1"/>
                          </a:solidFill>
                          <a:latin typeface="Calibri"/>
                        </a:rPr>
                        <a:t>-10000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nl-BE" sz="1800" spc="-1" strike="noStrike">
                          <a:solidFill>
                            <a:schemeClr val="dk1"/>
                          </a:solidFill>
                          <a:latin typeface="Calibri"/>
                        </a:rPr>
                        <a:t>13000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nl-BE"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nl-BE" sz="1800" spc="-1" strike="noStrike">
                          <a:solidFill>
                            <a:schemeClr val="dk1"/>
                          </a:solidFill>
                          <a:latin typeface="Calibri"/>
                        </a:rPr>
                        <a:t>30%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defTabSz="914400">
                        <a:lnSpc>
                          <a:spcPct val="100000"/>
                        </a:lnSpc>
                      </a:pPr>
                      <a:r>
                        <a:rPr b="0" lang="nl-BE" sz="1800" spc="-1" strike="noStrike">
                          <a:solidFill>
                            <a:schemeClr val="dk1"/>
                          </a:solidFill>
                          <a:latin typeface="Calibri"/>
                        </a:rPr>
                        <a:t>1818,18</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nl-BE" sz="1800" spc="-1" strike="noStrike">
                          <a:solidFill>
                            <a:schemeClr val="dk1"/>
                          </a:solidFill>
                          <a:latin typeface="Calibri"/>
                        </a:rPr>
                        <a:t>Project 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nl-BE" sz="1800" spc="-1" strike="noStrike">
                          <a:solidFill>
                            <a:schemeClr val="dk1"/>
                          </a:solidFill>
                          <a:latin typeface="Calibri"/>
                        </a:rPr>
                        <a:t>-1000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nl-BE" sz="1800" spc="-1" strike="noStrike">
                          <a:solidFill>
                            <a:schemeClr val="dk1"/>
                          </a:solidFill>
                          <a:latin typeface="Calibri"/>
                        </a:rPr>
                        <a:t>1500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endParaRPr b="0" lang="nl-BE" sz="18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nl-BE" sz="1800" spc="-1" strike="noStrike">
                          <a:solidFill>
                            <a:schemeClr val="dk1"/>
                          </a:solidFill>
                          <a:latin typeface="Calibri"/>
                        </a:rPr>
                        <a:t>50%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defTabSz="914400">
                        <a:lnSpc>
                          <a:spcPct val="100000"/>
                        </a:lnSpc>
                      </a:pPr>
                      <a:r>
                        <a:rPr b="0" lang="nl-BE" sz="1800" spc="-1" strike="noStrike">
                          <a:solidFill>
                            <a:schemeClr val="dk1"/>
                          </a:solidFill>
                          <a:latin typeface="Calibri"/>
                        </a:rPr>
                        <a:t>363,63</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467" name="PlaceHolder 3"/>
          <p:cNvSpPr>
            <a:spLocks noGrp="1"/>
          </p:cNvSpPr>
          <p:nvPr>
            <p:ph type="sldNum" idx="8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D068829-B94E-4A20-9904-E377402B680E}"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678" dur="indefinite" restart="never" nodeType="tmRoot">
          <p:childTnLst>
            <p:seq>
              <p:cTn id="679" dur="indefinite" nodeType="mainSeq">
                <p:childTnLst>
                  <p:par>
                    <p:cTn id="680" fill="hold">
                      <p:stCondLst>
                        <p:cond delay="indefinite"/>
                      </p:stCondLst>
                      <p:childTnLst>
                        <p:par>
                          <p:cTn id="681" fill="hold">
                            <p:stCondLst>
                              <p:cond delay="0"/>
                            </p:stCondLst>
                            <p:childTnLst>
                              <p:par>
                                <p:cTn id="682" nodeType="clickEffect" fill="hold" presetClass="entr" presetID="42">
                                  <p:stCondLst>
                                    <p:cond delay="0"/>
                                  </p:stCondLst>
                                  <p:childTnLst>
                                    <p:set>
                                      <p:cBhvr>
                                        <p:cTn id="683" dur="1" fill="hold">
                                          <p:stCondLst>
                                            <p:cond delay="0"/>
                                          </p:stCondLst>
                                        </p:cTn>
                                        <p:tgtEl>
                                          <p:spTgt spid="466"/>
                                        </p:tgtEl>
                                        <p:attrNameLst>
                                          <p:attrName>style.visibility</p:attrName>
                                        </p:attrNameLst>
                                      </p:cBhvr>
                                      <p:to>
                                        <p:strVal val="visible"/>
                                      </p:to>
                                    </p:set>
                                    <p:animEffect filter="fade" transition="in">
                                      <p:cBhvr additive="repl">
                                        <p:cTn id="684" dur="1000"/>
                                        <p:tgtEl>
                                          <p:spTgt spid="466"/>
                                        </p:tgtEl>
                                      </p:cBhvr>
                                    </p:animEffect>
                                    <p:anim calcmode="lin" valueType="num">
                                      <p:cBhvr additive="repl">
                                        <p:cTn id="685" dur="1000" fill="hold"/>
                                        <p:tgtEl>
                                          <p:spTgt spid="466"/>
                                        </p:tgtEl>
                                        <p:attrNameLst>
                                          <p:attrName>ppt_x</p:attrName>
                                        </p:attrNameLst>
                                      </p:cBhvr>
                                      <p:tavLst>
                                        <p:tav tm="0">
                                          <p:val>
                                            <p:strVal val="#ppt_x"/>
                                          </p:val>
                                        </p:tav>
                                        <p:tav tm="100000">
                                          <p:val>
                                            <p:strVal val="#ppt_x"/>
                                          </p:val>
                                        </p:tav>
                                      </p:tavLst>
                                    </p:anim>
                                    <p:anim calcmode="lin" valueType="num">
                                      <p:cBhvr additive="repl">
                                        <p:cTn id="686" dur="1000" fill="hold"/>
                                        <p:tgtEl>
                                          <p:spTgt spid="4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Vergelijking tussen IRR en NPV</a:t>
            </a:r>
            <a:endParaRPr b="0" lang="nl-NL" sz="4400" spc="-1" strike="noStrike">
              <a:solidFill>
                <a:schemeClr val="dk1"/>
              </a:solidFill>
              <a:latin typeface="Calibri"/>
            </a:endParaRPr>
          </a:p>
        </p:txBody>
      </p:sp>
      <p:sp>
        <p:nvSpPr>
          <p:cNvPr id="46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startAt="2"/>
            </a:pPr>
            <a:r>
              <a:rPr b="1" lang="nl-BE" sz="2400" spc="-1" strike="noStrike" u="sng">
                <a:solidFill>
                  <a:schemeClr val="dk2"/>
                </a:solidFill>
                <a:uFillTx/>
                <a:latin typeface="Calibri"/>
              </a:rPr>
              <a:t>Het tijdspatroon van kasstromen</a:t>
            </a:r>
            <a:endParaRPr b="1" lang="nl-NL" sz="24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NL" sz="2000" spc="-1" strike="noStrike">
                <a:solidFill>
                  <a:schemeClr val="dk2"/>
                </a:solidFill>
                <a:latin typeface="Calibri"/>
              </a:rPr>
              <a:t>Het tijdspatroon van projecten verschilt normaal altijd. Normaal zullen beide beslissingsregels (IRR en NPV) tot consistente beslissingen leiden. Enkel in extreme verschillen in het tijdspatroon kunnen er verschillen optreden naarmate de gehanteerde beslissingsregel.</a:t>
            </a:r>
            <a:endParaRPr b="1" lang="nl-NL" sz="2000" spc="-1" strike="noStrike">
              <a:solidFill>
                <a:schemeClr val="dk2"/>
              </a:solidFill>
              <a:latin typeface="Calibri"/>
            </a:endParaRPr>
          </a:p>
          <a:p>
            <a:pPr indent="0" defTabSz="914400">
              <a:lnSpc>
                <a:spcPct val="90000"/>
              </a:lnSpc>
              <a:spcBef>
                <a:spcPts val="1001"/>
              </a:spcBef>
              <a:buNone/>
            </a:pPr>
            <a:endParaRPr b="1" lang="nl-NL" sz="2200" spc="-1" strike="noStrike">
              <a:solidFill>
                <a:schemeClr val="dk2"/>
              </a:solidFill>
              <a:latin typeface="Calibri"/>
            </a:endParaRPr>
          </a:p>
          <a:p>
            <a:pPr indent="0" defTabSz="914400">
              <a:lnSpc>
                <a:spcPct val="90000"/>
              </a:lnSpc>
              <a:spcBef>
                <a:spcPts val="1001"/>
              </a:spcBef>
              <a:buNone/>
            </a:pP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defTabSz="914400">
              <a:lnSpc>
                <a:spcPct val="90000"/>
              </a:lnSpc>
              <a:spcBef>
                <a:spcPts val="1001"/>
              </a:spcBef>
              <a:buNone/>
              <a:tabLst>
                <a:tab algn="l" pos="0"/>
              </a:tabLst>
            </a:pPr>
            <a:r>
              <a:rPr b="1" lang="nl-BE" sz="2200" spc="-1" strike="noStrike">
                <a:solidFill>
                  <a:schemeClr val="dk2"/>
                </a:solidFill>
                <a:latin typeface="Calibri"/>
              </a:rPr>
              <a:t>	</a:t>
            </a:r>
            <a:endParaRPr b="1" lang="nl-NL" sz="2200" spc="-1" strike="noStrike">
              <a:solidFill>
                <a:schemeClr val="dk2"/>
              </a:solidFill>
              <a:latin typeface="Calibri"/>
            </a:endParaRPr>
          </a:p>
        </p:txBody>
      </p:sp>
      <p:sp>
        <p:nvSpPr>
          <p:cNvPr id="470" name="Tekstvak 4"/>
          <p:cNvSpPr/>
          <p:nvPr/>
        </p:nvSpPr>
        <p:spPr>
          <a:xfrm>
            <a:off x="2279520" y="3713040"/>
            <a:ext cx="7920360" cy="22842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(9.8)</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r>
              <a:rPr b="0" lang="nl-BE" sz="1800" spc="-1" strike="noStrike">
                <a:solidFill>
                  <a:srgbClr val="003d62"/>
                </a:solidFill>
                <a:latin typeface="Calibri"/>
              </a:rPr>
              <a:t>In het voorbeeld wordt aangegeven dat project B na 1 jaar wordt terugverdiend en project A na twee jaar.</a:t>
            </a:r>
            <a:endParaRPr b="0" lang="en-US" sz="1800" spc="-1" strike="noStrike">
              <a:solidFill>
                <a:srgbClr val="000000"/>
              </a:solidFill>
              <a:latin typeface="Arial"/>
            </a:endParaRPr>
          </a:p>
        </p:txBody>
      </p:sp>
      <p:graphicFrame>
        <p:nvGraphicFramePr>
          <p:cNvPr id="471" name="Tabel 5"/>
          <p:cNvGraphicFramePr/>
          <p:nvPr/>
        </p:nvGraphicFramePr>
        <p:xfrm>
          <a:off x="2387520" y="4073040"/>
          <a:ext cx="7668360" cy="1221120"/>
        </p:xfrm>
        <a:graphic>
          <a:graphicData uri="http://schemas.openxmlformats.org/drawingml/2006/table">
            <a:tbl>
              <a:tblPr/>
              <a:tblGrid>
                <a:gridCol w="1308600"/>
                <a:gridCol w="1083600"/>
                <a:gridCol w="1083600"/>
                <a:gridCol w="1083600"/>
                <a:gridCol w="1554120"/>
                <a:gridCol w="1554120"/>
              </a:tblGrid>
              <a:tr h="275760">
                <a:tc>
                  <a:txBody>
                    <a:bodyPr anchor="t">
                      <a:noAutofit/>
                    </a:bodyPr>
                    <a:p>
                      <a:pPr defTabSz="914400">
                        <a:lnSpc>
                          <a:spcPct val="100000"/>
                        </a:lnSpc>
                      </a:pPr>
                      <a:r>
                        <a:rPr b="0" lang="nl-BE" sz="1400" spc="-1" strike="noStrike">
                          <a:solidFill>
                            <a:srgbClr val="ffffff"/>
                          </a:solidFill>
                          <a:latin typeface="Calibri"/>
                        </a:rPr>
                        <a:t>Project</a:t>
                      </a:r>
                      <a:endParaRPr b="0" lang="en-US" sz="14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gridSpan="2">
                  <a:txBody>
                    <a:bodyPr anchor="t">
                      <a:noAutofit/>
                    </a:bodyPr>
                    <a:p>
                      <a:pPr defTabSz="914400">
                        <a:lnSpc>
                          <a:spcPct val="100000"/>
                        </a:lnSpc>
                      </a:pPr>
                      <a:r>
                        <a:rPr b="0" lang="nl-BE" sz="1400" spc="-1" strike="noStrike">
                          <a:solidFill>
                            <a:srgbClr val="ffffff"/>
                          </a:solidFill>
                          <a:latin typeface="Calibri"/>
                        </a:rPr>
                        <a:t>Kasstromen</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endParaRPr b="0" lang="nl-BE" sz="1400" spc="-1" strike="noStrike">
                        <a:solidFill>
                          <a:srgbClr val="ffffff"/>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defTabSz="914400">
                        <a:lnSpc>
                          <a:spcPct val="100000"/>
                        </a:lnSpc>
                      </a:pPr>
                      <a:r>
                        <a:rPr b="0" lang="nl-BE" sz="1400" spc="-1" strike="noStrike">
                          <a:solidFill>
                            <a:srgbClr val="ffffff"/>
                          </a:solidFill>
                          <a:latin typeface="Calibri"/>
                        </a:rPr>
                        <a:t>IRR</a:t>
                      </a:r>
                      <a:endParaRPr b="0" lang="en-US" sz="14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c>
                  <a:txBody>
                    <a:bodyPr anchor="t">
                      <a:noAutofit/>
                    </a:bodyPr>
                    <a:p>
                      <a:pPr defTabSz="914400">
                        <a:lnSpc>
                          <a:spcPct val="100000"/>
                        </a:lnSpc>
                      </a:pPr>
                      <a:r>
                        <a:rPr b="0" lang="nl-BE" sz="1400" spc="-1" strike="noStrike">
                          <a:solidFill>
                            <a:srgbClr val="ffffff"/>
                          </a:solidFill>
                          <a:latin typeface="Calibri"/>
                        </a:rPr>
                        <a:t>NPV (5%)</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r>
              <a:tr h="275760">
                <a:tc>
                  <a:txBody>
                    <a:bodyPr anchor="t">
                      <a:noAutofit/>
                    </a:bodyPr>
                    <a:p>
                      <a:pPr defTabSz="914400">
                        <a:lnSpc>
                          <a:spcPct val="100000"/>
                        </a:lnSpc>
                      </a:pPr>
                      <a:r>
                        <a:rPr b="0" lang="nl-BE" sz="1400" spc="-1" strike="noStrike">
                          <a:solidFill>
                            <a:srgbClr val="002e65"/>
                          </a:solidFill>
                          <a:latin typeface="Calibri"/>
                        </a:rPr>
                        <a:t>Jaar</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400" spc="-1" strike="noStrike">
                          <a:solidFill>
                            <a:srgbClr val="002e65"/>
                          </a:solidFill>
                          <a:latin typeface="Calibri"/>
                        </a:rPr>
                        <a:t>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400" spc="-1" strike="noStrike">
                          <a:solidFill>
                            <a:srgbClr val="002e65"/>
                          </a:solidFill>
                          <a:latin typeface="Calibri"/>
                        </a:rPr>
                        <a:t>1</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400" spc="-1" strike="noStrike">
                          <a:solidFill>
                            <a:srgbClr val="002e65"/>
                          </a:solidFill>
                          <a:latin typeface="Calibri"/>
                        </a:rPr>
                        <a:t>2</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endParaRPr b="0" lang="nl-BE" sz="1400" spc="-1" strike="noStrike">
                        <a:solidFill>
                          <a:srgbClr val="002e65"/>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endParaRPr b="0" lang="nl-BE" sz="1400" spc="-1" strike="noStrike">
                        <a:solidFill>
                          <a:srgbClr val="002e65"/>
                        </a:solidFill>
                        <a:latin typeface="Calibri"/>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75760">
                <a:tc>
                  <a:txBody>
                    <a:bodyPr anchor="t">
                      <a:noAutofit/>
                    </a:bodyPr>
                    <a:p>
                      <a:pPr defTabSz="914400">
                        <a:lnSpc>
                          <a:spcPct val="100000"/>
                        </a:lnSpc>
                      </a:pPr>
                      <a:r>
                        <a:rPr b="0" lang="nl-BE" sz="1400" spc="-1" strike="noStrike">
                          <a:solidFill>
                            <a:srgbClr val="002e65"/>
                          </a:solidFill>
                          <a:latin typeface="Calibri"/>
                        </a:rPr>
                        <a:t>A</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400" spc="-1" strike="noStrike">
                          <a:solidFill>
                            <a:srgbClr val="002e65"/>
                          </a:solidFill>
                          <a:latin typeface="Calibri"/>
                        </a:rPr>
                        <a:t>-100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400" spc="-1" strike="noStrike">
                          <a:solidFill>
                            <a:srgbClr val="002e65"/>
                          </a:solidFill>
                          <a:latin typeface="Calibri"/>
                        </a:rPr>
                        <a:t>20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400" spc="-1" strike="noStrike">
                          <a:solidFill>
                            <a:srgbClr val="002e65"/>
                          </a:solidFill>
                          <a:latin typeface="Calibri"/>
                        </a:rPr>
                        <a:t>120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400" spc="-1" strike="noStrike">
                          <a:solidFill>
                            <a:srgbClr val="002e65"/>
                          </a:solidFill>
                          <a:latin typeface="Calibri"/>
                        </a:rPr>
                        <a:t>20%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400" spc="-1" strike="noStrike">
                          <a:solidFill>
                            <a:srgbClr val="002e65"/>
                          </a:solidFill>
                          <a:latin typeface="Calibri"/>
                        </a:rPr>
                        <a:t>27,89</a:t>
                      </a:r>
                      <a:endParaRPr b="0" lang="en-US" sz="14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275760">
                <a:tc>
                  <a:txBody>
                    <a:bodyPr anchor="t">
                      <a:noAutofit/>
                    </a:bodyPr>
                    <a:p>
                      <a:pPr defTabSz="914400">
                        <a:lnSpc>
                          <a:spcPct val="100000"/>
                        </a:lnSpc>
                      </a:pPr>
                      <a:r>
                        <a:rPr b="0" lang="nl-BE" sz="1400" spc="-1" strike="noStrike">
                          <a:solidFill>
                            <a:srgbClr val="002e65"/>
                          </a:solidFill>
                          <a:latin typeface="Calibri"/>
                        </a:rPr>
                        <a:t>B</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400" spc="-1" strike="noStrike">
                          <a:solidFill>
                            <a:srgbClr val="002e65"/>
                          </a:solidFill>
                          <a:latin typeface="Calibri"/>
                        </a:rPr>
                        <a:t>-100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400" spc="-1" strike="noStrike">
                          <a:solidFill>
                            <a:srgbClr val="002e65"/>
                          </a:solidFill>
                          <a:latin typeface="Calibri"/>
                        </a:rPr>
                        <a:t>100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400" spc="-1" strike="noStrike">
                          <a:solidFill>
                            <a:srgbClr val="002e65"/>
                          </a:solidFill>
                          <a:latin typeface="Calibri"/>
                        </a:rPr>
                        <a:t>31,25</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400" spc="-1" strike="noStrike">
                          <a:solidFill>
                            <a:srgbClr val="002e65"/>
                          </a:solidFill>
                          <a:latin typeface="Calibri"/>
                        </a:rPr>
                        <a:t>25%</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400" spc="-1" strike="noStrike">
                          <a:solidFill>
                            <a:srgbClr val="002e65"/>
                          </a:solidFill>
                          <a:latin typeface="Calibri"/>
                        </a:rPr>
                        <a:t>23,58</a:t>
                      </a:r>
                      <a:endParaRPr b="0" lang="en-US" sz="14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bl>
          </a:graphicData>
        </a:graphic>
      </p:graphicFrame>
      <p:sp>
        <p:nvSpPr>
          <p:cNvPr id="472" name="PlaceHolder 3"/>
          <p:cNvSpPr>
            <a:spLocks noGrp="1"/>
          </p:cNvSpPr>
          <p:nvPr>
            <p:ph type="sldNum" idx="8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8C9DBC2-3934-4A22-9865-C5DFAE1B00B0}"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Vergelijking tussen IRR en NPV</a:t>
            </a:r>
            <a:endParaRPr b="0" lang="nl-NL" sz="4400" spc="-1" strike="noStrike">
              <a:solidFill>
                <a:schemeClr val="dk1"/>
              </a:solidFill>
              <a:latin typeface="Calibri"/>
            </a:endParaRPr>
          </a:p>
        </p:txBody>
      </p:sp>
      <p:sp>
        <p:nvSpPr>
          <p:cNvPr id="47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NL" sz="2000" spc="-1" strike="noStrike">
                <a:solidFill>
                  <a:schemeClr val="dk2"/>
                </a:solidFill>
                <a:latin typeface="Calibri"/>
              </a:rPr>
              <a:t>Een juiste keuze tussen project A en B op basis van de IRR‑methode kan gemaakt worden aan de hand van de incrementele kasstromen. </a:t>
            </a:r>
            <a:endParaRPr b="1" lang="nl-NL" sz="2000" spc="-1" strike="noStrike">
              <a:solidFill>
                <a:schemeClr val="dk2"/>
              </a:solidFill>
              <a:latin typeface="Calibri"/>
            </a:endParaRPr>
          </a:p>
          <a:p>
            <a:pPr indent="0" defTabSz="914400">
              <a:lnSpc>
                <a:spcPct val="90000"/>
              </a:lnSpc>
              <a:spcBef>
                <a:spcPts val="1001"/>
              </a:spcBef>
              <a:buNone/>
            </a:pPr>
            <a:endParaRPr b="1" lang="nl-NL" sz="2200" spc="-1" strike="noStrike">
              <a:solidFill>
                <a:schemeClr val="dk2"/>
              </a:solidFill>
              <a:latin typeface="Calibri"/>
            </a:endParaRPr>
          </a:p>
          <a:p>
            <a:pPr indent="0" defTabSz="914400">
              <a:lnSpc>
                <a:spcPct val="90000"/>
              </a:lnSpc>
              <a:spcBef>
                <a:spcPts val="1001"/>
              </a:spcBef>
              <a:buNone/>
            </a:pP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defTabSz="914400">
              <a:lnSpc>
                <a:spcPct val="90000"/>
              </a:lnSpc>
              <a:spcBef>
                <a:spcPts val="1001"/>
              </a:spcBef>
              <a:buNone/>
              <a:tabLst>
                <a:tab algn="l" pos="0"/>
              </a:tabLst>
            </a:pPr>
            <a:r>
              <a:rPr b="1" lang="nl-BE" sz="2200" spc="-1" strike="noStrike">
                <a:solidFill>
                  <a:schemeClr val="dk2"/>
                </a:solidFill>
                <a:latin typeface="Calibri"/>
              </a:rPr>
              <a:t>	</a:t>
            </a:r>
            <a:endParaRPr b="1" lang="nl-NL" sz="2200" spc="-1" strike="noStrike">
              <a:solidFill>
                <a:schemeClr val="dk2"/>
              </a:solidFill>
              <a:latin typeface="Calibri"/>
            </a:endParaRPr>
          </a:p>
        </p:txBody>
      </p:sp>
      <p:sp>
        <p:nvSpPr>
          <p:cNvPr id="475" name="Tekstvak 4"/>
          <p:cNvSpPr/>
          <p:nvPr/>
        </p:nvSpPr>
        <p:spPr>
          <a:xfrm>
            <a:off x="2279520" y="2781000"/>
            <a:ext cx="7920360" cy="20098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(9.9)</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r>
              <a:rPr b="0" lang="nl-NL" sz="1800" spc="-1" strike="noStrike">
                <a:solidFill>
                  <a:srgbClr val="003d62"/>
                </a:solidFill>
                <a:latin typeface="Calibri"/>
              </a:rPr>
              <a:t>Uit het cijfervoorbeeld blijkt dat project A zal verkozen worden indien het vereist rendement k lager is dan 10,9 %. Zoniet dient project B geprefereerd te worden.</a:t>
            </a:r>
            <a:endParaRPr b="0" lang="en-US" sz="1800" spc="-1" strike="noStrike">
              <a:solidFill>
                <a:srgbClr val="000000"/>
              </a:solidFill>
              <a:latin typeface="Arial"/>
            </a:endParaRPr>
          </a:p>
        </p:txBody>
      </p:sp>
      <p:graphicFrame>
        <p:nvGraphicFramePr>
          <p:cNvPr id="476" name="Tabel 5"/>
          <p:cNvGraphicFramePr/>
          <p:nvPr/>
        </p:nvGraphicFramePr>
        <p:xfrm>
          <a:off x="2387520" y="3141000"/>
          <a:ext cx="7668360" cy="915840"/>
        </p:xfrm>
        <a:graphic>
          <a:graphicData uri="http://schemas.openxmlformats.org/drawingml/2006/table">
            <a:tbl>
              <a:tblPr/>
              <a:tblGrid>
                <a:gridCol w="1308600"/>
                <a:gridCol w="1083600"/>
                <a:gridCol w="1083600"/>
                <a:gridCol w="1083600"/>
                <a:gridCol w="1554120"/>
                <a:gridCol w="1554120"/>
              </a:tblGrid>
              <a:tr h="275760">
                <a:tc>
                  <a:txBody>
                    <a:bodyPr anchor="t">
                      <a:noAutofit/>
                    </a:bodyPr>
                    <a:p>
                      <a:pPr defTabSz="914400">
                        <a:lnSpc>
                          <a:spcPct val="100000"/>
                        </a:lnSpc>
                      </a:pPr>
                      <a:r>
                        <a:rPr b="0" lang="nl-BE" sz="1400" spc="-1" strike="noStrike">
                          <a:solidFill>
                            <a:srgbClr val="ffffff"/>
                          </a:solidFill>
                          <a:latin typeface="Calibri"/>
                        </a:rPr>
                        <a:t>Project</a:t>
                      </a:r>
                      <a:endParaRPr b="0" lang="en-US" sz="14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gridSpan="2">
                  <a:txBody>
                    <a:bodyPr anchor="t">
                      <a:noAutofit/>
                    </a:bodyPr>
                    <a:p>
                      <a:pPr defTabSz="914400">
                        <a:lnSpc>
                          <a:spcPct val="100000"/>
                        </a:lnSpc>
                      </a:pPr>
                      <a:r>
                        <a:rPr b="0" lang="nl-BE" sz="1400" spc="-1" strike="noStrike">
                          <a:solidFill>
                            <a:srgbClr val="ffffff"/>
                          </a:solidFill>
                          <a:latin typeface="Calibri"/>
                        </a:rPr>
                        <a:t>Kasstromen</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endParaRPr b="0" lang="nl-BE" sz="1400" spc="-1" strike="noStrike">
                        <a:solidFill>
                          <a:srgbClr val="ffffff"/>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defTabSz="914400">
                        <a:lnSpc>
                          <a:spcPct val="100000"/>
                        </a:lnSpc>
                      </a:pPr>
                      <a:r>
                        <a:rPr b="0" lang="nl-BE" sz="1400" spc="-1" strike="noStrike">
                          <a:solidFill>
                            <a:srgbClr val="ffffff"/>
                          </a:solidFill>
                          <a:latin typeface="Calibri"/>
                        </a:rPr>
                        <a:t>IRR</a:t>
                      </a:r>
                      <a:endParaRPr b="0" lang="en-US" sz="14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c>
                  <a:txBody>
                    <a:bodyPr anchor="t">
                      <a:noAutofit/>
                    </a:bodyPr>
                    <a:p>
                      <a:pPr defTabSz="914400">
                        <a:lnSpc>
                          <a:spcPct val="100000"/>
                        </a:lnSpc>
                      </a:pPr>
                      <a:r>
                        <a:rPr b="0" lang="nl-BE" sz="1400" spc="-1" strike="noStrike">
                          <a:solidFill>
                            <a:srgbClr val="ffffff"/>
                          </a:solidFill>
                          <a:latin typeface="Calibri"/>
                        </a:rPr>
                        <a:t>NPV</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r>
              <a:tr h="275760">
                <a:tc>
                  <a:txBody>
                    <a:bodyPr anchor="t">
                      <a:noAutofit/>
                    </a:bodyPr>
                    <a:p>
                      <a:pPr defTabSz="914400">
                        <a:lnSpc>
                          <a:spcPct val="100000"/>
                        </a:lnSpc>
                      </a:pPr>
                      <a:r>
                        <a:rPr b="0" lang="nl-BE" sz="1400" spc="-1" strike="noStrike">
                          <a:solidFill>
                            <a:srgbClr val="002e65"/>
                          </a:solidFill>
                          <a:latin typeface="Calibri"/>
                        </a:rPr>
                        <a:t>Jaar</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1</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2</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endParaRPr b="0" lang="nl-BE" sz="1400" spc="-1" strike="noStrike">
                        <a:solidFill>
                          <a:srgbClr val="002e65"/>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endParaRPr b="0" lang="nl-BE" sz="1400" spc="-1" strike="noStrike">
                        <a:solidFill>
                          <a:srgbClr val="002e65"/>
                        </a:solidFill>
                        <a:latin typeface="Calibri"/>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75760">
                <a:tc>
                  <a:txBody>
                    <a:bodyPr anchor="t">
                      <a:noAutofit/>
                    </a:bodyPr>
                    <a:p>
                      <a:pPr defTabSz="914400">
                        <a:lnSpc>
                          <a:spcPct val="100000"/>
                        </a:lnSpc>
                      </a:pPr>
                      <a:r>
                        <a:rPr b="0" lang="nl-BE" sz="1400" spc="-1" strike="noStrike">
                          <a:solidFill>
                            <a:srgbClr val="002e65"/>
                          </a:solidFill>
                          <a:latin typeface="Calibri"/>
                        </a:rPr>
                        <a:t>A-B</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-80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88,75</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10,9</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4,31</a:t>
                      </a:r>
                      <a:endParaRPr b="0" lang="en-US" sz="14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sp>
        <p:nvSpPr>
          <p:cNvPr id="477" name="PlaceHolder 3"/>
          <p:cNvSpPr>
            <a:spLocks noGrp="1"/>
          </p:cNvSpPr>
          <p:nvPr>
            <p:ph type="sldNum" idx="9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A4C1737-3B0F-4B40-805C-07B535846852}"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Investeringsbeslissingsproces </a:t>
            </a:r>
            <a:endParaRPr b="0" lang="nl-NL" sz="4400" spc="-1" strike="noStrike">
              <a:solidFill>
                <a:schemeClr val="dk1"/>
              </a:solidFill>
              <a:latin typeface="Calibri"/>
            </a:endParaRPr>
          </a:p>
        </p:txBody>
      </p:sp>
      <p:sp>
        <p:nvSpPr>
          <p:cNvPr id="9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a:pPr>
            <a:r>
              <a:rPr b="1" lang="nl-BE" sz="3200" spc="-1" strike="noStrike" u="sng">
                <a:solidFill>
                  <a:schemeClr val="dk2"/>
                </a:solidFill>
                <a:uFillTx/>
                <a:latin typeface="Calibri"/>
              </a:rPr>
              <a:t>Planningsfase</a:t>
            </a: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r>
              <a:rPr b="1" lang="nl-BE" sz="2200" spc="-1" strike="noStrike">
                <a:solidFill>
                  <a:schemeClr val="dk2"/>
                </a:solidFill>
                <a:latin typeface="Calibri"/>
              </a:rPr>
              <a:t>	</a:t>
            </a:r>
            <a:r>
              <a:rPr b="1" lang="nl-BE" sz="2200" spc="-1" strike="noStrike">
                <a:solidFill>
                  <a:schemeClr val="dk2"/>
                </a:solidFill>
                <a:latin typeface="Calibri"/>
              </a:rPr>
              <a:t>Eerste analyse van de verschillende ideeën. Mogelijke vragen: </a:t>
            </a:r>
            <a:endParaRPr b="1" lang="nl-NL" sz="2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Is de investeringsopportuniteit in overeenstemming met de ondernemingsstrategie?</a:t>
            </a:r>
            <a:endParaRPr b="0"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Zijn de vereiste middelen voor het project beschikbaar?</a:t>
            </a:r>
            <a:endParaRPr b="0" lang="nl-NL" sz="32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3200" spc="-1" strike="noStrike">
                <a:solidFill>
                  <a:schemeClr val="dk2"/>
                </a:solidFill>
                <a:latin typeface="Calibri"/>
              </a:rPr>
              <a:t>Is de idee technisch uitvoerbaar?</a:t>
            </a:r>
            <a:endParaRPr b="0" lang="nl-NL" sz="32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100" name="PlaceHolder 3"/>
          <p:cNvSpPr>
            <a:spLocks noGrp="1"/>
          </p:cNvSpPr>
          <p:nvPr>
            <p:ph type="sldNum" idx="2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0208D71-77D7-49CA-8464-4A6A1A20FEEC}"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42">
                                  <p:stCondLst>
                                    <p:cond delay="0"/>
                                  </p:stCondLst>
                                  <p:childTnLst>
                                    <p:set>
                                      <p:cBhvr>
                                        <p:cTn id="64" dur="1" fill="hold">
                                          <p:stCondLst>
                                            <p:cond delay="0"/>
                                          </p:stCondLst>
                                        </p:cTn>
                                        <p:tgtEl>
                                          <p:spTgt spid="99">
                                            <p:txEl>
                                              <p:pRg st="2" end="2"/>
                                            </p:txEl>
                                          </p:spTgt>
                                        </p:tgtEl>
                                        <p:attrNameLst>
                                          <p:attrName>style.visibility</p:attrName>
                                        </p:attrNameLst>
                                      </p:cBhvr>
                                      <p:to>
                                        <p:strVal val="visible"/>
                                      </p:to>
                                    </p:set>
                                    <p:animEffect filter="fade" transition="in">
                                      <p:cBhvr additive="repl">
                                        <p:cTn id="65" dur="1000"/>
                                        <p:tgtEl>
                                          <p:spTgt spid="99">
                                            <p:txEl>
                                              <p:pRg st="2" end="2"/>
                                            </p:txEl>
                                          </p:spTgt>
                                        </p:tgtEl>
                                      </p:cBhvr>
                                    </p:animEffect>
                                    <p:anim calcmode="lin" valueType="num">
                                      <p:cBhvr additive="repl">
                                        <p:cTn id="66"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additive="repl">
                                        <p:cTn id="67" dur="1000" fill="hold"/>
                                        <p:tgtEl>
                                          <p:spTgt spid="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42">
                                  <p:stCondLst>
                                    <p:cond delay="0"/>
                                  </p:stCondLst>
                                  <p:childTnLst>
                                    <p:set>
                                      <p:cBhvr>
                                        <p:cTn id="71" dur="1" fill="hold">
                                          <p:stCondLst>
                                            <p:cond delay="0"/>
                                          </p:stCondLst>
                                        </p:cTn>
                                        <p:tgtEl>
                                          <p:spTgt spid="99">
                                            <p:txEl>
                                              <p:pRg st="3" end="3"/>
                                            </p:txEl>
                                          </p:spTgt>
                                        </p:tgtEl>
                                        <p:attrNameLst>
                                          <p:attrName>style.visibility</p:attrName>
                                        </p:attrNameLst>
                                      </p:cBhvr>
                                      <p:to>
                                        <p:strVal val="visible"/>
                                      </p:to>
                                    </p:set>
                                    <p:animEffect filter="fade" transition="in">
                                      <p:cBhvr additive="repl">
                                        <p:cTn id="72" dur="1000"/>
                                        <p:tgtEl>
                                          <p:spTgt spid="99">
                                            <p:txEl>
                                              <p:pRg st="3" end="3"/>
                                            </p:txEl>
                                          </p:spTgt>
                                        </p:tgtEl>
                                      </p:cBhvr>
                                    </p:animEffect>
                                    <p:anim calcmode="lin" valueType="num">
                                      <p:cBhvr additive="repl">
                                        <p:cTn id="73" dur="1000" fill="hold"/>
                                        <p:tgtEl>
                                          <p:spTgt spid="99">
                                            <p:txEl>
                                              <p:pRg st="3" end="3"/>
                                            </p:txEl>
                                          </p:spTgt>
                                        </p:tgtEl>
                                        <p:attrNameLst>
                                          <p:attrName>ppt_x</p:attrName>
                                        </p:attrNameLst>
                                      </p:cBhvr>
                                      <p:tavLst>
                                        <p:tav tm="0">
                                          <p:val>
                                            <p:strVal val="#ppt_x"/>
                                          </p:val>
                                        </p:tav>
                                        <p:tav tm="100000">
                                          <p:val>
                                            <p:strVal val="#ppt_x"/>
                                          </p:val>
                                        </p:tav>
                                      </p:tavLst>
                                    </p:anim>
                                    <p:anim calcmode="lin" valueType="num">
                                      <p:cBhvr additive="repl">
                                        <p:cTn id="74" dur="1000" fill="hold"/>
                                        <p:tgtEl>
                                          <p:spTgt spid="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42">
                                  <p:stCondLst>
                                    <p:cond delay="0"/>
                                  </p:stCondLst>
                                  <p:childTnLst>
                                    <p:set>
                                      <p:cBhvr>
                                        <p:cTn id="78" dur="1" fill="hold">
                                          <p:stCondLst>
                                            <p:cond delay="0"/>
                                          </p:stCondLst>
                                        </p:cTn>
                                        <p:tgtEl>
                                          <p:spTgt spid="99">
                                            <p:txEl>
                                              <p:pRg st="4" end="4"/>
                                            </p:txEl>
                                          </p:spTgt>
                                        </p:tgtEl>
                                        <p:attrNameLst>
                                          <p:attrName>style.visibility</p:attrName>
                                        </p:attrNameLst>
                                      </p:cBhvr>
                                      <p:to>
                                        <p:strVal val="visible"/>
                                      </p:to>
                                    </p:set>
                                    <p:animEffect filter="fade" transition="in">
                                      <p:cBhvr additive="repl">
                                        <p:cTn id="79" dur="1000"/>
                                        <p:tgtEl>
                                          <p:spTgt spid="99">
                                            <p:txEl>
                                              <p:pRg st="4" end="4"/>
                                            </p:txEl>
                                          </p:spTgt>
                                        </p:tgtEl>
                                      </p:cBhvr>
                                    </p:animEffect>
                                    <p:anim calcmode="lin" valueType="num">
                                      <p:cBhvr additive="repl">
                                        <p:cTn id="80" dur="1000" fill="hold"/>
                                        <p:tgtEl>
                                          <p:spTgt spid="99">
                                            <p:txEl>
                                              <p:pRg st="4" end="4"/>
                                            </p:txEl>
                                          </p:spTgt>
                                        </p:tgtEl>
                                        <p:attrNameLst>
                                          <p:attrName>ppt_x</p:attrName>
                                        </p:attrNameLst>
                                      </p:cBhvr>
                                      <p:tavLst>
                                        <p:tav tm="0">
                                          <p:val>
                                            <p:strVal val="#ppt_x"/>
                                          </p:val>
                                        </p:tav>
                                        <p:tav tm="100000">
                                          <p:val>
                                            <p:strVal val="#ppt_x"/>
                                          </p:val>
                                        </p:tav>
                                      </p:tavLst>
                                    </p:anim>
                                    <p:anim calcmode="lin" valueType="num">
                                      <p:cBhvr additive="repl">
                                        <p:cTn id="81" dur="1000" fill="hold"/>
                                        <p:tgtEl>
                                          <p:spTgt spid="9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Vergelijking tussen IRR en NPV</a:t>
            </a:r>
            <a:endParaRPr b="0" lang="nl-NL" sz="4400" spc="-1" strike="noStrike">
              <a:solidFill>
                <a:schemeClr val="dk1"/>
              </a:solidFill>
              <a:latin typeface="Calibri"/>
            </a:endParaRPr>
          </a:p>
        </p:txBody>
      </p:sp>
      <p:sp>
        <p:nvSpPr>
          <p:cNvPr id="47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startAt="3"/>
            </a:pPr>
            <a:r>
              <a:rPr b="1" lang="nl-BE" sz="3200" spc="-1" strike="noStrike" u="sng">
                <a:solidFill>
                  <a:schemeClr val="dk2"/>
                </a:solidFill>
                <a:uFillTx/>
                <a:latin typeface="Calibri"/>
              </a:rPr>
              <a:t>Meervoudige interne rendementen</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NL" sz="2000" spc="-1" strike="noStrike">
                <a:solidFill>
                  <a:schemeClr val="dk2"/>
                </a:solidFill>
                <a:latin typeface="Calibri"/>
              </a:rPr>
              <a:t>Voor bepaalde projecten kan het voorkomen dat meerdere actualisatievoeten de NPV gelijk maken aan nul. Er is bijgevolg meer dan één intern rendement. Deze situatie doet zich voor wanneer we te maken hebben met een niet conventioneel patroon van de kasstromen of m.a.w. de kasstromen over tijd veranderen meer dan eenmaal van teken.</a:t>
            </a:r>
            <a:r>
              <a:rPr b="1" lang="en-GB" sz="2000" spc="-1" strike="noStrike">
                <a:solidFill>
                  <a:schemeClr val="dk2"/>
                </a:solidFill>
                <a:latin typeface="Calibri"/>
              </a:rPr>
              <a:t> </a:t>
            </a:r>
            <a:endParaRPr b="1" lang="nl-NL" sz="2000" spc="-1" strike="noStrike">
              <a:solidFill>
                <a:schemeClr val="dk2"/>
              </a:solidFill>
              <a:latin typeface="Calibri"/>
            </a:endParaRPr>
          </a:p>
          <a:p>
            <a:pPr indent="0" defTabSz="914400">
              <a:lnSpc>
                <a:spcPct val="90000"/>
              </a:lnSpc>
              <a:spcBef>
                <a:spcPts val="1001"/>
              </a:spcBef>
              <a:buNone/>
            </a:pPr>
            <a:endParaRPr b="1" lang="nl-NL" sz="2200" spc="-1" strike="noStrike">
              <a:solidFill>
                <a:schemeClr val="dk2"/>
              </a:solidFill>
              <a:latin typeface="Calibri"/>
            </a:endParaRPr>
          </a:p>
          <a:p>
            <a:pPr indent="0" defTabSz="914400">
              <a:lnSpc>
                <a:spcPct val="90000"/>
              </a:lnSpc>
              <a:spcBef>
                <a:spcPts val="1001"/>
              </a:spcBef>
              <a:buNone/>
            </a:pPr>
            <a:endParaRPr b="1" lang="nl-NL" sz="2200" spc="-1" strike="noStrike">
              <a:solidFill>
                <a:schemeClr val="dk2"/>
              </a:solidFill>
              <a:latin typeface="Calibri"/>
            </a:endParaRPr>
          </a:p>
          <a:p>
            <a:pPr marL="228600" indent="-228600" defTabSz="914400">
              <a:lnSpc>
                <a:spcPct val="90000"/>
              </a:lnSpc>
              <a:spcBef>
                <a:spcPts val="1001"/>
              </a:spcBef>
              <a:buNone/>
              <a:tabLst>
                <a:tab algn="l" pos="0"/>
              </a:tabLst>
            </a:pPr>
            <a:r>
              <a:rPr b="1" lang="nl-BE" sz="2200" spc="-1" strike="noStrike">
                <a:solidFill>
                  <a:schemeClr val="dk2"/>
                </a:solidFill>
                <a:latin typeface="Calibri"/>
              </a:rPr>
              <a:t>	</a:t>
            </a:r>
            <a:endParaRPr b="1" lang="nl-NL" sz="2200" spc="-1" strike="noStrike">
              <a:solidFill>
                <a:schemeClr val="dk2"/>
              </a:solidFill>
              <a:latin typeface="Calibri"/>
            </a:endParaRPr>
          </a:p>
        </p:txBody>
      </p:sp>
      <p:sp>
        <p:nvSpPr>
          <p:cNvPr id="480" name="Tekstvak 4"/>
          <p:cNvSpPr/>
          <p:nvPr/>
        </p:nvSpPr>
        <p:spPr>
          <a:xfrm>
            <a:off x="2135520" y="4205880"/>
            <a:ext cx="7920360" cy="17355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(9.10)</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endParaRPr b="0" lang="en-US" sz="1800" spc="-1" strike="noStrike">
              <a:solidFill>
                <a:srgbClr val="000000"/>
              </a:solidFill>
              <a:latin typeface="Arial"/>
            </a:endParaRPr>
          </a:p>
          <a:p>
            <a:pPr defTabSz="457200">
              <a:lnSpc>
                <a:spcPct val="100000"/>
              </a:lnSpc>
              <a:tabLst>
                <a:tab algn="ctr" pos="539640"/>
                <a:tab algn="r" pos="2070000"/>
                <a:tab algn="r" pos="3691080"/>
                <a:tab algn="r" pos="5130720"/>
              </a:tabLst>
            </a:pPr>
            <a:r>
              <a:rPr b="0" lang="nl-BE" sz="1800" spc="-1" strike="noStrike">
                <a:solidFill>
                  <a:srgbClr val="003d62"/>
                </a:solidFill>
                <a:latin typeface="Calibri"/>
              </a:rPr>
              <a:t>Er worden twee interne rendementen bekomen, nl. 25% en 400%.</a:t>
            </a:r>
            <a:endParaRPr b="0" lang="en-US" sz="1800" spc="-1" strike="noStrike">
              <a:solidFill>
                <a:srgbClr val="000000"/>
              </a:solidFill>
              <a:latin typeface="Arial"/>
            </a:endParaRPr>
          </a:p>
        </p:txBody>
      </p:sp>
      <p:graphicFrame>
        <p:nvGraphicFramePr>
          <p:cNvPr id="481" name="Tabel 5"/>
          <p:cNvGraphicFramePr/>
          <p:nvPr/>
        </p:nvGraphicFramePr>
        <p:xfrm>
          <a:off x="2243520" y="4565880"/>
          <a:ext cx="7668360" cy="915840"/>
        </p:xfrm>
        <a:graphic>
          <a:graphicData uri="http://schemas.openxmlformats.org/drawingml/2006/table">
            <a:tbl>
              <a:tblPr/>
              <a:tblGrid>
                <a:gridCol w="1308600"/>
                <a:gridCol w="1083600"/>
                <a:gridCol w="1083600"/>
                <a:gridCol w="1083600"/>
                <a:gridCol w="1554120"/>
                <a:gridCol w="1554120"/>
              </a:tblGrid>
              <a:tr h="275760">
                <a:tc>
                  <a:txBody>
                    <a:bodyPr anchor="t">
                      <a:noAutofit/>
                    </a:bodyPr>
                    <a:p>
                      <a:pPr defTabSz="914400">
                        <a:lnSpc>
                          <a:spcPct val="100000"/>
                        </a:lnSpc>
                      </a:pPr>
                      <a:r>
                        <a:rPr b="0" lang="nl-BE" sz="1400" spc="-1" strike="noStrike">
                          <a:solidFill>
                            <a:srgbClr val="ffffff"/>
                          </a:solidFill>
                          <a:latin typeface="Calibri"/>
                        </a:rPr>
                        <a:t>Project</a:t>
                      </a:r>
                      <a:endParaRPr b="0" lang="en-US" sz="14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gridSpan="2">
                  <a:txBody>
                    <a:bodyPr anchor="t">
                      <a:noAutofit/>
                    </a:bodyPr>
                    <a:p>
                      <a:pPr defTabSz="914400">
                        <a:lnSpc>
                          <a:spcPct val="100000"/>
                        </a:lnSpc>
                      </a:pPr>
                      <a:r>
                        <a:rPr b="0" lang="nl-BE" sz="1400" spc="-1" strike="noStrike">
                          <a:solidFill>
                            <a:srgbClr val="ffffff"/>
                          </a:solidFill>
                          <a:latin typeface="Calibri"/>
                        </a:rPr>
                        <a:t>Kasstromen</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endParaRPr b="0" lang="nl-BE" sz="1400" spc="-1" strike="noStrike">
                        <a:solidFill>
                          <a:srgbClr val="ffffff"/>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defTabSz="914400">
                        <a:lnSpc>
                          <a:spcPct val="100000"/>
                        </a:lnSpc>
                      </a:pPr>
                      <a:r>
                        <a:rPr b="0" lang="nl-BE" sz="1400" spc="-1" strike="noStrike">
                          <a:solidFill>
                            <a:srgbClr val="ffffff"/>
                          </a:solidFill>
                          <a:latin typeface="Calibri"/>
                        </a:rPr>
                        <a:t>IRR</a:t>
                      </a:r>
                      <a:endParaRPr b="0" lang="en-US" sz="14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c>
                  <a:txBody>
                    <a:bodyPr anchor="t">
                      <a:noAutofit/>
                    </a:bodyPr>
                    <a:p>
                      <a:pPr defTabSz="914400">
                        <a:lnSpc>
                          <a:spcPct val="100000"/>
                        </a:lnSpc>
                      </a:pPr>
                      <a:r>
                        <a:rPr b="0" lang="nl-BE" sz="1400" spc="-1" strike="noStrike">
                          <a:solidFill>
                            <a:srgbClr val="ffffff"/>
                          </a:solidFill>
                          <a:latin typeface="Calibri"/>
                        </a:rPr>
                        <a:t>NPV (10%)</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r>
              <a:tr h="275760">
                <a:tc>
                  <a:txBody>
                    <a:bodyPr anchor="t">
                      <a:noAutofit/>
                    </a:bodyPr>
                    <a:p>
                      <a:pPr defTabSz="914400">
                        <a:lnSpc>
                          <a:spcPct val="100000"/>
                        </a:lnSpc>
                      </a:pPr>
                      <a:r>
                        <a:rPr b="0" lang="nl-BE" sz="1400" spc="-1" strike="noStrike">
                          <a:solidFill>
                            <a:srgbClr val="002e65"/>
                          </a:solidFill>
                          <a:latin typeface="Calibri"/>
                        </a:rPr>
                        <a:t>Jaar</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1</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2</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endParaRPr b="0" lang="nl-BE" sz="1400" spc="-1" strike="noStrike">
                        <a:solidFill>
                          <a:srgbClr val="002e65"/>
                        </a:solidFill>
                        <a:latin typeface="Calibri"/>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endParaRPr b="0" lang="nl-BE" sz="1400" spc="-1" strike="noStrike">
                        <a:solidFill>
                          <a:srgbClr val="002e65"/>
                        </a:solidFill>
                        <a:latin typeface="Calibri"/>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275760">
                <a:tc>
                  <a:txBody>
                    <a:bodyPr anchor="t">
                      <a:noAutofit/>
                    </a:bodyPr>
                    <a:p>
                      <a:pPr defTabSz="914400">
                        <a:lnSpc>
                          <a:spcPct val="100000"/>
                        </a:lnSpc>
                      </a:pPr>
                      <a:r>
                        <a:rPr b="0" lang="nl-BE" sz="1400" spc="-1" strike="noStrike">
                          <a:solidFill>
                            <a:srgbClr val="002e65"/>
                          </a:solidFill>
                          <a:latin typeface="Calibri"/>
                        </a:rPr>
                        <a:t>A</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-1.600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+10.000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-10.000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25% en 400%</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770</a:t>
                      </a:r>
                      <a:endParaRPr b="0" lang="en-US" sz="14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sp>
        <p:nvSpPr>
          <p:cNvPr id="482" name="PlaceHolder 3"/>
          <p:cNvSpPr>
            <a:spLocks noGrp="1"/>
          </p:cNvSpPr>
          <p:nvPr>
            <p:ph type="sldNum" idx="9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8597A7A-5F17-41BA-913D-AAE31FC27001}"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Vergelijking tussen IRR en NPV</a:t>
            </a:r>
            <a:endParaRPr b="0" lang="nl-NL" sz="4400" spc="-1" strike="noStrike">
              <a:solidFill>
                <a:schemeClr val="dk1"/>
              </a:solidFill>
              <a:latin typeface="Calibri"/>
            </a:endParaRPr>
          </a:p>
        </p:txBody>
      </p:sp>
      <p:sp>
        <p:nvSpPr>
          <p:cNvPr id="48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defTabSz="914400">
              <a:lnSpc>
                <a:spcPct val="90000"/>
              </a:lnSpc>
              <a:spcBef>
                <a:spcPts val="1001"/>
              </a:spcBef>
              <a:buNone/>
              <a:tabLst>
                <a:tab algn="l" pos="0"/>
              </a:tabLst>
            </a:pPr>
            <a:r>
              <a:rPr b="1" lang="nl-NL" sz="2200" spc="-1" strike="noStrike">
                <a:solidFill>
                  <a:schemeClr val="dk2"/>
                </a:solidFill>
                <a:latin typeface="Calibri"/>
              </a:rPr>
              <a:t>	</a:t>
            </a:r>
            <a:endParaRPr b="1" lang="nl-NL" sz="2200" spc="-1" strike="noStrike">
              <a:solidFill>
                <a:schemeClr val="dk2"/>
              </a:solidFill>
              <a:latin typeface="Calibri"/>
            </a:endParaRPr>
          </a:p>
        </p:txBody>
      </p:sp>
      <p:sp>
        <p:nvSpPr>
          <p:cNvPr id="485" name="Rectangle 5"/>
          <p:cNvSpPr/>
          <p:nvPr/>
        </p:nvSpPr>
        <p:spPr>
          <a:xfrm>
            <a:off x="1523880" y="21106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486" name="Tekstvak 6"/>
          <p:cNvSpPr/>
          <p:nvPr/>
        </p:nvSpPr>
        <p:spPr>
          <a:xfrm>
            <a:off x="2135520" y="1556640"/>
            <a:ext cx="7920360" cy="44787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(vervolg) – NPV profiel voor project A</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r>
              <a:rPr b="0" lang="nl-NL" sz="1800" spc="-1" strike="noStrike">
                <a:solidFill>
                  <a:srgbClr val="003d62"/>
                </a:solidFill>
                <a:latin typeface="Calibri"/>
              </a:rPr>
              <a:t>We vinden voor dit project twee rendementen waarvoor de NPV gelijk is aan 0, omdat het patroon van de kasstromen   (‑, +, ‑) tweemaal van teken verandert. Om een beslissing te nemen aangaande dit project, dienen we ons te baseren op de NPV‑methode in plaats van op de IRR‑methode.</a:t>
            </a:r>
            <a:endParaRPr b="0" lang="en-US" sz="1800" spc="-1" strike="noStrike">
              <a:solidFill>
                <a:srgbClr val="000000"/>
              </a:solidFill>
              <a:latin typeface="Arial"/>
            </a:endParaRPr>
          </a:p>
        </p:txBody>
      </p:sp>
      <p:pic>
        <p:nvPicPr>
          <p:cNvPr id="487" name="Picture 20" descr=""/>
          <p:cNvPicPr/>
          <p:nvPr/>
        </p:nvPicPr>
        <p:blipFill>
          <a:blip r:embed="rId1"/>
          <a:srcRect l="0" t="0" r="0" b="9279"/>
          <a:stretch/>
        </p:blipFill>
        <p:spPr>
          <a:xfrm>
            <a:off x="3599640" y="1951560"/>
            <a:ext cx="4800240" cy="2773440"/>
          </a:xfrm>
          <a:prstGeom prst="rect">
            <a:avLst/>
          </a:prstGeom>
          <a:ln w="0">
            <a:noFill/>
          </a:ln>
        </p:spPr>
      </p:pic>
      <p:sp>
        <p:nvSpPr>
          <p:cNvPr id="488" name="PlaceHolder 3"/>
          <p:cNvSpPr>
            <a:spLocks noGrp="1"/>
          </p:cNvSpPr>
          <p:nvPr>
            <p:ph type="sldNum" idx="9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44297A8-BC2E-4163-909D-9C600152FC97}"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Vergelijking tussen IRR en NPV</a:t>
            </a:r>
            <a:endParaRPr b="0" lang="nl-NL" sz="4400" spc="-1" strike="noStrike">
              <a:solidFill>
                <a:schemeClr val="dk1"/>
              </a:solidFill>
              <a:latin typeface="Calibri"/>
            </a:endParaRPr>
          </a:p>
        </p:txBody>
      </p:sp>
      <p:sp>
        <p:nvSpPr>
          <p:cNvPr id="49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3200" spc="-1" strike="noStrike" u="sng">
                <a:solidFill>
                  <a:schemeClr val="dk2"/>
                </a:solidFill>
                <a:uFillTx/>
                <a:latin typeface="Calibri"/>
              </a:rPr>
              <a:t>Andere problemen</a:t>
            </a:r>
            <a:endParaRPr b="1" lang="nl-NL" sz="3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De IRR kan niet gebruikt worden indien het nodig is verschillende actualisatievoeten in de tijd te gebruiken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105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400" spc="-1" strike="noStrike">
                <a:solidFill>
                  <a:schemeClr val="dk2"/>
                </a:solidFill>
                <a:latin typeface="Calibri"/>
              </a:rPr>
              <a:t>Het weglaten van gemeenschappelijke kasstromen die toch voor alle onderzochte projecten identiek zijn is in de IRR methode niet toegelaten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1050" spc="-1" strike="noStrike">
              <a:solidFill>
                <a:schemeClr val="dk2"/>
              </a:solidFill>
              <a:latin typeface="Calibri"/>
            </a:endParaRPr>
          </a:p>
        </p:txBody>
      </p:sp>
      <p:sp>
        <p:nvSpPr>
          <p:cNvPr id="491" name="PlaceHolder 3"/>
          <p:cNvSpPr>
            <a:spLocks noGrp="1"/>
          </p:cNvSpPr>
          <p:nvPr>
            <p:ph type="sldNum" idx="9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B6E2EC0-6792-410A-ACD7-ECCEE4CE2F15}"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cap="all">
                <a:solidFill>
                  <a:schemeClr val="dk2"/>
                </a:solidFill>
                <a:latin typeface="Calibri bold"/>
              </a:rPr>
              <a:t>Betekenis van het behalen van een positieve NPV</a:t>
            </a:r>
            <a:endParaRPr b="0" lang="nl-NL" sz="3200" spc="-1" strike="noStrike">
              <a:solidFill>
                <a:schemeClr val="dk1"/>
              </a:solidFill>
              <a:latin typeface="Calibri"/>
            </a:endParaRPr>
          </a:p>
        </p:txBody>
      </p:sp>
      <p:sp>
        <p:nvSpPr>
          <p:cNvPr id="493"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Investeringsprojecten</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Een positieve NPV</a:t>
            </a:r>
            <a:endParaRPr b="0" lang="nl-NL" sz="4400" spc="-1" strike="noStrike">
              <a:solidFill>
                <a:schemeClr val="dk1"/>
              </a:solidFill>
              <a:latin typeface="Calibri"/>
            </a:endParaRPr>
          </a:p>
        </p:txBody>
      </p:sp>
      <p:sp>
        <p:nvSpPr>
          <p:cNvPr id="49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Aft>
                <a:spcPts val="601"/>
              </a:spcAft>
              <a:buNone/>
              <a:tabLst>
                <a:tab algn="l" pos="0"/>
              </a:tabLst>
            </a:pPr>
            <a:r>
              <a:rPr b="1" lang="nl-BE" sz="2000" spc="-1" strike="noStrike">
                <a:solidFill>
                  <a:schemeClr val="dk2"/>
                </a:solidFill>
                <a:latin typeface="Calibri"/>
              </a:rPr>
              <a:t>Betekenis:</a:t>
            </a:r>
            <a:endParaRPr b="1" lang="nl-NL" sz="2000" spc="-1" strike="noStrike">
              <a:solidFill>
                <a:schemeClr val="dk2"/>
              </a:solidFill>
              <a:latin typeface="Calibri"/>
            </a:endParaRPr>
          </a:p>
          <a:p>
            <a:pPr marL="228600" indent="-228600" defTabSz="914400">
              <a:lnSpc>
                <a:spcPct val="90000"/>
              </a:lnSpc>
              <a:spcAft>
                <a:spcPts val="601"/>
              </a:spcAft>
              <a:buClr>
                <a:srgbClr val="ea2c38"/>
              </a:buClr>
              <a:buSzPct val="75000"/>
              <a:buFont typeface="Wingdings" charset="2"/>
              <a:buChar char=""/>
              <a:tabLst>
                <a:tab algn="l" pos="0"/>
              </a:tabLst>
            </a:pPr>
            <a:r>
              <a:rPr b="1" lang="nl-BE" sz="2000" spc="-1" strike="noStrike">
                <a:solidFill>
                  <a:schemeClr val="dk2"/>
                </a:solidFill>
                <a:latin typeface="Calibri"/>
              </a:rPr>
              <a:t>Een competitief voordeel m.b.t. de verkoop van een van de producten</a:t>
            </a:r>
            <a:endParaRPr b="1" lang="nl-NL" sz="2000" spc="-1" strike="noStrike">
              <a:solidFill>
                <a:schemeClr val="dk2"/>
              </a:solidFill>
              <a:latin typeface="Calibri"/>
            </a:endParaRPr>
          </a:p>
          <a:p>
            <a:pPr marL="228600" indent="-228600" defTabSz="914400">
              <a:lnSpc>
                <a:spcPct val="90000"/>
              </a:lnSpc>
              <a:spcAft>
                <a:spcPts val="601"/>
              </a:spcAft>
              <a:buClr>
                <a:srgbClr val="ea2c38"/>
              </a:buClr>
              <a:buSzPct val="75000"/>
              <a:buFont typeface="Wingdings" charset="2"/>
              <a:buChar char=""/>
              <a:tabLst>
                <a:tab algn="l" pos="0"/>
              </a:tabLst>
            </a:pPr>
            <a:r>
              <a:rPr b="1" lang="nl-BE" sz="2000" spc="-1" strike="noStrike">
                <a:solidFill>
                  <a:schemeClr val="dk2"/>
                </a:solidFill>
                <a:latin typeface="Calibri"/>
              </a:rPr>
              <a:t>Unieke voordelen bij de kwaliteit van de verkochte producten of de kost van de productie dankzij bekwaamheden management  en personeel</a:t>
            </a:r>
            <a:endParaRPr b="1" lang="nl-NL" sz="2000" spc="-1" strike="noStrike">
              <a:solidFill>
                <a:schemeClr val="dk2"/>
              </a:solidFill>
              <a:latin typeface="Calibri"/>
            </a:endParaRPr>
          </a:p>
          <a:p>
            <a:pPr marL="228600" indent="-228600" defTabSz="914400">
              <a:lnSpc>
                <a:spcPct val="90000"/>
              </a:lnSpc>
              <a:spcAft>
                <a:spcPts val="601"/>
              </a:spcAft>
              <a:buClr>
                <a:srgbClr val="ea2c38"/>
              </a:buClr>
              <a:buSzPct val="75000"/>
              <a:buFont typeface="Wingdings" charset="2"/>
              <a:buChar char=""/>
              <a:tabLst>
                <a:tab algn="l" pos="0"/>
              </a:tabLst>
            </a:pPr>
            <a:r>
              <a:rPr b="1" lang="nl-BE" sz="2000" spc="-1" strike="noStrike">
                <a:solidFill>
                  <a:schemeClr val="dk2"/>
                </a:solidFill>
                <a:latin typeface="Calibri"/>
              </a:rPr>
              <a:t>Een niet te voorzien nog op KT oplosbaar aanbodtekort</a:t>
            </a:r>
            <a:endParaRPr b="1" lang="nl-NL" sz="2000" spc="-1" strike="noStrike">
              <a:solidFill>
                <a:schemeClr val="dk2"/>
              </a:solidFill>
              <a:latin typeface="Calibri"/>
            </a:endParaRPr>
          </a:p>
          <a:p>
            <a:pPr indent="0" defTabSz="914400">
              <a:lnSpc>
                <a:spcPct val="90000"/>
              </a:lnSpc>
              <a:spcAft>
                <a:spcPts val="601"/>
              </a:spcAft>
              <a:buNone/>
              <a:tabLst>
                <a:tab algn="l" pos="0"/>
              </a:tabLst>
            </a:pPr>
            <a:endParaRPr b="1" lang="nl-NL" sz="2000" spc="-1" strike="noStrike">
              <a:solidFill>
                <a:schemeClr val="dk2"/>
              </a:solidFill>
              <a:latin typeface="Calibri"/>
            </a:endParaRPr>
          </a:p>
          <a:p>
            <a:pPr marL="228600" indent="-228600" defTabSz="914400">
              <a:lnSpc>
                <a:spcPct val="90000"/>
              </a:lnSpc>
              <a:spcAft>
                <a:spcPts val="601"/>
              </a:spcAft>
              <a:buNone/>
              <a:tabLst>
                <a:tab algn="l" pos="0"/>
              </a:tabLst>
            </a:pPr>
            <a:r>
              <a:rPr b="1" lang="nl-BE" sz="2000" spc="-1" strike="noStrike">
                <a:solidFill>
                  <a:schemeClr val="dk2"/>
                </a:solidFill>
                <a:latin typeface="Wingdings"/>
              </a:rPr>
              <a:t></a:t>
            </a:r>
            <a:r>
              <a:rPr b="1" lang="nl-BE" sz="2000" spc="-1" strike="noStrike">
                <a:solidFill>
                  <a:schemeClr val="dk2"/>
                </a:solidFill>
                <a:latin typeface="Calibri"/>
              </a:rPr>
              <a:t>  </a:t>
            </a:r>
            <a:r>
              <a:rPr b="1" lang="nl-BE" sz="2000" spc="-1" strike="noStrike">
                <a:solidFill>
                  <a:schemeClr val="dk2"/>
                </a:solidFill>
                <a:latin typeface="Calibri"/>
              </a:rPr>
              <a:t>Winstgevendheid van een project dient te worden gezocht in een economische beoordeling van de concurrentiële omgeving van de aangeboden producten en van de concurrentiële waarde van de onderneming</a:t>
            </a:r>
            <a:endParaRPr b="1" lang="nl-NL" sz="2000" spc="-1" strike="noStrike">
              <a:solidFill>
                <a:schemeClr val="dk2"/>
              </a:solidFill>
              <a:latin typeface="Calibri"/>
            </a:endParaRPr>
          </a:p>
          <a:p>
            <a:pPr indent="0" defTabSz="914400">
              <a:lnSpc>
                <a:spcPct val="90000"/>
              </a:lnSpc>
              <a:spcBef>
                <a:spcPts val="499"/>
              </a:spcBef>
              <a:buNone/>
              <a:tabLst>
                <a:tab algn="l" pos="0"/>
              </a:tabLst>
            </a:pPr>
            <a:endParaRPr b="1" lang="nl-NL" sz="2000" spc="-1" strike="noStrike">
              <a:solidFill>
                <a:schemeClr val="dk2"/>
              </a:solidFill>
              <a:latin typeface="Calibri"/>
            </a:endParaRPr>
          </a:p>
        </p:txBody>
      </p:sp>
      <p:sp>
        <p:nvSpPr>
          <p:cNvPr id="496" name="PlaceHolder 3"/>
          <p:cNvSpPr>
            <a:spLocks noGrp="1"/>
          </p:cNvSpPr>
          <p:nvPr>
            <p:ph type="sldNum" idx="9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FBF6343-2CB7-479E-8D8E-2E4BBAE9D023}"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Een positieve NPV</a:t>
            </a:r>
            <a:endParaRPr b="0" lang="nl-NL" sz="4400" spc="-1" strike="noStrike">
              <a:solidFill>
                <a:schemeClr val="dk1"/>
              </a:solidFill>
              <a:latin typeface="Calibri"/>
            </a:endParaRPr>
          </a:p>
        </p:txBody>
      </p:sp>
      <p:sp>
        <p:nvSpPr>
          <p:cNvPr id="49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200" spc="-1" strike="noStrike">
                <a:solidFill>
                  <a:schemeClr val="dk2"/>
                </a:solidFill>
                <a:latin typeface="Calibri"/>
              </a:rPr>
              <a:t>Strategische stocks</a:t>
            </a:r>
            <a:endParaRPr b="1" lang="nl-NL" sz="2200" spc="-1" strike="noStrike">
              <a:solidFill>
                <a:schemeClr val="dk2"/>
              </a:solidFill>
              <a:latin typeface="Calibri"/>
            </a:endParaRPr>
          </a:p>
          <a:p>
            <a:pPr marL="228600" indent="-228600" algn="ctr" defTabSz="914400">
              <a:lnSpc>
                <a:spcPct val="90000"/>
              </a:lnSpc>
              <a:spcBef>
                <a:spcPts val="1001"/>
              </a:spcBef>
              <a:buNone/>
              <a:tabLst>
                <a:tab algn="l" pos="0"/>
              </a:tabLst>
            </a:pPr>
            <a:r>
              <a:rPr b="1" lang="nl-NL" sz="2200" spc="-1" strike="noStrike">
                <a:solidFill>
                  <a:schemeClr val="dk2"/>
                </a:solidFill>
                <a:latin typeface="Calibri"/>
              </a:rPr>
              <a:t>“</a:t>
            </a:r>
            <a:r>
              <a:rPr b="1" lang="nl-NL" sz="2200" spc="-1" strike="noStrike">
                <a:solidFill>
                  <a:schemeClr val="dk2"/>
                </a:solidFill>
                <a:latin typeface="Calibri"/>
              </a:rPr>
              <a:t>skills and resources that have been built up slowly through a pattern in the </a:t>
            </a:r>
            <a:r>
              <a:rPr b="1" i="1" lang="nl-NL" sz="2200" spc="-1" strike="noStrike">
                <a:solidFill>
                  <a:schemeClr val="dk2"/>
                </a:solidFill>
                <a:latin typeface="Calibri"/>
              </a:rPr>
              <a:t>flow</a:t>
            </a:r>
            <a:r>
              <a:rPr b="1" lang="nl-NL" sz="2200" spc="-1" strike="noStrike">
                <a:solidFill>
                  <a:schemeClr val="dk2"/>
                </a:solidFill>
                <a:latin typeface="Calibri"/>
              </a:rPr>
              <a:t> variables”</a:t>
            </a:r>
            <a:endParaRPr b="1" lang="nl-NL" sz="2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200" spc="-1" strike="noStrike">
                <a:solidFill>
                  <a:schemeClr val="dk2"/>
                </a:solidFill>
                <a:latin typeface="Calibri"/>
              </a:rPr>
              <a:t>Flowvariabelen = direct controleerbare elementen als promotie-uitgaven, R&amp;D-uitgaven,…</a:t>
            </a:r>
            <a:endParaRPr b="1" lang="nl-NL" sz="22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200" spc="-1" strike="noStrike">
                <a:solidFill>
                  <a:schemeClr val="dk2"/>
                </a:solidFill>
                <a:latin typeface="Calibri"/>
              </a:rPr>
              <a:t>Voorbeelden van strategische stocks: uitzonderlijke markt- en technologische kennis, ondernemingscultuur, opgebouwde merkentrouw</a:t>
            </a:r>
            <a:endParaRPr b="1" lang="nl-NL" sz="2200" spc="-1" strike="noStrike">
              <a:solidFill>
                <a:schemeClr val="dk2"/>
              </a:solidFill>
              <a:latin typeface="Calibri"/>
            </a:endParaRPr>
          </a:p>
          <a:p>
            <a:pPr marL="685800" indent="-228600" defTabSz="914400">
              <a:lnSpc>
                <a:spcPct val="90000"/>
              </a:lnSpc>
              <a:spcBef>
                <a:spcPts val="499"/>
              </a:spcBef>
              <a:buNone/>
              <a:tabLst>
                <a:tab algn="l" pos="0"/>
              </a:tabLst>
            </a:pPr>
            <a:endParaRPr b="1" lang="nl-NL" sz="3200" spc="-1" strike="noStrike">
              <a:solidFill>
                <a:schemeClr val="dk2"/>
              </a:solidFill>
              <a:latin typeface="Calibri"/>
            </a:endParaRPr>
          </a:p>
          <a:p>
            <a:pPr marL="685800" indent="-228600" defTabSz="914400">
              <a:lnSpc>
                <a:spcPct val="90000"/>
              </a:lnSpc>
              <a:spcBef>
                <a:spcPts val="499"/>
              </a:spcBef>
              <a:buNone/>
              <a:tabLst>
                <a:tab algn="l" pos="0"/>
              </a:tabLst>
            </a:pPr>
            <a:r>
              <a:rPr b="0" i="1" lang="nl-NL" sz="2000" spc="-1" strike="noStrike">
                <a:solidFill>
                  <a:schemeClr val="dk2"/>
                </a:solidFill>
                <a:latin typeface="Calibri"/>
              </a:rPr>
              <a:t>Daar waar strategische flows gemakkelijk kunnen veranderd worden, wordt de concurrentiepositie van de onderneming echter bepaald door de strategische stocks die slechts zeer langzaam wijzigen</a:t>
            </a:r>
            <a:r>
              <a:rPr b="0" lang="nl-NL" sz="2000" spc="-1" strike="noStrike">
                <a:solidFill>
                  <a:schemeClr val="dk2"/>
                </a:solidFill>
                <a:latin typeface="Calibri"/>
              </a:rPr>
              <a:t>. </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200" spc="-1" strike="noStrike">
              <a:solidFill>
                <a:schemeClr val="dk2"/>
              </a:solidFill>
              <a:latin typeface="Calibri"/>
            </a:endParaRPr>
          </a:p>
        </p:txBody>
      </p:sp>
      <p:sp>
        <p:nvSpPr>
          <p:cNvPr id="499" name="PlaceHolder 3"/>
          <p:cNvSpPr>
            <a:spLocks noGrp="1"/>
          </p:cNvSpPr>
          <p:nvPr>
            <p:ph type="sldNum" idx="9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CE3149B-D0F0-46CD-9F0A-13B757AB8253}"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Een positieve NPV</a:t>
            </a:r>
            <a:endParaRPr b="0" lang="nl-NL" sz="4400" spc="-1" strike="noStrike">
              <a:solidFill>
                <a:schemeClr val="dk1"/>
              </a:solidFill>
              <a:latin typeface="Calibri"/>
            </a:endParaRPr>
          </a:p>
        </p:txBody>
      </p:sp>
      <p:sp>
        <p:nvSpPr>
          <p:cNvPr id="50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400" spc="-1" strike="noStrike">
                <a:solidFill>
                  <a:schemeClr val="dk2"/>
                </a:solidFill>
                <a:latin typeface="Calibri"/>
              </a:rPr>
              <a:t>Hoge winsten (of m.a.w. hoge netto contante waarden) zullen nieuwe concurrenten op de markt brengen waardoor de prijzen van de verkochte goederen zullen dalen.</a:t>
            </a: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NL" sz="2400" spc="-1" strike="noStrike">
                <a:solidFill>
                  <a:schemeClr val="dk2"/>
                </a:solidFill>
                <a:latin typeface="Calibri"/>
              </a:rPr>
              <a:t>	</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Deze prijsdalingen reduceren de winsten zodat er na verloop van tijd geen positieve netto contante kan gerealiseerd worden. </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	</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a:solidFill>
                  <a:schemeClr val="dk2"/>
                </a:solidFill>
                <a:latin typeface="Calibri"/>
              </a:rPr>
              <a:t>De ondernemingen zullen hierop reageren door het uitbrengen van nieuwe producten.</a:t>
            </a:r>
            <a:endParaRPr b="1" lang="nl-NL" sz="2400" spc="-1" strike="noStrike">
              <a:solidFill>
                <a:schemeClr val="dk2"/>
              </a:solidFill>
              <a:latin typeface="Calibri"/>
            </a:endParaRPr>
          </a:p>
        </p:txBody>
      </p:sp>
      <p:sp>
        <p:nvSpPr>
          <p:cNvPr id="502" name="PlaceHolder 3"/>
          <p:cNvSpPr>
            <a:spLocks noGrp="1"/>
          </p:cNvSpPr>
          <p:nvPr>
            <p:ph type="sldNum" idx="9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2CAE799-C2C2-4B76-93B1-8CE1D4095266}"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Een positieve NPV</a:t>
            </a:r>
            <a:endParaRPr b="0" lang="nl-NL" sz="4400" spc="-1" strike="noStrike">
              <a:solidFill>
                <a:schemeClr val="dk1"/>
              </a:solidFill>
              <a:latin typeface="Calibri"/>
            </a:endParaRPr>
          </a:p>
        </p:txBody>
      </p:sp>
      <p:sp>
        <p:nvSpPr>
          <p:cNvPr id="50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80000"/>
              </a:lnSpc>
              <a:spcBef>
                <a:spcPts val="1001"/>
              </a:spcBef>
              <a:buNone/>
              <a:tabLst>
                <a:tab algn="l" pos="0"/>
              </a:tabLst>
            </a:pPr>
            <a:r>
              <a:rPr b="1" lang="nl-BE" sz="2200" spc="-1" strike="noStrike">
                <a:solidFill>
                  <a:schemeClr val="dk2"/>
                </a:solidFill>
                <a:latin typeface="Calibri"/>
              </a:rPr>
              <a:t>Een aantal factoren leiden ertoe dat gedurende een bepaalde periode het concurrentievoordeel kan worden beschermd en behouden:</a:t>
            </a:r>
            <a:endParaRPr b="1" lang="nl-NL" sz="22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10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AutoNum type="arabicPeriod"/>
              <a:tabLst>
                <a:tab algn="l" pos="0"/>
              </a:tabLst>
            </a:pPr>
            <a:r>
              <a:rPr b="1" lang="nl-NL" sz="2000" spc="-1" strike="noStrike">
                <a:solidFill>
                  <a:schemeClr val="dk2"/>
                </a:solidFill>
                <a:latin typeface="Calibri"/>
              </a:rPr>
              <a:t>de toetreding van nieuwe concurrenten op de markt kan bemoeilijkt worden door wettelijke middelen (bijvoorbeeld patenten en brevetten) waar het technologisch meesterschap van de onderneming wordt erkend of het produceren op grote schaal, zodat men schaalvoordelen heeft die nieuwe producenten niet hebben</a:t>
            </a:r>
            <a:r>
              <a:rPr b="1" lang="en-GB" sz="2000" spc="-1" strike="noStrike">
                <a:solidFill>
                  <a:schemeClr val="dk2"/>
                </a:solidFill>
                <a:latin typeface="Calibri"/>
              </a:rPr>
              <a:t> </a:t>
            </a:r>
            <a:endParaRPr b="1" lang="nl-NL" sz="2000" spc="-1" strike="noStrike">
              <a:solidFill>
                <a:schemeClr val="dk2"/>
              </a:solidFill>
              <a:latin typeface="Calibri"/>
            </a:endParaRPr>
          </a:p>
          <a:p>
            <a:pPr indent="0" defTabSz="914400">
              <a:lnSpc>
                <a:spcPct val="80000"/>
              </a:lnSpc>
              <a:spcBef>
                <a:spcPts val="1001"/>
              </a:spcBef>
              <a:buNone/>
              <a:tabLst>
                <a:tab algn="l" pos="0"/>
              </a:tabLst>
            </a:pPr>
            <a:endParaRPr b="1" lang="nl-NL" sz="6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AutoNum type="arabicPeriod"/>
              <a:tabLst>
                <a:tab algn="l" pos="0"/>
              </a:tabLst>
            </a:pPr>
            <a:r>
              <a:rPr b="1" lang="nl-NL" sz="2000" spc="-1" strike="noStrike">
                <a:solidFill>
                  <a:schemeClr val="dk2"/>
                </a:solidFill>
                <a:latin typeface="Calibri"/>
              </a:rPr>
              <a:t>het opzetten van een goed georganiseerd distributie‑ en servicesysteem en het creëren van een merknaam zal ertoe lei­den dat een bepaalde graad van product‑ en merkentrouw wordt bekomen </a:t>
            </a:r>
            <a:endParaRPr b="1" lang="nl-NL" sz="2000" spc="-1" strike="noStrike">
              <a:solidFill>
                <a:schemeClr val="dk2"/>
              </a:solidFill>
              <a:latin typeface="Calibri"/>
            </a:endParaRPr>
          </a:p>
          <a:p>
            <a:pPr indent="0" defTabSz="914400">
              <a:lnSpc>
                <a:spcPct val="80000"/>
              </a:lnSpc>
              <a:spcBef>
                <a:spcPts val="1001"/>
              </a:spcBef>
              <a:buNone/>
              <a:tabLst>
                <a:tab algn="l" pos="0"/>
              </a:tabLst>
            </a:pPr>
            <a:endParaRPr b="1" lang="nl-NL" sz="6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AutoNum type="arabicPeriod"/>
              <a:tabLst>
                <a:tab algn="l" pos="0"/>
              </a:tabLst>
            </a:pPr>
            <a:r>
              <a:rPr b="1" lang="nl-NL" sz="2000" spc="-1" strike="noStrike">
                <a:solidFill>
                  <a:schemeClr val="dk2"/>
                </a:solidFill>
                <a:latin typeface="Calibri"/>
              </a:rPr>
              <a:t>het kiezen en het beschikken over een gunstige geografische vestigingsplaats kan kostenvoordelen en goede afzetmogelijkheden met zich meebrengen</a:t>
            </a:r>
            <a:r>
              <a:rPr b="1" lang="nl-NL" sz="2200" spc="-1" strike="noStrike">
                <a:solidFill>
                  <a:schemeClr val="dk2"/>
                </a:solidFill>
                <a:latin typeface="Calibri"/>
              </a:rPr>
              <a:t>.</a:t>
            </a:r>
            <a:endParaRPr b="1" lang="nl-NL" sz="2200" spc="-1" strike="noStrike">
              <a:solidFill>
                <a:schemeClr val="dk2"/>
              </a:solidFill>
              <a:latin typeface="Calibri"/>
            </a:endParaRPr>
          </a:p>
        </p:txBody>
      </p:sp>
      <p:sp>
        <p:nvSpPr>
          <p:cNvPr id="505" name="PlaceHolder 3"/>
          <p:cNvSpPr>
            <a:spLocks noGrp="1"/>
          </p:cNvSpPr>
          <p:nvPr>
            <p:ph type="sldNum" idx="9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B6FB907-C37C-4F53-99C6-0BECCE4847CF}"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687" dur="indefinite" restart="never" nodeType="tmRoot">
          <p:childTnLst>
            <p:seq>
              <p:cTn id="688" dur="indefinite" nodeType="mainSeq">
                <p:childTnLst>
                  <p:par>
                    <p:cTn id="689" fill="hold">
                      <p:stCondLst>
                        <p:cond delay="indefinite"/>
                      </p:stCondLst>
                      <p:childTnLst>
                        <p:par>
                          <p:cTn id="690" fill="hold">
                            <p:stCondLst>
                              <p:cond delay="0"/>
                            </p:stCondLst>
                            <p:childTnLst>
                              <p:par>
                                <p:cTn id="691" nodeType="clickEffect" fill="hold" presetClass="entr" presetID="42">
                                  <p:stCondLst>
                                    <p:cond delay="0"/>
                                  </p:stCondLst>
                                  <p:childTnLst>
                                    <p:set>
                                      <p:cBhvr>
                                        <p:cTn id="692" dur="1" fill="hold">
                                          <p:stCondLst>
                                            <p:cond delay="0"/>
                                          </p:stCondLst>
                                        </p:cTn>
                                        <p:tgtEl>
                                          <p:spTgt spid="504">
                                            <p:txEl>
                                              <p:pRg st="4" end="4"/>
                                            </p:txEl>
                                          </p:spTgt>
                                        </p:tgtEl>
                                        <p:attrNameLst>
                                          <p:attrName>style.visibility</p:attrName>
                                        </p:attrNameLst>
                                      </p:cBhvr>
                                      <p:to>
                                        <p:strVal val="visible"/>
                                      </p:to>
                                    </p:set>
                                    <p:animEffect filter="fade" transition="in">
                                      <p:cBhvr additive="repl">
                                        <p:cTn id="693" dur="1000"/>
                                        <p:tgtEl>
                                          <p:spTgt spid="504">
                                            <p:txEl>
                                              <p:pRg st="4" end="4"/>
                                            </p:txEl>
                                          </p:spTgt>
                                        </p:tgtEl>
                                      </p:cBhvr>
                                    </p:animEffect>
                                    <p:anim calcmode="lin" valueType="num">
                                      <p:cBhvr additive="repl">
                                        <p:cTn id="694" dur="1000" fill="hold"/>
                                        <p:tgtEl>
                                          <p:spTgt spid="504">
                                            <p:txEl>
                                              <p:pRg st="4" end="4"/>
                                            </p:txEl>
                                          </p:spTgt>
                                        </p:tgtEl>
                                        <p:attrNameLst>
                                          <p:attrName>ppt_x</p:attrName>
                                        </p:attrNameLst>
                                      </p:cBhvr>
                                      <p:tavLst>
                                        <p:tav tm="0">
                                          <p:val>
                                            <p:strVal val="#ppt_x"/>
                                          </p:val>
                                        </p:tav>
                                        <p:tav tm="100000">
                                          <p:val>
                                            <p:strVal val="#ppt_x"/>
                                          </p:val>
                                        </p:tav>
                                      </p:tavLst>
                                    </p:anim>
                                    <p:anim calcmode="lin" valueType="num">
                                      <p:cBhvr additive="repl">
                                        <p:cTn id="695" dur="1000" fill="hold"/>
                                        <p:tgtEl>
                                          <p:spTgt spid="50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96" fill="hold">
                      <p:stCondLst>
                        <p:cond delay="indefinite"/>
                      </p:stCondLst>
                      <p:childTnLst>
                        <p:par>
                          <p:cTn id="697" fill="hold">
                            <p:stCondLst>
                              <p:cond delay="0"/>
                            </p:stCondLst>
                            <p:childTnLst>
                              <p:par>
                                <p:cTn id="698" nodeType="clickEffect" fill="hold" presetClass="entr" presetID="42">
                                  <p:stCondLst>
                                    <p:cond delay="0"/>
                                  </p:stCondLst>
                                  <p:childTnLst>
                                    <p:set>
                                      <p:cBhvr>
                                        <p:cTn id="699" dur="1" fill="hold">
                                          <p:stCondLst>
                                            <p:cond delay="0"/>
                                          </p:stCondLst>
                                        </p:cTn>
                                        <p:tgtEl>
                                          <p:spTgt spid="504">
                                            <p:txEl>
                                              <p:pRg st="6" end="6"/>
                                            </p:txEl>
                                          </p:spTgt>
                                        </p:tgtEl>
                                        <p:attrNameLst>
                                          <p:attrName>style.visibility</p:attrName>
                                        </p:attrNameLst>
                                      </p:cBhvr>
                                      <p:to>
                                        <p:strVal val="visible"/>
                                      </p:to>
                                    </p:set>
                                    <p:animEffect filter="fade" transition="in">
                                      <p:cBhvr additive="repl">
                                        <p:cTn id="700" dur="1000"/>
                                        <p:tgtEl>
                                          <p:spTgt spid="504">
                                            <p:txEl>
                                              <p:pRg st="6" end="6"/>
                                            </p:txEl>
                                          </p:spTgt>
                                        </p:tgtEl>
                                      </p:cBhvr>
                                    </p:animEffect>
                                    <p:anim calcmode="lin" valueType="num">
                                      <p:cBhvr additive="repl">
                                        <p:cTn id="701" dur="1000" fill="hold"/>
                                        <p:tgtEl>
                                          <p:spTgt spid="504">
                                            <p:txEl>
                                              <p:pRg st="6" end="6"/>
                                            </p:txEl>
                                          </p:spTgt>
                                        </p:tgtEl>
                                        <p:attrNameLst>
                                          <p:attrName>ppt_x</p:attrName>
                                        </p:attrNameLst>
                                      </p:cBhvr>
                                      <p:tavLst>
                                        <p:tav tm="0">
                                          <p:val>
                                            <p:strVal val="#ppt_x"/>
                                          </p:val>
                                        </p:tav>
                                        <p:tav tm="100000">
                                          <p:val>
                                            <p:strVal val="#ppt_x"/>
                                          </p:val>
                                        </p:tav>
                                      </p:tavLst>
                                    </p:anim>
                                    <p:anim calcmode="lin" valueType="num">
                                      <p:cBhvr additive="repl">
                                        <p:cTn id="702" dur="1000" fill="hold"/>
                                        <p:tgtEl>
                                          <p:spTgt spid="5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Een positieve NPV</a:t>
            </a:r>
            <a:endParaRPr b="0" lang="nl-NL" sz="4400" spc="-1" strike="noStrike">
              <a:solidFill>
                <a:schemeClr val="dk1"/>
              </a:solidFill>
              <a:latin typeface="Calibri"/>
            </a:endParaRPr>
          </a:p>
        </p:txBody>
      </p:sp>
      <p:pic>
        <p:nvPicPr>
          <p:cNvPr id="507" name="Picture 2" descr=""/>
          <p:cNvPicPr/>
          <p:nvPr/>
        </p:nvPicPr>
        <p:blipFill>
          <a:blip r:embed="rId1"/>
          <a:stretch/>
        </p:blipFill>
        <p:spPr>
          <a:xfrm>
            <a:off x="2711520" y="1669320"/>
            <a:ext cx="6773400" cy="4279680"/>
          </a:xfrm>
          <a:prstGeom prst="rect">
            <a:avLst/>
          </a:prstGeom>
          <a:ln w="0">
            <a:noFill/>
          </a:ln>
        </p:spPr>
      </p:pic>
      <p:sp>
        <p:nvSpPr>
          <p:cNvPr id="508" name="PlaceHolder 2"/>
          <p:cNvSpPr>
            <a:spLocks noGrp="1"/>
          </p:cNvSpPr>
          <p:nvPr>
            <p:ph type="sldNum" idx="9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34B1720-4C55-4921-A590-2BE0FA02EDCF}"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     </a:t>
            </a:r>
            <a:r>
              <a:rPr b="1" lang="nl-BE" sz="2400" spc="-1" strike="noStrike">
                <a:solidFill>
                  <a:schemeClr val="dk2"/>
                </a:solidFill>
                <a:latin typeface="Calibri bold"/>
              </a:rPr>
              <a:t>De beoordeling van investeringsprojecten in Belgische ondernemingen </a:t>
            </a:r>
            <a:endParaRPr b="0" lang="nl-NL" sz="2400" spc="-1" strike="noStrike">
              <a:solidFill>
                <a:schemeClr val="dk1"/>
              </a:solidFill>
              <a:latin typeface="Calibri"/>
            </a:endParaRPr>
          </a:p>
        </p:txBody>
      </p:sp>
      <p:graphicFrame>
        <p:nvGraphicFramePr>
          <p:cNvPr id="510" name="Tabel 1"/>
          <p:cNvGraphicFramePr/>
          <p:nvPr/>
        </p:nvGraphicFramePr>
        <p:xfrm>
          <a:off x="2207520" y="1828800"/>
          <a:ext cx="7776360" cy="3880440"/>
        </p:xfrm>
        <a:graphic>
          <a:graphicData uri="http://schemas.openxmlformats.org/drawingml/2006/table">
            <a:tbl>
              <a:tblPr/>
              <a:tblGrid>
                <a:gridCol w="3456360"/>
                <a:gridCol w="2160000"/>
                <a:gridCol w="2160000"/>
              </a:tblGrid>
              <a:tr h="370800">
                <a:tc>
                  <a:txBody>
                    <a:bodyPr anchor="t">
                      <a:noAutofit/>
                    </a:bodyPr>
                    <a:p>
                      <a:pPr algn="just" defTabSz="914400">
                        <a:lnSpc>
                          <a:spcPct val="100000"/>
                        </a:lnSpc>
                        <a:tabLst>
                          <a:tab algn="l" pos="0"/>
                        </a:tabLst>
                      </a:pPr>
                      <a:r>
                        <a:rPr b="1" lang="nl-NL" sz="1600" spc="-1" strike="noStrike">
                          <a:solidFill>
                            <a:schemeClr val="lt1"/>
                          </a:solidFill>
                          <a:latin typeface="Times New Roman"/>
                        </a:rPr>
                        <a:t>Methoden</a:t>
                      </a:r>
                      <a:endParaRPr b="0" lang="en-US" sz="16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tabLst>
                          <a:tab algn="l" pos="0"/>
                        </a:tabLst>
                      </a:pPr>
                      <a:r>
                        <a:rPr b="1" lang="nl-NL" sz="1600" spc="-1" strike="noStrike">
                          <a:solidFill>
                            <a:schemeClr val="lt1"/>
                          </a:solidFill>
                          <a:latin typeface="Times New Roman"/>
                        </a:rPr>
                        <a:t>Aantal ondernemingen</a:t>
                      </a:r>
                      <a:endParaRPr b="0" lang="en-US" sz="16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algn="r" defTabSz="914400">
                        <a:lnSpc>
                          <a:spcPct val="100000"/>
                        </a:lnSpc>
                        <a:tabLst>
                          <a:tab algn="l" pos="0"/>
                        </a:tabLst>
                      </a:pPr>
                      <a:r>
                        <a:rPr b="1" lang="nl-NL" sz="1600" spc="-1" strike="noStrike">
                          <a:solidFill>
                            <a:schemeClr val="lt1"/>
                          </a:solidFill>
                          <a:latin typeface="Times New Roman"/>
                        </a:rPr>
                        <a:t>% van het aantal</a:t>
                      </a:r>
                      <a:endParaRPr b="0" lang="en-US" sz="1600" spc="-1" strike="noStrike">
                        <a:solidFill>
                          <a:srgbClr val="ffffff"/>
                        </a:solidFill>
                        <a:latin typeface="Arial"/>
                      </a:endParaRPr>
                    </a:p>
                    <a:p>
                      <a:pPr algn="r" defTabSz="914400">
                        <a:lnSpc>
                          <a:spcPct val="100000"/>
                        </a:lnSpc>
                        <a:tabLst>
                          <a:tab algn="l" pos="0"/>
                        </a:tabLst>
                      </a:pPr>
                      <a:r>
                        <a:rPr b="1" lang="nl-NL" sz="1600" spc="-1" strike="noStrike">
                          <a:solidFill>
                            <a:schemeClr val="lt1"/>
                          </a:solidFill>
                          <a:latin typeface="Times New Roman"/>
                        </a:rPr>
                        <a:t> </a:t>
                      </a:r>
                      <a:r>
                        <a:rPr b="1" lang="nl-NL" sz="1600" spc="-1" strike="noStrike">
                          <a:solidFill>
                            <a:schemeClr val="lt1"/>
                          </a:solidFill>
                          <a:latin typeface="Times New Roman"/>
                        </a:rPr>
                        <a:t>respondenten  (N= 73)</a:t>
                      </a:r>
                      <a:endParaRPr b="0" lang="en-US" sz="16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r>
              <a:tr h="370800">
                <a:tc>
                  <a:txBody>
                    <a:bodyPr anchor="t">
                      <a:noAutofit/>
                    </a:bodyPr>
                    <a:p>
                      <a:pPr algn="just" defTabSz="914400">
                        <a:lnSpc>
                          <a:spcPct val="100000"/>
                        </a:lnSpc>
                        <a:tabLst>
                          <a:tab algn="l" pos="0"/>
                        </a:tabLst>
                      </a:pPr>
                      <a:r>
                        <a:rPr b="0" lang="nl-NL" sz="1600" spc="-1" strike="noStrike">
                          <a:solidFill>
                            <a:schemeClr val="dk1"/>
                          </a:solidFill>
                          <a:latin typeface="Times New Roman"/>
                        </a:rPr>
                        <a:t>Terugverdientijd</a:t>
                      </a:r>
                      <a:endParaRPr b="0" lang="en-US" sz="16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58</a:t>
                      </a:r>
                      <a:endParaRPr b="0" lang="en-US" sz="16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79,4%</a:t>
                      </a:r>
                      <a:endParaRPr b="0" lang="en-US" sz="16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370800">
                <a:tc>
                  <a:txBody>
                    <a:bodyPr anchor="t">
                      <a:noAutofit/>
                    </a:bodyPr>
                    <a:p>
                      <a:pPr algn="just" defTabSz="914400">
                        <a:lnSpc>
                          <a:spcPct val="100000"/>
                        </a:lnSpc>
                        <a:tabLst>
                          <a:tab algn="l" pos="0"/>
                        </a:tabLst>
                      </a:pPr>
                      <a:r>
                        <a:rPr b="0" lang="nl-NL" sz="1600" spc="-1" strike="noStrike">
                          <a:solidFill>
                            <a:schemeClr val="dk1"/>
                          </a:solidFill>
                          <a:latin typeface="Times New Roman"/>
                        </a:rPr>
                        <a:t>Gemiddeld boekhoudkundig rendement</a:t>
                      </a:r>
                      <a:endParaRPr b="0" lang="en-US" sz="16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10</a:t>
                      </a:r>
                      <a:endParaRPr b="0" lang="en-US" sz="16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13,7%</a:t>
                      </a:r>
                      <a:endParaRPr b="0" lang="en-US" sz="16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370800">
                <a:tc>
                  <a:txBody>
                    <a:bodyPr anchor="t">
                      <a:noAutofit/>
                    </a:bodyPr>
                    <a:p>
                      <a:pPr algn="just" defTabSz="914400">
                        <a:lnSpc>
                          <a:spcPct val="100000"/>
                        </a:lnSpc>
                        <a:tabLst>
                          <a:tab algn="l" pos="0"/>
                        </a:tabLst>
                      </a:pPr>
                      <a:r>
                        <a:rPr b="0" lang="nl-NL" sz="1600" spc="-1" strike="noStrike">
                          <a:solidFill>
                            <a:schemeClr val="dk1"/>
                          </a:solidFill>
                          <a:latin typeface="Times New Roman"/>
                        </a:rPr>
                        <a:t>Intern rendement</a:t>
                      </a:r>
                      <a:endParaRPr b="0" lang="en-US" sz="16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46</a:t>
                      </a:r>
                      <a:endParaRPr b="0" lang="en-US" sz="16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63%</a:t>
                      </a:r>
                      <a:endParaRPr b="0" lang="en-US" sz="16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370800">
                <a:tc>
                  <a:txBody>
                    <a:bodyPr anchor="t">
                      <a:noAutofit/>
                    </a:bodyPr>
                    <a:p>
                      <a:pPr algn="just" defTabSz="914400">
                        <a:lnSpc>
                          <a:spcPct val="100000"/>
                        </a:lnSpc>
                        <a:tabLst>
                          <a:tab algn="l" pos="0"/>
                        </a:tabLst>
                      </a:pPr>
                      <a:r>
                        <a:rPr b="0" lang="nl-NL" sz="1600" spc="-1" strike="noStrike">
                          <a:solidFill>
                            <a:schemeClr val="dk1"/>
                          </a:solidFill>
                          <a:latin typeface="Times New Roman"/>
                        </a:rPr>
                        <a:t>Net Present Value</a:t>
                      </a:r>
                      <a:endParaRPr b="0" lang="en-US" sz="16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32</a:t>
                      </a:r>
                      <a:endParaRPr b="0" lang="en-US" sz="16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43,8%</a:t>
                      </a:r>
                      <a:endParaRPr b="0" lang="en-US" sz="16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370800">
                <a:tc>
                  <a:txBody>
                    <a:bodyPr anchor="t">
                      <a:noAutofit/>
                    </a:bodyPr>
                    <a:p>
                      <a:pPr algn="just" defTabSz="914400">
                        <a:lnSpc>
                          <a:spcPct val="100000"/>
                        </a:lnSpc>
                        <a:tabLst>
                          <a:tab algn="l" pos="0"/>
                        </a:tabLst>
                      </a:pPr>
                      <a:r>
                        <a:rPr b="0" lang="nl-NL" sz="1600" spc="-1" strike="noStrike">
                          <a:solidFill>
                            <a:schemeClr val="dk1"/>
                          </a:solidFill>
                          <a:latin typeface="Times New Roman"/>
                        </a:rPr>
                        <a:t>Winstgevendheidsindex</a:t>
                      </a:r>
                      <a:endParaRPr b="0" lang="en-US" sz="16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6</a:t>
                      </a:r>
                      <a:endParaRPr b="0" lang="en-US" sz="16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8,2%</a:t>
                      </a:r>
                      <a:endParaRPr b="0" lang="en-US" sz="16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370800">
                <a:tc>
                  <a:txBody>
                    <a:bodyPr anchor="t">
                      <a:noAutofit/>
                    </a:bodyPr>
                    <a:p>
                      <a:pPr algn="just" defTabSz="914400">
                        <a:lnSpc>
                          <a:spcPct val="100000"/>
                        </a:lnSpc>
                        <a:tabLst>
                          <a:tab algn="l" pos="0"/>
                        </a:tabLst>
                      </a:pPr>
                      <a:r>
                        <a:rPr b="0" lang="nl-NL" sz="1600" spc="-1" strike="noStrike">
                          <a:solidFill>
                            <a:schemeClr val="dk1"/>
                          </a:solidFill>
                          <a:latin typeface="Times New Roman"/>
                        </a:rPr>
                        <a:t>Annuïteitenmethode</a:t>
                      </a:r>
                      <a:endParaRPr b="0" lang="en-US" sz="16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3</a:t>
                      </a:r>
                      <a:endParaRPr b="0" lang="en-US" sz="16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4,1%</a:t>
                      </a:r>
                      <a:endParaRPr b="0" lang="en-US" sz="16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370800">
                <a:tc>
                  <a:txBody>
                    <a:bodyPr anchor="t">
                      <a:noAutofit/>
                    </a:bodyPr>
                    <a:p>
                      <a:pPr algn="just" defTabSz="914400">
                        <a:lnSpc>
                          <a:spcPct val="100000"/>
                        </a:lnSpc>
                        <a:tabLst>
                          <a:tab algn="l" pos="0"/>
                        </a:tabLst>
                      </a:pPr>
                      <a:r>
                        <a:rPr b="0" lang="nl-NL" sz="1600" spc="-1" strike="noStrike">
                          <a:solidFill>
                            <a:schemeClr val="dk1"/>
                          </a:solidFill>
                          <a:latin typeface="Times New Roman"/>
                        </a:rPr>
                        <a:t>Gedisconteerde terugverdientijd</a:t>
                      </a:r>
                      <a:endParaRPr b="0" lang="en-US" sz="16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16</a:t>
                      </a:r>
                      <a:endParaRPr b="0" lang="en-US" sz="16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21,9%</a:t>
                      </a:r>
                      <a:endParaRPr b="0" lang="en-US" sz="16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370800">
                <a:tc>
                  <a:txBody>
                    <a:bodyPr anchor="t">
                      <a:noAutofit/>
                    </a:bodyPr>
                    <a:p>
                      <a:pPr algn="just" defTabSz="914400">
                        <a:lnSpc>
                          <a:spcPct val="100000"/>
                        </a:lnSpc>
                        <a:tabLst>
                          <a:tab algn="l" pos="0"/>
                        </a:tabLst>
                      </a:pPr>
                      <a:r>
                        <a:rPr b="0" lang="nl-NL" sz="1600" spc="-1" strike="noStrike">
                          <a:solidFill>
                            <a:schemeClr val="dk1"/>
                          </a:solidFill>
                          <a:latin typeface="Times New Roman"/>
                        </a:rPr>
                        <a:t>Andere</a:t>
                      </a:r>
                      <a:endParaRPr b="0" lang="en-US" sz="16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2</a:t>
                      </a:r>
                      <a:endParaRPr b="0" lang="en-US" sz="16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2,7%</a:t>
                      </a:r>
                      <a:endParaRPr b="0" lang="en-US" sz="16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370800">
                <a:tc>
                  <a:txBody>
                    <a:bodyPr anchor="t">
                      <a:noAutofit/>
                    </a:bodyPr>
                    <a:p>
                      <a:pPr algn="just" defTabSz="914400">
                        <a:lnSpc>
                          <a:spcPct val="100000"/>
                        </a:lnSpc>
                        <a:tabLst>
                          <a:tab algn="l" pos="0"/>
                        </a:tabLst>
                      </a:pPr>
                      <a:r>
                        <a:rPr b="0" lang="nl-NL" sz="1600" spc="-1" strike="noStrike">
                          <a:solidFill>
                            <a:schemeClr val="dk1"/>
                          </a:solidFill>
                          <a:latin typeface="Times New Roman"/>
                        </a:rPr>
                        <a:t>Disconteringsmethode</a:t>
                      </a:r>
                      <a:endParaRPr b="0" lang="en-US" sz="16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59</a:t>
                      </a:r>
                      <a:endParaRPr b="0" lang="en-US" sz="16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r" defTabSz="914400">
                        <a:lnSpc>
                          <a:spcPct val="100000"/>
                        </a:lnSpc>
                        <a:tabLst>
                          <a:tab algn="l" pos="0"/>
                        </a:tabLst>
                      </a:pPr>
                      <a:r>
                        <a:rPr b="0" lang="nl-NL" sz="1600" spc="-1" strike="noStrike">
                          <a:solidFill>
                            <a:schemeClr val="dk1"/>
                          </a:solidFill>
                          <a:latin typeface="Times New Roman"/>
                        </a:rPr>
                        <a:t>80,8%</a:t>
                      </a:r>
                      <a:endParaRPr b="0" lang="en-US" sz="16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bl>
          </a:graphicData>
        </a:graphic>
      </p:graphicFrame>
      <p:sp>
        <p:nvSpPr>
          <p:cNvPr id="511" name="PlaceHolder 2"/>
          <p:cNvSpPr>
            <a:spLocks noGrp="1"/>
          </p:cNvSpPr>
          <p:nvPr>
            <p:ph type="sldNum" idx="9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965B184-EA70-4619-8E60-ABBCBAE1BC0B}"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Investeringsbeslissingsproces </a:t>
            </a:r>
            <a:endParaRPr b="0" lang="nl-NL" sz="4400" spc="-1" strike="noStrike">
              <a:solidFill>
                <a:schemeClr val="dk1"/>
              </a:solidFill>
              <a:latin typeface="Calibri"/>
            </a:endParaRPr>
          </a:p>
        </p:txBody>
      </p:sp>
      <p:sp>
        <p:nvSpPr>
          <p:cNvPr id="102"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AutoNum type="arabicPeriod" startAt="2"/>
            </a:pPr>
            <a:r>
              <a:rPr b="1" lang="nl-BE" sz="3200" spc="-1" strike="noStrike" u="sng">
                <a:solidFill>
                  <a:schemeClr val="dk2"/>
                </a:solidFill>
                <a:uFillTx/>
                <a:latin typeface="Calibri"/>
              </a:rPr>
              <a:t>Evaluatiefase</a:t>
            </a: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Calibri"/>
              </a:rPr>
              <a:t>	</a:t>
            </a:r>
            <a:r>
              <a:rPr b="1" lang="nl-BE" sz="2200" spc="-1" strike="noStrike">
                <a:solidFill>
                  <a:schemeClr val="dk2"/>
                </a:solidFill>
                <a:latin typeface="Calibri"/>
              </a:rPr>
              <a:t>Een # ideeën worden in projectvoorstellen omgezet en komen in de evaluatiefase terecht</a:t>
            </a:r>
            <a:endParaRPr b="1" lang="nl-NL" sz="2200" spc="-1" strike="noStrike">
              <a:solidFill>
                <a:schemeClr val="dk2"/>
              </a:solidFill>
              <a:latin typeface="Calibri"/>
            </a:endParaRPr>
          </a:p>
          <a:p>
            <a:pPr marL="228600" indent="-228600" defTabSz="914400">
              <a:lnSpc>
                <a:spcPct val="90000"/>
              </a:lnSpc>
              <a:spcBef>
                <a:spcPts val="1001"/>
              </a:spcBef>
              <a:buClr>
                <a:srgbClr val="ea2c38"/>
              </a:buClr>
              <a:buSzPct val="75000"/>
              <a:buFont typeface="Times"/>
              <a:buChar char="-"/>
              <a:tabLst>
                <a:tab algn="l" pos="0"/>
              </a:tabLst>
            </a:pPr>
            <a:r>
              <a:rPr b="1" lang="nl-BE" sz="2200" spc="-1" strike="noStrike">
                <a:solidFill>
                  <a:schemeClr val="dk2"/>
                </a:solidFill>
                <a:latin typeface="Calibri"/>
              </a:rPr>
              <a:t>Meer gefundeerde schattingen van kasuitgaven en -ontvangsten</a:t>
            </a:r>
            <a:endParaRPr b="1" lang="nl-NL" sz="2200" spc="-1" strike="noStrike">
              <a:solidFill>
                <a:schemeClr val="dk2"/>
              </a:solidFill>
              <a:latin typeface="Calibri"/>
            </a:endParaRPr>
          </a:p>
          <a:p>
            <a:pPr marL="228600" indent="-228600" defTabSz="914400">
              <a:lnSpc>
                <a:spcPct val="90000"/>
              </a:lnSpc>
              <a:spcBef>
                <a:spcPts val="1001"/>
              </a:spcBef>
              <a:buClr>
                <a:srgbClr val="ea2c38"/>
              </a:buClr>
              <a:buSzPct val="75000"/>
              <a:buFont typeface="Times"/>
              <a:buChar char="-"/>
              <a:tabLst>
                <a:tab algn="l" pos="0"/>
              </a:tabLst>
            </a:pPr>
            <a:r>
              <a:rPr b="1" lang="nl-BE" sz="2200" spc="-1" strike="noStrike">
                <a:solidFill>
                  <a:schemeClr val="dk2"/>
                </a:solidFill>
                <a:latin typeface="Calibri"/>
              </a:rPr>
              <a:t>Projectvoorstellen waartussen ec. afhankelijkheid bestaat groeperen in eenzelfde project (complementen – substituten)</a:t>
            </a:r>
            <a:endParaRPr b="1" lang="nl-NL" sz="2200" spc="-1" strike="noStrike">
              <a:solidFill>
                <a:schemeClr val="dk2"/>
              </a:solidFill>
              <a:latin typeface="Calibri"/>
            </a:endParaRPr>
          </a:p>
          <a:p>
            <a:pPr marL="228600" indent="-228600" defTabSz="914400">
              <a:lnSpc>
                <a:spcPct val="90000"/>
              </a:lnSpc>
              <a:spcBef>
                <a:spcPts val="1001"/>
              </a:spcBef>
              <a:buClr>
                <a:srgbClr val="ea2c38"/>
              </a:buClr>
              <a:buSzPct val="75000"/>
              <a:buFont typeface="Times"/>
              <a:buChar char="-"/>
              <a:tabLst>
                <a:tab algn="l" pos="0"/>
              </a:tabLst>
            </a:pPr>
            <a:r>
              <a:rPr b="1" lang="nl-BE" sz="2200" spc="-1" strike="noStrike">
                <a:solidFill>
                  <a:schemeClr val="dk2"/>
                </a:solidFill>
                <a:latin typeface="Calibri"/>
              </a:rPr>
              <a:t>Elkaar uitsluitende projectvoorstellen afzonderlijk behandelen</a:t>
            </a: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103" name="PlaceHolder 3"/>
          <p:cNvSpPr>
            <a:spLocks noGrp="1"/>
          </p:cNvSpPr>
          <p:nvPr>
            <p:ph type="sldNum" idx="2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55540D9-238C-463B-806C-6FD33C2AAEB0}" type="slidenum">
              <a:rPr b="0" lang="nl-BE" sz="1200" spc="-1" strike="noStrike">
                <a:solidFill>
                  <a:srgbClr val="002e65"/>
                </a:solidFill>
                <a:latin typeface="Calibri"/>
              </a:rPr>
              <a:t>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82" dur="indefinite" restart="never" nodeType="tmRoot">
          <p:childTnLst>
            <p:seq>
              <p:cTn id="83" dur="indefinite" nodeType="mainSeq">
                <p:childTnLst>
                  <p:par>
                    <p:cTn id="84" fill="hold">
                      <p:stCondLst>
                        <p:cond delay="indefinite"/>
                      </p:stCondLst>
                      <p:childTnLst>
                        <p:par>
                          <p:cTn id="85" fill="hold">
                            <p:stCondLst>
                              <p:cond delay="0"/>
                            </p:stCondLst>
                            <p:childTnLst>
                              <p:par>
                                <p:cTn id="86" nodeType="clickEffect" fill="hold" presetClass="entr" presetID="42">
                                  <p:stCondLst>
                                    <p:cond delay="0"/>
                                  </p:stCondLst>
                                  <p:childTnLst>
                                    <p:set>
                                      <p:cBhvr>
                                        <p:cTn id="87" dur="1" fill="hold">
                                          <p:stCondLst>
                                            <p:cond delay="0"/>
                                          </p:stCondLst>
                                        </p:cTn>
                                        <p:tgtEl>
                                          <p:spTgt spid="102">
                                            <p:txEl>
                                              <p:pRg st="2" end="2"/>
                                            </p:txEl>
                                          </p:spTgt>
                                        </p:tgtEl>
                                        <p:attrNameLst>
                                          <p:attrName>style.visibility</p:attrName>
                                        </p:attrNameLst>
                                      </p:cBhvr>
                                      <p:to>
                                        <p:strVal val="visible"/>
                                      </p:to>
                                    </p:set>
                                    <p:animEffect filter="fade" transition="in">
                                      <p:cBhvr additive="repl">
                                        <p:cTn id="88" dur="1000"/>
                                        <p:tgtEl>
                                          <p:spTgt spid="102">
                                            <p:txEl>
                                              <p:pRg st="2" end="2"/>
                                            </p:txEl>
                                          </p:spTgt>
                                        </p:tgtEl>
                                      </p:cBhvr>
                                    </p:animEffect>
                                    <p:anim calcmode="lin" valueType="num">
                                      <p:cBhvr additive="repl">
                                        <p:cTn id="89" dur="1000" fill="hold"/>
                                        <p:tgtEl>
                                          <p:spTgt spid="102">
                                            <p:txEl>
                                              <p:pRg st="2" end="2"/>
                                            </p:txEl>
                                          </p:spTgt>
                                        </p:tgtEl>
                                        <p:attrNameLst>
                                          <p:attrName>ppt_x</p:attrName>
                                        </p:attrNameLst>
                                      </p:cBhvr>
                                      <p:tavLst>
                                        <p:tav tm="0">
                                          <p:val>
                                            <p:strVal val="#ppt_x"/>
                                          </p:val>
                                        </p:tav>
                                        <p:tav tm="100000">
                                          <p:val>
                                            <p:strVal val="#ppt_x"/>
                                          </p:val>
                                        </p:tav>
                                      </p:tavLst>
                                    </p:anim>
                                    <p:anim calcmode="lin" valueType="num">
                                      <p:cBhvr additive="repl">
                                        <p:cTn id="90" dur="1000" fill="hold"/>
                                        <p:tgtEl>
                                          <p:spTgt spid="10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42">
                                  <p:stCondLst>
                                    <p:cond delay="0"/>
                                  </p:stCondLst>
                                  <p:childTnLst>
                                    <p:set>
                                      <p:cBhvr>
                                        <p:cTn id="94" dur="1" fill="hold">
                                          <p:stCondLst>
                                            <p:cond delay="0"/>
                                          </p:stCondLst>
                                        </p:cTn>
                                        <p:tgtEl>
                                          <p:spTgt spid="102">
                                            <p:txEl>
                                              <p:pRg st="3" end="3"/>
                                            </p:txEl>
                                          </p:spTgt>
                                        </p:tgtEl>
                                        <p:attrNameLst>
                                          <p:attrName>style.visibility</p:attrName>
                                        </p:attrNameLst>
                                      </p:cBhvr>
                                      <p:to>
                                        <p:strVal val="visible"/>
                                      </p:to>
                                    </p:set>
                                    <p:animEffect filter="fade" transition="in">
                                      <p:cBhvr additive="repl">
                                        <p:cTn id="95" dur="1000"/>
                                        <p:tgtEl>
                                          <p:spTgt spid="102">
                                            <p:txEl>
                                              <p:pRg st="3" end="3"/>
                                            </p:txEl>
                                          </p:spTgt>
                                        </p:tgtEl>
                                      </p:cBhvr>
                                    </p:animEffect>
                                    <p:anim calcmode="lin" valueType="num">
                                      <p:cBhvr additive="repl">
                                        <p:cTn id="96" dur="1000" fill="hold"/>
                                        <p:tgtEl>
                                          <p:spTgt spid="102">
                                            <p:txEl>
                                              <p:pRg st="3" end="3"/>
                                            </p:txEl>
                                          </p:spTgt>
                                        </p:tgtEl>
                                        <p:attrNameLst>
                                          <p:attrName>ppt_x</p:attrName>
                                        </p:attrNameLst>
                                      </p:cBhvr>
                                      <p:tavLst>
                                        <p:tav tm="0">
                                          <p:val>
                                            <p:strVal val="#ppt_x"/>
                                          </p:val>
                                        </p:tav>
                                        <p:tav tm="100000">
                                          <p:val>
                                            <p:strVal val="#ppt_x"/>
                                          </p:val>
                                        </p:tav>
                                      </p:tavLst>
                                    </p:anim>
                                    <p:anim calcmode="lin" valueType="num">
                                      <p:cBhvr additive="repl">
                                        <p:cTn id="97" dur="1000" fill="hold"/>
                                        <p:tgtEl>
                                          <p:spTgt spid="10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42">
                                  <p:stCondLst>
                                    <p:cond delay="0"/>
                                  </p:stCondLst>
                                  <p:childTnLst>
                                    <p:set>
                                      <p:cBhvr>
                                        <p:cTn id="101" dur="1" fill="hold">
                                          <p:stCondLst>
                                            <p:cond delay="0"/>
                                          </p:stCondLst>
                                        </p:cTn>
                                        <p:tgtEl>
                                          <p:spTgt spid="102">
                                            <p:txEl>
                                              <p:pRg st="4" end="4"/>
                                            </p:txEl>
                                          </p:spTgt>
                                        </p:tgtEl>
                                        <p:attrNameLst>
                                          <p:attrName>style.visibility</p:attrName>
                                        </p:attrNameLst>
                                      </p:cBhvr>
                                      <p:to>
                                        <p:strVal val="visible"/>
                                      </p:to>
                                    </p:set>
                                    <p:animEffect filter="fade" transition="in">
                                      <p:cBhvr additive="repl">
                                        <p:cTn id="102" dur="1000"/>
                                        <p:tgtEl>
                                          <p:spTgt spid="102">
                                            <p:txEl>
                                              <p:pRg st="4" end="4"/>
                                            </p:txEl>
                                          </p:spTgt>
                                        </p:tgtEl>
                                      </p:cBhvr>
                                    </p:animEffect>
                                    <p:anim calcmode="lin" valueType="num">
                                      <p:cBhvr additive="repl">
                                        <p:cTn id="103" dur="1000" fill="hold"/>
                                        <p:tgtEl>
                                          <p:spTgt spid="102">
                                            <p:txEl>
                                              <p:pRg st="4" end="4"/>
                                            </p:txEl>
                                          </p:spTgt>
                                        </p:tgtEl>
                                        <p:attrNameLst>
                                          <p:attrName>ppt_x</p:attrName>
                                        </p:attrNameLst>
                                      </p:cBhvr>
                                      <p:tavLst>
                                        <p:tav tm="0">
                                          <p:val>
                                            <p:strVal val="#ppt_x"/>
                                          </p:val>
                                        </p:tav>
                                        <p:tav tm="100000">
                                          <p:val>
                                            <p:strVal val="#ppt_x"/>
                                          </p:val>
                                        </p:tav>
                                      </p:tavLst>
                                    </p:anim>
                                    <p:anim calcmode="lin" valueType="num">
                                      <p:cBhvr additive="repl">
                                        <p:cTn id="104" dur="1000" fill="hold"/>
                                        <p:tgtEl>
                                          <p:spTgt spid="10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000" spc="-1" strike="noStrike" cap="all">
                <a:solidFill>
                  <a:schemeClr val="dk2"/>
                </a:solidFill>
                <a:latin typeface="Calibri bold"/>
              </a:rPr>
              <a:t>Investeringsselectie: specifieke situaties</a:t>
            </a:r>
            <a:endParaRPr b="0" lang="nl-NL" sz="4000" spc="-1" strike="noStrike">
              <a:solidFill>
                <a:schemeClr val="dk1"/>
              </a:solidFill>
              <a:latin typeface="Calibri"/>
            </a:endParaRPr>
          </a:p>
        </p:txBody>
      </p:sp>
      <p:sp>
        <p:nvSpPr>
          <p:cNvPr id="513"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Investeringsprojecten</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800" spc="-1" strike="noStrike" cap="all">
                <a:solidFill>
                  <a:schemeClr val="dk2"/>
                </a:solidFill>
                <a:latin typeface="Calibri bold"/>
              </a:rPr>
              <a:t>Budgetbeperkingen</a:t>
            </a:r>
            <a:endParaRPr b="0" lang="nl-NL" sz="4800" spc="-1" strike="noStrike">
              <a:solidFill>
                <a:schemeClr val="dk1"/>
              </a:solidFill>
              <a:latin typeface="Calibri"/>
            </a:endParaRPr>
          </a:p>
        </p:txBody>
      </p:sp>
      <p:sp>
        <p:nvSpPr>
          <p:cNvPr id="515"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Investeringsprojecten</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De winstgevendheidindex</a:t>
            </a:r>
            <a:endParaRPr b="0" lang="nl-NL" sz="4400" spc="-1" strike="noStrike">
              <a:solidFill>
                <a:schemeClr val="dk1"/>
              </a:solidFill>
              <a:latin typeface="Calibri"/>
            </a:endParaRPr>
          </a:p>
        </p:txBody>
      </p:sp>
      <p:sp>
        <p:nvSpPr>
          <p:cNvPr id="517" name="PlaceHolder 2"/>
          <p:cNvSpPr>
            <a:spLocks noGrp="1"/>
          </p:cNvSpPr>
          <p:nvPr>
            <p:ph/>
          </p:nvPr>
        </p:nvSpPr>
        <p:spPr>
          <a:xfrm>
            <a:off x="2063520" y="1275120"/>
            <a:ext cx="7870320" cy="496188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400" spc="-1" strike="noStrike">
                <a:solidFill>
                  <a:schemeClr val="dk2"/>
                </a:solidFill>
                <a:latin typeface="Calibri"/>
              </a:rPr>
              <a:t>De winstgevendheidindex (PI = profitability index) kan worden gedefinieerd als de verhouding tussen de contante waarde van de toekomstige kasstromen (PV) en het initiële investeringsbedrag (I</a:t>
            </a:r>
            <a:r>
              <a:rPr b="1" lang="nl-BE" sz="1600" spc="-1" strike="noStrike">
                <a:solidFill>
                  <a:schemeClr val="dk2"/>
                </a:solidFill>
                <a:latin typeface="Calibri"/>
              </a:rPr>
              <a:t>0</a:t>
            </a:r>
            <a:r>
              <a:rPr b="1" lang="nl-BE" sz="2400" spc="-1" strike="noStrike">
                <a:solidFill>
                  <a:schemeClr val="dk2"/>
                </a:solidFill>
                <a:latin typeface="Calibri"/>
              </a:rPr>
              <a:t>)</a:t>
            </a: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Calibri"/>
              </a:rPr>
              <a:t>De PI zegt ons alle projecten te aanvaarden met een index groter dan 1. </a:t>
            </a: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Calibri"/>
              </a:rPr>
              <a:t>Als het budget beperkt is: projecten selecteren met de hoogste PI</a:t>
            </a: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518" name="Rectangle 5"/>
          <p:cNvSpPr/>
          <p:nvPr/>
        </p:nvSpPr>
        <p:spPr>
          <a:xfrm>
            <a:off x="1523880" y="3039480"/>
            <a:ext cx="184320" cy="369000"/>
          </a:xfrm>
          <a:prstGeom prst="rect">
            <a:avLst/>
          </a:prstGeom>
          <a:noFill/>
          <a:ln w="9525">
            <a:noFill/>
          </a:ln>
        </p:spPr>
        <p:style>
          <a:lnRef idx="0"/>
          <a:fillRef idx="0"/>
          <a:effectRef idx="0"/>
          <a:fontRef idx="minor"/>
        </p:style>
        <p:txBody>
          <a:bodyPr wrap="none" lIns="90000" rIns="90000" tIns="45000" bIns="45000" anchor="ctr">
            <a:spAutoFit/>
          </a:bodyPr>
          <a:p>
            <a:pPr defTabSz="457200">
              <a:lnSpc>
                <a:spcPct val="100000"/>
              </a:lnSpc>
            </a:pPr>
            <a:endParaRPr b="0" lang="en-US" sz="1800" spc="-1" strike="noStrike">
              <a:solidFill>
                <a:schemeClr val="dk1"/>
              </a:solidFill>
              <a:latin typeface="Calibri"/>
            </a:endParaRPr>
          </a:p>
        </p:txBody>
      </p:sp>
      <p:sp>
        <p:nvSpPr>
          <p:cNvPr id="519" name="Tekstvak 5"/>
          <p:cNvSpPr/>
          <p:nvPr/>
        </p:nvSpPr>
        <p:spPr>
          <a:xfrm>
            <a:off x="2257560" y="3068640"/>
            <a:ext cx="6804360" cy="7203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520" name="PlaceHolder 3"/>
          <p:cNvSpPr>
            <a:spLocks noGrp="1"/>
          </p:cNvSpPr>
          <p:nvPr>
            <p:ph type="sldNum" idx="10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650A8E1-57B1-4F45-844C-1C3C61EED57C}"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    </a:t>
            </a:r>
            <a:r>
              <a:rPr b="1" lang="nl-BE" sz="4400" spc="-1" strike="noStrike">
                <a:solidFill>
                  <a:schemeClr val="dk2"/>
                </a:solidFill>
                <a:latin typeface="Calibri bold"/>
              </a:rPr>
              <a:t>De winstgevendheidindex</a:t>
            </a:r>
            <a:endParaRPr b="0" lang="nl-NL" sz="4400" spc="-1" strike="noStrike">
              <a:solidFill>
                <a:schemeClr val="dk1"/>
              </a:solidFill>
              <a:latin typeface="Calibri"/>
            </a:endParaRPr>
          </a:p>
        </p:txBody>
      </p:sp>
      <p:sp>
        <p:nvSpPr>
          <p:cNvPr id="522"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3200" spc="-1" strike="noStrike">
                <a:solidFill>
                  <a:schemeClr val="dk2"/>
                </a:solidFill>
                <a:latin typeface="Calibri"/>
              </a:rPr>
              <a:t>Verband tussen de NPV-methode, de PI-methode en de IRR-methode </a:t>
            </a: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3200" spc="-1" strike="noStrike">
              <a:solidFill>
                <a:schemeClr val="dk2"/>
              </a:solidFill>
              <a:latin typeface="Calibri"/>
            </a:endParaRPr>
          </a:p>
        </p:txBody>
      </p:sp>
      <p:graphicFrame>
        <p:nvGraphicFramePr>
          <p:cNvPr id="523" name="Tabel 1"/>
          <p:cNvGraphicFramePr/>
          <p:nvPr/>
        </p:nvGraphicFramePr>
        <p:xfrm>
          <a:off x="3071520" y="2565000"/>
          <a:ext cx="6095520" cy="1483200"/>
        </p:xfrm>
        <a:graphic>
          <a:graphicData uri="http://schemas.openxmlformats.org/drawingml/2006/table">
            <a:tbl>
              <a:tblPr/>
              <a:tblGrid>
                <a:gridCol w="2031840"/>
                <a:gridCol w="2031840"/>
                <a:gridCol w="2031840"/>
              </a:tblGrid>
              <a:tr h="370800">
                <a:tc>
                  <a:txBody>
                    <a:bodyPr anchor="t">
                      <a:noAutofit/>
                    </a:bodyPr>
                    <a:p>
                      <a:pPr defTabSz="914400">
                        <a:lnSpc>
                          <a:spcPct val="100000"/>
                        </a:lnSpc>
                      </a:pPr>
                      <a:r>
                        <a:rPr b="0" lang="nl-BE" sz="1800" spc="-1" strike="noStrike">
                          <a:solidFill>
                            <a:srgbClr val="ffffff"/>
                          </a:solidFill>
                          <a:latin typeface="Calibri"/>
                        </a:rPr>
                        <a:t>NPV</a:t>
                      </a:r>
                      <a:endParaRPr b="0" lang="en-US" sz="18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defTabSz="914400">
                        <a:lnSpc>
                          <a:spcPct val="100000"/>
                        </a:lnSpc>
                      </a:pPr>
                      <a:r>
                        <a:rPr b="0" lang="nl-BE" sz="1800" spc="-1" strike="noStrike">
                          <a:solidFill>
                            <a:srgbClr val="ffffff"/>
                          </a:solidFill>
                          <a:latin typeface="Calibri"/>
                        </a:rPr>
                        <a:t>PI</a:t>
                      </a:r>
                      <a:endParaRPr b="0" lang="en-US" sz="18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a:txBody>
                    <a:bodyPr anchor="t">
                      <a:noAutofit/>
                    </a:bodyPr>
                    <a:p>
                      <a:pPr defTabSz="914400">
                        <a:lnSpc>
                          <a:spcPct val="100000"/>
                        </a:lnSpc>
                      </a:pPr>
                      <a:r>
                        <a:rPr b="0" lang="nl-BE" sz="1800" spc="-1" strike="noStrike">
                          <a:solidFill>
                            <a:srgbClr val="ffffff"/>
                          </a:solidFill>
                          <a:latin typeface="Calibri"/>
                        </a:rPr>
                        <a:t>IRR</a:t>
                      </a:r>
                      <a:endParaRPr b="0" lang="en-US" sz="1800" spc="-1" strike="noStrike">
                        <a:solidFill>
                          <a:srgbClr val="ffffff"/>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ea2c38"/>
                    </a:solidFill>
                  </a:tcPr>
                </a:tc>
              </a:tr>
              <a:tr h="370800">
                <a:tc>
                  <a:txBody>
                    <a:bodyPr anchor="t">
                      <a:noAutofit/>
                    </a:bodyPr>
                    <a:p>
                      <a:pPr defTabSz="914400">
                        <a:lnSpc>
                          <a:spcPct val="100000"/>
                        </a:lnSpc>
                      </a:pPr>
                      <a:r>
                        <a:rPr b="0" lang="nl-BE" sz="1800" spc="-1" strike="noStrike">
                          <a:solidFill>
                            <a:srgbClr val="002e65"/>
                          </a:solidFill>
                          <a:latin typeface="Calibri"/>
                        </a:rPr>
                        <a:t>&lt; 0</a:t>
                      </a:r>
                      <a:endParaRPr b="0" lang="en-US" sz="18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800" spc="-1" strike="noStrike">
                          <a:solidFill>
                            <a:srgbClr val="002e65"/>
                          </a:solidFill>
                          <a:latin typeface="Calibri"/>
                        </a:rPr>
                        <a:t>&lt; 1</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800" spc="-1" strike="noStrike">
                          <a:solidFill>
                            <a:srgbClr val="002e65"/>
                          </a:solidFill>
                          <a:latin typeface="Calibri"/>
                        </a:rPr>
                        <a:t>&lt; k</a:t>
                      </a:r>
                      <a:endParaRPr b="0" lang="en-US" sz="18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370800">
                <a:tc>
                  <a:txBody>
                    <a:bodyPr anchor="t">
                      <a:noAutofit/>
                    </a:bodyPr>
                    <a:p>
                      <a:pPr defTabSz="914400">
                        <a:lnSpc>
                          <a:spcPct val="100000"/>
                        </a:lnSpc>
                      </a:pPr>
                      <a:r>
                        <a:rPr b="0" lang="nl-BE" sz="1800" spc="-1" strike="noStrike">
                          <a:solidFill>
                            <a:srgbClr val="002e65"/>
                          </a:solidFill>
                          <a:latin typeface="Calibri"/>
                        </a:rPr>
                        <a:t>= 0</a:t>
                      </a:r>
                      <a:endParaRPr b="0" lang="en-US" sz="18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800" spc="-1" strike="noStrike">
                          <a:solidFill>
                            <a:srgbClr val="002e65"/>
                          </a:solidFill>
                          <a:latin typeface="Calibri"/>
                        </a:rPr>
                        <a:t>= 1</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800" spc="-1" strike="noStrike">
                          <a:solidFill>
                            <a:srgbClr val="002e65"/>
                          </a:solidFill>
                          <a:latin typeface="Calibri"/>
                        </a:rPr>
                        <a:t>= k</a:t>
                      </a:r>
                      <a:endParaRPr b="0" lang="en-US" sz="18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r h="370800">
                <a:tc>
                  <a:txBody>
                    <a:bodyPr anchor="t">
                      <a:noAutofit/>
                    </a:bodyPr>
                    <a:p>
                      <a:pPr defTabSz="914400">
                        <a:lnSpc>
                          <a:spcPct val="100000"/>
                        </a:lnSpc>
                        <a:tabLst>
                          <a:tab algn="l" pos="0"/>
                        </a:tabLst>
                      </a:pPr>
                      <a:r>
                        <a:rPr b="0" lang="nl-BE" sz="1800" spc="-1" strike="noStrike">
                          <a:solidFill>
                            <a:srgbClr val="002e65"/>
                          </a:solidFill>
                          <a:latin typeface="Calibri"/>
                        </a:rPr>
                        <a:t>&gt; 0</a:t>
                      </a:r>
                      <a:endParaRPr b="0" lang="en-US" sz="18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tabLst>
                          <a:tab algn="l" pos="0"/>
                        </a:tabLst>
                      </a:pPr>
                      <a:r>
                        <a:rPr b="0" lang="nl-BE" sz="1800" spc="-1" strike="noStrike">
                          <a:solidFill>
                            <a:srgbClr val="002e65"/>
                          </a:solidFill>
                          <a:latin typeface="Calibri"/>
                        </a:rPr>
                        <a:t>&gt; 1</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800" spc="-1" strike="noStrike">
                          <a:solidFill>
                            <a:srgbClr val="002e65"/>
                          </a:solidFill>
                          <a:latin typeface="Calibri"/>
                        </a:rPr>
                        <a:t>&gt; k</a:t>
                      </a:r>
                      <a:endParaRPr b="0" lang="en-US" sz="18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bl>
          </a:graphicData>
        </a:graphic>
      </p:graphicFrame>
      <p:sp>
        <p:nvSpPr>
          <p:cNvPr id="524" name="Tekstvak 6"/>
          <p:cNvSpPr/>
          <p:nvPr/>
        </p:nvSpPr>
        <p:spPr>
          <a:xfrm>
            <a:off x="2135520" y="4365000"/>
            <a:ext cx="7920360" cy="1357200"/>
          </a:xfrm>
          <a:prstGeom prst="rect">
            <a:avLst/>
          </a:prstGeom>
          <a:blipFill rotWithShape="0">
            <a:blip r:embed="rId1"/>
            <a:srcRect/>
            <a:stretch/>
          </a:blipFill>
          <a:ln w="0">
            <a:solidFill>
              <a:srgbClr val="00b050"/>
            </a:solidFill>
            <a:prstDash val="dash"/>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525" name="PlaceHolder 3"/>
          <p:cNvSpPr>
            <a:spLocks noGrp="1"/>
          </p:cNvSpPr>
          <p:nvPr>
            <p:ph type="sldNum" idx="10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994185E-78CE-4D28-918B-778C189192DB}" type="slidenum">
              <a:rPr b="0" lang="nl-BE" sz="1200" spc="-1" strike="noStrike">
                <a:solidFill>
                  <a:srgbClr val="002e65"/>
                </a:solidFill>
                <a:latin typeface="Calibri"/>
              </a:rPr>
              <a:t>52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title"/>
          </p:nvPr>
        </p:nvSpPr>
        <p:spPr>
          <a:xfrm>
            <a:off x="2209680" y="3429000"/>
            <a:ext cx="7772040" cy="1361880"/>
          </a:xfrm>
          <a:prstGeom prst="rect">
            <a:avLst/>
          </a:prstGeom>
          <a:noFill/>
          <a:ln w="0">
            <a:noFill/>
          </a:ln>
        </p:spPr>
        <p:txBody>
          <a:bodyPr lIns="91440" rIns="91440" tIns="45720" bIns="45720" anchor="t">
            <a:normAutofit fontScale="84006"/>
          </a:bodyPr>
          <a:p>
            <a:pPr indent="0" defTabSz="914400">
              <a:lnSpc>
                <a:spcPct val="90000"/>
              </a:lnSpc>
              <a:buNone/>
            </a:pPr>
            <a:r>
              <a:rPr b="1" lang="nl-BE" sz="4800" spc="-1" strike="noStrike" cap="all">
                <a:solidFill>
                  <a:schemeClr val="dk2"/>
                </a:solidFill>
                <a:latin typeface="Calibri bold"/>
              </a:rPr>
              <a:t>Projecten met verschillende levensduur</a:t>
            </a:r>
            <a:endParaRPr b="0" lang="nl-NL" sz="4800" spc="-1" strike="noStrike">
              <a:solidFill>
                <a:schemeClr val="dk1"/>
              </a:solidFill>
              <a:latin typeface="Calibri"/>
            </a:endParaRPr>
          </a:p>
        </p:txBody>
      </p:sp>
      <p:sp>
        <p:nvSpPr>
          <p:cNvPr id="527" name="PlaceHolder 2"/>
          <p:cNvSpPr>
            <a:spLocks noGrp="1"/>
          </p:cNvSpPr>
          <p:nvPr>
            <p:ph/>
          </p:nvPr>
        </p:nvSpPr>
        <p:spPr>
          <a:xfrm>
            <a:off x="2209680" y="1772640"/>
            <a:ext cx="777204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Investeringsprojecten</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Annuïteitenmethode</a:t>
            </a:r>
            <a:endParaRPr b="0" lang="nl-NL" sz="4400" spc="-1" strike="noStrike">
              <a:solidFill>
                <a:schemeClr val="dk1"/>
              </a:solidFill>
              <a:latin typeface="Calibri"/>
            </a:endParaRPr>
          </a:p>
        </p:txBody>
      </p:sp>
      <p:sp>
        <p:nvSpPr>
          <p:cNvPr id="529" name="Tekstvak 6"/>
          <p:cNvSpPr/>
          <p:nvPr/>
        </p:nvSpPr>
        <p:spPr>
          <a:xfrm>
            <a:off x="2135520" y="1412640"/>
            <a:ext cx="7920360" cy="310716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(9.6)</a:t>
            </a:r>
            <a:endParaRPr b="0" lang="en-US" sz="1800" spc="-1" strike="noStrike">
              <a:solidFill>
                <a:srgbClr val="000000"/>
              </a:solidFill>
              <a:latin typeface="Arial"/>
            </a:endParaRPr>
          </a:p>
          <a:p>
            <a:pPr defTabSz="457200">
              <a:lnSpc>
                <a:spcPct val="100000"/>
              </a:lnSpc>
            </a:pPr>
            <a:r>
              <a:rPr b="0" lang="nl-NL" sz="2000" spc="-1" strike="noStrike">
                <a:solidFill>
                  <a:srgbClr val="003d62"/>
                </a:solidFill>
                <a:latin typeface="Calibri"/>
              </a:rPr>
              <a:t>Veronderstel dat de onderneming Prodigy naast het huidig project geconfronteerd wordt met een alternatieve investeringsopportuniteit over een periode van twee jaren. Dit project D heeft een initiële investeringsuitgave van 9 miljoen EUR en in de volgende twee jaren telkens een kasstroom van 6,4 miljoen EUR.</a:t>
            </a:r>
            <a:endParaRPr b="0" lang="en-US" sz="20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p:txBody>
      </p:sp>
      <p:graphicFrame>
        <p:nvGraphicFramePr>
          <p:cNvPr id="530" name="Tabel 4"/>
          <p:cNvGraphicFramePr/>
          <p:nvPr/>
        </p:nvGraphicFramePr>
        <p:xfrm>
          <a:off x="2711520" y="3646080"/>
          <a:ext cx="6552360" cy="1510920"/>
        </p:xfrm>
        <a:graphic>
          <a:graphicData uri="http://schemas.openxmlformats.org/drawingml/2006/table">
            <a:tbl>
              <a:tblPr/>
              <a:tblGrid>
                <a:gridCol w="1191240"/>
                <a:gridCol w="986400"/>
                <a:gridCol w="986400"/>
                <a:gridCol w="986400"/>
                <a:gridCol w="986400"/>
                <a:gridCol w="1414440"/>
              </a:tblGrid>
              <a:tr h="503640">
                <a:tc>
                  <a:txBody>
                    <a:bodyPr anchor="t">
                      <a:noAutofit/>
                    </a:bodyPr>
                    <a:p>
                      <a:pPr algn="ctr" defTabSz="914400">
                        <a:lnSpc>
                          <a:spcPct val="100000"/>
                        </a:lnSpc>
                      </a:pPr>
                      <a:r>
                        <a:rPr b="0" lang="nl-BE" sz="1800" spc="-1" strike="noStrike">
                          <a:solidFill>
                            <a:srgbClr val="ffffff"/>
                          </a:solidFill>
                          <a:latin typeface="Calibri"/>
                        </a:rPr>
                        <a:t>Project</a:t>
                      </a:r>
                      <a:endParaRPr b="0" lang="en-US" sz="18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gridSpan="4">
                  <a:txBody>
                    <a:bodyPr anchor="t">
                      <a:noAutofit/>
                    </a:bodyPr>
                    <a:p>
                      <a:pPr algn="ctr" defTabSz="914400">
                        <a:lnSpc>
                          <a:spcPct val="100000"/>
                        </a:lnSpc>
                      </a:pPr>
                      <a:r>
                        <a:rPr b="0" lang="nl-BE" sz="1800" spc="-1" strike="noStrike">
                          <a:solidFill>
                            <a:srgbClr val="ffffff"/>
                          </a:solidFill>
                          <a:latin typeface="Calibri"/>
                        </a:rPr>
                        <a:t>Kasstromen</a:t>
                      </a:r>
                      <a:endParaRPr b="0" lang="en-US" sz="18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pPr algn="ctr" defTabSz="914400">
                        <a:lnSpc>
                          <a:spcPct val="100000"/>
                        </a:lnSpc>
                      </a:pPr>
                      <a:r>
                        <a:rPr b="0" lang="nl-BE" sz="1800" spc="-1" strike="noStrike">
                          <a:solidFill>
                            <a:srgbClr val="ffffff"/>
                          </a:solidFill>
                          <a:latin typeface="Calibri"/>
                        </a:rPr>
                        <a:t>NPV (11%)</a:t>
                      </a:r>
                      <a:endParaRPr b="0" lang="en-US" sz="18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r>
              <a:tr h="503640">
                <a:tc>
                  <a:txBody>
                    <a:bodyPr anchor="t">
                      <a:noAutofit/>
                    </a:bodyPr>
                    <a:p>
                      <a:pPr algn="ctr" defTabSz="914400">
                        <a:lnSpc>
                          <a:spcPct val="100000"/>
                        </a:lnSpc>
                      </a:pPr>
                      <a:r>
                        <a:rPr b="0" lang="nl-BE" sz="1800" spc="-1" strike="noStrike">
                          <a:solidFill>
                            <a:srgbClr val="002e65"/>
                          </a:solidFill>
                          <a:latin typeface="Calibri"/>
                        </a:rPr>
                        <a:t>C</a:t>
                      </a:r>
                      <a:endParaRPr b="0" lang="en-US" sz="18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800" spc="-1" strike="noStrike">
                          <a:solidFill>
                            <a:srgbClr val="002e65"/>
                          </a:solidFill>
                          <a:latin typeface="Calibri"/>
                        </a:rPr>
                        <a:t>-9</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800" spc="-1" strike="noStrike">
                          <a:solidFill>
                            <a:srgbClr val="002e65"/>
                          </a:solidFill>
                          <a:latin typeface="Calibri"/>
                        </a:rPr>
                        <a:t>+2,27</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800" spc="-1" strike="noStrike">
                          <a:solidFill>
                            <a:srgbClr val="002e65"/>
                          </a:solidFill>
                          <a:latin typeface="Calibri"/>
                        </a:rPr>
                        <a:t>+4,03</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800" spc="-1" strike="noStrike">
                          <a:solidFill>
                            <a:srgbClr val="002e65"/>
                          </a:solidFill>
                          <a:latin typeface="Calibri"/>
                        </a:rPr>
                        <a:t>+7,8</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algn="ctr" defTabSz="914400">
                        <a:lnSpc>
                          <a:spcPct val="100000"/>
                        </a:lnSpc>
                      </a:pPr>
                      <a:r>
                        <a:rPr b="0" lang="nl-BE" sz="1800" spc="-1" strike="noStrike">
                          <a:solidFill>
                            <a:srgbClr val="002e65"/>
                          </a:solidFill>
                          <a:latin typeface="Calibri"/>
                        </a:rPr>
                        <a:t>2,019</a:t>
                      </a:r>
                      <a:endParaRPr b="0" lang="en-US" sz="18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503640">
                <a:tc>
                  <a:txBody>
                    <a:bodyPr anchor="t">
                      <a:noAutofit/>
                    </a:bodyPr>
                    <a:p>
                      <a:pPr algn="ctr" defTabSz="914400">
                        <a:lnSpc>
                          <a:spcPct val="100000"/>
                        </a:lnSpc>
                      </a:pPr>
                      <a:r>
                        <a:rPr b="0" lang="nl-BE" sz="1800" spc="-1" strike="noStrike">
                          <a:solidFill>
                            <a:srgbClr val="002e65"/>
                          </a:solidFill>
                          <a:latin typeface="Calibri"/>
                        </a:rPr>
                        <a:t>D</a:t>
                      </a:r>
                      <a:endParaRPr b="0" lang="en-US" sz="18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800" spc="-1" strike="noStrike">
                          <a:solidFill>
                            <a:srgbClr val="002e65"/>
                          </a:solidFill>
                          <a:latin typeface="Calibri"/>
                        </a:rPr>
                        <a:t>-9</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800" spc="-1" strike="noStrike">
                          <a:solidFill>
                            <a:srgbClr val="002e65"/>
                          </a:solidFill>
                          <a:latin typeface="Calibri"/>
                        </a:rPr>
                        <a:t>+6,4</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800" spc="-1" strike="noStrike">
                          <a:solidFill>
                            <a:srgbClr val="002e65"/>
                          </a:solidFill>
                          <a:latin typeface="Calibri"/>
                        </a:rPr>
                        <a:t>+6,4</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800" spc="-1" strike="noStrike">
                          <a:solidFill>
                            <a:srgbClr val="002e65"/>
                          </a:solidFill>
                          <a:latin typeface="Calibri"/>
                        </a:rPr>
                        <a:t>-</a:t>
                      </a:r>
                      <a:endParaRPr b="0" lang="en-US" sz="18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algn="ctr" defTabSz="914400">
                        <a:lnSpc>
                          <a:spcPct val="100000"/>
                        </a:lnSpc>
                      </a:pPr>
                      <a:r>
                        <a:rPr b="0" lang="nl-BE" sz="1800" spc="-1" strike="noStrike">
                          <a:solidFill>
                            <a:srgbClr val="002e65"/>
                          </a:solidFill>
                          <a:latin typeface="Calibri"/>
                        </a:rPr>
                        <a:t>1,963</a:t>
                      </a:r>
                      <a:endParaRPr b="0" lang="en-US" sz="18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sp>
        <p:nvSpPr>
          <p:cNvPr id="531" name="PlaceHolder 2"/>
          <p:cNvSpPr>
            <a:spLocks noGrp="1"/>
          </p:cNvSpPr>
          <p:nvPr>
            <p:ph type="sldNum" idx="10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11F9F85-1A44-4439-B980-44E0841B5456}" type="slidenum">
              <a:rPr b="0" lang="nl-BE" sz="1200" spc="-1" strike="noStrike">
                <a:solidFill>
                  <a:srgbClr val="002e65"/>
                </a:solidFill>
                <a:latin typeface="Calibri"/>
              </a:rPr>
              <a:t>94</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Annuïteitenmethode</a:t>
            </a:r>
            <a:endParaRPr b="0" lang="nl-NL" sz="4400" spc="-1" strike="noStrike">
              <a:solidFill>
                <a:schemeClr val="dk1"/>
              </a:solidFill>
              <a:latin typeface="Calibri"/>
            </a:endParaRPr>
          </a:p>
        </p:txBody>
      </p:sp>
      <p:sp>
        <p:nvSpPr>
          <p:cNvPr id="533" name="PlaceHolder 2"/>
          <p:cNvSpPr>
            <a:spLocks noGrp="1"/>
          </p:cNvSpPr>
          <p:nvPr>
            <p:ph/>
          </p:nvPr>
        </p:nvSpPr>
        <p:spPr>
          <a:xfrm>
            <a:off x="1080720" y="4076280"/>
            <a:ext cx="7870320" cy="4336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ea2c38"/>
              </a:buClr>
              <a:buSzPct val="75000"/>
              <a:buFont typeface="Wingdings" charset="2"/>
              <a:buChar char=""/>
            </a:pPr>
            <a:r>
              <a:rPr b="1" lang="nl-BE" sz="2400" spc="-1" strike="noStrike">
                <a:solidFill>
                  <a:schemeClr val="dk2"/>
                </a:solidFill>
                <a:latin typeface="Calibri"/>
              </a:rPr>
              <a:t>We zoeken een jaarlijkse kasstroom X die dezelfde NPV geeft als de NPV van het project</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BE" sz="2400" spc="-1" strike="noStrike">
                <a:solidFill>
                  <a:schemeClr val="dk2"/>
                </a:solidFill>
                <a:latin typeface="Calibri"/>
              </a:rPr>
              <a:t>Dus: </a:t>
            </a:r>
            <a:endParaRPr b="1" lang="nl-NL" sz="2400" spc="-1" strike="noStrike">
              <a:solidFill>
                <a:schemeClr val="dk2"/>
              </a:solidFill>
              <a:latin typeface="Calibri"/>
            </a:endParaRPr>
          </a:p>
        </p:txBody>
      </p:sp>
      <p:graphicFrame>
        <p:nvGraphicFramePr>
          <p:cNvPr id="534" name="Tabel 4"/>
          <p:cNvGraphicFramePr/>
          <p:nvPr/>
        </p:nvGraphicFramePr>
        <p:xfrm>
          <a:off x="3143520" y="1446480"/>
          <a:ext cx="6336360" cy="1063080"/>
        </p:xfrm>
        <a:graphic>
          <a:graphicData uri="http://schemas.openxmlformats.org/drawingml/2006/table">
            <a:tbl>
              <a:tblPr/>
              <a:tblGrid>
                <a:gridCol w="1152000"/>
                <a:gridCol w="954000"/>
                <a:gridCol w="954000"/>
                <a:gridCol w="954000"/>
                <a:gridCol w="954000"/>
                <a:gridCol w="1368000"/>
              </a:tblGrid>
              <a:tr h="354240">
                <a:tc>
                  <a:txBody>
                    <a:bodyPr anchor="t">
                      <a:noAutofit/>
                    </a:bodyPr>
                    <a:p>
                      <a:pPr defTabSz="914400">
                        <a:lnSpc>
                          <a:spcPct val="100000"/>
                        </a:lnSpc>
                      </a:pPr>
                      <a:r>
                        <a:rPr b="0" lang="nl-BE" sz="1400" spc="-1" strike="noStrike">
                          <a:solidFill>
                            <a:srgbClr val="ffffff"/>
                          </a:solidFill>
                          <a:latin typeface="Calibri"/>
                        </a:rPr>
                        <a:t>Project</a:t>
                      </a:r>
                      <a:endParaRPr b="0" lang="en-US" sz="14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gridSpan="4">
                  <a:txBody>
                    <a:bodyPr anchor="t">
                      <a:noAutofit/>
                    </a:bodyPr>
                    <a:p>
                      <a:pPr defTabSz="914400">
                        <a:lnSpc>
                          <a:spcPct val="100000"/>
                        </a:lnSpc>
                      </a:pPr>
                      <a:r>
                        <a:rPr b="0" lang="nl-BE" sz="1400" spc="-1" strike="noStrike">
                          <a:solidFill>
                            <a:srgbClr val="ffffff"/>
                          </a:solidFill>
                          <a:latin typeface="Calibri"/>
                        </a:rPr>
                        <a:t>Kasstromen</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pPr defTabSz="914400">
                        <a:lnSpc>
                          <a:spcPct val="100000"/>
                        </a:lnSpc>
                      </a:pPr>
                      <a:r>
                        <a:rPr b="0" lang="nl-BE" sz="1400" spc="-1" strike="noStrike">
                          <a:solidFill>
                            <a:srgbClr val="ffffff"/>
                          </a:solidFill>
                          <a:latin typeface="Calibri"/>
                        </a:rPr>
                        <a:t>NPV (11%)</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r>
              <a:tr h="354240">
                <a:tc>
                  <a:txBody>
                    <a:bodyPr anchor="t">
                      <a:noAutofit/>
                    </a:bodyPr>
                    <a:p>
                      <a:pPr defTabSz="914400">
                        <a:lnSpc>
                          <a:spcPct val="100000"/>
                        </a:lnSpc>
                      </a:pPr>
                      <a:r>
                        <a:rPr b="0" lang="nl-BE" sz="1400" spc="-1" strike="noStrike">
                          <a:solidFill>
                            <a:srgbClr val="002e65"/>
                          </a:solidFill>
                          <a:latin typeface="Calibri"/>
                        </a:rPr>
                        <a:t>C</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-9</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+2,27</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+4,03</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+7,8</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2,019</a:t>
                      </a:r>
                      <a:endParaRPr b="0" lang="en-US" sz="14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354240">
                <a:tc>
                  <a:txBody>
                    <a:bodyPr anchor="t">
                      <a:noAutofit/>
                    </a:bodyPr>
                    <a:p>
                      <a:pPr defTabSz="914400">
                        <a:lnSpc>
                          <a:spcPct val="100000"/>
                        </a:lnSpc>
                      </a:pPr>
                      <a:r>
                        <a:rPr b="0" lang="nl-BE" sz="1400" spc="-1" strike="noStrike">
                          <a:solidFill>
                            <a:srgbClr val="002e65"/>
                          </a:solidFill>
                          <a:latin typeface="Calibri"/>
                        </a:rPr>
                        <a:t>D</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-9</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+6,4</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+6,4</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1,963</a:t>
                      </a:r>
                      <a:endParaRPr b="0" lang="en-US" sz="14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cxnSp>
        <p:nvCxnSpPr>
          <p:cNvPr id="535" name="Straight Arrow Connector 13"/>
          <p:cNvCxnSpPr/>
          <p:nvPr/>
        </p:nvCxnSpPr>
        <p:spPr>
          <a:xfrm>
            <a:off x="3580200" y="3284640"/>
            <a:ext cx="6314040" cy="360"/>
          </a:xfrm>
          <a:prstGeom prst="straightConnector1">
            <a:avLst/>
          </a:prstGeom>
          <a:ln w="38100">
            <a:solidFill>
              <a:srgbClr val="65a812">
                <a:lumMod val="50000"/>
                <a:lumOff val="50000"/>
              </a:srgbClr>
            </a:solidFill>
            <a:tailEnd len="med" type="triangle" w="med"/>
          </a:ln>
        </p:spPr>
      </p:cxnSp>
      <p:cxnSp>
        <p:nvCxnSpPr>
          <p:cNvPr id="536" name="Straight Connector 20"/>
          <p:cNvCxnSpPr/>
          <p:nvPr/>
        </p:nvCxnSpPr>
        <p:spPr>
          <a:xfrm>
            <a:off x="3599280" y="2936160"/>
            <a:ext cx="360" cy="707040"/>
          </a:xfrm>
          <a:prstGeom prst="straightConnector1">
            <a:avLst/>
          </a:prstGeom>
          <a:ln w="38100">
            <a:solidFill>
              <a:srgbClr val="65a812">
                <a:lumMod val="50000"/>
                <a:lumOff val="50000"/>
              </a:srgbClr>
            </a:solidFill>
          </a:ln>
        </p:spPr>
      </p:cxnSp>
      <p:cxnSp>
        <p:nvCxnSpPr>
          <p:cNvPr id="537" name="Straight Connector 20"/>
          <p:cNvCxnSpPr/>
          <p:nvPr/>
        </p:nvCxnSpPr>
        <p:spPr>
          <a:xfrm>
            <a:off x="8256240" y="2990160"/>
            <a:ext cx="360" cy="707040"/>
          </a:xfrm>
          <a:prstGeom prst="straightConnector1">
            <a:avLst/>
          </a:prstGeom>
          <a:ln w="38100">
            <a:solidFill>
              <a:srgbClr val="65a812">
                <a:lumMod val="50000"/>
                <a:lumOff val="50000"/>
              </a:srgbClr>
            </a:solidFill>
          </a:ln>
        </p:spPr>
      </p:cxnSp>
      <p:cxnSp>
        <p:nvCxnSpPr>
          <p:cNvPr id="538" name="Straight Connector 20"/>
          <p:cNvCxnSpPr/>
          <p:nvPr/>
        </p:nvCxnSpPr>
        <p:spPr>
          <a:xfrm>
            <a:off x="6737040" y="2981520"/>
            <a:ext cx="360" cy="707040"/>
          </a:xfrm>
          <a:prstGeom prst="straightConnector1">
            <a:avLst/>
          </a:prstGeom>
          <a:ln w="38100">
            <a:solidFill>
              <a:srgbClr val="65a812">
                <a:lumMod val="50000"/>
                <a:lumOff val="50000"/>
              </a:srgbClr>
            </a:solidFill>
          </a:ln>
        </p:spPr>
      </p:cxnSp>
      <p:cxnSp>
        <p:nvCxnSpPr>
          <p:cNvPr id="539" name="Straight Connector 20"/>
          <p:cNvCxnSpPr/>
          <p:nvPr/>
        </p:nvCxnSpPr>
        <p:spPr>
          <a:xfrm>
            <a:off x="5106240" y="3020760"/>
            <a:ext cx="360" cy="707400"/>
          </a:xfrm>
          <a:prstGeom prst="straightConnector1">
            <a:avLst/>
          </a:prstGeom>
          <a:ln w="38100">
            <a:solidFill>
              <a:srgbClr val="65a812">
                <a:lumMod val="50000"/>
                <a:lumOff val="50000"/>
              </a:srgbClr>
            </a:solidFill>
          </a:ln>
        </p:spPr>
      </p:cxnSp>
      <p:sp>
        <p:nvSpPr>
          <p:cNvPr id="540" name="TextBox 27"/>
          <p:cNvSpPr/>
          <p:nvPr/>
        </p:nvSpPr>
        <p:spPr>
          <a:xfrm>
            <a:off x="9511560" y="3503880"/>
            <a:ext cx="498960" cy="276480"/>
          </a:xfrm>
          <a:prstGeom prst="rect">
            <a:avLst/>
          </a:prstGeom>
          <a:blipFill rotWithShape="0">
            <a:blip r:embed="rId1"/>
            <a:srcRect/>
            <a:stretch/>
          </a:blipFill>
          <a:ln w="0">
            <a:no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541" name="TextBox 16"/>
          <p:cNvSpPr/>
          <p:nvPr/>
        </p:nvSpPr>
        <p:spPr>
          <a:xfrm>
            <a:off x="3438720" y="3706920"/>
            <a:ext cx="297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542" name="TextBox 16"/>
          <p:cNvSpPr/>
          <p:nvPr/>
        </p:nvSpPr>
        <p:spPr>
          <a:xfrm>
            <a:off x="3356640" y="2589840"/>
            <a:ext cx="3654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-9</a:t>
            </a:r>
            <a:endParaRPr b="0" lang="en-US" sz="1800" spc="-1" strike="noStrike">
              <a:solidFill>
                <a:srgbClr val="000000"/>
              </a:solidFill>
              <a:latin typeface="Arial"/>
            </a:endParaRPr>
          </a:p>
        </p:txBody>
      </p:sp>
      <p:sp>
        <p:nvSpPr>
          <p:cNvPr id="543" name="TextBox 16"/>
          <p:cNvSpPr/>
          <p:nvPr/>
        </p:nvSpPr>
        <p:spPr>
          <a:xfrm>
            <a:off x="4722840" y="2617560"/>
            <a:ext cx="585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2,27</a:t>
            </a:r>
            <a:endParaRPr b="0" lang="en-US" sz="1800" spc="-1" strike="noStrike">
              <a:solidFill>
                <a:srgbClr val="000000"/>
              </a:solidFill>
              <a:latin typeface="Arial"/>
            </a:endParaRPr>
          </a:p>
        </p:txBody>
      </p:sp>
      <p:sp>
        <p:nvSpPr>
          <p:cNvPr id="544" name="TextBox 16"/>
          <p:cNvSpPr/>
          <p:nvPr/>
        </p:nvSpPr>
        <p:spPr>
          <a:xfrm>
            <a:off x="6470280" y="2576160"/>
            <a:ext cx="585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4,03</a:t>
            </a:r>
            <a:endParaRPr b="0" lang="en-US" sz="1800" spc="-1" strike="noStrike">
              <a:solidFill>
                <a:srgbClr val="000000"/>
              </a:solidFill>
              <a:latin typeface="Arial"/>
            </a:endParaRPr>
          </a:p>
        </p:txBody>
      </p:sp>
      <p:sp>
        <p:nvSpPr>
          <p:cNvPr id="545" name="TextBox 16"/>
          <p:cNvSpPr/>
          <p:nvPr/>
        </p:nvSpPr>
        <p:spPr>
          <a:xfrm>
            <a:off x="8021520" y="2595960"/>
            <a:ext cx="4690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7,8</a:t>
            </a:r>
            <a:endParaRPr b="0" lang="en-US" sz="1800" spc="-1" strike="noStrike">
              <a:solidFill>
                <a:srgbClr val="000000"/>
              </a:solidFill>
              <a:latin typeface="Arial"/>
            </a:endParaRPr>
          </a:p>
        </p:txBody>
      </p:sp>
      <p:sp>
        <p:nvSpPr>
          <p:cNvPr id="546" name="TextBox 16"/>
          <p:cNvSpPr/>
          <p:nvPr/>
        </p:nvSpPr>
        <p:spPr>
          <a:xfrm>
            <a:off x="8106840" y="3733920"/>
            <a:ext cx="29844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X</a:t>
            </a:r>
            <a:endParaRPr b="0" lang="en-US" sz="1800" spc="-1" strike="noStrike">
              <a:solidFill>
                <a:srgbClr val="000000"/>
              </a:solidFill>
              <a:latin typeface="Arial"/>
            </a:endParaRPr>
          </a:p>
        </p:txBody>
      </p:sp>
      <p:sp>
        <p:nvSpPr>
          <p:cNvPr id="547" name="TextBox 16"/>
          <p:cNvSpPr/>
          <p:nvPr/>
        </p:nvSpPr>
        <p:spPr>
          <a:xfrm>
            <a:off x="6592680" y="3753000"/>
            <a:ext cx="29844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X</a:t>
            </a:r>
            <a:endParaRPr b="0" lang="en-US" sz="1800" spc="-1" strike="noStrike">
              <a:solidFill>
                <a:srgbClr val="000000"/>
              </a:solidFill>
              <a:latin typeface="Arial"/>
            </a:endParaRPr>
          </a:p>
        </p:txBody>
      </p:sp>
      <p:sp>
        <p:nvSpPr>
          <p:cNvPr id="548" name="TextBox 16"/>
          <p:cNvSpPr/>
          <p:nvPr/>
        </p:nvSpPr>
        <p:spPr>
          <a:xfrm>
            <a:off x="4957200" y="3754440"/>
            <a:ext cx="29844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X</a:t>
            </a:r>
            <a:endParaRPr b="0" lang="en-US" sz="1800" spc="-1" strike="noStrike">
              <a:solidFill>
                <a:srgbClr val="000000"/>
              </a:solidFill>
              <a:latin typeface="Arial"/>
            </a:endParaRPr>
          </a:p>
        </p:txBody>
      </p:sp>
      <p:sp>
        <p:nvSpPr>
          <p:cNvPr id="549" name="TextBox 16"/>
          <p:cNvSpPr/>
          <p:nvPr/>
        </p:nvSpPr>
        <p:spPr>
          <a:xfrm>
            <a:off x="2074680" y="3100320"/>
            <a:ext cx="131184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NPV = 2,019</a:t>
            </a:r>
            <a:endParaRPr b="0" lang="en-US" sz="1800" spc="-1" strike="noStrike">
              <a:solidFill>
                <a:srgbClr val="000000"/>
              </a:solidFill>
              <a:latin typeface="Arial"/>
            </a:endParaRPr>
          </a:p>
        </p:txBody>
      </p:sp>
      <p:sp>
        <p:nvSpPr>
          <p:cNvPr id="550" name="Tekstvak 2"/>
          <p:cNvSpPr/>
          <p:nvPr/>
        </p:nvSpPr>
        <p:spPr>
          <a:xfrm>
            <a:off x="3259800" y="5070600"/>
            <a:ext cx="6295680" cy="1150200"/>
          </a:xfrm>
          <a:prstGeom prst="rect">
            <a:avLst/>
          </a:prstGeom>
          <a:blipFill rotWithShape="0">
            <a:blip r:embed="rId2"/>
            <a:srcRect/>
            <a:stretch/>
          </a:blipFill>
          <a:ln w="0">
            <a:no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551" name="PlaceHolder 3"/>
          <p:cNvSpPr>
            <a:spLocks noGrp="1"/>
          </p:cNvSpPr>
          <p:nvPr>
            <p:ph type="sldNum" idx="10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2EA1BFF-0829-4A58-90CC-8ECDD4537296}" type="slidenum">
              <a:rPr b="0" lang="nl-BE" sz="1200" spc="-1" strike="noStrike">
                <a:solidFill>
                  <a:srgbClr val="002e65"/>
                </a:solidFill>
                <a:latin typeface="Calibri"/>
              </a:rPr>
              <a:t>96</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703" dur="indefinite" restart="never" nodeType="tmRoot">
          <p:childTnLst>
            <p:seq>
              <p:cTn id="704" dur="indefinite" nodeType="mainSeq">
                <p:childTnLst>
                  <p:par>
                    <p:cTn id="705" fill="hold">
                      <p:stCondLst>
                        <p:cond delay="indefinite"/>
                      </p:stCondLst>
                      <p:childTnLst>
                        <p:par>
                          <p:cTn id="706" fill="hold">
                            <p:stCondLst>
                              <p:cond delay="0"/>
                            </p:stCondLst>
                            <p:childTnLst>
                              <p:par>
                                <p:cTn id="707" nodeType="clickEffect" fill="hold" presetClass="entr" presetID="42">
                                  <p:stCondLst>
                                    <p:cond delay="0"/>
                                  </p:stCondLst>
                                  <p:childTnLst>
                                    <p:set>
                                      <p:cBhvr>
                                        <p:cTn id="708" dur="1" fill="hold">
                                          <p:stCondLst>
                                            <p:cond delay="0"/>
                                          </p:stCondLst>
                                        </p:cTn>
                                        <p:tgtEl>
                                          <p:spTgt spid="533">
                                            <p:txEl>
                                              <p:pRg st="0" end="0"/>
                                            </p:txEl>
                                          </p:spTgt>
                                        </p:tgtEl>
                                        <p:attrNameLst>
                                          <p:attrName>style.visibility</p:attrName>
                                        </p:attrNameLst>
                                      </p:cBhvr>
                                      <p:to>
                                        <p:strVal val="visible"/>
                                      </p:to>
                                    </p:set>
                                    <p:animEffect filter="fade" transition="in">
                                      <p:cBhvr additive="repl">
                                        <p:cTn id="709" dur="1000"/>
                                        <p:tgtEl>
                                          <p:spTgt spid="533">
                                            <p:txEl>
                                              <p:pRg st="0" end="0"/>
                                            </p:txEl>
                                          </p:spTgt>
                                        </p:tgtEl>
                                      </p:cBhvr>
                                    </p:animEffect>
                                    <p:anim calcmode="lin" valueType="num">
                                      <p:cBhvr additive="repl">
                                        <p:cTn id="710" dur="1000" fill="hold"/>
                                        <p:tgtEl>
                                          <p:spTgt spid="533">
                                            <p:txEl>
                                              <p:pRg st="0" end="0"/>
                                            </p:txEl>
                                          </p:spTgt>
                                        </p:tgtEl>
                                        <p:attrNameLst>
                                          <p:attrName>ppt_x</p:attrName>
                                        </p:attrNameLst>
                                      </p:cBhvr>
                                      <p:tavLst>
                                        <p:tav tm="0">
                                          <p:val>
                                            <p:strVal val="#ppt_x"/>
                                          </p:val>
                                        </p:tav>
                                        <p:tav tm="100000">
                                          <p:val>
                                            <p:strVal val="#ppt_x"/>
                                          </p:val>
                                        </p:tav>
                                      </p:tavLst>
                                    </p:anim>
                                    <p:anim calcmode="lin" valueType="num">
                                      <p:cBhvr additive="repl">
                                        <p:cTn id="711" dur="1000" fill="hold"/>
                                        <p:tgtEl>
                                          <p:spTgt spid="5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2" fill="hold">
                      <p:stCondLst>
                        <p:cond delay="indefinite"/>
                      </p:stCondLst>
                      <p:childTnLst>
                        <p:par>
                          <p:cTn id="713" fill="hold">
                            <p:stCondLst>
                              <p:cond delay="0"/>
                            </p:stCondLst>
                            <p:childTnLst>
                              <p:par>
                                <p:cTn id="714" nodeType="clickEffect" fill="hold" presetClass="entr" presetID="42">
                                  <p:stCondLst>
                                    <p:cond delay="0"/>
                                  </p:stCondLst>
                                  <p:childTnLst>
                                    <p:set>
                                      <p:cBhvr>
                                        <p:cTn id="715" dur="1" fill="hold">
                                          <p:stCondLst>
                                            <p:cond delay="0"/>
                                          </p:stCondLst>
                                        </p:cTn>
                                        <p:tgtEl>
                                          <p:spTgt spid="533">
                                            <p:txEl>
                                              <p:pRg st="1" end="1"/>
                                            </p:txEl>
                                          </p:spTgt>
                                        </p:tgtEl>
                                        <p:attrNameLst>
                                          <p:attrName>style.visibility</p:attrName>
                                        </p:attrNameLst>
                                      </p:cBhvr>
                                      <p:to>
                                        <p:strVal val="visible"/>
                                      </p:to>
                                    </p:set>
                                    <p:animEffect filter="fade" transition="in">
                                      <p:cBhvr additive="repl">
                                        <p:cTn id="716" dur="1000"/>
                                        <p:tgtEl>
                                          <p:spTgt spid="533">
                                            <p:txEl>
                                              <p:pRg st="1" end="1"/>
                                            </p:txEl>
                                          </p:spTgt>
                                        </p:tgtEl>
                                      </p:cBhvr>
                                    </p:animEffect>
                                    <p:anim calcmode="lin" valueType="num">
                                      <p:cBhvr additive="repl">
                                        <p:cTn id="717" dur="1000" fill="hold"/>
                                        <p:tgtEl>
                                          <p:spTgt spid="533">
                                            <p:txEl>
                                              <p:pRg st="1" end="1"/>
                                            </p:txEl>
                                          </p:spTgt>
                                        </p:tgtEl>
                                        <p:attrNameLst>
                                          <p:attrName>ppt_x</p:attrName>
                                        </p:attrNameLst>
                                      </p:cBhvr>
                                      <p:tavLst>
                                        <p:tav tm="0">
                                          <p:val>
                                            <p:strVal val="#ppt_x"/>
                                          </p:val>
                                        </p:tav>
                                        <p:tav tm="100000">
                                          <p:val>
                                            <p:strVal val="#ppt_x"/>
                                          </p:val>
                                        </p:tav>
                                      </p:tavLst>
                                    </p:anim>
                                    <p:anim calcmode="lin" valueType="num">
                                      <p:cBhvr additive="repl">
                                        <p:cTn id="718" dur="1000" fill="hold"/>
                                        <p:tgtEl>
                                          <p:spTgt spid="53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19" fill="hold">
                      <p:stCondLst>
                        <p:cond delay="indefinite"/>
                      </p:stCondLst>
                      <p:childTnLst>
                        <p:par>
                          <p:cTn id="720" fill="hold">
                            <p:stCondLst>
                              <p:cond delay="0"/>
                            </p:stCondLst>
                            <p:childTnLst>
                              <p:par>
                                <p:cTn id="721" nodeType="clickEffect" fill="hold" presetClass="entr" presetID="42">
                                  <p:stCondLst>
                                    <p:cond delay="0"/>
                                  </p:stCondLst>
                                  <p:childTnLst>
                                    <p:set>
                                      <p:cBhvr>
                                        <p:cTn id="722" dur="1" fill="hold">
                                          <p:stCondLst>
                                            <p:cond delay="0"/>
                                          </p:stCondLst>
                                        </p:cTn>
                                        <p:tgtEl>
                                          <p:spTgt spid="550">
                                            <p:txEl>
                                              <p:pRg st="0" end="0"/>
                                            </p:txEl>
                                          </p:spTgt>
                                        </p:tgtEl>
                                        <p:attrNameLst>
                                          <p:attrName>style.visibility</p:attrName>
                                        </p:attrNameLst>
                                      </p:cBhvr>
                                      <p:to>
                                        <p:strVal val="visible"/>
                                      </p:to>
                                    </p:set>
                                    <p:animEffect filter="fade" transition="in">
                                      <p:cBhvr additive="repl">
                                        <p:cTn id="723" dur="1000"/>
                                        <p:tgtEl>
                                          <p:spTgt spid="550">
                                            <p:txEl>
                                              <p:pRg st="0" end="0"/>
                                            </p:txEl>
                                          </p:spTgt>
                                        </p:tgtEl>
                                      </p:cBhvr>
                                    </p:animEffect>
                                    <p:anim calcmode="lin" valueType="num">
                                      <p:cBhvr additive="repl">
                                        <p:cTn id="724" dur="1000" fill="hold"/>
                                        <p:tgtEl>
                                          <p:spTgt spid="550">
                                            <p:txEl>
                                              <p:pRg st="0" end="0"/>
                                            </p:txEl>
                                          </p:spTgt>
                                        </p:tgtEl>
                                        <p:attrNameLst>
                                          <p:attrName>ppt_x</p:attrName>
                                        </p:attrNameLst>
                                      </p:cBhvr>
                                      <p:tavLst>
                                        <p:tav tm="0">
                                          <p:val>
                                            <p:strVal val="#ppt_x"/>
                                          </p:val>
                                        </p:tav>
                                        <p:tav tm="100000">
                                          <p:val>
                                            <p:strVal val="#ppt_x"/>
                                          </p:val>
                                        </p:tav>
                                      </p:tavLst>
                                    </p:anim>
                                    <p:anim calcmode="lin" valueType="num">
                                      <p:cBhvr additive="repl">
                                        <p:cTn id="725" dur="1000" fill="hold"/>
                                        <p:tgtEl>
                                          <p:spTgt spid="550">
                                            <p:txEl>
                                              <p:pRg st="0" end="0"/>
                                            </p:txEl>
                                          </p:spTgt>
                                        </p:tgtEl>
                                        <p:attrNameLst>
                                          <p:attrName>ppt_y</p:attrName>
                                        </p:attrNameLst>
                                      </p:cBhvr>
                                      <p:tavLst>
                                        <p:tav tm="0">
                                          <p:val>
                                            <p:strVal val="#ppt_y+.1"/>
                                          </p:val>
                                        </p:tav>
                                        <p:tav tm="100000">
                                          <p:val>
                                            <p:strVal val="#ppt_y"/>
                                          </p:val>
                                        </p:tav>
                                      </p:tavLst>
                                    </p:anim>
                                  </p:childTnLst>
                                </p:cTn>
                              </p:par>
                              <p:par>
                                <p:cTn id="726" nodeType="withEffect" fill="hold" presetClass="entr" presetID="42">
                                  <p:stCondLst>
                                    <p:cond delay="0"/>
                                  </p:stCondLst>
                                  <p:childTnLst>
                                    <p:set>
                                      <p:cBhvr>
                                        <p:cTn id="727" dur="1" fill="hold">
                                          <p:stCondLst>
                                            <p:cond delay="0"/>
                                          </p:stCondLst>
                                        </p:cTn>
                                        <p:tgtEl>
                                          <p:spTgt spid="550">
                                            <p:txEl>
                                              <p:pRg st="1" end="1"/>
                                            </p:txEl>
                                          </p:spTgt>
                                        </p:tgtEl>
                                        <p:attrNameLst>
                                          <p:attrName>style.visibility</p:attrName>
                                        </p:attrNameLst>
                                      </p:cBhvr>
                                      <p:to>
                                        <p:strVal val="visible"/>
                                      </p:to>
                                    </p:set>
                                    <p:animEffect filter="fade" transition="in">
                                      <p:cBhvr additive="repl">
                                        <p:cTn id="728" dur="1000"/>
                                        <p:tgtEl>
                                          <p:spTgt spid="550">
                                            <p:txEl>
                                              <p:pRg st="1" end="1"/>
                                            </p:txEl>
                                          </p:spTgt>
                                        </p:tgtEl>
                                      </p:cBhvr>
                                    </p:animEffect>
                                    <p:anim calcmode="lin" valueType="num">
                                      <p:cBhvr additive="repl">
                                        <p:cTn id="729" dur="1000" fill="hold"/>
                                        <p:tgtEl>
                                          <p:spTgt spid="550">
                                            <p:txEl>
                                              <p:pRg st="1" end="1"/>
                                            </p:txEl>
                                          </p:spTgt>
                                        </p:tgtEl>
                                        <p:attrNameLst>
                                          <p:attrName>ppt_x</p:attrName>
                                        </p:attrNameLst>
                                      </p:cBhvr>
                                      <p:tavLst>
                                        <p:tav tm="0">
                                          <p:val>
                                            <p:strVal val="#ppt_x"/>
                                          </p:val>
                                        </p:tav>
                                        <p:tav tm="100000">
                                          <p:val>
                                            <p:strVal val="#ppt_x"/>
                                          </p:val>
                                        </p:tav>
                                      </p:tavLst>
                                    </p:anim>
                                    <p:anim calcmode="lin" valueType="num">
                                      <p:cBhvr additive="repl">
                                        <p:cTn id="730" dur="1000" fill="hold"/>
                                        <p:tgtEl>
                                          <p:spTgt spid="55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Annuïteitenmethode</a:t>
            </a:r>
            <a:endParaRPr b="0" lang="nl-NL" sz="4400" spc="-1" strike="noStrike">
              <a:solidFill>
                <a:schemeClr val="dk1"/>
              </a:solidFill>
              <a:latin typeface="Calibri"/>
            </a:endParaRPr>
          </a:p>
        </p:txBody>
      </p:sp>
      <p:sp>
        <p:nvSpPr>
          <p:cNvPr id="553" name="PlaceHolder 2"/>
          <p:cNvSpPr>
            <a:spLocks noGrp="1"/>
          </p:cNvSpPr>
          <p:nvPr>
            <p:ph/>
          </p:nvPr>
        </p:nvSpPr>
        <p:spPr>
          <a:xfrm>
            <a:off x="2182320" y="4232520"/>
            <a:ext cx="7870320" cy="4336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ea2c38"/>
              </a:buClr>
              <a:buSzPct val="75000"/>
              <a:buFont typeface="Wingdings" charset="2"/>
              <a:buChar char=""/>
            </a:pPr>
            <a:r>
              <a:rPr b="1" lang="nl-BE" sz="2000" spc="-1" strike="noStrike">
                <a:solidFill>
                  <a:schemeClr val="dk2"/>
                </a:solidFill>
                <a:latin typeface="Calibri"/>
              </a:rPr>
              <a:t>We zoeken een jaarlijkse kasstroom Y die dezelfde NPV geeft als de NPV van het project</a:t>
            </a:r>
            <a:endParaRPr b="1" lang="nl-NL" sz="2000" spc="-1" strike="noStrike">
              <a:solidFill>
                <a:schemeClr val="dk2"/>
              </a:solidFill>
              <a:latin typeface="Calibri"/>
            </a:endParaRPr>
          </a:p>
          <a:p>
            <a:pPr indent="0" defTabSz="914400">
              <a:lnSpc>
                <a:spcPct val="90000"/>
              </a:lnSpc>
              <a:spcBef>
                <a:spcPts val="1001"/>
              </a:spcBef>
              <a:buNone/>
              <a:tabLst>
                <a:tab algn="l" pos="0"/>
              </a:tabLst>
            </a:pPr>
            <a:r>
              <a:rPr b="1" lang="nl-BE" sz="2000" spc="-1" strike="noStrike">
                <a:solidFill>
                  <a:schemeClr val="dk2"/>
                </a:solidFill>
                <a:latin typeface="Calibri"/>
              </a:rPr>
              <a:t>Dus: </a:t>
            </a:r>
            <a:endParaRPr b="1" lang="nl-NL" sz="2000" spc="-1" strike="noStrike">
              <a:solidFill>
                <a:schemeClr val="dk2"/>
              </a:solidFill>
              <a:latin typeface="Calibri"/>
            </a:endParaRPr>
          </a:p>
        </p:txBody>
      </p:sp>
      <p:graphicFrame>
        <p:nvGraphicFramePr>
          <p:cNvPr id="554" name="Tabel 4"/>
          <p:cNvGraphicFramePr/>
          <p:nvPr/>
        </p:nvGraphicFramePr>
        <p:xfrm>
          <a:off x="3143520" y="1446480"/>
          <a:ext cx="6336360" cy="1063080"/>
        </p:xfrm>
        <a:graphic>
          <a:graphicData uri="http://schemas.openxmlformats.org/drawingml/2006/table">
            <a:tbl>
              <a:tblPr/>
              <a:tblGrid>
                <a:gridCol w="1152000"/>
                <a:gridCol w="954000"/>
                <a:gridCol w="954000"/>
                <a:gridCol w="954000"/>
                <a:gridCol w="954000"/>
                <a:gridCol w="1368000"/>
              </a:tblGrid>
              <a:tr h="354240">
                <a:tc>
                  <a:txBody>
                    <a:bodyPr anchor="t">
                      <a:noAutofit/>
                    </a:bodyPr>
                    <a:p>
                      <a:pPr defTabSz="914400">
                        <a:lnSpc>
                          <a:spcPct val="100000"/>
                        </a:lnSpc>
                      </a:pPr>
                      <a:r>
                        <a:rPr b="0" lang="nl-BE" sz="1400" spc="-1" strike="noStrike">
                          <a:solidFill>
                            <a:srgbClr val="ffffff"/>
                          </a:solidFill>
                          <a:latin typeface="Calibri"/>
                        </a:rPr>
                        <a:t>Project</a:t>
                      </a:r>
                      <a:endParaRPr b="0" lang="en-US" sz="1400" spc="-1" strike="noStrike">
                        <a:solidFill>
                          <a:srgbClr val="ffffff"/>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ea2c38"/>
                    </a:solidFill>
                  </a:tcPr>
                </a:tc>
                <a:tc gridSpan="4">
                  <a:txBody>
                    <a:bodyPr anchor="t">
                      <a:noAutofit/>
                    </a:bodyPr>
                    <a:p>
                      <a:pPr defTabSz="914400">
                        <a:lnSpc>
                          <a:spcPct val="100000"/>
                        </a:lnSpc>
                      </a:pPr>
                      <a:r>
                        <a:rPr b="0" lang="nl-BE" sz="1400" spc="-1" strike="noStrike">
                          <a:solidFill>
                            <a:srgbClr val="ffffff"/>
                          </a:solidFill>
                          <a:latin typeface="Calibri"/>
                        </a:rPr>
                        <a:t>Kasstromen</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pPr defTabSz="914400">
                        <a:lnSpc>
                          <a:spcPct val="100000"/>
                        </a:lnSpc>
                      </a:pPr>
                      <a:r>
                        <a:rPr b="0" lang="nl-BE" sz="1400" spc="-1" strike="noStrike">
                          <a:solidFill>
                            <a:srgbClr val="ffffff"/>
                          </a:solidFill>
                          <a:latin typeface="Calibri"/>
                        </a:rPr>
                        <a:t>NPV (11%)</a:t>
                      </a:r>
                      <a:endParaRPr b="0" lang="en-US" sz="1400" spc="-1" strike="noStrike">
                        <a:solidFill>
                          <a:srgbClr val="ffffff"/>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ea2c38"/>
                    </a:solidFill>
                  </a:tcPr>
                </a:tc>
              </a:tr>
              <a:tr h="354240">
                <a:tc>
                  <a:txBody>
                    <a:bodyPr anchor="t">
                      <a:noAutofit/>
                    </a:bodyPr>
                    <a:p>
                      <a:pPr defTabSz="914400">
                        <a:lnSpc>
                          <a:spcPct val="100000"/>
                        </a:lnSpc>
                      </a:pPr>
                      <a:r>
                        <a:rPr b="0" lang="nl-BE" sz="1400" spc="-1" strike="noStrike">
                          <a:solidFill>
                            <a:srgbClr val="002e65"/>
                          </a:solidFill>
                          <a:latin typeface="Calibri"/>
                        </a:rPr>
                        <a:t>C</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-9</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+2,27</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+4,03</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+7,8</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ae7e8"/>
                    </a:solidFill>
                  </a:tcPr>
                </a:tc>
                <a:tc>
                  <a:txBody>
                    <a:bodyPr anchor="t">
                      <a:noAutofit/>
                    </a:bodyPr>
                    <a:p>
                      <a:pPr defTabSz="914400">
                        <a:lnSpc>
                          <a:spcPct val="100000"/>
                        </a:lnSpc>
                      </a:pPr>
                      <a:r>
                        <a:rPr b="0" lang="nl-BE" sz="1400" spc="-1" strike="noStrike">
                          <a:solidFill>
                            <a:srgbClr val="002e65"/>
                          </a:solidFill>
                          <a:latin typeface="Calibri"/>
                        </a:rPr>
                        <a:t>2,019</a:t>
                      </a:r>
                      <a:endParaRPr b="0" lang="en-US" sz="14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ae7e8"/>
                    </a:solidFill>
                  </a:tcPr>
                </a:tc>
              </a:tr>
              <a:tr h="354240">
                <a:tc>
                  <a:txBody>
                    <a:bodyPr anchor="t">
                      <a:noAutofit/>
                    </a:bodyPr>
                    <a:p>
                      <a:pPr defTabSz="914400">
                        <a:lnSpc>
                          <a:spcPct val="100000"/>
                        </a:lnSpc>
                      </a:pPr>
                      <a:r>
                        <a:rPr b="0" lang="nl-BE" sz="1400" spc="-1" strike="noStrike">
                          <a:solidFill>
                            <a:srgbClr val="002e65"/>
                          </a:solidFill>
                          <a:latin typeface="Calibri"/>
                        </a:rPr>
                        <a:t>D</a:t>
                      </a:r>
                      <a:endParaRPr b="0" lang="en-US" sz="1400" spc="-1" strike="noStrike">
                        <a:solidFill>
                          <a:srgbClr val="000000"/>
                        </a:solidFill>
                        <a:latin typeface="Arial"/>
                      </a:endParaRPr>
                    </a:p>
                  </a:txBody>
                  <a:tcPr anchor="t" marL="91440" marR="91440">
                    <a:lnL w="12240">
                      <a:solidFill>
                        <a:srgbClr val="ea2c38"/>
                      </a:solidFill>
                      <a:prstDash val="solid"/>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-9</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+6,4</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+6,4</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a:t>
                      </a:r>
                      <a:endParaRPr b="0" lang="en-US" sz="1400" spc="-1" strike="noStrike">
                        <a:solidFill>
                          <a:srgbClr val="000000"/>
                        </a:solidFill>
                        <a:latin typeface="Arial"/>
                      </a:endParaRPr>
                    </a:p>
                  </a:txBody>
                  <a:tcPr anchor="t" marL="91440" marR="91440">
                    <a:lnL>
                      <a:noFill/>
                    </a:lnL>
                    <a:lnR>
                      <a:noFill/>
                    </a:lnR>
                    <a:lnT w="12240">
                      <a:solidFill>
                        <a:srgbClr val="ea2c38"/>
                      </a:solidFill>
                      <a:prstDash val="solid"/>
                    </a:lnT>
                    <a:lnB w="12240">
                      <a:solidFill>
                        <a:srgbClr val="ea2c38"/>
                      </a:solidFill>
                      <a:prstDash val="solid"/>
                    </a:lnB>
                    <a:solidFill>
                      <a:srgbClr val="ffffff"/>
                    </a:solidFill>
                  </a:tcPr>
                </a:tc>
                <a:tc>
                  <a:txBody>
                    <a:bodyPr anchor="t">
                      <a:noAutofit/>
                    </a:bodyPr>
                    <a:p>
                      <a:pPr defTabSz="914400">
                        <a:lnSpc>
                          <a:spcPct val="100000"/>
                        </a:lnSpc>
                      </a:pPr>
                      <a:r>
                        <a:rPr b="0" lang="nl-BE" sz="1400" spc="-1" strike="noStrike">
                          <a:solidFill>
                            <a:srgbClr val="002e65"/>
                          </a:solidFill>
                          <a:latin typeface="Calibri"/>
                        </a:rPr>
                        <a:t>1,963</a:t>
                      </a:r>
                      <a:endParaRPr b="0" lang="en-US" sz="1400" spc="-1" strike="noStrike">
                        <a:solidFill>
                          <a:srgbClr val="000000"/>
                        </a:solidFill>
                        <a:latin typeface="Arial"/>
                      </a:endParaRPr>
                    </a:p>
                  </a:txBody>
                  <a:tcPr anchor="t" marL="91440" marR="91440">
                    <a:lnL>
                      <a:noFill/>
                    </a:lnL>
                    <a:lnR w="12240">
                      <a:solidFill>
                        <a:srgbClr val="ea2c38"/>
                      </a:solidFill>
                      <a:prstDash val="solid"/>
                    </a:lnR>
                    <a:lnT w="12240">
                      <a:solidFill>
                        <a:srgbClr val="ea2c38"/>
                      </a:solidFill>
                      <a:prstDash val="solid"/>
                    </a:lnT>
                    <a:lnB w="12240">
                      <a:solidFill>
                        <a:srgbClr val="ea2c38"/>
                      </a:solidFill>
                      <a:prstDash val="solid"/>
                    </a:lnB>
                    <a:solidFill>
                      <a:srgbClr val="ffffff"/>
                    </a:solidFill>
                  </a:tcPr>
                </a:tc>
              </a:tr>
            </a:tbl>
          </a:graphicData>
        </a:graphic>
      </p:graphicFrame>
      <p:cxnSp>
        <p:nvCxnSpPr>
          <p:cNvPr id="555" name="Straight Arrow Connector 13"/>
          <p:cNvCxnSpPr/>
          <p:nvPr/>
        </p:nvCxnSpPr>
        <p:spPr>
          <a:xfrm>
            <a:off x="3580200" y="3284640"/>
            <a:ext cx="4100040" cy="360"/>
          </a:xfrm>
          <a:prstGeom prst="straightConnector1">
            <a:avLst/>
          </a:prstGeom>
          <a:ln w="38100">
            <a:solidFill>
              <a:srgbClr val="65a812">
                <a:lumMod val="50000"/>
                <a:lumOff val="50000"/>
              </a:srgbClr>
            </a:solidFill>
            <a:tailEnd len="med" type="triangle" w="med"/>
          </a:ln>
        </p:spPr>
      </p:cxnSp>
      <p:cxnSp>
        <p:nvCxnSpPr>
          <p:cNvPr id="556" name="Straight Connector 20"/>
          <p:cNvCxnSpPr/>
          <p:nvPr/>
        </p:nvCxnSpPr>
        <p:spPr>
          <a:xfrm>
            <a:off x="3599280" y="2936160"/>
            <a:ext cx="360" cy="707040"/>
          </a:xfrm>
          <a:prstGeom prst="straightConnector1">
            <a:avLst/>
          </a:prstGeom>
          <a:ln w="38100">
            <a:solidFill>
              <a:srgbClr val="65a812">
                <a:lumMod val="50000"/>
                <a:lumOff val="50000"/>
              </a:srgbClr>
            </a:solidFill>
          </a:ln>
        </p:spPr>
      </p:cxnSp>
      <p:cxnSp>
        <p:nvCxnSpPr>
          <p:cNvPr id="557" name="Straight Connector 20"/>
          <p:cNvCxnSpPr/>
          <p:nvPr/>
        </p:nvCxnSpPr>
        <p:spPr>
          <a:xfrm>
            <a:off x="6737040" y="2981520"/>
            <a:ext cx="360" cy="707040"/>
          </a:xfrm>
          <a:prstGeom prst="straightConnector1">
            <a:avLst/>
          </a:prstGeom>
          <a:ln w="38100">
            <a:solidFill>
              <a:srgbClr val="65a812">
                <a:lumMod val="50000"/>
                <a:lumOff val="50000"/>
              </a:srgbClr>
            </a:solidFill>
          </a:ln>
        </p:spPr>
      </p:cxnSp>
      <p:cxnSp>
        <p:nvCxnSpPr>
          <p:cNvPr id="558" name="Straight Connector 20"/>
          <p:cNvCxnSpPr/>
          <p:nvPr/>
        </p:nvCxnSpPr>
        <p:spPr>
          <a:xfrm>
            <a:off x="5106240" y="3020760"/>
            <a:ext cx="360" cy="707400"/>
          </a:xfrm>
          <a:prstGeom prst="straightConnector1">
            <a:avLst/>
          </a:prstGeom>
          <a:ln w="38100">
            <a:solidFill>
              <a:srgbClr val="65a812">
                <a:lumMod val="50000"/>
                <a:lumOff val="50000"/>
              </a:srgbClr>
            </a:solidFill>
          </a:ln>
        </p:spPr>
      </p:cxnSp>
      <p:sp>
        <p:nvSpPr>
          <p:cNvPr id="559" name="TextBox 27"/>
          <p:cNvSpPr/>
          <p:nvPr/>
        </p:nvSpPr>
        <p:spPr>
          <a:xfrm>
            <a:off x="7262280" y="3440880"/>
            <a:ext cx="498960" cy="276480"/>
          </a:xfrm>
          <a:prstGeom prst="rect">
            <a:avLst/>
          </a:prstGeom>
          <a:blipFill rotWithShape="0">
            <a:blip r:embed="rId1"/>
            <a:srcRect/>
            <a:stretch/>
          </a:blipFill>
          <a:ln w="0">
            <a:no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560" name="TextBox 16"/>
          <p:cNvSpPr/>
          <p:nvPr/>
        </p:nvSpPr>
        <p:spPr>
          <a:xfrm>
            <a:off x="3438720" y="3706920"/>
            <a:ext cx="2970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0</a:t>
            </a:r>
            <a:endParaRPr b="0" lang="en-US" sz="1800" spc="-1" strike="noStrike">
              <a:solidFill>
                <a:srgbClr val="000000"/>
              </a:solidFill>
              <a:latin typeface="Arial"/>
            </a:endParaRPr>
          </a:p>
        </p:txBody>
      </p:sp>
      <p:sp>
        <p:nvSpPr>
          <p:cNvPr id="561" name="TextBox 16"/>
          <p:cNvSpPr/>
          <p:nvPr/>
        </p:nvSpPr>
        <p:spPr>
          <a:xfrm>
            <a:off x="3356640" y="2589840"/>
            <a:ext cx="36540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-9</a:t>
            </a:r>
            <a:endParaRPr b="0" lang="en-US" sz="1800" spc="-1" strike="noStrike">
              <a:solidFill>
                <a:srgbClr val="000000"/>
              </a:solidFill>
              <a:latin typeface="Arial"/>
            </a:endParaRPr>
          </a:p>
        </p:txBody>
      </p:sp>
      <p:sp>
        <p:nvSpPr>
          <p:cNvPr id="562" name="TextBox 16"/>
          <p:cNvSpPr/>
          <p:nvPr/>
        </p:nvSpPr>
        <p:spPr>
          <a:xfrm>
            <a:off x="4882680" y="2617560"/>
            <a:ext cx="4690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6,4</a:t>
            </a:r>
            <a:endParaRPr b="0" lang="en-US" sz="1800" spc="-1" strike="noStrike">
              <a:solidFill>
                <a:srgbClr val="000000"/>
              </a:solidFill>
              <a:latin typeface="Arial"/>
            </a:endParaRPr>
          </a:p>
        </p:txBody>
      </p:sp>
      <p:sp>
        <p:nvSpPr>
          <p:cNvPr id="563" name="TextBox 16"/>
          <p:cNvSpPr/>
          <p:nvPr/>
        </p:nvSpPr>
        <p:spPr>
          <a:xfrm>
            <a:off x="6454800" y="2576160"/>
            <a:ext cx="46908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6,4</a:t>
            </a:r>
            <a:endParaRPr b="0" lang="en-US" sz="1800" spc="-1" strike="noStrike">
              <a:solidFill>
                <a:srgbClr val="000000"/>
              </a:solidFill>
              <a:latin typeface="Arial"/>
            </a:endParaRPr>
          </a:p>
        </p:txBody>
      </p:sp>
      <p:sp>
        <p:nvSpPr>
          <p:cNvPr id="564" name="TextBox 16"/>
          <p:cNvSpPr/>
          <p:nvPr/>
        </p:nvSpPr>
        <p:spPr>
          <a:xfrm>
            <a:off x="6587640" y="3753000"/>
            <a:ext cx="29232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Y</a:t>
            </a:r>
            <a:endParaRPr b="0" lang="en-US" sz="1800" spc="-1" strike="noStrike">
              <a:solidFill>
                <a:srgbClr val="000000"/>
              </a:solidFill>
              <a:latin typeface="Arial"/>
            </a:endParaRPr>
          </a:p>
        </p:txBody>
      </p:sp>
      <p:sp>
        <p:nvSpPr>
          <p:cNvPr id="565" name="TextBox 16"/>
          <p:cNvSpPr/>
          <p:nvPr/>
        </p:nvSpPr>
        <p:spPr>
          <a:xfrm>
            <a:off x="4952160" y="3754440"/>
            <a:ext cx="29232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Y</a:t>
            </a:r>
            <a:endParaRPr b="0" lang="en-US" sz="1800" spc="-1" strike="noStrike">
              <a:solidFill>
                <a:srgbClr val="000000"/>
              </a:solidFill>
              <a:latin typeface="Arial"/>
            </a:endParaRPr>
          </a:p>
        </p:txBody>
      </p:sp>
      <p:sp>
        <p:nvSpPr>
          <p:cNvPr id="566" name="TextBox 16"/>
          <p:cNvSpPr/>
          <p:nvPr/>
        </p:nvSpPr>
        <p:spPr>
          <a:xfrm>
            <a:off x="2074680" y="3100320"/>
            <a:ext cx="1311840" cy="3639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nl-BE" sz="1800" spc="-1" strike="noStrike">
                <a:solidFill>
                  <a:schemeClr val="dk1"/>
                </a:solidFill>
                <a:latin typeface="Calibri"/>
              </a:rPr>
              <a:t>NPV = 1,963</a:t>
            </a:r>
            <a:endParaRPr b="0" lang="en-US" sz="1800" spc="-1" strike="noStrike">
              <a:solidFill>
                <a:srgbClr val="000000"/>
              </a:solidFill>
              <a:latin typeface="Arial"/>
            </a:endParaRPr>
          </a:p>
        </p:txBody>
      </p:sp>
      <p:sp>
        <p:nvSpPr>
          <p:cNvPr id="567" name="Tekstvak 2"/>
          <p:cNvSpPr/>
          <p:nvPr/>
        </p:nvSpPr>
        <p:spPr>
          <a:xfrm>
            <a:off x="3259800" y="5070600"/>
            <a:ext cx="6295680" cy="1150200"/>
          </a:xfrm>
          <a:prstGeom prst="rect">
            <a:avLst/>
          </a:prstGeom>
          <a:blipFill rotWithShape="0">
            <a:blip r:embed="rId2"/>
            <a:srcRect/>
            <a:stretch/>
          </a:blipFill>
          <a:ln w="0">
            <a:no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568" name="PlaceHolder 3"/>
          <p:cNvSpPr>
            <a:spLocks noGrp="1"/>
          </p:cNvSpPr>
          <p:nvPr>
            <p:ph type="sldNum" idx="10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EC3C797-A569-4D38-BD69-A87578A34058}" type="slidenum">
              <a:rPr b="0" lang="nl-BE" sz="1200" spc="-1" strike="noStrike">
                <a:solidFill>
                  <a:srgbClr val="002e65"/>
                </a:solidFill>
                <a:latin typeface="Calibri"/>
              </a:rPr>
              <a:t>97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731" dur="indefinite" restart="never" nodeType="tmRoot">
          <p:childTnLst>
            <p:seq>
              <p:cTn id="732" dur="indefinite" nodeType="mainSeq">
                <p:childTnLst>
                  <p:par>
                    <p:cTn id="733" fill="hold">
                      <p:stCondLst>
                        <p:cond delay="indefinite"/>
                      </p:stCondLst>
                      <p:childTnLst>
                        <p:par>
                          <p:cTn id="734" fill="hold">
                            <p:stCondLst>
                              <p:cond delay="0"/>
                            </p:stCondLst>
                            <p:childTnLst>
                              <p:par>
                                <p:cTn id="735" nodeType="clickEffect" fill="hold" presetClass="entr" presetID="42">
                                  <p:stCondLst>
                                    <p:cond delay="0"/>
                                  </p:stCondLst>
                                  <p:childTnLst>
                                    <p:set>
                                      <p:cBhvr>
                                        <p:cTn id="736" dur="1" fill="hold">
                                          <p:stCondLst>
                                            <p:cond delay="0"/>
                                          </p:stCondLst>
                                        </p:cTn>
                                        <p:tgtEl>
                                          <p:spTgt spid="553">
                                            <p:txEl>
                                              <p:pRg st="0" end="0"/>
                                            </p:txEl>
                                          </p:spTgt>
                                        </p:tgtEl>
                                        <p:attrNameLst>
                                          <p:attrName>style.visibility</p:attrName>
                                        </p:attrNameLst>
                                      </p:cBhvr>
                                      <p:to>
                                        <p:strVal val="visible"/>
                                      </p:to>
                                    </p:set>
                                    <p:animEffect filter="fade" transition="in">
                                      <p:cBhvr additive="repl">
                                        <p:cTn id="737" dur="1000"/>
                                        <p:tgtEl>
                                          <p:spTgt spid="553">
                                            <p:txEl>
                                              <p:pRg st="0" end="0"/>
                                            </p:txEl>
                                          </p:spTgt>
                                        </p:tgtEl>
                                      </p:cBhvr>
                                    </p:animEffect>
                                    <p:anim calcmode="lin" valueType="num">
                                      <p:cBhvr additive="repl">
                                        <p:cTn id="738" dur="1000" fill="hold"/>
                                        <p:tgtEl>
                                          <p:spTgt spid="553">
                                            <p:txEl>
                                              <p:pRg st="0" end="0"/>
                                            </p:txEl>
                                          </p:spTgt>
                                        </p:tgtEl>
                                        <p:attrNameLst>
                                          <p:attrName>ppt_x</p:attrName>
                                        </p:attrNameLst>
                                      </p:cBhvr>
                                      <p:tavLst>
                                        <p:tav tm="0">
                                          <p:val>
                                            <p:strVal val="#ppt_x"/>
                                          </p:val>
                                        </p:tav>
                                        <p:tav tm="100000">
                                          <p:val>
                                            <p:strVal val="#ppt_x"/>
                                          </p:val>
                                        </p:tav>
                                      </p:tavLst>
                                    </p:anim>
                                    <p:anim calcmode="lin" valueType="num">
                                      <p:cBhvr additive="repl">
                                        <p:cTn id="739" dur="1000" fill="hold"/>
                                        <p:tgtEl>
                                          <p:spTgt spid="5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40" fill="hold">
                      <p:stCondLst>
                        <p:cond delay="indefinite"/>
                      </p:stCondLst>
                      <p:childTnLst>
                        <p:par>
                          <p:cTn id="741" fill="hold">
                            <p:stCondLst>
                              <p:cond delay="0"/>
                            </p:stCondLst>
                            <p:childTnLst>
                              <p:par>
                                <p:cTn id="742" nodeType="clickEffect" fill="hold" presetClass="entr" presetID="42">
                                  <p:stCondLst>
                                    <p:cond delay="0"/>
                                  </p:stCondLst>
                                  <p:childTnLst>
                                    <p:set>
                                      <p:cBhvr>
                                        <p:cTn id="743" dur="1" fill="hold">
                                          <p:stCondLst>
                                            <p:cond delay="0"/>
                                          </p:stCondLst>
                                        </p:cTn>
                                        <p:tgtEl>
                                          <p:spTgt spid="553">
                                            <p:txEl>
                                              <p:pRg st="1" end="1"/>
                                            </p:txEl>
                                          </p:spTgt>
                                        </p:tgtEl>
                                        <p:attrNameLst>
                                          <p:attrName>style.visibility</p:attrName>
                                        </p:attrNameLst>
                                      </p:cBhvr>
                                      <p:to>
                                        <p:strVal val="visible"/>
                                      </p:to>
                                    </p:set>
                                    <p:animEffect filter="fade" transition="in">
                                      <p:cBhvr additive="repl">
                                        <p:cTn id="744" dur="1000"/>
                                        <p:tgtEl>
                                          <p:spTgt spid="553">
                                            <p:txEl>
                                              <p:pRg st="1" end="1"/>
                                            </p:txEl>
                                          </p:spTgt>
                                        </p:tgtEl>
                                      </p:cBhvr>
                                    </p:animEffect>
                                    <p:anim calcmode="lin" valueType="num">
                                      <p:cBhvr additive="repl">
                                        <p:cTn id="745" dur="1000" fill="hold"/>
                                        <p:tgtEl>
                                          <p:spTgt spid="553">
                                            <p:txEl>
                                              <p:pRg st="1" end="1"/>
                                            </p:txEl>
                                          </p:spTgt>
                                        </p:tgtEl>
                                        <p:attrNameLst>
                                          <p:attrName>ppt_x</p:attrName>
                                        </p:attrNameLst>
                                      </p:cBhvr>
                                      <p:tavLst>
                                        <p:tav tm="0">
                                          <p:val>
                                            <p:strVal val="#ppt_x"/>
                                          </p:val>
                                        </p:tav>
                                        <p:tav tm="100000">
                                          <p:val>
                                            <p:strVal val="#ppt_x"/>
                                          </p:val>
                                        </p:tav>
                                      </p:tavLst>
                                    </p:anim>
                                    <p:anim calcmode="lin" valueType="num">
                                      <p:cBhvr additive="repl">
                                        <p:cTn id="746" dur="1000" fill="hold"/>
                                        <p:tgtEl>
                                          <p:spTgt spid="55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47" fill="hold">
                      <p:stCondLst>
                        <p:cond delay="indefinite"/>
                      </p:stCondLst>
                      <p:childTnLst>
                        <p:par>
                          <p:cTn id="748" fill="hold">
                            <p:stCondLst>
                              <p:cond delay="0"/>
                            </p:stCondLst>
                            <p:childTnLst>
                              <p:par>
                                <p:cTn id="749" nodeType="clickEffect" fill="hold" presetClass="entr" presetID="42">
                                  <p:stCondLst>
                                    <p:cond delay="0"/>
                                  </p:stCondLst>
                                  <p:childTnLst>
                                    <p:set>
                                      <p:cBhvr>
                                        <p:cTn id="750" dur="1" fill="hold">
                                          <p:stCondLst>
                                            <p:cond delay="0"/>
                                          </p:stCondLst>
                                        </p:cTn>
                                        <p:tgtEl>
                                          <p:spTgt spid="567">
                                            <p:txEl>
                                              <p:pRg st="0" end="0"/>
                                            </p:txEl>
                                          </p:spTgt>
                                        </p:tgtEl>
                                        <p:attrNameLst>
                                          <p:attrName>style.visibility</p:attrName>
                                        </p:attrNameLst>
                                      </p:cBhvr>
                                      <p:to>
                                        <p:strVal val="visible"/>
                                      </p:to>
                                    </p:set>
                                    <p:animEffect filter="fade" transition="in">
                                      <p:cBhvr additive="repl">
                                        <p:cTn id="751" dur="1000"/>
                                        <p:tgtEl>
                                          <p:spTgt spid="567">
                                            <p:txEl>
                                              <p:pRg st="0" end="0"/>
                                            </p:txEl>
                                          </p:spTgt>
                                        </p:tgtEl>
                                      </p:cBhvr>
                                    </p:animEffect>
                                    <p:anim calcmode="lin" valueType="num">
                                      <p:cBhvr additive="repl">
                                        <p:cTn id="752" dur="1000" fill="hold"/>
                                        <p:tgtEl>
                                          <p:spTgt spid="567">
                                            <p:txEl>
                                              <p:pRg st="0" end="0"/>
                                            </p:txEl>
                                          </p:spTgt>
                                        </p:tgtEl>
                                        <p:attrNameLst>
                                          <p:attrName>ppt_x</p:attrName>
                                        </p:attrNameLst>
                                      </p:cBhvr>
                                      <p:tavLst>
                                        <p:tav tm="0">
                                          <p:val>
                                            <p:strVal val="#ppt_x"/>
                                          </p:val>
                                        </p:tav>
                                        <p:tav tm="100000">
                                          <p:val>
                                            <p:strVal val="#ppt_x"/>
                                          </p:val>
                                        </p:tav>
                                      </p:tavLst>
                                    </p:anim>
                                    <p:anim calcmode="lin" valueType="num">
                                      <p:cBhvr additive="repl">
                                        <p:cTn id="753" dur="1000" fill="hold"/>
                                        <p:tgtEl>
                                          <p:spTgt spid="5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54" fill="hold">
                      <p:stCondLst>
                        <p:cond delay="indefinite"/>
                      </p:stCondLst>
                      <p:childTnLst>
                        <p:par>
                          <p:cTn id="755" fill="hold">
                            <p:stCondLst>
                              <p:cond delay="0"/>
                            </p:stCondLst>
                            <p:childTnLst>
                              <p:par>
                                <p:cTn id="756" nodeType="clickEffect" fill="hold" presetClass="entr" presetID="42">
                                  <p:stCondLst>
                                    <p:cond delay="0"/>
                                  </p:stCondLst>
                                  <p:childTnLst>
                                    <p:set>
                                      <p:cBhvr>
                                        <p:cTn id="757" dur="1" fill="hold">
                                          <p:stCondLst>
                                            <p:cond delay="0"/>
                                          </p:stCondLst>
                                        </p:cTn>
                                        <p:tgtEl>
                                          <p:spTgt spid="567">
                                            <p:txEl>
                                              <p:pRg st="1" end="1"/>
                                            </p:txEl>
                                          </p:spTgt>
                                        </p:tgtEl>
                                        <p:attrNameLst>
                                          <p:attrName>style.visibility</p:attrName>
                                        </p:attrNameLst>
                                      </p:cBhvr>
                                      <p:to>
                                        <p:strVal val="visible"/>
                                      </p:to>
                                    </p:set>
                                    <p:animEffect filter="fade" transition="in">
                                      <p:cBhvr additive="repl">
                                        <p:cTn id="758" dur="1000"/>
                                        <p:tgtEl>
                                          <p:spTgt spid="567">
                                            <p:txEl>
                                              <p:pRg st="1" end="1"/>
                                            </p:txEl>
                                          </p:spTgt>
                                        </p:tgtEl>
                                      </p:cBhvr>
                                    </p:animEffect>
                                    <p:anim calcmode="lin" valueType="num">
                                      <p:cBhvr additive="repl">
                                        <p:cTn id="759" dur="1000" fill="hold"/>
                                        <p:tgtEl>
                                          <p:spTgt spid="567">
                                            <p:txEl>
                                              <p:pRg st="1" end="1"/>
                                            </p:txEl>
                                          </p:spTgt>
                                        </p:tgtEl>
                                        <p:attrNameLst>
                                          <p:attrName>ppt_x</p:attrName>
                                        </p:attrNameLst>
                                      </p:cBhvr>
                                      <p:tavLst>
                                        <p:tav tm="0">
                                          <p:val>
                                            <p:strVal val="#ppt_x"/>
                                          </p:val>
                                        </p:tav>
                                        <p:tav tm="100000">
                                          <p:val>
                                            <p:strVal val="#ppt_x"/>
                                          </p:val>
                                        </p:tav>
                                      </p:tavLst>
                                    </p:anim>
                                    <p:anim calcmode="lin" valueType="num">
                                      <p:cBhvr additive="repl">
                                        <p:cTn id="760" dur="1000" fill="hold"/>
                                        <p:tgtEl>
                                          <p:spTgt spid="56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Annuïteitenmethode</a:t>
            </a:r>
            <a:endParaRPr b="0" lang="nl-NL" sz="4400" spc="-1" strike="noStrike">
              <a:solidFill>
                <a:schemeClr val="dk1"/>
              </a:solidFill>
              <a:latin typeface="Calibri"/>
            </a:endParaRPr>
          </a:p>
        </p:txBody>
      </p:sp>
      <p:sp>
        <p:nvSpPr>
          <p:cNvPr id="570" name="Tekstvak 6"/>
          <p:cNvSpPr/>
          <p:nvPr/>
        </p:nvSpPr>
        <p:spPr>
          <a:xfrm>
            <a:off x="2135520" y="1412640"/>
            <a:ext cx="7920360" cy="32284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600" spc="-1" strike="noStrike">
                <a:solidFill>
                  <a:srgbClr val="003d62"/>
                </a:solidFill>
                <a:latin typeface="Calibri"/>
              </a:rPr>
              <a:t>Met de rekenmachine:</a:t>
            </a: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p:txBody>
      </p:sp>
      <p:pic>
        <p:nvPicPr>
          <p:cNvPr id="571" name="Afbeelding 2" descr="Afbeelding met schermafbeelding, vogel&#10;&#10;Automatisch gegenereerde beschrijving"/>
          <p:cNvPicPr/>
          <p:nvPr/>
        </p:nvPicPr>
        <p:blipFill>
          <a:blip r:embed="rId1"/>
          <a:stretch/>
        </p:blipFill>
        <p:spPr>
          <a:xfrm>
            <a:off x="2279520" y="1862280"/>
            <a:ext cx="3318480" cy="2502360"/>
          </a:xfrm>
          <a:prstGeom prst="rect">
            <a:avLst/>
          </a:prstGeom>
          <a:ln w="0">
            <a:noFill/>
          </a:ln>
        </p:spPr>
      </p:pic>
      <p:pic>
        <p:nvPicPr>
          <p:cNvPr id="572" name="Afbeelding 5" descr="Afbeelding met schermafbeelding&#10;&#10;Automatisch gegenereerde beschrijving"/>
          <p:cNvPicPr/>
          <p:nvPr/>
        </p:nvPicPr>
        <p:blipFill>
          <a:blip r:embed="rId2"/>
          <a:stretch/>
        </p:blipFill>
        <p:spPr>
          <a:xfrm>
            <a:off x="6113520" y="1862280"/>
            <a:ext cx="3318480" cy="2502360"/>
          </a:xfrm>
          <a:prstGeom prst="rect">
            <a:avLst/>
          </a:prstGeom>
          <a:ln w="0">
            <a:noFill/>
          </a:ln>
        </p:spPr>
      </p:pic>
      <p:sp>
        <p:nvSpPr>
          <p:cNvPr id="573" name="PlaceHolder 2"/>
          <p:cNvSpPr>
            <a:spLocks noGrp="1"/>
          </p:cNvSpPr>
          <p:nvPr>
            <p:ph type="sldNum" idx="10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FCBB9C0-9D17-45B5-A7C1-2F3BBA46DD23}" type="slidenum">
              <a:rPr b="0" lang="nl-BE" sz="1200" spc="-1" strike="noStrike">
                <a:solidFill>
                  <a:srgbClr val="002e65"/>
                </a:solidFill>
                <a:latin typeface="Calibri"/>
              </a:rPr>
              <a:t>97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Annuïteitenmethode</a:t>
            </a:r>
            <a:endParaRPr b="0" lang="nl-NL" sz="4400" spc="-1" strike="noStrike">
              <a:solidFill>
                <a:schemeClr val="dk1"/>
              </a:solidFill>
              <a:latin typeface="Calibri"/>
            </a:endParaRPr>
          </a:p>
        </p:txBody>
      </p:sp>
      <p:sp>
        <p:nvSpPr>
          <p:cNvPr id="575" name="Tekstvak 6"/>
          <p:cNvSpPr/>
          <p:nvPr/>
        </p:nvSpPr>
        <p:spPr>
          <a:xfrm>
            <a:off x="2135520" y="1412640"/>
            <a:ext cx="7920360" cy="41122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600" spc="-1" strike="noStrike">
                <a:solidFill>
                  <a:srgbClr val="003d62"/>
                </a:solidFill>
                <a:latin typeface="Calibri"/>
              </a:rPr>
              <a:t>Met de rekenmachine:</a:t>
            </a: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r>
              <a:rPr b="0" lang="nl-NL" sz="1600" spc="-1" strike="noStrike">
                <a:solidFill>
                  <a:srgbClr val="003d62"/>
                </a:solidFill>
                <a:latin typeface="Calibri"/>
              </a:rPr>
              <a:t>Op basis van de annuïteitenmethode zou het project D verkozen worden (EJKC </a:t>
            </a:r>
            <a:r>
              <a:rPr b="0" lang="nl-NL" sz="1600" spc="-1" strike="noStrike">
                <a:solidFill>
                  <a:srgbClr val="003d62"/>
                </a:solidFill>
                <a:latin typeface="Symbol"/>
              </a:rPr>
              <a:t></a:t>
            </a:r>
            <a:r>
              <a:rPr b="0" lang="nl-NL" sz="1600" spc="-1" strike="noStrike">
                <a:solidFill>
                  <a:srgbClr val="003d62"/>
                </a:solidFill>
                <a:latin typeface="Calibri"/>
              </a:rPr>
              <a:t> EJKD).</a:t>
            </a:r>
            <a:endParaRPr b="0" lang="en-US" sz="1600" spc="-1" strike="noStrike">
              <a:solidFill>
                <a:srgbClr val="000000"/>
              </a:solidFill>
              <a:latin typeface="Arial"/>
            </a:endParaRPr>
          </a:p>
          <a:p>
            <a:pPr defTabSz="457200">
              <a:lnSpc>
                <a:spcPct val="100000"/>
              </a:lnSpc>
              <a:spcBef>
                <a:spcPts val="601"/>
              </a:spcBef>
              <a:tabLst>
                <a:tab algn="r" pos="539640"/>
                <a:tab algn="r" pos="996840"/>
                <a:tab algn="r" pos="1454040"/>
                <a:tab algn="r" pos="1911240"/>
                <a:tab algn="r" pos="2368440"/>
                <a:tab algn="r" pos="2825640"/>
                <a:tab algn="l" pos="3282840"/>
                <a:tab algn="l" pos="3740040"/>
                <a:tab algn="l" pos="4197240"/>
                <a:tab algn="l" pos="4654440"/>
                <a:tab algn="l" pos="5111640"/>
                <a:tab algn="l" pos="5568840"/>
                <a:tab algn="l" pos="6026040"/>
              </a:tabLst>
            </a:pPr>
            <a:r>
              <a:rPr b="0" lang="nl-NL" sz="1600" spc="-1" strike="noStrike">
                <a:solidFill>
                  <a:srgbClr val="003d62"/>
                </a:solidFill>
                <a:latin typeface="Calibri"/>
              </a:rPr>
              <a:t>Indien men een keuze tussen beide projecten maakt op basis van het NPV‑criterium, kan men vaststellen dat project C zal verko­zen worden (NPVD </a:t>
            </a:r>
            <a:r>
              <a:rPr b="0" lang="nl-NL" sz="1600" spc="-1" strike="noStrike">
                <a:solidFill>
                  <a:srgbClr val="003d62"/>
                </a:solidFill>
                <a:latin typeface="Symbol"/>
              </a:rPr>
              <a:t></a:t>
            </a:r>
            <a:r>
              <a:rPr b="0" lang="nl-NL" sz="1600" spc="-1" strike="noStrike">
                <a:solidFill>
                  <a:srgbClr val="003d62"/>
                </a:solidFill>
                <a:latin typeface="Calibri"/>
              </a:rPr>
              <a:t> NPVC). </a:t>
            </a:r>
            <a:endParaRPr b="0" lang="en-US" sz="1600" spc="-1" strike="noStrike">
              <a:solidFill>
                <a:srgbClr val="000000"/>
              </a:solidFill>
              <a:latin typeface="Arial"/>
            </a:endParaRPr>
          </a:p>
        </p:txBody>
      </p:sp>
      <p:pic>
        <p:nvPicPr>
          <p:cNvPr id="576" name="Afbeelding 3" descr="Afbeelding met schermafbeelding, vogel&#10;&#10;Automatisch gegenereerde beschrijving"/>
          <p:cNvPicPr/>
          <p:nvPr/>
        </p:nvPicPr>
        <p:blipFill>
          <a:blip r:embed="rId1"/>
          <a:stretch/>
        </p:blipFill>
        <p:spPr>
          <a:xfrm>
            <a:off x="2351520" y="1989000"/>
            <a:ext cx="3150720" cy="2376000"/>
          </a:xfrm>
          <a:prstGeom prst="rect">
            <a:avLst/>
          </a:prstGeom>
          <a:ln w="0">
            <a:noFill/>
          </a:ln>
        </p:spPr>
      </p:pic>
      <p:pic>
        <p:nvPicPr>
          <p:cNvPr id="577" name="Afbeelding 5" descr="Afbeelding met schermafbeelding&#10;&#10;Automatisch gegenereerde beschrijving"/>
          <p:cNvPicPr/>
          <p:nvPr/>
        </p:nvPicPr>
        <p:blipFill>
          <a:blip r:embed="rId2"/>
          <a:stretch/>
        </p:blipFill>
        <p:spPr>
          <a:xfrm>
            <a:off x="6087240" y="1989000"/>
            <a:ext cx="3150720" cy="2376000"/>
          </a:xfrm>
          <a:prstGeom prst="rect">
            <a:avLst/>
          </a:prstGeom>
          <a:ln w="0">
            <a:noFill/>
          </a:ln>
        </p:spPr>
      </p:pic>
      <p:sp>
        <p:nvSpPr>
          <p:cNvPr id="578" name="PlaceHolder 2"/>
          <p:cNvSpPr>
            <a:spLocks noGrp="1"/>
          </p:cNvSpPr>
          <p:nvPr>
            <p:ph type="sldNum" idx="10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06FE280-9C04-44F0-BFCA-B70C88B5CC03}" type="slidenum">
              <a:rPr b="0" lang="nl-BE" sz="1200" spc="-1" strike="noStrike">
                <a:solidFill>
                  <a:srgbClr val="002e65"/>
                </a:solidFill>
                <a:latin typeface="Calibri"/>
              </a:rPr>
              <a:t>97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2529</TotalTime>
  <Application>LibreOffice/24.2.7.2$Linux_X86_64 LibreOffice_project/420$Build-2</Application>
  <AppVersion>15.0000</AppVersion>
  <Words>6607</Words>
  <Paragraphs>1535</Paragraphs>
  <Company>AltoAlto bvba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2012-04-16T13:59:02Z</dcterms:created>
  <dc:creator>jp staelens</dc:creator>
  <dc:description/>
  <dc:language>en-US</dc:language>
  <cp:lastModifiedBy/>
  <cp:lastPrinted>2012-04-30T08:36:07Z</cp:lastPrinted>
  <dcterms:modified xsi:type="dcterms:W3CDTF">2025-04-01T16:53:40Z</dcterms:modified>
  <cp:revision>93</cp:revision>
  <dc:subject/>
  <dc:title>PowerPoint-presentatie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86</vt:i4>
  </property>
  <property fmtid="{D5CDD505-2E9C-101B-9397-08002B2CF9AE}" pid="3" name="PresentationFormat">
    <vt:lpwstr>Widescreen</vt:lpwstr>
  </property>
  <property fmtid="{D5CDD505-2E9C-101B-9397-08002B2CF9AE}" pid="4" name="Slides">
    <vt:i4>110</vt:i4>
  </property>
</Properties>
</file>