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1"/>
    <p:sldMasterId id="2147483738" r:id="rId2"/>
  </p:sldMasterIdLst>
  <p:notesMasterIdLst>
    <p:notesMasterId r:id="rId66"/>
  </p:notesMasterIdLst>
  <p:handoutMasterIdLst>
    <p:handoutMasterId r:id="rId67"/>
  </p:handoutMasterIdLst>
  <p:sldIdLst>
    <p:sldId id="261" r:id="rId3"/>
    <p:sldId id="262" r:id="rId4"/>
    <p:sldId id="283" r:id="rId5"/>
    <p:sldId id="263" r:id="rId6"/>
    <p:sldId id="264" r:id="rId7"/>
    <p:sldId id="265" r:id="rId8"/>
    <p:sldId id="257" r:id="rId9"/>
    <p:sldId id="259" r:id="rId10"/>
    <p:sldId id="284" r:id="rId11"/>
    <p:sldId id="429" r:id="rId12"/>
    <p:sldId id="296" r:id="rId13"/>
    <p:sldId id="430" r:id="rId14"/>
    <p:sldId id="431" r:id="rId15"/>
    <p:sldId id="432" r:id="rId16"/>
    <p:sldId id="433" r:id="rId17"/>
    <p:sldId id="434" r:id="rId18"/>
    <p:sldId id="435" r:id="rId19"/>
    <p:sldId id="436" r:id="rId20"/>
    <p:sldId id="278" r:id="rId21"/>
    <p:sldId id="279" r:id="rId22"/>
    <p:sldId id="280" r:id="rId23"/>
    <p:sldId id="437" r:id="rId24"/>
    <p:sldId id="438" r:id="rId25"/>
    <p:sldId id="439" r:id="rId26"/>
    <p:sldId id="440" r:id="rId27"/>
    <p:sldId id="441" r:id="rId28"/>
    <p:sldId id="269" r:id="rId29"/>
    <p:sldId id="321" r:id="rId30"/>
    <p:sldId id="324" r:id="rId31"/>
    <p:sldId id="443" r:id="rId32"/>
    <p:sldId id="445" r:id="rId33"/>
    <p:sldId id="444" r:id="rId34"/>
    <p:sldId id="446" r:id="rId35"/>
    <p:sldId id="447" r:id="rId36"/>
    <p:sldId id="325" r:id="rId37"/>
    <p:sldId id="326" r:id="rId38"/>
    <p:sldId id="330" r:id="rId39"/>
    <p:sldId id="331" r:id="rId40"/>
    <p:sldId id="419" r:id="rId41"/>
    <p:sldId id="423" r:id="rId42"/>
    <p:sldId id="424" r:id="rId43"/>
    <p:sldId id="425" r:id="rId44"/>
    <p:sldId id="426" r:id="rId45"/>
    <p:sldId id="427" r:id="rId46"/>
    <p:sldId id="344" r:id="rId47"/>
    <p:sldId id="345" r:id="rId48"/>
    <p:sldId id="392" r:id="rId49"/>
    <p:sldId id="393" r:id="rId50"/>
    <p:sldId id="399" r:id="rId51"/>
    <p:sldId id="394" r:id="rId52"/>
    <p:sldId id="395" r:id="rId53"/>
    <p:sldId id="400" r:id="rId54"/>
    <p:sldId id="401" r:id="rId55"/>
    <p:sldId id="396" r:id="rId56"/>
    <p:sldId id="397" r:id="rId57"/>
    <p:sldId id="398" r:id="rId58"/>
    <p:sldId id="402" r:id="rId59"/>
    <p:sldId id="405" r:id="rId60"/>
    <p:sldId id="406" r:id="rId61"/>
    <p:sldId id="407" r:id="rId62"/>
    <p:sldId id="409" r:id="rId63"/>
    <p:sldId id="411" r:id="rId64"/>
    <p:sldId id="442" r:id="rId65"/>
  </p:sldIdLst>
  <p:sldSz cx="12192000" cy="6858000"/>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 userDrawn="1">
          <p15:clr>
            <a:srgbClr val="A4A3A4"/>
          </p15:clr>
        </p15:guide>
        <p15:guide id="2" orient="horz" pos="738" userDrawn="1">
          <p15:clr>
            <a:srgbClr val="A4A3A4"/>
          </p15:clr>
        </p15:guide>
        <p15:guide id="3" pos="6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1E2"/>
    <a:srgbClr val="E82975"/>
    <a:srgbClr val="6D0470"/>
    <a:srgbClr val="A51C43"/>
    <a:srgbClr val="5CB235"/>
    <a:srgbClr val="B1CB24"/>
    <a:srgbClr val="F0912A"/>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42" autoAdjust="0"/>
    <p:restoredTop sz="97849" autoAdjust="0"/>
  </p:normalViewPr>
  <p:slideViewPr>
    <p:cSldViewPr snapToGrid="0" showGuides="1">
      <p:cViewPr varScale="1">
        <p:scale>
          <a:sx n="79" d="100"/>
          <a:sy n="79" d="100"/>
        </p:scale>
        <p:origin x="494" y="62"/>
      </p:cViewPr>
      <p:guideLst>
        <p:guide orient="horz" pos="1348"/>
        <p:guide orient="horz" pos="738"/>
        <p:guide pos="60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4456113" y="115824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903980" y="1615440"/>
            <a:ext cx="2971800" cy="457200"/>
          </a:xfrm>
          <a:prstGeom prst="rect">
            <a:avLst/>
          </a:prstGeom>
        </p:spPr>
        <p:txBody>
          <a:bodyPr vert="horz" lIns="91440" tIns="45720" rIns="91440" bIns="45720" rtlCol="0"/>
          <a:lstStyle>
            <a:lvl1pPr algn="r">
              <a:defRPr sz="1200"/>
            </a:lvl1pPr>
          </a:lstStyle>
          <a:p>
            <a:fld id="{888BD2FE-319C-7F4B-A529-E19047495ECB}" type="datetimeFigureOut">
              <a:rPr lang="nl-NL" smtClean="0"/>
              <a:pPr/>
              <a:t>18-2-2025</a:t>
            </a:fld>
            <a:endParaRPr lang="nl-NL" dirty="0"/>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13493" y="8593773"/>
            <a:ext cx="2971800" cy="457200"/>
          </a:xfrm>
          <a:prstGeom prst="rect">
            <a:avLst/>
          </a:prstGeom>
        </p:spPr>
        <p:txBody>
          <a:bodyPr vert="horz" lIns="91440" tIns="45720" rIns="91440" bIns="45720" rtlCol="0" anchor="b"/>
          <a:lstStyle>
            <a:lvl1pPr algn="r">
              <a:defRPr sz="1200"/>
            </a:lvl1pPr>
          </a:lstStyle>
          <a:p>
            <a:fld id="{B4AECEAC-C79E-B34C-B692-4B26E5BE244B}" type="slidenum">
              <a:rPr lang="nl-NL" sz="1050" smtClean="0">
                <a:latin typeface="Cambria"/>
                <a:cs typeface="Cambria"/>
              </a:rPr>
              <a:pPr/>
              <a:t>‹#›</a:t>
            </a:fld>
            <a:endParaRPr lang="nl-NL" sz="1050">
              <a:latin typeface="Cambria"/>
              <a:cs typeface="Cambria"/>
            </a:endParaRPr>
          </a:p>
        </p:txBody>
      </p:sp>
    </p:spTree>
    <p:extLst>
      <p:ext uri="{BB962C8B-B14F-4D97-AF65-F5344CB8AC3E}">
        <p14:creationId xmlns:p14="http://schemas.microsoft.com/office/powerpoint/2010/main" val="3163672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9FA87C-F6B8-BD42-AAC9-6E1C309D604F}" type="datetimeFigureOut">
              <a:rPr lang="nl-NL" smtClean="0"/>
              <a:pPr/>
              <a:t>18-2-2025</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1D352-4F5E-B04A-A7BB-591CF290672C}" type="slidenum">
              <a:rPr lang="nl-NL" smtClean="0"/>
              <a:pPr/>
              <a:t>‹#›</a:t>
            </a:fld>
            <a:endParaRPr lang="nl-NL"/>
          </a:p>
        </p:txBody>
      </p:sp>
    </p:spTree>
    <p:extLst>
      <p:ext uri="{BB962C8B-B14F-4D97-AF65-F5344CB8AC3E}">
        <p14:creationId xmlns:p14="http://schemas.microsoft.com/office/powerpoint/2010/main" val="27633562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pPr>
              <a:defRPr/>
            </a:pPr>
            <a:fld id="{D29CAA9F-46E9-45DA-B528-F3C9472DD8D3}" type="slidenum">
              <a:rPr lang="nl-NL" smtClean="0"/>
              <a:pPr>
                <a:defRPr/>
              </a:pPr>
              <a:t>1</a:t>
            </a:fld>
            <a:endParaRPr lang="nl-NL"/>
          </a:p>
        </p:txBody>
      </p:sp>
    </p:spTree>
    <p:extLst>
      <p:ext uri="{BB962C8B-B14F-4D97-AF65-F5344CB8AC3E}">
        <p14:creationId xmlns:p14="http://schemas.microsoft.com/office/powerpoint/2010/main" val="1949545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4481AAC-13C4-4CC6-99ED-C2D687F80881}" type="slidenum">
              <a:rPr lang="en-US" sz="1200">
                <a:latin typeface="Times New Roman" panose="02020603050405020304" pitchFamily="18" charset="0"/>
              </a:rPr>
              <a:pPr eaLnBrk="1" hangingPunct="1"/>
              <a:t>15</a:t>
            </a:fld>
            <a:endParaRPr lang="en-US" sz="1200">
              <a:latin typeface="Times New Roman" panose="02020603050405020304"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buFontTx/>
              <a:buChar char="-"/>
            </a:pPr>
            <a:endParaRPr lang="en-US"/>
          </a:p>
        </p:txBody>
      </p:sp>
    </p:spTree>
    <p:extLst>
      <p:ext uri="{BB962C8B-B14F-4D97-AF65-F5344CB8AC3E}">
        <p14:creationId xmlns:p14="http://schemas.microsoft.com/office/powerpoint/2010/main" val="705746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FF31008-0DAA-4A48-BE83-4EF87A3EFCCA}" type="slidenum">
              <a:rPr lang="en-US" sz="1200">
                <a:latin typeface="Times New Roman" panose="02020603050405020304" pitchFamily="18" charset="0"/>
              </a:rPr>
              <a:pPr eaLnBrk="1" hangingPunct="1"/>
              <a:t>16</a:t>
            </a:fld>
            <a:endParaRPr lang="en-US" sz="1200">
              <a:latin typeface="Times New Roman" panose="02020603050405020304"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extLst>
      <p:ext uri="{BB962C8B-B14F-4D97-AF65-F5344CB8AC3E}">
        <p14:creationId xmlns:p14="http://schemas.microsoft.com/office/powerpoint/2010/main" val="3681607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AE592B2-649C-4D6F-B981-8360C735E5A4}" type="slidenum">
              <a:rPr lang="en-US" sz="1200">
                <a:latin typeface="Times New Roman" panose="02020603050405020304" pitchFamily="18" charset="0"/>
              </a:rPr>
              <a:pPr eaLnBrk="1" hangingPunct="1"/>
              <a:t>17</a:t>
            </a:fld>
            <a:endParaRPr lang="en-US" sz="1200">
              <a:latin typeface="Times New Roman" panose="02020603050405020304"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extLst>
      <p:ext uri="{BB962C8B-B14F-4D97-AF65-F5344CB8AC3E}">
        <p14:creationId xmlns:p14="http://schemas.microsoft.com/office/powerpoint/2010/main" val="2280793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049BDC6-B02F-40F9-895C-EA1D9DC06F09}" type="slidenum">
              <a:rPr lang="en-US" sz="1200">
                <a:latin typeface="Times New Roman" panose="02020603050405020304" pitchFamily="18" charset="0"/>
              </a:rPr>
              <a:pPr eaLnBrk="1" hangingPunct="1"/>
              <a:t>18</a:t>
            </a:fld>
            <a:endParaRPr lang="en-US" sz="1200">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en-US"/>
          </a:p>
        </p:txBody>
      </p:sp>
    </p:spTree>
    <p:extLst>
      <p:ext uri="{BB962C8B-B14F-4D97-AF65-F5344CB8AC3E}">
        <p14:creationId xmlns:p14="http://schemas.microsoft.com/office/powerpoint/2010/main" val="2453097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7A91015-B6C7-43D6-A0E2-187E99FEC541}" type="slidenum">
              <a:rPr lang="en-US" sz="1200">
                <a:latin typeface="Times New Roman" panose="02020603050405020304" pitchFamily="18" charset="0"/>
              </a:rPr>
              <a:pPr eaLnBrk="1" hangingPunct="1"/>
              <a:t>22</a:t>
            </a:fld>
            <a:endParaRPr lang="en-US" sz="1200">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buFontTx/>
              <a:buChar char="-"/>
            </a:pPr>
            <a:endParaRPr lang="en-US"/>
          </a:p>
        </p:txBody>
      </p:sp>
    </p:spTree>
    <p:extLst>
      <p:ext uri="{BB962C8B-B14F-4D97-AF65-F5344CB8AC3E}">
        <p14:creationId xmlns:p14="http://schemas.microsoft.com/office/powerpoint/2010/main" val="2662021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07FADF0-23CA-417A-97DF-30F6AEDE60D6}" type="slidenum">
              <a:rPr lang="en-US" sz="1200">
                <a:latin typeface="Times New Roman" panose="02020603050405020304" pitchFamily="18" charset="0"/>
              </a:rPr>
              <a:pPr eaLnBrk="1" hangingPunct="1"/>
              <a:t>23</a:t>
            </a:fld>
            <a:endParaRPr lang="en-US" sz="1200">
              <a:latin typeface="Times New Roman" panose="02020603050405020304"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buFontTx/>
              <a:buChar char="-"/>
            </a:pPr>
            <a:endParaRPr lang="en-US"/>
          </a:p>
        </p:txBody>
      </p:sp>
    </p:spTree>
    <p:extLst>
      <p:ext uri="{BB962C8B-B14F-4D97-AF65-F5344CB8AC3E}">
        <p14:creationId xmlns:p14="http://schemas.microsoft.com/office/powerpoint/2010/main" val="3880936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0E6A041-BC77-4735-B6F5-B7E0833DA096}" type="slidenum">
              <a:rPr lang="en-US" sz="1200">
                <a:latin typeface="Times New Roman" panose="02020603050405020304" pitchFamily="18" charset="0"/>
              </a:rPr>
              <a:pPr eaLnBrk="1" hangingPunct="1"/>
              <a:t>24</a:t>
            </a:fld>
            <a:endParaRPr lang="en-US" sz="1200">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p>
        </p:txBody>
      </p:sp>
    </p:spTree>
    <p:extLst>
      <p:ext uri="{BB962C8B-B14F-4D97-AF65-F5344CB8AC3E}">
        <p14:creationId xmlns:p14="http://schemas.microsoft.com/office/powerpoint/2010/main" val="2010918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826820A-2829-42B2-8B5A-F314C195E5C1}" type="slidenum">
              <a:rPr lang="en-US" sz="1200">
                <a:latin typeface="Times New Roman" panose="02020603050405020304" pitchFamily="18" charset="0"/>
              </a:rPr>
              <a:pPr eaLnBrk="1" hangingPunct="1"/>
              <a:t>25</a:t>
            </a:fld>
            <a:endParaRPr lang="en-US" sz="1200">
              <a:latin typeface="Times New Roman" panose="02020603050405020304"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p>
        </p:txBody>
      </p:sp>
    </p:spTree>
    <p:extLst>
      <p:ext uri="{BB962C8B-B14F-4D97-AF65-F5344CB8AC3E}">
        <p14:creationId xmlns:p14="http://schemas.microsoft.com/office/powerpoint/2010/main" val="3228716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96E62A2-B4FC-47F0-912C-C92D2F68B009}" type="slidenum">
              <a:rPr lang="en-US" sz="1200">
                <a:latin typeface="Times New Roman" panose="02020603050405020304" pitchFamily="18" charset="0"/>
              </a:rPr>
              <a:pPr eaLnBrk="1" hangingPunct="1"/>
              <a:t>26</a:t>
            </a:fld>
            <a:endParaRPr 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buFontTx/>
              <a:buChar char="-"/>
            </a:pPr>
            <a:endParaRPr lang="en-US"/>
          </a:p>
        </p:txBody>
      </p:sp>
    </p:spTree>
    <p:extLst>
      <p:ext uri="{BB962C8B-B14F-4D97-AF65-F5344CB8AC3E}">
        <p14:creationId xmlns:p14="http://schemas.microsoft.com/office/powerpoint/2010/main" val="257170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492E3A1-2EA3-4838-8B6D-49369E3B5872}" type="slidenum">
              <a:rPr lang="en-US" sz="1200">
                <a:latin typeface="Times New Roman" panose="02020603050405020304" pitchFamily="18" charset="0"/>
              </a:rPr>
              <a:pPr eaLnBrk="1" hangingPunct="1"/>
              <a:t>28</a:t>
            </a:fld>
            <a:endParaRPr lang="en-US" sz="120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buFontTx/>
              <a:buChar char="-"/>
              <a:defRPr/>
            </a:pPr>
            <a:endParaRPr lang="en-US"/>
          </a:p>
        </p:txBody>
      </p:sp>
    </p:spTree>
    <p:extLst>
      <p:ext uri="{BB962C8B-B14F-4D97-AF65-F5344CB8AC3E}">
        <p14:creationId xmlns:p14="http://schemas.microsoft.com/office/powerpoint/2010/main" val="3396361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08836A9-1728-44DA-A735-C53619FBD522}" type="slidenum">
              <a:rPr lang="en-US" sz="1200">
                <a:latin typeface="Times New Roman" panose="02020603050405020304" pitchFamily="18" charset="0"/>
              </a:rPr>
              <a:pPr eaLnBrk="1" hangingPunct="1"/>
              <a:t>7</a:t>
            </a:fld>
            <a:endParaRPr lang="en-US" sz="1200">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a:xfrm>
            <a:off x="381000" y="685800"/>
            <a:ext cx="6096000" cy="3429000"/>
          </a:xfrm>
          <a:ln/>
        </p:spPr>
      </p:sp>
      <p:sp>
        <p:nvSpPr>
          <p:cNvPr id="839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buFontTx/>
              <a:buChar char="-"/>
              <a:defRPr/>
            </a:pPr>
            <a:endParaRPr lang="en-US"/>
          </a:p>
        </p:txBody>
      </p:sp>
    </p:spTree>
    <p:extLst>
      <p:ext uri="{BB962C8B-B14F-4D97-AF65-F5344CB8AC3E}">
        <p14:creationId xmlns:p14="http://schemas.microsoft.com/office/powerpoint/2010/main" val="103022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29E440C-FA4E-44E2-B96E-62988B6AB87C}" type="slidenum">
              <a:rPr lang="en-US" sz="1200">
                <a:latin typeface="Times New Roman" panose="02020603050405020304" pitchFamily="18" charset="0"/>
              </a:rPr>
              <a:pPr eaLnBrk="1" hangingPunct="1"/>
              <a:t>29</a:t>
            </a:fld>
            <a:endParaRPr 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buFontTx/>
              <a:buChar char="-"/>
            </a:pPr>
            <a:endParaRPr lang="en-US"/>
          </a:p>
        </p:txBody>
      </p:sp>
    </p:spTree>
    <p:extLst>
      <p:ext uri="{BB962C8B-B14F-4D97-AF65-F5344CB8AC3E}">
        <p14:creationId xmlns:p14="http://schemas.microsoft.com/office/powerpoint/2010/main" val="1637307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7A4D0DE-E7C2-4E89-843A-458B62ED6093}" type="slidenum">
              <a:rPr lang="en-US" sz="1200">
                <a:latin typeface="Times New Roman" panose="02020603050405020304" pitchFamily="18" charset="0"/>
              </a:rPr>
              <a:pPr eaLnBrk="1" hangingPunct="1"/>
              <a:t>30</a:t>
            </a:fld>
            <a:endParaRPr lang="en-US" sz="1200">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extLst>
      <p:ext uri="{BB962C8B-B14F-4D97-AF65-F5344CB8AC3E}">
        <p14:creationId xmlns:p14="http://schemas.microsoft.com/office/powerpoint/2010/main" val="1538139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7A4D0DE-E7C2-4E89-843A-458B62ED6093}" type="slidenum">
              <a:rPr lang="en-US" sz="1200">
                <a:latin typeface="Times New Roman" panose="02020603050405020304" pitchFamily="18" charset="0"/>
              </a:rPr>
              <a:pPr eaLnBrk="1" hangingPunct="1"/>
              <a:t>31</a:t>
            </a:fld>
            <a:endParaRPr lang="en-US" sz="1200">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extLst>
      <p:ext uri="{BB962C8B-B14F-4D97-AF65-F5344CB8AC3E}">
        <p14:creationId xmlns:p14="http://schemas.microsoft.com/office/powerpoint/2010/main" val="3566544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7A4D0DE-E7C2-4E89-843A-458B62ED6093}" type="slidenum">
              <a:rPr lang="en-US" sz="1200">
                <a:latin typeface="Times New Roman" panose="02020603050405020304" pitchFamily="18" charset="0"/>
              </a:rPr>
              <a:pPr eaLnBrk="1" hangingPunct="1"/>
              <a:t>32</a:t>
            </a:fld>
            <a:endParaRPr lang="en-US" sz="1200">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extLst>
      <p:ext uri="{BB962C8B-B14F-4D97-AF65-F5344CB8AC3E}">
        <p14:creationId xmlns:p14="http://schemas.microsoft.com/office/powerpoint/2010/main" val="446366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7A4D0DE-E7C2-4E89-843A-458B62ED6093}" type="slidenum">
              <a:rPr lang="en-US" sz="1200">
                <a:latin typeface="Times New Roman" panose="02020603050405020304" pitchFamily="18" charset="0"/>
              </a:rPr>
              <a:pPr eaLnBrk="1" hangingPunct="1"/>
              <a:t>33</a:t>
            </a:fld>
            <a:endParaRPr lang="en-US" sz="1200">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extLst>
      <p:ext uri="{BB962C8B-B14F-4D97-AF65-F5344CB8AC3E}">
        <p14:creationId xmlns:p14="http://schemas.microsoft.com/office/powerpoint/2010/main" val="3227921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7A4D0DE-E7C2-4E89-843A-458B62ED6093}" type="slidenum">
              <a:rPr lang="en-US" sz="1200">
                <a:latin typeface="Times New Roman" panose="02020603050405020304" pitchFamily="18" charset="0"/>
              </a:rPr>
              <a:pPr eaLnBrk="1" hangingPunct="1"/>
              <a:t>34</a:t>
            </a:fld>
            <a:endParaRPr lang="en-US" sz="1200">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extLst>
      <p:ext uri="{BB962C8B-B14F-4D97-AF65-F5344CB8AC3E}">
        <p14:creationId xmlns:p14="http://schemas.microsoft.com/office/powerpoint/2010/main" val="1504755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DF7A2B0-8024-4D72-A84C-77AE4BF73516}" type="slidenum">
              <a:rPr lang="en-US" sz="1200">
                <a:latin typeface="Times New Roman" panose="02020603050405020304" pitchFamily="18" charset="0"/>
              </a:rPr>
              <a:pPr eaLnBrk="1" hangingPunct="1"/>
              <a:t>35</a:t>
            </a:fld>
            <a:endParaRPr lang="en-US" sz="120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buFontTx/>
              <a:buChar char="-"/>
            </a:pPr>
            <a:endParaRPr lang="en-US"/>
          </a:p>
        </p:txBody>
      </p:sp>
    </p:spTree>
    <p:extLst>
      <p:ext uri="{BB962C8B-B14F-4D97-AF65-F5344CB8AC3E}">
        <p14:creationId xmlns:p14="http://schemas.microsoft.com/office/powerpoint/2010/main" val="1575802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D3B1393-D295-4600-9063-2B8BD2875ABB}" type="slidenum">
              <a:rPr lang="en-US" sz="1200">
                <a:latin typeface="Times New Roman" panose="02020603050405020304" pitchFamily="18" charset="0"/>
              </a:rPr>
              <a:pPr eaLnBrk="1" hangingPunct="1"/>
              <a:t>36</a:t>
            </a:fld>
            <a:endParaRPr lang="en-US" sz="120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endParaRPr lang="en-US"/>
          </a:p>
        </p:txBody>
      </p:sp>
    </p:spTree>
    <p:extLst>
      <p:ext uri="{BB962C8B-B14F-4D97-AF65-F5344CB8AC3E}">
        <p14:creationId xmlns:p14="http://schemas.microsoft.com/office/powerpoint/2010/main" val="721614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B9702C1-FD29-44F9-9A9E-85D0E284DBCF}" type="slidenum">
              <a:rPr lang="en-US" sz="1200">
                <a:latin typeface="Times New Roman" panose="02020603050405020304" pitchFamily="18" charset="0"/>
              </a:rPr>
              <a:pPr eaLnBrk="1" hangingPunct="1"/>
              <a:t>37</a:t>
            </a:fld>
            <a:endParaRPr 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buFontTx/>
              <a:buChar char="-"/>
            </a:pPr>
            <a:endParaRPr lang="en-US"/>
          </a:p>
        </p:txBody>
      </p:sp>
    </p:spTree>
    <p:extLst>
      <p:ext uri="{BB962C8B-B14F-4D97-AF65-F5344CB8AC3E}">
        <p14:creationId xmlns:p14="http://schemas.microsoft.com/office/powerpoint/2010/main" val="9690230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49025BA-667E-40E6-9736-2965F4F41750}" type="slidenum">
              <a:rPr lang="en-US" sz="1200">
                <a:latin typeface="Times New Roman" panose="02020603050405020304" pitchFamily="18" charset="0"/>
              </a:rPr>
              <a:pPr eaLnBrk="1" hangingPunct="1"/>
              <a:t>38</a:t>
            </a:fld>
            <a:endParaRPr 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extLst>
      <p:ext uri="{BB962C8B-B14F-4D97-AF65-F5344CB8AC3E}">
        <p14:creationId xmlns:p14="http://schemas.microsoft.com/office/powerpoint/2010/main" val="918210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C0A9B6F-4BAC-481C-85AC-8AE299336133}" type="slidenum">
              <a:rPr lang="en-US" sz="1200">
                <a:latin typeface="Times New Roman" panose="02020603050405020304" pitchFamily="18" charset="0"/>
              </a:rPr>
              <a:pPr eaLnBrk="1" hangingPunct="1"/>
              <a:t>8</a:t>
            </a:fld>
            <a:endParaRPr lang="en-US" sz="120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xfrm>
            <a:off x="381000" y="685800"/>
            <a:ext cx="6096000" cy="3429000"/>
          </a:xfrm>
          <a:ln/>
        </p:spPr>
      </p:sp>
      <p:sp>
        <p:nvSpPr>
          <p:cNvPr id="8499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buFontTx/>
              <a:buChar char="-"/>
              <a:defRPr/>
            </a:pPr>
            <a:endParaRPr lang="en-US"/>
          </a:p>
        </p:txBody>
      </p:sp>
    </p:spTree>
    <p:extLst>
      <p:ext uri="{BB962C8B-B14F-4D97-AF65-F5344CB8AC3E}">
        <p14:creationId xmlns:p14="http://schemas.microsoft.com/office/powerpoint/2010/main" val="41574277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2F141BD-6E13-4605-9589-0FB281753B1A}" type="slidenum">
              <a:rPr lang="en-US" sz="1200">
                <a:latin typeface="Times New Roman" panose="02020603050405020304" pitchFamily="18" charset="0"/>
              </a:rPr>
              <a:pPr eaLnBrk="1" hangingPunct="1"/>
              <a:t>45</a:t>
            </a:fld>
            <a:endParaRPr 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buFontTx/>
              <a:buChar char="-"/>
            </a:pPr>
            <a:endParaRPr lang="en-US"/>
          </a:p>
        </p:txBody>
      </p:sp>
    </p:spTree>
    <p:extLst>
      <p:ext uri="{BB962C8B-B14F-4D97-AF65-F5344CB8AC3E}">
        <p14:creationId xmlns:p14="http://schemas.microsoft.com/office/powerpoint/2010/main" val="20793084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59F45AC-EC8A-4A90-8B9A-4B15181D6E9A}" type="slidenum">
              <a:rPr lang="en-US" sz="1200">
                <a:latin typeface="Times New Roman" panose="02020603050405020304" pitchFamily="18" charset="0"/>
              </a:rPr>
              <a:pPr eaLnBrk="1" hangingPunct="1"/>
              <a:t>46</a:t>
            </a:fld>
            <a:endParaRPr lang="en-US" sz="1200">
              <a:latin typeface="Times New Roman" panose="02020603050405020304"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extLst>
      <p:ext uri="{BB962C8B-B14F-4D97-AF65-F5344CB8AC3E}">
        <p14:creationId xmlns:p14="http://schemas.microsoft.com/office/powerpoint/2010/main" val="14023398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6C02ADD-858A-4882-94F8-A78D403D9376}" type="slidenum">
              <a:rPr lang="en-US" sz="1200">
                <a:latin typeface="Times New Roman" panose="02020603050405020304" pitchFamily="18" charset="0"/>
              </a:rPr>
              <a:pPr eaLnBrk="1" hangingPunct="1"/>
              <a:t>47</a:t>
            </a:fld>
            <a:endParaRPr lang="en-US" sz="1200">
              <a:latin typeface="Times New Roman" panose="02020603050405020304"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buFontTx/>
              <a:buChar char="-"/>
            </a:pPr>
            <a:endParaRPr lang="en-US"/>
          </a:p>
        </p:txBody>
      </p:sp>
    </p:spTree>
    <p:extLst>
      <p:ext uri="{BB962C8B-B14F-4D97-AF65-F5344CB8AC3E}">
        <p14:creationId xmlns:p14="http://schemas.microsoft.com/office/powerpoint/2010/main" val="31695820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D33A711-6A60-41B7-81E1-0CFAE29438CF}" type="slidenum">
              <a:rPr lang="en-US" sz="1200">
                <a:latin typeface="Times New Roman" panose="02020603050405020304" pitchFamily="18" charset="0"/>
              </a:rPr>
              <a:pPr eaLnBrk="1" hangingPunct="1"/>
              <a:t>48</a:t>
            </a:fld>
            <a:endParaRPr lang="en-US" sz="1200">
              <a:latin typeface="Times New Roman" panose="02020603050405020304" pitchFamily="18"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endParaRPr lang="en-US"/>
          </a:p>
        </p:txBody>
      </p:sp>
    </p:spTree>
    <p:extLst>
      <p:ext uri="{BB962C8B-B14F-4D97-AF65-F5344CB8AC3E}">
        <p14:creationId xmlns:p14="http://schemas.microsoft.com/office/powerpoint/2010/main" val="29304328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0FC5E3C-E61C-48DB-8032-E3809EAF1026}" type="slidenum">
              <a:rPr lang="en-US" sz="1200">
                <a:latin typeface="Times New Roman" panose="02020603050405020304" pitchFamily="18" charset="0"/>
              </a:rPr>
              <a:pPr eaLnBrk="1" hangingPunct="1"/>
              <a:t>49</a:t>
            </a:fld>
            <a:endParaRPr 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extLst>
      <p:ext uri="{BB962C8B-B14F-4D97-AF65-F5344CB8AC3E}">
        <p14:creationId xmlns:p14="http://schemas.microsoft.com/office/powerpoint/2010/main" val="41009616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4B98C58-00E1-4C7B-9591-844DC2B40F34}" type="slidenum">
              <a:rPr lang="en-US" sz="1200">
                <a:latin typeface="Times New Roman" panose="02020603050405020304" pitchFamily="18" charset="0"/>
              </a:rPr>
              <a:pPr eaLnBrk="1" hangingPunct="1"/>
              <a:t>50</a:t>
            </a:fld>
            <a:endParaRPr lang="en-US" sz="1200">
              <a:latin typeface="Times New Roman" panose="02020603050405020304" pitchFamily="18"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buFontTx/>
              <a:buChar char="-"/>
            </a:pPr>
            <a:endParaRPr lang="en-US"/>
          </a:p>
        </p:txBody>
      </p:sp>
    </p:spTree>
    <p:extLst>
      <p:ext uri="{BB962C8B-B14F-4D97-AF65-F5344CB8AC3E}">
        <p14:creationId xmlns:p14="http://schemas.microsoft.com/office/powerpoint/2010/main" val="12320153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0AF5AB2-C706-4C46-934E-FC7CF37CDA44}" type="slidenum">
              <a:rPr lang="en-US" sz="1200">
                <a:latin typeface="Times New Roman" panose="02020603050405020304" pitchFamily="18" charset="0"/>
              </a:rPr>
              <a:pPr eaLnBrk="1" hangingPunct="1"/>
              <a:t>51</a:t>
            </a:fld>
            <a:endParaRPr lang="en-US" sz="120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buFontTx/>
              <a:buChar char="-"/>
            </a:pPr>
            <a:endParaRPr lang="en-US"/>
          </a:p>
        </p:txBody>
      </p:sp>
    </p:spTree>
    <p:extLst>
      <p:ext uri="{BB962C8B-B14F-4D97-AF65-F5344CB8AC3E}">
        <p14:creationId xmlns:p14="http://schemas.microsoft.com/office/powerpoint/2010/main" val="1458732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77AB1AD-EE71-429E-B9AF-93CDB657988F}" type="slidenum">
              <a:rPr lang="en-US" sz="1200">
                <a:latin typeface="Times New Roman" panose="02020603050405020304" pitchFamily="18" charset="0"/>
              </a:rPr>
              <a:pPr eaLnBrk="1" hangingPunct="1"/>
              <a:t>52</a:t>
            </a:fld>
            <a:endParaRPr lang="en-US" sz="1200">
              <a:latin typeface="Times New Roman" panose="02020603050405020304"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extLst>
      <p:ext uri="{BB962C8B-B14F-4D97-AF65-F5344CB8AC3E}">
        <p14:creationId xmlns:p14="http://schemas.microsoft.com/office/powerpoint/2010/main" val="13867437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8C0F3EE-6FBF-43D1-8354-25DB28568CEB}" type="slidenum">
              <a:rPr lang="en-US" sz="1200">
                <a:latin typeface="Times New Roman" panose="02020603050405020304" pitchFamily="18" charset="0"/>
              </a:rPr>
              <a:pPr eaLnBrk="1" hangingPunct="1"/>
              <a:t>53</a:t>
            </a:fld>
            <a:endParaRPr lang="en-US" sz="120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buFontTx/>
              <a:buChar char="-"/>
            </a:pPr>
            <a:endParaRPr lang="en-US"/>
          </a:p>
        </p:txBody>
      </p:sp>
    </p:spTree>
    <p:extLst>
      <p:ext uri="{BB962C8B-B14F-4D97-AF65-F5344CB8AC3E}">
        <p14:creationId xmlns:p14="http://schemas.microsoft.com/office/powerpoint/2010/main" val="6140526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D3D5558-3A84-4D65-8AFC-AF55339154D8}" type="slidenum">
              <a:rPr lang="en-US" sz="1200">
                <a:latin typeface="Times New Roman" panose="02020603050405020304" pitchFamily="18" charset="0"/>
              </a:rPr>
              <a:pPr eaLnBrk="1" hangingPunct="1"/>
              <a:t>54</a:t>
            </a:fld>
            <a:endParaRPr lang="en-US" sz="1200">
              <a:latin typeface="Times New Roman" panose="02020603050405020304"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buFontTx/>
              <a:buChar char="-"/>
            </a:pPr>
            <a:endParaRPr lang="en-US"/>
          </a:p>
        </p:txBody>
      </p:sp>
    </p:spTree>
    <p:extLst>
      <p:ext uri="{BB962C8B-B14F-4D97-AF65-F5344CB8AC3E}">
        <p14:creationId xmlns:p14="http://schemas.microsoft.com/office/powerpoint/2010/main" val="2762883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91CF305-B05F-4A1A-8F30-16CC39FA41B3}" type="slidenum">
              <a:rPr lang="en-US" sz="1200">
                <a:latin typeface="Times New Roman" panose="02020603050405020304" pitchFamily="18" charset="0"/>
              </a:rPr>
              <a:pPr eaLnBrk="1" hangingPunct="1"/>
              <a:t>9</a:t>
            </a:fld>
            <a:endParaRPr lang="en-US" sz="1200">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xfrm>
            <a:off x="381000" y="685800"/>
            <a:ext cx="6096000" cy="3429000"/>
          </a:xfrm>
          <a:ln/>
        </p:spPr>
      </p:sp>
      <p:sp>
        <p:nvSpPr>
          <p:cNvPr id="860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buFontTx/>
              <a:buChar char="-"/>
            </a:pPr>
            <a:endParaRPr lang="en-US"/>
          </a:p>
        </p:txBody>
      </p:sp>
    </p:spTree>
    <p:extLst>
      <p:ext uri="{BB962C8B-B14F-4D97-AF65-F5344CB8AC3E}">
        <p14:creationId xmlns:p14="http://schemas.microsoft.com/office/powerpoint/2010/main" val="41911588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15BDF6D-1057-4AA3-A9BC-9A6FA7796B04}" type="slidenum">
              <a:rPr lang="en-US" sz="1200">
                <a:latin typeface="Times New Roman" panose="02020603050405020304" pitchFamily="18" charset="0"/>
              </a:rPr>
              <a:pPr eaLnBrk="1" hangingPunct="1"/>
              <a:t>55</a:t>
            </a:fld>
            <a:endParaRPr lang="en-US" sz="1200">
              <a:latin typeface="Times New Roman" panose="02020603050405020304" pitchFamily="18"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buFontTx/>
              <a:buChar char="-"/>
            </a:pPr>
            <a:endParaRPr lang="en-US"/>
          </a:p>
        </p:txBody>
      </p:sp>
    </p:spTree>
    <p:extLst>
      <p:ext uri="{BB962C8B-B14F-4D97-AF65-F5344CB8AC3E}">
        <p14:creationId xmlns:p14="http://schemas.microsoft.com/office/powerpoint/2010/main" val="36003963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4CDEB9C-8330-424A-9BED-E3893AB84770}" type="slidenum">
              <a:rPr lang="en-US" sz="1200">
                <a:latin typeface="Times New Roman" panose="02020603050405020304" pitchFamily="18" charset="0"/>
              </a:rPr>
              <a:pPr eaLnBrk="1" hangingPunct="1"/>
              <a:t>56</a:t>
            </a:fld>
            <a:endParaRPr lang="en-US" sz="1200">
              <a:latin typeface="Times New Roman" panose="02020603050405020304" pitchFamily="18"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buFontTx/>
              <a:buChar char="-"/>
              <a:defRPr/>
            </a:pPr>
            <a:endParaRPr lang="en-US" dirty="0"/>
          </a:p>
        </p:txBody>
      </p:sp>
    </p:spTree>
    <p:extLst>
      <p:ext uri="{BB962C8B-B14F-4D97-AF65-F5344CB8AC3E}">
        <p14:creationId xmlns:p14="http://schemas.microsoft.com/office/powerpoint/2010/main" val="11311866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7A8F863-F5FC-4A21-8A98-CB8FE86E535C}" type="slidenum">
              <a:rPr lang="en-US" sz="1200">
                <a:latin typeface="Times New Roman" panose="02020603050405020304" pitchFamily="18" charset="0"/>
              </a:rPr>
              <a:pPr eaLnBrk="1" hangingPunct="1"/>
              <a:t>57</a:t>
            </a:fld>
            <a:endParaRPr lang="en-US" sz="1200">
              <a:latin typeface="Times New Roman" panose="02020603050405020304" pitchFamily="18"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buFontTx/>
              <a:buChar char="-"/>
            </a:pPr>
            <a:endParaRPr lang="en-US"/>
          </a:p>
        </p:txBody>
      </p:sp>
    </p:spTree>
    <p:extLst>
      <p:ext uri="{BB962C8B-B14F-4D97-AF65-F5344CB8AC3E}">
        <p14:creationId xmlns:p14="http://schemas.microsoft.com/office/powerpoint/2010/main" val="25608482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509C6ED-0109-4160-9774-4815862B272D}" type="slidenum">
              <a:rPr lang="en-US" sz="1200">
                <a:latin typeface="Times New Roman" panose="02020603050405020304" pitchFamily="18" charset="0"/>
              </a:rPr>
              <a:pPr eaLnBrk="1" hangingPunct="1"/>
              <a:t>58</a:t>
            </a:fld>
            <a:endParaRPr lang="en-US" sz="1200">
              <a:latin typeface="Times New Roman" panose="02020603050405020304" pitchFamily="18"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extLst>
      <p:ext uri="{BB962C8B-B14F-4D97-AF65-F5344CB8AC3E}">
        <p14:creationId xmlns:p14="http://schemas.microsoft.com/office/powerpoint/2010/main" val="10742594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018D71E-EC81-4A1B-891C-5F329E39C609}" type="slidenum">
              <a:rPr lang="en-US" sz="1200">
                <a:latin typeface="Times New Roman" panose="02020603050405020304" pitchFamily="18" charset="0"/>
              </a:rPr>
              <a:pPr eaLnBrk="1" hangingPunct="1"/>
              <a:t>59</a:t>
            </a:fld>
            <a:endParaRPr lang="en-US" sz="1200">
              <a:latin typeface="Times New Roman" panose="02020603050405020304" pitchFamily="18"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extLst>
      <p:ext uri="{BB962C8B-B14F-4D97-AF65-F5344CB8AC3E}">
        <p14:creationId xmlns:p14="http://schemas.microsoft.com/office/powerpoint/2010/main" val="36433453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72CB789-180C-41AE-9BA3-482AA63A5B48}" type="slidenum">
              <a:rPr lang="en-US" sz="1200">
                <a:latin typeface="Times New Roman" panose="02020603050405020304" pitchFamily="18" charset="0"/>
              </a:rPr>
              <a:pPr eaLnBrk="1" hangingPunct="1"/>
              <a:t>60</a:t>
            </a:fld>
            <a:endParaRPr lang="en-US" sz="1200">
              <a:latin typeface="Times New Roman" panose="02020603050405020304" pitchFamily="18"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extLst>
      <p:ext uri="{BB962C8B-B14F-4D97-AF65-F5344CB8AC3E}">
        <p14:creationId xmlns:p14="http://schemas.microsoft.com/office/powerpoint/2010/main" val="32233423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9D3AB29-6A79-4D7D-A08B-8B7531E2ACAE}" type="slidenum">
              <a:rPr lang="en-US" sz="1200">
                <a:latin typeface="Times New Roman" panose="02020603050405020304" pitchFamily="18" charset="0"/>
              </a:rPr>
              <a:pPr eaLnBrk="1" hangingPunct="1"/>
              <a:t>61</a:t>
            </a:fld>
            <a:endParaRPr lang="en-US" sz="1200">
              <a:latin typeface="Times New Roman" panose="02020603050405020304" pitchFamily="18"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extLst>
      <p:ext uri="{BB962C8B-B14F-4D97-AF65-F5344CB8AC3E}">
        <p14:creationId xmlns:p14="http://schemas.microsoft.com/office/powerpoint/2010/main" val="4440021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EBD049F-EC01-4122-8C4A-9554E1A0DBCB}" type="slidenum">
              <a:rPr lang="en-US" sz="1200">
                <a:latin typeface="Times New Roman" panose="02020603050405020304" pitchFamily="18" charset="0"/>
              </a:rPr>
              <a:pPr eaLnBrk="1" hangingPunct="1"/>
              <a:t>62</a:t>
            </a:fld>
            <a:endParaRPr lang="en-US" sz="1200">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extLst>
      <p:ext uri="{BB962C8B-B14F-4D97-AF65-F5344CB8AC3E}">
        <p14:creationId xmlns:p14="http://schemas.microsoft.com/office/powerpoint/2010/main" val="11766273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EBD049F-EC01-4122-8C4A-9554E1A0DBCB}" type="slidenum">
              <a:rPr lang="en-US" sz="1200">
                <a:latin typeface="Times New Roman" panose="02020603050405020304" pitchFamily="18" charset="0"/>
              </a:rPr>
              <a:pPr eaLnBrk="1" hangingPunct="1"/>
              <a:t>63</a:t>
            </a:fld>
            <a:endParaRPr lang="en-US" sz="1200">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extLst>
      <p:ext uri="{BB962C8B-B14F-4D97-AF65-F5344CB8AC3E}">
        <p14:creationId xmlns:p14="http://schemas.microsoft.com/office/powerpoint/2010/main" val="3271562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56C0F83-FFAA-4134-9821-E8309DEE599C}" type="slidenum">
              <a:rPr lang="en-US" sz="1200">
                <a:latin typeface="Times New Roman" panose="02020603050405020304" pitchFamily="18" charset="0"/>
              </a:rPr>
              <a:pPr eaLnBrk="1" hangingPunct="1"/>
              <a:t>10</a:t>
            </a:fld>
            <a:endParaRPr lang="en-US" sz="1200">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buFontTx/>
              <a:buChar char="-"/>
              <a:defRPr/>
            </a:pPr>
            <a:endParaRPr lang="en-US"/>
          </a:p>
        </p:txBody>
      </p:sp>
    </p:spTree>
    <p:extLst>
      <p:ext uri="{BB962C8B-B14F-4D97-AF65-F5344CB8AC3E}">
        <p14:creationId xmlns:p14="http://schemas.microsoft.com/office/powerpoint/2010/main" val="3980744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7A4D0DE-E7C2-4E89-843A-458B62ED6093}" type="slidenum">
              <a:rPr lang="en-US" sz="1200">
                <a:latin typeface="Times New Roman" panose="02020603050405020304" pitchFamily="18" charset="0"/>
              </a:rPr>
              <a:pPr eaLnBrk="1" hangingPunct="1"/>
              <a:t>11</a:t>
            </a:fld>
            <a:endParaRPr lang="en-US" sz="1200">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extLst>
      <p:ext uri="{BB962C8B-B14F-4D97-AF65-F5344CB8AC3E}">
        <p14:creationId xmlns:p14="http://schemas.microsoft.com/office/powerpoint/2010/main" val="851899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0039BCC-BE6A-4833-9F54-91F6CDEF9309}" type="slidenum">
              <a:rPr lang="en-US" sz="1200">
                <a:latin typeface="Times New Roman" panose="02020603050405020304" pitchFamily="18" charset="0"/>
              </a:rPr>
              <a:pPr eaLnBrk="1" hangingPunct="1"/>
              <a:t>12</a:t>
            </a:fld>
            <a:endParaRPr lang="en-US" sz="1200">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extLst>
      <p:ext uri="{BB962C8B-B14F-4D97-AF65-F5344CB8AC3E}">
        <p14:creationId xmlns:p14="http://schemas.microsoft.com/office/powerpoint/2010/main" val="1556879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01C4012-5E56-4D07-8245-7880263E6578}" type="slidenum">
              <a:rPr lang="en-US" sz="1200">
                <a:latin typeface="Times New Roman" panose="02020603050405020304" pitchFamily="18" charset="0"/>
              </a:rPr>
              <a:pPr eaLnBrk="1" hangingPunct="1"/>
              <a:t>13</a:t>
            </a:fld>
            <a:endParaRPr lang="en-US" sz="1200">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buFontTx/>
              <a:buChar char="-"/>
            </a:pPr>
            <a:endParaRPr lang="en-US"/>
          </a:p>
        </p:txBody>
      </p:sp>
    </p:spTree>
    <p:extLst>
      <p:ext uri="{BB962C8B-B14F-4D97-AF65-F5344CB8AC3E}">
        <p14:creationId xmlns:p14="http://schemas.microsoft.com/office/powerpoint/2010/main" val="872421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A736AF3-52F5-4BAE-AD32-529051F558CA}" type="slidenum">
              <a:rPr lang="en-US" sz="1200">
                <a:latin typeface="Times New Roman" panose="02020603050405020304" pitchFamily="18" charset="0"/>
              </a:rPr>
              <a:pPr eaLnBrk="1" hangingPunct="1"/>
              <a:t>14</a:t>
            </a:fld>
            <a:endParaRPr lang="en-US" sz="1200">
              <a:latin typeface="Times New Roman" panose="02020603050405020304"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eaLnBrk="1" hangingPunct="1">
              <a:buFontTx/>
              <a:buChar char="-"/>
            </a:pPr>
            <a:endParaRPr lang="en-US"/>
          </a:p>
        </p:txBody>
      </p:sp>
    </p:spTree>
    <p:extLst>
      <p:ext uri="{BB962C8B-B14F-4D97-AF65-F5344CB8AC3E}">
        <p14:creationId xmlns:p14="http://schemas.microsoft.com/office/powerpoint/2010/main" val="292844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 + ondertitel">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23888" y="2547939"/>
            <a:ext cx="10936806" cy="2387600"/>
          </a:xfrm>
          <a:prstGeom prst="rect">
            <a:avLst/>
          </a:prstGeom>
        </p:spPr>
        <p:txBody>
          <a:bodyPr anchor="ctr"/>
          <a:lstStyle>
            <a:lvl1pPr algn="ctr">
              <a:defRPr sz="6000">
                <a:latin typeface="+mj-lt"/>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
        <p:nvSpPr>
          <p:cNvPr id="3" name="Ondertitel 2"/>
          <p:cNvSpPr>
            <a:spLocks noGrp="1"/>
          </p:cNvSpPr>
          <p:nvPr>
            <p:ph type="subTitle" idx="1" hasCustomPrompt="1"/>
          </p:nvPr>
        </p:nvSpPr>
        <p:spPr>
          <a:xfrm>
            <a:off x="623887" y="5027614"/>
            <a:ext cx="10944225" cy="1209674"/>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err="1"/>
              <a:t>Klik</a:t>
            </a:r>
            <a:r>
              <a:rPr lang="en-GB" dirty="0"/>
              <a:t> om de </a:t>
            </a:r>
            <a:r>
              <a:rPr lang="en-GB" dirty="0" err="1"/>
              <a:t>stijl</a:t>
            </a:r>
            <a:r>
              <a:rPr lang="en-GB" dirty="0"/>
              <a:t> van de </a:t>
            </a:r>
            <a:r>
              <a:rPr lang="en-GB" dirty="0" err="1"/>
              <a:t>ondertitel</a:t>
            </a:r>
            <a:r>
              <a:rPr lang="en-GB" dirty="0"/>
              <a:t> </a:t>
            </a:r>
            <a:r>
              <a:rPr lang="en-GB" dirty="0" err="1"/>
              <a:t>te</a:t>
            </a:r>
            <a:r>
              <a:rPr lang="en-GB" dirty="0"/>
              <a:t> </a:t>
            </a:r>
            <a:r>
              <a:rPr lang="en-GB" dirty="0" err="1"/>
              <a:t>bewerken</a:t>
            </a:r>
            <a:endParaRPr lang="nl-BE" dirty="0"/>
          </a:p>
        </p:txBody>
      </p:sp>
      <p:sp>
        <p:nvSpPr>
          <p:cNvPr id="7" name="Tijdelijke aanduiding voor dianummer 6">
            <a:extLst>
              <a:ext uri="{FF2B5EF4-FFF2-40B4-BE49-F238E27FC236}">
                <a16:creationId xmlns:a16="http://schemas.microsoft.com/office/drawing/2014/main" id="{10103838-1994-8E4F-A3C9-42650AEED577}"/>
              </a:ext>
            </a:extLst>
          </p:cNvPr>
          <p:cNvSpPr>
            <a:spLocks noGrp="1"/>
          </p:cNvSpPr>
          <p:nvPr>
            <p:ph type="sldNum" sz="quarter" idx="10"/>
          </p:nvPr>
        </p:nvSpPr>
        <p:spPr>
          <a:xfrm>
            <a:off x="8817494"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800" b="0" i="0" u="none" strike="noStrike" kern="1200" cap="none" spc="0" normalizeH="0" baseline="0" noProof="0" smtClean="0">
                <a:ln>
                  <a:noFill/>
                </a:ln>
                <a:solidFill>
                  <a:srgbClr val="002E65"/>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nl-BE" sz="18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11321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
        <p:nvSpPr>
          <p:cNvPr id="3" name="Tijdelijke aanduiding voor inhoud 2"/>
          <p:cNvSpPr>
            <a:spLocks noGrp="1"/>
          </p:cNvSpPr>
          <p:nvPr>
            <p:ph sz="half" idx="1" hasCustomPrompt="1"/>
          </p:nvPr>
        </p:nvSpPr>
        <p:spPr>
          <a:xfrm>
            <a:off x="623888" y="1825625"/>
            <a:ext cx="5181600" cy="4351338"/>
          </a:xfrm>
        </p:spPr>
        <p:txBody>
          <a:bodyPr/>
          <a:lstStyle>
            <a:lvl1pPr>
              <a:defRPr/>
            </a:lvl1pPr>
            <a:lvl2pPr>
              <a:defRPr/>
            </a:lvl2pPr>
            <a:lvl3pPr>
              <a:defRPr/>
            </a:lvl3pPr>
          </a:lstStyle>
          <a:p>
            <a:pPr lvl="0"/>
            <a:r>
              <a:rPr lang="en-GB" dirty="0" err="1"/>
              <a:t>Eerste</a:t>
            </a:r>
            <a:r>
              <a:rPr lang="en-GB" dirty="0"/>
              <a:t> </a:t>
            </a:r>
            <a:r>
              <a:rPr lang="en-GB" dirty="0" err="1"/>
              <a:t>niveau</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p:txBody>
      </p:sp>
      <p:sp>
        <p:nvSpPr>
          <p:cNvPr id="4" name="Tijdelijke aanduiding voor inhoud 3"/>
          <p:cNvSpPr>
            <a:spLocks noGrp="1"/>
          </p:cNvSpPr>
          <p:nvPr>
            <p:ph sz="half" idx="2" hasCustomPrompt="1"/>
          </p:nvPr>
        </p:nvSpPr>
        <p:spPr>
          <a:xfrm>
            <a:off x="6386513" y="1825625"/>
            <a:ext cx="5181600" cy="4351338"/>
          </a:xfrm>
        </p:spPr>
        <p:txBody>
          <a:bodyPr/>
          <a:lstStyle>
            <a:lvl1pPr>
              <a:defRPr/>
            </a:lvl1pPr>
            <a:lvl2pPr>
              <a:defRPr/>
            </a:lvl2pPr>
            <a:lvl3pPr>
              <a:buNone/>
              <a:defRPr/>
            </a:lvl3pPr>
          </a:lstStyle>
          <a:p>
            <a:pPr lvl="0"/>
            <a:r>
              <a:rPr lang="en-GB" dirty="0" err="1"/>
              <a:t>Eerste</a:t>
            </a:r>
            <a:r>
              <a:rPr lang="en-GB" dirty="0"/>
              <a:t> </a:t>
            </a:r>
            <a:r>
              <a:rPr lang="en-GB" dirty="0" err="1"/>
              <a:t>niveau</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p:txBody>
      </p:sp>
      <p:sp>
        <p:nvSpPr>
          <p:cNvPr id="8" name="Tijdelijke aanduiding voor dianummer 7">
            <a:extLst>
              <a:ext uri="{FF2B5EF4-FFF2-40B4-BE49-F238E27FC236}">
                <a16:creationId xmlns:a16="http://schemas.microsoft.com/office/drawing/2014/main" id="{2C1BE378-DC23-2B48-AE13-8715F539C7C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09020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oud met bijschrift">
    <p:bg>
      <p:bgPr>
        <a:solidFill>
          <a:schemeClr val="bg1">
            <a:alpha val="47000"/>
          </a:schemeClr>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23888" y="620712"/>
            <a:ext cx="4148137" cy="1436687"/>
          </a:xfrm>
        </p:spPr>
        <p:txBody>
          <a:bodyPr anchor="t"/>
          <a:lstStyle>
            <a:lvl1pPr>
              <a:defRPr sz="3200"/>
            </a:lvl1pPr>
          </a:lstStyle>
          <a:p>
            <a:r>
              <a:rPr lang="nl-NL" dirty="0"/>
              <a:t>Klik om de stijl van de mastertitel te bewerken</a:t>
            </a:r>
            <a:endParaRPr lang="nl-BE" dirty="0"/>
          </a:p>
        </p:txBody>
      </p:sp>
      <p:sp>
        <p:nvSpPr>
          <p:cNvPr id="4" name="Tijdelijke aanduiding voor tekst 3"/>
          <p:cNvSpPr>
            <a:spLocks noGrp="1"/>
          </p:cNvSpPr>
          <p:nvPr>
            <p:ph type="body" sz="half" idx="2" hasCustomPrompt="1"/>
          </p:nvPr>
        </p:nvSpPr>
        <p:spPr>
          <a:xfrm>
            <a:off x="623888" y="2057399"/>
            <a:ext cx="4148137" cy="41798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p:txBody>
      </p:sp>
      <p:sp>
        <p:nvSpPr>
          <p:cNvPr id="8" name="Tijdelijke aanduiding voor dianummer 7">
            <a:extLst>
              <a:ext uri="{FF2B5EF4-FFF2-40B4-BE49-F238E27FC236}">
                <a16:creationId xmlns:a16="http://schemas.microsoft.com/office/drawing/2014/main" id="{E99BE5F7-6B54-8E46-A09C-1186A2D5D9F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
        <p:nvSpPr>
          <p:cNvPr id="6" name="Tijdelijke aanduiding voor inhoud 3">
            <a:extLst>
              <a:ext uri="{FF2B5EF4-FFF2-40B4-BE49-F238E27FC236}">
                <a16:creationId xmlns:a16="http://schemas.microsoft.com/office/drawing/2014/main" id="{1A552F66-E817-8740-B7F1-562D225215C0}"/>
              </a:ext>
            </a:extLst>
          </p:cNvPr>
          <p:cNvSpPr>
            <a:spLocks noGrp="1"/>
          </p:cNvSpPr>
          <p:nvPr>
            <p:ph sz="half" idx="11" hasCustomPrompt="1"/>
          </p:nvPr>
        </p:nvSpPr>
        <p:spPr>
          <a:xfrm>
            <a:off x="5183188" y="620712"/>
            <a:ext cx="6377506" cy="5616575"/>
          </a:xfrm>
        </p:spPr>
        <p:txBody>
          <a:bodyPr/>
          <a:lstStyle>
            <a:lvl1pPr>
              <a:defRPr/>
            </a:lvl1pPr>
            <a:lvl2pPr>
              <a:defRPr/>
            </a:lvl2pPr>
            <a:lvl3pPr>
              <a:buNone/>
              <a:defRPr/>
            </a:lvl3pPr>
          </a:lstStyle>
          <a:p>
            <a:pPr lvl="0"/>
            <a:r>
              <a:rPr lang="en-GB" dirty="0" err="1"/>
              <a:t>Eerste</a:t>
            </a:r>
            <a:r>
              <a:rPr lang="en-GB" dirty="0"/>
              <a:t> </a:t>
            </a:r>
            <a:r>
              <a:rPr lang="en-GB" dirty="0" err="1"/>
              <a:t>niveau</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p:txBody>
      </p:sp>
    </p:spTree>
    <p:extLst>
      <p:ext uri="{BB962C8B-B14F-4D97-AF65-F5344CB8AC3E}">
        <p14:creationId xmlns:p14="http://schemas.microsoft.com/office/powerpoint/2010/main" val="1409095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
        <p:nvSpPr>
          <p:cNvPr id="6" name="Tijdelijke aanduiding voor dianummer 5">
            <a:extLst>
              <a:ext uri="{FF2B5EF4-FFF2-40B4-BE49-F238E27FC236}">
                <a16:creationId xmlns:a16="http://schemas.microsoft.com/office/drawing/2014/main" id="{C2773E91-F303-2E4F-8BE5-F4B3CA2C458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911651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Tijdelijke aanduiding voor dianummer 4">
            <a:extLst>
              <a:ext uri="{FF2B5EF4-FFF2-40B4-BE49-F238E27FC236}">
                <a16:creationId xmlns:a16="http://schemas.microsoft.com/office/drawing/2014/main" id="{819219D7-C7BD-564D-8CB0-D8813B96F2E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217925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9"/>
          <p:cNvSpPr>
            <a:spLocks noGrp="1" noChangeArrowheads="1"/>
          </p:cNvSpPr>
          <p:nvPr>
            <p:ph type="dt" sz="half" idx="10"/>
          </p:nvPr>
        </p:nvSpPr>
        <p:spPr>
          <a:xfrm>
            <a:off x="609600" y="6245225"/>
            <a:ext cx="2844800" cy="476250"/>
          </a:xfrm>
          <a:prstGeom prst="rect">
            <a:avLst/>
          </a:prstGeom>
          <a:ln/>
        </p:spPr>
        <p:txBody>
          <a:bodyPr/>
          <a:lstStyle>
            <a:lvl1pPr>
              <a:defRPr/>
            </a:lvl1pPr>
          </a:lstStyle>
          <a:p>
            <a:endParaRPr lang="nl-NL"/>
          </a:p>
        </p:txBody>
      </p:sp>
      <p:sp>
        <p:nvSpPr>
          <p:cNvPr id="6" name="Rectangle 70"/>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nl-NL"/>
          </a:p>
        </p:txBody>
      </p:sp>
      <p:sp>
        <p:nvSpPr>
          <p:cNvPr id="7" name="Rectangle 71"/>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98E12EA2-E7FF-C44E-996C-15C424173CE7}" type="slidenum">
              <a:rPr lang="nl-NL" smtClean="0"/>
              <a:pPr/>
              <a:t>‹#›</a:t>
            </a:fld>
            <a:endParaRPr lang="nl-NL"/>
          </a:p>
        </p:txBody>
      </p:sp>
    </p:spTree>
    <p:extLst>
      <p:ext uri="{BB962C8B-B14F-4D97-AF65-F5344CB8AC3E}">
        <p14:creationId xmlns:p14="http://schemas.microsoft.com/office/powerpoint/2010/main" val="162805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 + ondertitel">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23888" y="1122363"/>
            <a:ext cx="10936806" cy="2387600"/>
          </a:xfrm>
        </p:spPr>
        <p:txBody>
          <a:bodyPr anchor="b"/>
          <a:lstStyle>
            <a:lvl1pPr algn="ctr">
              <a:defRPr sz="6000">
                <a:latin typeface="+mj-lt"/>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
        <p:nvSpPr>
          <p:cNvPr id="3" name="Ondertitel 2"/>
          <p:cNvSpPr>
            <a:spLocks noGrp="1"/>
          </p:cNvSpPr>
          <p:nvPr>
            <p:ph type="subTitle" idx="1" hasCustomPrompt="1"/>
          </p:nvPr>
        </p:nvSpPr>
        <p:spPr>
          <a:xfrm>
            <a:off x="623887" y="3602038"/>
            <a:ext cx="109442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err="1"/>
              <a:t>Klik</a:t>
            </a:r>
            <a:r>
              <a:rPr lang="en-GB" dirty="0"/>
              <a:t> om de </a:t>
            </a:r>
            <a:r>
              <a:rPr lang="en-GB" dirty="0" err="1"/>
              <a:t>stijl</a:t>
            </a:r>
            <a:r>
              <a:rPr lang="en-GB" dirty="0"/>
              <a:t> van de </a:t>
            </a:r>
            <a:r>
              <a:rPr lang="en-GB" dirty="0" err="1"/>
              <a:t>ondertitel</a:t>
            </a:r>
            <a:r>
              <a:rPr lang="en-GB" dirty="0"/>
              <a:t> </a:t>
            </a:r>
            <a:r>
              <a:rPr lang="en-GB" dirty="0" err="1"/>
              <a:t>te</a:t>
            </a:r>
            <a:r>
              <a:rPr lang="en-GB" dirty="0"/>
              <a:t> </a:t>
            </a:r>
            <a:r>
              <a:rPr lang="en-GB" dirty="0" err="1"/>
              <a:t>bewerken</a:t>
            </a:r>
            <a:endParaRPr lang="nl-BE" dirty="0"/>
          </a:p>
        </p:txBody>
      </p:sp>
      <p:sp>
        <p:nvSpPr>
          <p:cNvPr id="7" name="Tijdelijke aanduiding voor dianummer 6">
            <a:extLst>
              <a:ext uri="{FF2B5EF4-FFF2-40B4-BE49-F238E27FC236}">
                <a16:creationId xmlns:a16="http://schemas.microsoft.com/office/drawing/2014/main" id="{10103838-1994-8E4F-A3C9-42650AEED57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98585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B96FF89E-1A88-6644-92AC-9142DDA98F2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
        <p:nvSpPr>
          <p:cNvPr id="4" name="Tijdelijke aanduiding voor titel 1">
            <a:extLst>
              <a:ext uri="{FF2B5EF4-FFF2-40B4-BE49-F238E27FC236}">
                <a16:creationId xmlns:a16="http://schemas.microsoft.com/office/drawing/2014/main" id="{98CD15F7-4A41-1143-A521-E4605A1D7995}"/>
              </a:ext>
            </a:extLst>
          </p:cNvPr>
          <p:cNvSpPr>
            <a:spLocks noGrp="1"/>
          </p:cNvSpPr>
          <p:nvPr>
            <p:ph type="title" hasCustomPrompt="1"/>
          </p:nvPr>
        </p:nvSpPr>
        <p:spPr>
          <a:xfrm>
            <a:off x="623887" y="2685415"/>
            <a:ext cx="10944225" cy="1325563"/>
          </a:xfrm>
          <a:prstGeom prst="rect">
            <a:avLst/>
          </a:prstGeom>
        </p:spPr>
        <p:txBody>
          <a:bodyPr vert="horz" lIns="91440" tIns="45720" rIns="91440" bIns="45720" rtlCol="0" anchor="ctr">
            <a:normAutofit/>
          </a:bodyPr>
          <a:lstStyle>
            <a:lvl1pPr algn="ctr">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Tree>
    <p:extLst>
      <p:ext uri="{BB962C8B-B14F-4D97-AF65-F5344CB8AC3E}">
        <p14:creationId xmlns:p14="http://schemas.microsoft.com/office/powerpoint/2010/main" val="287320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fbeelding 1/2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393509" y="620712"/>
            <a:ext cx="5164909" cy="1436687"/>
          </a:xfrm>
        </p:spPr>
        <p:txBody>
          <a:bodyPr anchor="t"/>
          <a:lstStyle>
            <a:lvl1pPr>
              <a:defRPr sz="3200"/>
            </a:lvl1pPr>
          </a:lstStyle>
          <a:p>
            <a:r>
              <a:rPr lang="nl-NL" dirty="0"/>
              <a:t>Klik om de stijl van de mastertitel te bewerken</a:t>
            </a:r>
            <a:endParaRPr lang="nl-BE" dirty="0"/>
          </a:p>
        </p:txBody>
      </p:sp>
      <p:sp>
        <p:nvSpPr>
          <p:cNvPr id="4" name="Tijdelijke aanduiding voor tekst 3"/>
          <p:cNvSpPr>
            <a:spLocks noGrp="1"/>
          </p:cNvSpPr>
          <p:nvPr>
            <p:ph type="body" sz="half" idx="2" hasCustomPrompt="1"/>
          </p:nvPr>
        </p:nvSpPr>
        <p:spPr>
          <a:xfrm>
            <a:off x="6393510" y="2057400"/>
            <a:ext cx="5164908" cy="41798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p:txBody>
      </p:sp>
      <p:sp>
        <p:nvSpPr>
          <p:cNvPr id="8" name="Tijdelijke aanduiding voor dianummer 7">
            <a:extLst>
              <a:ext uri="{FF2B5EF4-FFF2-40B4-BE49-F238E27FC236}">
                <a16:creationId xmlns:a16="http://schemas.microsoft.com/office/drawing/2014/main" id="{51FBDA75-C469-3541-881F-F9A5AE73AD6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
        <p:nvSpPr>
          <p:cNvPr id="5" name="Tijdelijke aanduiding voor afbeelding 4">
            <a:extLst>
              <a:ext uri="{FF2B5EF4-FFF2-40B4-BE49-F238E27FC236}">
                <a16:creationId xmlns:a16="http://schemas.microsoft.com/office/drawing/2014/main" id="{63C37243-C559-E546-ADCD-F505707E4116}"/>
              </a:ext>
            </a:extLst>
          </p:cNvPr>
          <p:cNvSpPr>
            <a:spLocks noGrp="1"/>
          </p:cNvSpPr>
          <p:nvPr>
            <p:ph type="pic" sz="quarter" idx="11" hasCustomPrompt="1"/>
          </p:nvPr>
        </p:nvSpPr>
        <p:spPr>
          <a:xfrm>
            <a:off x="623888" y="620713"/>
            <a:ext cx="5145087" cy="5616575"/>
          </a:xfrm>
          <a:solidFill>
            <a:schemeClr val="bg2"/>
          </a:solidFill>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dirty="0"/>
              <a:t>Klik op het pictogram om een afbeelding wilt toevoegen</a:t>
            </a:r>
            <a:endParaRPr lang="nl-BE" dirty="0"/>
          </a:p>
        </p:txBody>
      </p:sp>
    </p:spTree>
    <p:extLst>
      <p:ext uri="{BB962C8B-B14F-4D97-AF65-F5344CB8AC3E}">
        <p14:creationId xmlns:p14="http://schemas.microsoft.com/office/powerpoint/2010/main" val="1323510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fbeelding 1/3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822027" y="620712"/>
            <a:ext cx="7736392" cy="1436687"/>
          </a:xfrm>
        </p:spPr>
        <p:txBody>
          <a:bodyPr anchor="t"/>
          <a:lstStyle>
            <a:lvl1pPr>
              <a:defRPr sz="3200"/>
            </a:lvl1pPr>
          </a:lstStyle>
          <a:p>
            <a:r>
              <a:rPr lang="nl-NL" dirty="0"/>
              <a:t>Klik om de stijl van de mastertitel te bewerken</a:t>
            </a:r>
            <a:endParaRPr lang="nl-BE" dirty="0"/>
          </a:p>
        </p:txBody>
      </p:sp>
      <p:sp>
        <p:nvSpPr>
          <p:cNvPr id="4" name="Tijdelijke aanduiding voor tekst 3"/>
          <p:cNvSpPr>
            <a:spLocks noGrp="1"/>
          </p:cNvSpPr>
          <p:nvPr>
            <p:ph type="body" sz="half" idx="2" hasCustomPrompt="1"/>
          </p:nvPr>
        </p:nvSpPr>
        <p:spPr>
          <a:xfrm>
            <a:off x="3822026" y="2057400"/>
            <a:ext cx="7736392" cy="41798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p:txBody>
      </p:sp>
      <p:sp>
        <p:nvSpPr>
          <p:cNvPr id="8" name="Tijdelijke aanduiding voor dianummer 7">
            <a:extLst>
              <a:ext uri="{FF2B5EF4-FFF2-40B4-BE49-F238E27FC236}">
                <a16:creationId xmlns:a16="http://schemas.microsoft.com/office/drawing/2014/main" id="{51FBDA75-C469-3541-881F-F9A5AE73AD6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
        <p:nvSpPr>
          <p:cNvPr id="7" name="Tijdelijke aanduiding voor afbeelding 4">
            <a:extLst>
              <a:ext uri="{FF2B5EF4-FFF2-40B4-BE49-F238E27FC236}">
                <a16:creationId xmlns:a16="http://schemas.microsoft.com/office/drawing/2014/main" id="{21F11882-DCCC-6D4E-8DC5-26C989CFCD94}"/>
              </a:ext>
            </a:extLst>
          </p:cNvPr>
          <p:cNvSpPr>
            <a:spLocks noGrp="1"/>
          </p:cNvSpPr>
          <p:nvPr>
            <p:ph type="pic" sz="quarter" idx="11" hasCustomPrompt="1"/>
          </p:nvPr>
        </p:nvSpPr>
        <p:spPr>
          <a:xfrm>
            <a:off x="623889" y="620713"/>
            <a:ext cx="2596742" cy="5616575"/>
          </a:xfrm>
          <a:solidFill>
            <a:schemeClr val="bg2"/>
          </a:solidFill>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dirty="0"/>
              <a:t>Klik op het pictogram om een afbeelding wilt toevoegen</a:t>
            </a:r>
            <a:endParaRPr lang="nl-BE" dirty="0"/>
          </a:p>
        </p:txBody>
      </p:sp>
    </p:spTree>
    <p:extLst>
      <p:ext uri="{BB962C8B-B14F-4D97-AF65-F5344CB8AC3E}">
        <p14:creationId xmlns:p14="http://schemas.microsoft.com/office/powerpoint/2010/main" val="826440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fbeelding horizontaal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23888" y="4141790"/>
            <a:ext cx="10934531" cy="656788"/>
          </a:xfrm>
        </p:spPr>
        <p:txBody>
          <a:bodyPr anchor="t">
            <a:noAutofit/>
          </a:bodyPr>
          <a:lstStyle>
            <a:lvl1pPr>
              <a:defRPr sz="4500"/>
            </a:lvl1pPr>
          </a:lstStyle>
          <a:p>
            <a:r>
              <a:rPr lang="nl-NL" dirty="0"/>
              <a:t>Klik om de stijl van de mastertitel te bewerken</a:t>
            </a:r>
            <a:endParaRPr lang="nl-BE" dirty="0"/>
          </a:p>
        </p:txBody>
      </p:sp>
      <p:sp>
        <p:nvSpPr>
          <p:cNvPr id="4" name="Tijdelijke aanduiding voor tekst 3"/>
          <p:cNvSpPr>
            <a:spLocks noGrp="1"/>
          </p:cNvSpPr>
          <p:nvPr>
            <p:ph type="body" sz="half" idx="2" hasCustomPrompt="1"/>
          </p:nvPr>
        </p:nvSpPr>
        <p:spPr>
          <a:xfrm>
            <a:off x="623888" y="5169480"/>
            <a:ext cx="10934530" cy="10678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p:txBody>
      </p:sp>
      <p:sp>
        <p:nvSpPr>
          <p:cNvPr id="8" name="Tijdelijke aanduiding voor dianummer 7">
            <a:extLst>
              <a:ext uri="{FF2B5EF4-FFF2-40B4-BE49-F238E27FC236}">
                <a16:creationId xmlns:a16="http://schemas.microsoft.com/office/drawing/2014/main" id="{51FBDA75-C469-3541-881F-F9A5AE73AD6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
        <p:nvSpPr>
          <p:cNvPr id="9" name="Tijdelijke aanduiding voor afbeelding 4">
            <a:extLst>
              <a:ext uri="{FF2B5EF4-FFF2-40B4-BE49-F238E27FC236}">
                <a16:creationId xmlns:a16="http://schemas.microsoft.com/office/drawing/2014/main" id="{F1C4521A-D628-734E-9AEB-C9A6E93C9115}"/>
              </a:ext>
            </a:extLst>
          </p:cNvPr>
          <p:cNvSpPr>
            <a:spLocks noGrp="1"/>
          </p:cNvSpPr>
          <p:nvPr>
            <p:ph type="pic" sz="quarter" idx="11" hasCustomPrompt="1"/>
          </p:nvPr>
        </p:nvSpPr>
        <p:spPr>
          <a:xfrm>
            <a:off x="623888" y="620713"/>
            <a:ext cx="10934529" cy="3150175"/>
          </a:xfrm>
          <a:solidFill>
            <a:schemeClr val="bg2"/>
          </a:solidFill>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dirty="0"/>
              <a:t>Klik op het pictogram om een afbeelding wilt toevoegen</a:t>
            </a:r>
            <a:endParaRPr lang="nl-BE" dirty="0"/>
          </a:p>
        </p:txBody>
      </p:sp>
    </p:spTree>
    <p:extLst>
      <p:ext uri="{BB962C8B-B14F-4D97-AF65-F5344CB8AC3E}">
        <p14:creationId xmlns:p14="http://schemas.microsoft.com/office/powerpoint/2010/main" val="331076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
        <p:nvSpPr>
          <p:cNvPr id="3" name="Tijdelijke aanduiding voor inhoud 2"/>
          <p:cNvSpPr>
            <a:spLocks noGrp="1"/>
          </p:cNvSpPr>
          <p:nvPr>
            <p:ph idx="1" hasCustomPrompt="1"/>
          </p:nvPr>
        </p:nvSpPr>
        <p:spPr>
          <a:xfrm>
            <a:off x="623888" y="1912776"/>
            <a:ext cx="10936806" cy="4324511"/>
          </a:xfrm>
        </p:spPr>
        <p:txBody>
          <a:bodyPr/>
          <a:lstStyle>
            <a:lvl1pPr>
              <a:defRPr lang="en-GB" sz="3200" kern="1200" dirty="0" smtClean="0">
                <a:solidFill>
                  <a:schemeClr val="tx2"/>
                </a:solidFill>
                <a:latin typeface="+mn-lt"/>
                <a:ea typeface="+mn-ea"/>
                <a:cs typeface="+mn-cs"/>
              </a:defRPr>
            </a:lvl1pPr>
            <a:lvl2pPr>
              <a:defRPr lang="en-GB" sz="3200" kern="1200" dirty="0">
                <a:solidFill>
                  <a:schemeClr val="tx2"/>
                </a:solidFill>
                <a:latin typeface="+mn-lt"/>
                <a:ea typeface="+mn-ea"/>
                <a:cs typeface="+mn-cs"/>
              </a:defRPr>
            </a:lvl2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a:p>
            <a:pPr lvl="1"/>
            <a:r>
              <a:rPr lang="en-GB" dirty="0" err="1"/>
              <a:t>Tweede</a:t>
            </a:r>
            <a:r>
              <a:rPr lang="en-GB" dirty="0"/>
              <a:t> </a:t>
            </a:r>
            <a:r>
              <a:rPr lang="en-GB" dirty="0" err="1"/>
              <a:t>niveau</a:t>
            </a:r>
            <a:endParaRPr lang="en-GB" dirty="0"/>
          </a:p>
        </p:txBody>
      </p:sp>
      <p:sp>
        <p:nvSpPr>
          <p:cNvPr id="7" name="Tijdelijke aanduiding voor dianummer 6">
            <a:extLst>
              <a:ext uri="{FF2B5EF4-FFF2-40B4-BE49-F238E27FC236}">
                <a16:creationId xmlns:a16="http://schemas.microsoft.com/office/drawing/2014/main" id="{C7020C07-3EAF-E541-8467-E209C6FC3C5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306801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onder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
        <p:nvSpPr>
          <p:cNvPr id="3" name="Tijdelijke aanduiding voor inhoud 2"/>
          <p:cNvSpPr>
            <a:spLocks noGrp="1"/>
          </p:cNvSpPr>
          <p:nvPr>
            <p:ph idx="1" hasCustomPrompt="1"/>
          </p:nvPr>
        </p:nvSpPr>
        <p:spPr>
          <a:xfrm>
            <a:off x="623888" y="2576052"/>
            <a:ext cx="10936806" cy="3661235"/>
          </a:xfrm>
        </p:spPr>
        <p:txBody>
          <a:bodyPr/>
          <a:lstStyle>
            <a:lvl1pPr>
              <a:defRPr lang="en-GB" sz="3200" kern="1200" dirty="0" smtClean="0">
                <a:solidFill>
                  <a:schemeClr val="tx2"/>
                </a:solidFill>
                <a:latin typeface="+mn-lt"/>
                <a:ea typeface="+mn-ea"/>
                <a:cs typeface="+mn-cs"/>
              </a:defRPr>
            </a:lvl1pPr>
            <a:lvl2pPr>
              <a:defRPr lang="en-GB" sz="3200" kern="1200" dirty="0">
                <a:solidFill>
                  <a:schemeClr val="tx2"/>
                </a:solidFill>
                <a:latin typeface="+mn-lt"/>
                <a:ea typeface="+mn-ea"/>
                <a:cs typeface="+mn-cs"/>
              </a:defRPr>
            </a:lvl2pPr>
          </a:lstStyle>
          <a:p>
            <a:pPr lvl="0"/>
            <a:r>
              <a:rPr lang="en-GB" dirty="0" err="1"/>
              <a:t>Eerste</a:t>
            </a:r>
            <a:r>
              <a:rPr lang="en-GB" dirty="0"/>
              <a:t> </a:t>
            </a:r>
            <a:r>
              <a:rPr lang="en-GB" dirty="0" err="1"/>
              <a:t>niveau</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p:txBody>
      </p:sp>
      <p:sp>
        <p:nvSpPr>
          <p:cNvPr id="7" name="Tijdelijke aanduiding voor dianummer 6">
            <a:extLst>
              <a:ext uri="{FF2B5EF4-FFF2-40B4-BE49-F238E27FC236}">
                <a16:creationId xmlns:a16="http://schemas.microsoft.com/office/drawing/2014/main" id="{C7020C07-3EAF-E541-8467-E209C6FC3C5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
        <p:nvSpPr>
          <p:cNvPr id="5" name="Text Placeholder 4">
            <a:extLst>
              <a:ext uri="{FF2B5EF4-FFF2-40B4-BE49-F238E27FC236}">
                <a16:creationId xmlns:a16="http://schemas.microsoft.com/office/drawing/2014/main" id="{8A59F69A-091E-534B-802D-D6CADEB7181D}"/>
              </a:ext>
            </a:extLst>
          </p:cNvPr>
          <p:cNvSpPr>
            <a:spLocks noGrp="1"/>
          </p:cNvSpPr>
          <p:nvPr>
            <p:ph type="body" sz="quarter" idx="11" hasCustomPrompt="1"/>
          </p:nvPr>
        </p:nvSpPr>
        <p:spPr>
          <a:xfrm>
            <a:off x="623888" y="1931437"/>
            <a:ext cx="10936287" cy="645076"/>
          </a:xfrm>
        </p:spPr>
        <p:txBody>
          <a:bodyPr/>
          <a:lstStyle>
            <a:lvl1pPr>
              <a:buNone/>
              <a:defRPr/>
            </a:lvl1pPr>
            <a:lvl2pPr>
              <a:buNone/>
              <a:defRPr/>
            </a:lvl2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p:txBody>
      </p:sp>
    </p:spTree>
    <p:extLst>
      <p:ext uri="{BB962C8B-B14F-4D97-AF65-F5344CB8AC3E}">
        <p14:creationId xmlns:p14="http://schemas.microsoft.com/office/powerpoint/2010/main" val="1411389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23888" y="620713"/>
            <a:ext cx="10936806" cy="1069975"/>
          </a:xfrm>
        </p:spPr>
        <p:txBody>
          <a:bodyPr/>
          <a:lstStyle>
            <a:lvl1pPr>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
        <p:nvSpPr>
          <p:cNvPr id="3" name="Tijdelijke aanduiding voor tekst 2"/>
          <p:cNvSpPr>
            <a:spLocks noGrp="1"/>
          </p:cNvSpPr>
          <p:nvPr>
            <p:ph type="body" idx="1" hasCustomPrompt="1"/>
          </p:nvPr>
        </p:nvSpPr>
        <p:spPr>
          <a:xfrm>
            <a:off x="6238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p:txBody>
      </p:sp>
      <p:sp>
        <p:nvSpPr>
          <p:cNvPr id="4" name="Tijdelijke aanduiding voor inhoud 3"/>
          <p:cNvSpPr>
            <a:spLocks noGrp="1"/>
          </p:cNvSpPr>
          <p:nvPr>
            <p:ph sz="half" idx="2" hasCustomPrompt="1"/>
          </p:nvPr>
        </p:nvSpPr>
        <p:spPr>
          <a:xfrm>
            <a:off x="623888" y="2505075"/>
            <a:ext cx="5157787" cy="3684588"/>
          </a:xfrm>
        </p:spPr>
        <p:txBody>
          <a:bodyPr/>
          <a:lstStyle>
            <a:lvl3pPr>
              <a:defRPr/>
            </a:lvl3pPr>
          </a:lstStyle>
          <a:p>
            <a:pPr lvl="0"/>
            <a:r>
              <a:rPr lang="en-GB" dirty="0" err="1"/>
              <a:t>Eerste</a:t>
            </a:r>
            <a:r>
              <a:rPr lang="en-GB" dirty="0"/>
              <a:t> </a:t>
            </a:r>
            <a:r>
              <a:rPr lang="en-GB" dirty="0" err="1"/>
              <a:t>niveau</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p:txBody>
      </p:sp>
      <p:sp>
        <p:nvSpPr>
          <p:cNvPr id="5" name="Tijdelijke aanduiding voor tekst 4"/>
          <p:cNvSpPr>
            <a:spLocks noGrp="1"/>
          </p:cNvSpPr>
          <p:nvPr>
            <p:ph type="body" sz="quarter" idx="3" hasCustomPrompt="1"/>
          </p:nvPr>
        </p:nvSpPr>
        <p:spPr>
          <a:xfrm>
            <a:off x="6384925"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p:txBody>
      </p:sp>
      <p:sp>
        <p:nvSpPr>
          <p:cNvPr id="6" name="Tijdelijke aanduiding voor inhoud 5"/>
          <p:cNvSpPr>
            <a:spLocks noGrp="1"/>
          </p:cNvSpPr>
          <p:nvPr>
            <p:ph sz="quarter" idx="4" hasCustomPrompt="1"/>
          </p:nvPr>
        </p:nvSpPr>
        <p:spPr>
          <a:xfrm>
            <a:off x="6384925" y="2505075"/>
            <a:ext cx="5183188" cy="3684588"/>
          </a:xfrm>
        </p:spPr>
        <p:txBody>
          <a:bodyPr/>
          <a:lstStyle>
            <a:lvl1pPr>
              <a:defRPr/>
            </a:lvl1pPr>
            <a:lvl2pPr>
              <a:defRPr/>
            </a:lvl2pPr>
            <a:lvl3pPr>
              <a:defRPr/>
            </a:lvl3pPr>
          </a:lstStyle>
          <a:p>
            <a:pPr lvl="0"/>
            <a:r>
              <a:rPr lang="en-GB" dirty="0" err="1"/>
              <a:t>Eerste</a:t>
            </a:r>
            <a:r>
              <a:rPr lang="en-GB" dirty="0"/>
              <a:t> </a:t>
            </a:r>
            <a:r>
              <a:rPr lang="en-GB" dirty="0" err="1"/>
              <a:t>niveau</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p:txBody>
      </p:sp>
      <p:sp>
        <p:nvSpPr>
          <p:cNvPr id="10" name="Tijdelijke aanduiding voor dianummer 9">
            <a:extLst>
              <a:ext uri="{FF2B5EF4-FFF2-40B4-BE49-F238E27FC236}">
                <a16:creationId xmlns:a16="http://schemas.microsoft.com/office/drawing/2014/main" id="{55DC8CAB-E918-054F-B474-14E22254168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031132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2.pn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Afbeelding 4">
            <a:extLst>
              <a:ext uri="{FF2B5EF4-FFF2-40B4-BE49-F238E27FC236}">
                <a16:creationId xmlns:a16="http://schemas.microsoft.com/office/drawing/2014/main" id="{2E4EFE2B-8153-C744-9FC9-3AF66B647D25}"/>
              </a:ext>
            </a:extLst>
          </p:cNvPr>
          <p:cNvPicPr>
            <a:picLocks noChangeAspect="1"/>
          </p:cNvPicPr>
          <p:nvPr userDrawn="1"/>
        </p:nvPicPr>
        <p:blipFill>
          <a:blip r:embed="rId3"/>
          <a:stretch>
            <a:fillRect/>
          </a:stretch>
        </p:blipFill>
        <p:spPr>
          <a:xfrm>
            <a:off x="4687237" y="1147791"/>
            <a:ext cx="2810109" cy="792112"/>
          </a:xfrm>
          <a:prstGeom prst="rect">
            <a:avLst/>
          </a:prstGeom>
        </p:spPr>
      </p:pic>
    </p:spTree>
    <p:extLst>
      <p:ext uri="{BB962C8B-B14F-4D97-AF65-F5344CB8AC3E}">
        <p14:creationId xmlns:p14="http://schemas.microsoft.com/office/powerpoint/2010/main" val="3990446076"/>
      </p:ext>
    </p:extLst>
  </p:cSld>
  <p:clrMap bg1="lt1" tx1="dk1" bg2="lt2" tx2="dk2" accent1="accent1" accent2="accent2" accent3="accent3" accent4="accent4" accent5="accent5" accent6="accent6" hlink="hlink" folHlink="folHlink"/>
  <p:sldLayoutIdLst>
    <p:sldLayoutId id="2147483737" r:id="rId1"/>
  </p:sldLayoutIdLst>
  <p:hf hdr="0" ftr="0" dt="0"/>
  <p:txStyles>
    <p:titleStyle>
      <a:lvl1pPr algn="l" defTabSz="914400" rtl="0" eaLnBrk="1" latinLnBrk="0" hangingPunct="1">
        <a:lnSpc>
          <a:spcPct val="90000"/>
        </a:lnSpc>
        <a:spcBef>
          <a:spcPct val="0"/>
        </a:spcBef>
        <a:buNone/>
        <a:defRPr sz="44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SzPct val="75000"/>
        <a:buFont typeface="Wingdings" pitchFamily="2" charset="2"/>
        <a:buChar char="§"/>
        <a:defRPr sz="28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1"/>
        </a:buClr>
        <a:buSzPct val="75000"/>
        <a:buFont typeface="Wingdings"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93">
          <p15:clr>
            <a:srgbClr val="F26B43"/>
          </p15:clr>
        </p15:guide>
        <p15:guide id="2" pos="7287">
          <p15:clr>
            <a:srgbClr val="F26B43"/>
          </p15:clr>
        </p15:guide>
        <p15:guide id="3" orient="horz" pos="391">
          <p15:clr>
            <a:srgbClr val="F26B43"/>
          </p15:clr>
        </p15:guide>
        <p15:guide id="4" orient="horz" pos="392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23888" y="620713"/>
            <a:ext cx="10936806" cy="1069975"/>
          </a:xfrm>
          <a:prstGeom prst="rect">
            <a:avLst/>
          </a:prstGeom>
        </p:spPr>
        <p:txBody>
          <a:bodyPr vert="horz" lIns="91440" tIns="45720" rIns="91440" bIns="45720" rtlCol="0" anchor="t">
            <a:normAutofit/>
          </a:bodyPr>
          <a:lstStyle/>
          <a:p>
            <a:r>
              <a:rPr lang="nl-NL" dirty="0"/>
              <a:t>Klik om de stijl te bewerken</a:t>
            </a:r>
            <a:endParaRPr lang="nl-BE" dirty="0"/>
          </a:p>
        </p:txBody>
      </p:sp>
      <p:sp>
        <p:nvSpPr>
          <p:cNvPr id="3" name="Tijdelijke aanduiding voor tekst 2"/>
          <p:cNvSpPr>
            <a:spLocks noGrp="1"/>
          </p:cNvSpPr>
          <p:nvPr>
            <p:ph type="body" idx="1"/>
          </p:nvPr>
        </p:nvSpPr>
        <p:spPr>
          <a:xfrm>
            <a:off x="623888" y="1690688"/>
            <a:ext cx="10936806" cy="4546599"/>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p:txBody>
      </p:sp>
      <p:sp>
        <p:nvSpPr>
          <p:cNvPr id="6" name="Tijdelijke aanduiding voor dianummer 5"/>
          <p:cNvSpPr>
            <a:spLocks noGrp="1"/>
          </p:cNvSpPr>
          <p:nvPr>
            <p:ph type="sldNum" sz="quarter" idx="4"/>
          </p:nvPr>
        </p:nvSpPr>
        <p:spPr>
          <a:xfrm>
            <a:off x="8817494" y="6356350"/>
            <a:ext cx="2743200" cy="365125"/>
          </a:xfrm>
          <a:prstGeom prst="rect">
            <a:avLst/>
          </a:prstGeom>
        </p:spPr>
        <p:txBody>
          <a:bodyPr vert="horz" lIns="91440" tIns="45720" rIns="91440" bIns="45720" rtlCol="0" anchor="ctr"/>
          <a:lstStyle>
            <a:lvl1pPr algn="r">
              <a:defRPr sz="1200">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pic>
        <p:nvPicPr>
          <p:cNvPr id="8" name="Afbeelding 4">
            <a:extLst>
              <a:ext uri="{FF2B5EF4-FFF2-40B4-BE49-F238E27FC236}">
                <a16:creationId xmlns:a16="http://schemas.microsoft.com/office/drawing/2014/main" id="{C0A884E5-E662-674E-854B-1A40349AECEA}"/>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623888" y="6429781"/>
            <a:ext cx="794485" cy="223949"/>
          </a:xfrm>
          <a:prstGeom prst="rect">
            <a:avLst/>
          </a:prstGeom>
        </p:spPr>
      </p:pic>
    </p:spTree>
    <p:extLst>
      <p:ext uri="{BB962C8B-B14F-4D97-AF65-F5344CB8AC3E}">
        <p14:creationId xmlns:p14="http://schemas.microsoft.com/office/powerpoint/2010/main" val="183655122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2" r:id="rId13"/>
  </p:sldLayoutIdLst>
  <p:hf hdr="0" ftr="0" dt="0"/>
  <p:txStyles>
    <p:titleStyle>
      <a:lvl1pPr algn="l" defTabSz="914400" rtl="0" eaLnBrk="1" latinLnBrk="0" hangingPunct="1">
        <a:lnSpc>
          <a:spcPct val="90000"/>
        </a:lnSpc>
        <a:spcBef>
          <a:spcPct val="0"/>
        </a:spcBef>
        <a:buNone/>
        <a:defRPr sz="44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SzPct val="75000"/>
        <a:buFont typeface="Wingdings" pitchFamily="2" charset="2"/>
        <a:buChar char="§"/>
        <a:defRPr sz="28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1"/>
        </a:buClr>
        <a:buSzPct val="75000"/>
        <a:buFont typeface="Wingdings"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93">
          <p15:clr>
            <a:srgbClr val="F26B43"/>
          </p15:clr>
        </p15:guide>
        <p15:guide id="2" pos="7287">
          <p15:clr>
            <a:srgbClr val="F26B43"/>
          </p15:clr>
        </p15:guide>
        <p15:guide id="3" orient="horz" pos="391">
          <p15:clr>
            <a:srgbClr val="F26B43"/>
          </p15:clr>
        </p15:guide>
        <p15:guide id="4" orient="horz" pos="392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5.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emf"/><Relationship Id="rId4" Type="http://schemas.openxmlformats.org/officeDocument/2006/relationships/oleObject" Target="../embeddings/oleObject2.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4.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5.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439062" y="942875"/>
            <a:ext cx="10936806" cy="2286708"/>
          </a:xfrm>
        </p:spPr>
        <p:txBody>
          <a:bodyPr/>
          <a:lstStyle/>
          <a:p>
            <a:br>
              <a:rPr lang="nl-NL" sz="6000" dirty="0"/>
            </a:br>
            <a:br>
              <a:rPr lang="nl-NL" sz="6000" dirty="0"/>
            </a:br>
            <a:br>
              <a:rPr lang="nl-NL" sz="6000" dirty="0"/>
            </a:br>
            <a:br>
              <a:rPr lang="nl-NL" sz="6000" dirty="0"/>
            </a:br>
            <a:br>
              <a:rPr lang="nl-NL" sz="6000" dirty="0"/>
            </a:br>
            <a:br>
              <a:rPr lang="nl-NL" sz="6000" dirty="0"/>
            </a:br>
            <a:br>
              <a:rPr lang="nl-NL" sz="6000" dirty="0"/>
            </a:br>
            <a:r>
              <a:rPr lang="nl-NL" sz="4800" dirty="0"/>
              <a:t>Inleiding tot de jaarrekening</a:t>
            </a:r>
            <a:br>
              <a:rPr lang="nl-NL" sz="5400" dirty="0"/>
            </a:br>
            <a:br>
              <a:rPr lang="nl-NL" sz="5400" dirty="0"/>
            </a:br>
            <a:r>
              <a:rPr lang="nl-NL" altLang="nl-BE" sz="4000" dirty="0">
                <a:cs typeface="Times New Roman" pitchFamily="18" charset="0"/>
              </a:rPr>
              <a:t>Hoofdstuk 2</a:t>
            </a:r>
            <a:r>
              <a:rPr lang="nl-NL" altLang="nl-BE" sz="3200" dirty="0">
                <a:cs typeface="Times New Roman" pitchFamily="18" charset="0"/>
              </a:rPr>
              <a:t> </a:t>
            </a:r>
            <a:br>
              <a:rPr lang="nl-NL" altLang="nl-BE" sz="3200" dirty="0">
                <a:cs typeface="Times New Roman" pitchFamily="18" charset="0"/>
              </a:rPr>
            </a:br>
            <a:br>
              <a:rPr lang="nl-NL" altLang="nl-BE" sz="2400" dirty="0">
                <a:cs typeface="Times New Roman" pitchFamily="18" charset="0"/>
              </a:rPr>
            </a:br>
            <a:r>
              <a:rPr lang="nl-NL" sz="2400" i="1" dirty="0"/>
              <a:t>Eddy Laveren, Sven Damen &amp; Peter-Jan Engelen, </a:t>
            </a:r>
            <a:br>
              <a:rPr lang="nl-NL" sz="2400" i="1" dirty="0"/>
            </a:br>
            <a:r>
              <a:rPr lang="nl-NL" sz="2400" b="1" dirty="0"/>
              <a:t>Financieel Beheer voor KMO’s,</a:t>
            </a:r>
            <a:br>
              <a:rPr lang="en-BE" sz="2400" dirty="0"/>
            </a:br>
            <a:r>
              <a:rPr lang="nl-NL" sz="2400" dirty="0"/>
              <a:t>Intersentia, Antwerpen, Derde editie.</a:t>
            </a:r>
            <a:br>
              <a:rPr lang="en-BE" sz="2400" dirty="0"/>
            </a:br>
            <a:br>
              <a:rPr lang="nl-NL" sz="6000" dirty="0"/>
            </a:br>
            <a:endParaRPr lang="nl-NL" sz="6000" dirty="0"/>
          </a:p>
        </p:txBody>
      </p:sp>
      <p:sp>
        <p:nvSpPr>
          <p:cNvPr id="4" name="Slide Number Placeholder 3">
            <a:extLst>
              <a:ext uri="{FF2B5EF4-FFF2-40B4-BE49-F238E27FC236}">
                <a16:creationId xmlns:a16="http://schemas.microsoft.com/office/drawing/2014/main" id="{B2B70C8A-82D2-488A-B048-BF59D487AB5D}"/>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800" b="0" i="0" u="none" strike="noStrike" kern="1200" cap="none" spc="0" normalizeH="0" baseline="0" noProof="0" smtClean="0">
                <a:ln>
                  <a:noFill/>
                </a:ln>
                <a:solidFill>
                  <a:srgbClr val="002E65"/>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a:t>
            </a:fld>
            <a:endParaRPr kumimoji="0" lang="nl-BE" sz="18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75017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12976" y="977900"/>
            <a:ext cx="7870825" cy="801687"/>
          </a:xfrm>
        </p:spPr>
        <p:txBody>
          <a:bodyPr>
            <a:normAutofit fontScale="90000"/>
          </a:bodyPr>
          <a:lstStyle/>
          <a:p>
            <a:pPr eaLnBrk="1" hangingPunct="1">
              <a:defRPr/>
            </a:pPr>
            <a:r>
              <a:rPr lang="nl-BE" sz="2800" dirty="0"/>
              <a:t>BALANS = </a:t>
            </a:r>
            <a:br>
              <a:rPr lang="nl-BE" sz="2800" dirty="0"/>
            </a:br>
            <a:r>
              <a:rPr lang="nl-BE" sz="2800" dirty="0"/>
              <a:t>Momentopname van de vermogenstoestand van de onderneming</a:t>
            </a:r>
            <a:endParaRPr lang="nl-NL" sz="2800" dirty="0"/>
          </a:p>
        </p:txBody>
      </p:sp>
      <p:sp>
        <p:nvSpPr>
          <p:cNvPr id="13315" name="Rectangle 3"/>
          <p:cNvSpPr>
            <a:spLocks noGrp="1" noChangeArrowheads="1"/>
          </p:cNvSpPr>
          <p:nvPr>
            <p:ph sz="half" idx="1"/>
          </p:nvPr>
        </p:nvSpPr>
        <p:spPr>
          <a:xfrm>
            <a:off x="2286000" y="2121877"/>
            <a:ext cx="3862388" cy="3405798"/>
          </a:xfrm>
        </p:spPr>
        <p:txBody>
          <a:bodyPr/>
          <a:lstStyle/>
          <a:p>
            <a:pPr eaLnBrk="1" hangingPunct="1">
              <a:buFont typeface="Wingdings" panose="05000000000000000000" pitchFamily="2" charset="2"/>
              <a:buNone/>
              <a:defRPr/>
            </a:pPr>
            <a:r>
              <a:rPr lang="nl-BE" sz="3200" dirty="0">
                <a:solidFill>
                  <a:srgbClr val="FF0000"/>
                </a:solidFill>
              </a:rPr>
              <a:t>ACTIEF</a:t>
            </a:r>
          </a:p>
          <a:p>
            <a:pPr eaLnBrk="1" hangingPunct="1">
              <a:defRPr/>
            </a:pPr>
            <a:endParaRPr lang="nl-BE" sz="1400" dirty="0">
              <a:solidFill>
                <a:srgbClr val="FF0000"/>
              </a:solidFill>
            </a:endParaRPr>
          </a:p>
          <a:p>
            <a:pPr eaLnBrk="1" hangingPunct="1">
              <a:buFont typeface="Wingdings" panose="05000000000000000000" pitchFamily="2" charset="2"/>
              <a:buNone/>
              <a:defRPr/>
            </a:pPr>
            <a:r>
              <a:rPr lang="nl-BE" sz="3200" dirty="0"/>
              <a:t>= </a:t>
            </a:r>
            <a:r>
              <a:rPr lang="nl-BE" sz="2400" dirty="0"/>
              <a:t>Werkmiddelen</a:t>
            </a:r>
          </a:p>
          <a:p>
            <a:pPr eaLnBrk="1" hangingPunct="1">
              <a:buFont typeface="Wingdings" panose="05000000000000000000" pitchFamily="2" charset="2"/>
              <a:buNone/>
              <a:defRPr/>
            </a:pPr>
            <a:r>
              <a:rPr lang="nl-BE" sz="2400" dirty="0"/>
              <a:t>= Bezittingen</a:t>
            </a:r>
          </a:p>
          <a:p>
            <a:pPr lvl="1" eaLnBrk="1" hangingPunct="1">
              <a:defRPr/>
            </a:pPr>
            <a:r>
              <a:rPr lang="nl-BE" dirty="0"/>
              <a:t>Vaste activa</a:t>
            </a:r>
          </a:p>
          <a:p>
            <a:pPr lvl="1" eaLnBrk="1" hangingPunct="1">
              <a:defRPr/>
            </a:pPr>
            <a:r>
              <a:rPr lang="nl-BE" dirty="0"/>
              <a:t>Vlottende activa</a:t>
            </a:r>
          </a:p>
          <a:p>
            <a:pPr lvl="1" eaLnBrk="1" hangingPunct="1">
              <a:buFont typeface="Wingdings" panose="05000000000000000000" pitchFamily="2" charset="2"/>
              <a:buNone/>
              <a:defRPr/>
            </a:pPr>
            <a:endParaRPr lang="nl-BE" sz="2800" dirty="0"/>
          </a:p>
          <a:p>
            <a:pPr lvl="1" eaLnBrk="1" hangingPunct="1">
              <a:buFont typeface="Wingdings" panose="05000000000000000000" pitchFamily="2" charset="2"/>
              <a:buNone/>
              <a:defRPr/>
            </a:pPr>
            <a:endParaRPr lang="nl-NL" sz="2800" dirty="0"/>
          </a:p>
        </p:txBody>
      </p:sp>
      <p:sp>
        <p:nvSpPr>
          <p:cNvPr id="13316" name="Rectangle 4"/>
          <p:cNvSpPr>
            <a:spLocks noGrp="1" noChangeArrowheads="1"/>
          </p:cNvSpPr>
          <p:nvPr>
            <p:ph sz="half" idx="2"/>
          </p:nvPr>
        </p:nvSpPr>
        <p:spPr>
          <a:xfrm>
            <a:off x="5911851" y="2121877"/>
            <a:ext cx="4037013" cy="3488348"/>
          </a:xfrm>
        </p:spPr>
        <p:txBody>
          <a:bodyPr/>
          <a:lstStyle/>
          <a:p>
            <a:pPr algn="r" eaLnBrk="1" hangingPunct="1">
              <a:buFont typeface="Wingdings" panose="05000000000000000000" pitchFamily="2" charset="2"/>
              <a:buNone/>
            </a:pPr>
            <a:r>
              <a:rPr lang="nl-BE" dirty="0">
                <a:solidFill>
                  <a:srgbClr val="FF0000"/>
                </a:solidFill>
              </a:rPr>
              <a:t>			</a:t>
            </a:r>
            <a:r>
              <a:rPr lang="nl-BE" sz="3200" dirty="0">
                <a:solidFill>
                  <a:srgbClr val="FF0000"/>
                </a:solidFill>
              </a:rPr>
              <a:t>PASSIEF</a:t>
            </a:r>
          </a:p>
          <a:p>
            <a:pPr eaLnBrk="1" hangingPunct="1"/>
            <a:endParaRPr lang="nl-BE" sz="1200" dirty="0">
              <a:solidFill>
                <a:srgbClr val="FF0000"/>
              </a:solidFill>
            </a:endParaRPr>
          </a:p>
          <a:p>
            <a:pPr eaLnBrk="1" hangingPunct="1">
              <a:buFont typeface="Wingdings" panose="05000000000000000000" pitchFamily="2" charset="2"/>
              <a:buNone/>
            </a:pPr>
            <a:r>
              <a:rPr lang="nl-BE" sz="2400" dirty="0"/>
              <a:t>=  Financiële middelen</a:t>
            </a:r>
          </a:p>
          <a:p>
            <a:pPr eaLnBrk="1" hangingPunct="1">
              <a:buFont typeface="Wingdings" panose="05000000000000000000" pitchFamily="2" charset="2"/>
              <a:buNone/>
            </a:pPr>
            <a:r>
              <a:rPr lang="nl-BE" sz="2400" dirty="0"/>
              <a:t>=  Schulden</a:t>
            </a:r>
          </a:p>
          <a:p>
            <a:pPr lvl="1" eaLnBrk="1" hangingPunct="1"/>
            <a:r>
              <a:rPr lang="nl-BE" dirty="0">
                <a:ea typeface="Arial" panose="020B0604020202020204" pitchFamily="34" charset="0"/>
              </a:rPr>
              <a:t>Eigen vermogen</a:t>
            </a:r>
          </a:p>
          <a:p>
            <a:pPr lvl="1" eaLnBrk="1" hangingPunct="1"/>
            <a:r>
              <a:rPr lang="nl-BE" dirty="0">
                <a:ea typeface="Arial" panose="020B0604020202020204" pitchFamily="34" charset="0"/>
              </a:rPr>
              <a:t>Vreemd vermogen</a:t>
            </a:r>
            <a:endParaRPr lang="nl-NL" dirty="0">
              <a:ea typeface="Arial" panose="020B0604020202020204" pitchFamily="34" charset="0"/>
            </a:endParaRPr>
          </a:p>
        </p:txBody>
      </p:sp>
      <p:grpSp>
        <p:nvGrpSpPr>
          <p:cNvPr id="29701" name="Group 10"/>
          <p:cNvGrpSpPr>
            <a:grpSpLocks/>
          </p:cNvGrpSpPr>
          <p:nvPr/>
        </p:nvGrpSpPr>
        <p:grpSpPr bwMode="auto">
          <a:xfrm>
            <a:off x="2178050" y="2706688"/>
            <a:ext cx="7467600" cy="2590800"/>
            <a:chOff x="480" y="1632"/>
            <a:chExt cx="4704" cy="1632"/>
          </a:xfrm>
        </p:grpSpPr>
        <p:sp>
          <p:nvSpPr>
            <p:cNvPr id="9225" name="Line 5"/>
            <p:cNvSpPr>
              <a:spLocks noChangeShapeType="1"/>
            </p:cNvSpPr>
            <p:nvPr/>
          </p:nvSpPr>
          <p:spPr bwMode="auto">
            <a:xfrm>
              <a:off x="480" y="1632"/>
              <a:ext cx="470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9226" name="Line 6"/>
            <p:cNvSpPr>
              <a:spLocks noChangeShapeType="1"/>
            </p:cNvSpPr>
            <p:nvPr/>
          </p:nvSpPr>
          <p:spPr bwMode="auto">
            <a:xfrm>
              <a:off x="2688" y="1632"/>
              <a:ext cx="0" cy="163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sp>
        <p:nvSpPr>
          <p:cNvPr id="9223" name="Text Box 7"/>
          <p:cNvSpPr txBox="1">
            <a:spLocks noChangeArrowheads="1"/>
          </p:cNvSpPr>
          <p:nvPr/>
        </p:nvSpPr>
        <p:spPr bwMode="auto">
          <a:xfrm>
            <a:off x="2133600" y="5334001"/>
            <a:ext cx="70866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endParaRPr lang="en-US" sz="2400">
              <a:latin typeface="Times New Roman" charset="0"/>
            </a:endParaRPr>
          </a:p>
        </p:txBody>
      </p:sp>
      <p:sp>
        <p:nvSpPr>
          <p:cNvPr id="9224" name="Text Box 9"/>
          <p:cNvSpPr txBox="1">
            <a:spLocks noChangeArrowheads="1"/>
          </p:cNvSpPr>
          <p:nvPr/>
        </p:nvSpPr>
        <p:spPr bwMode="auto">
          <a:xfrm>
            <a:off x="3271838" y="5448300"/>
            <a:ext cx="7848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defRPr/>
            </a:pPr>
            <a:r>
              <a:rPr lang="nl-BE" sz="2400" dirty="0">
                <a:latin typeface="Times New Roman" charset="0"/>
              </a:rPr>
              <a:t>		</a:t>
            </a:r>
            <a:r>
              <a:rPr lang="nl-BE" sz="2400" b="1" dirty="0">
                <a:solidFill>
                  <a:srgbClr val="FF0000"/>
                </a:solidFill>
                <a:latin typeface="Times New Roman" charset="0"/>
              </a:rPr>
              <a:t>ACTIEF  =  PASSIEF</a:t>
            </a:r>
            <a:endParaRPr lang="nl-NL" sz="2400" b="1" dirty="0">
              <a:solidFill>
                <a:srgbClr val="FF0000"/>
              </a:solidFill>
              <a:latin typeface="Times New Roman" charset="0"/>
            </a:endParaRPr>
          </a:p>
        </p:txBody>
      </p:sp>
      <p:sp>
        <p:nvSpPr>
          <p:cNvPr id="2" name="Slide Number Placeholder 1">
            <a:extLst>
              <a:ext uri="{FF2B5EF4-FFF2-40B4-BE49-F238E27FC236}">
                <a16:creationId xmlns:a16="http://schemas.microsoft.com/office/drawing/2014/main" id="{80D5512A-3CEC-47AD-8386-29014CB4983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ctr" eaLnBrk="1" hangingPunct="1"/>
            <a:r>
              <a:rPr lang="en-US" sz="3200" u="sng" dirty="0" err="1">
                <a:solidFill>
                  <a:schemeClr val="tx2"/>
                </a:solidFill>
              </a:rPr>
              <a:t>Oefening</a:t>
            </a:r>
            <a:r>
              <a:rPr lang="en-US" sz="3600" u="sng" dirty="0">
                <a:solidFill>
                  <a:schemeClr val="tx2"/>
                </a:solidFill>
              </a:rPr>
              <a:t> </a:t>
            </a:r>
          </a:p>
        </p:txBody>
      </p:sp>
      <p:sp>
        <p:nvSpPr>
          <p:cNvPr id="70659" name="Rectangle 3"/>
          <p:cNvSpPr>
            <a:spLocks noGrp="1" noChangeArrowheads="1"/>
          </p:cNvSpPr>
          <p:nvPr>
            <p:ph idx="1"/>
          </p:nvPr>
        </p:nvSpPr>
        <p:spPr/>
        <p:txBody>
          <a:bodyPr>
            <a:normAutofit/>
          </a:bodyPr>
          <a:lstStyle/>
          <a:p>
            <a:pPr eaLnBrk="1" hangingPunct="1">
              <a:lnSpc>
                <a:spcPct val="80000"/>
              </a:lnSpc>
              <a:buFont typeface="Wingdings" panose="05000000000000000000" pitchFamily="2" charset="2"/>
              <a:buNone/>
              <a:defRPr/>
            </a:pPr>
            <a:r>
              <a:rPr lang="nl-BE" sz="2400" dirty="0"/>
              <a:t>Op 31/03/200x ziet de toestand van de onderneming </a:t>
            </a:r>
            <a:r>
              <a:rPr lang="nl-BE" sz="2400" dirty="0" err="1"/>
              <a:t>Alpha</a:t>
            </a:r>
            <a:r>
              <a:rPr lang="nl-BE" sz="2400" dirty="0"/>
              <a:t> er als volgt uit: </a:t>
            </a:r>
          </a:p>
          <a:p>
            <a:pPr eaLnBrk="1" hangingPunct="1">
              <a:lnSpc>
                <a:spcPct val="80000"/>
              </a:lnSpc>
              <a:buFont typeface="Wingdings" panose="05000000000000000000" pitchFamily="2" charset="2"/>
              <a:buNone/>
              <a:defRPr/>
            </a:pPr>
            <a:endParaRPr lang="nl-BE" sz="2400" dirty="0"/>
          </a:p>
          <a:p>
            <a:pPr eaLnBrk="1" hangingPunct="1">
              <a:lnSpc>
                <a:spcPct val="80000"/>
              </a:lnSpc>
              <a:defRPr/>
            </a:pPr>
            <a:r>
              <a:rPr lang="nl-BE" sz="2400" dirty="0"/>
              <a:t>contant geld: 7.500 EUR</a:t>
            </a:r>
          </a:p>
          <a:p>
            <a:pPr eaLnBrk="1" hangingPunct="1">
              <a:lnSpc>
                <a:spcPct val="80000"/>
              </a:lnSpc>
              <a:defRPr/>
            </a:pPr>
            <a:r>
              <a:rPr lang="nl-BE" sz="2400" dirty="0"/>
              <a:t>waarde gebouw: 92.500 EUR</a:t>
            </a:r>
          </a:p>
          <a:p>
            <a:pPr eaLnBrk="1" hangingPunct="1">
              <a:lnSpc>
                <a:spcPct val="80000"/>
              </a:lnSpc>
              <a:defRPr/>
            </a:pPr>
            <a:r>
              <a:rPr lang="nl-BE" sz="2400" dirty="0"/>
              <a:t>waarde meubelen: 10.000 EUR</a:t>
            </a:r>
          </a:p>
          <a:p>
            <a:pPr eaLnBrk="1" hangingPunct="1">
              <a:lnSpc>
                <a:spcPct val="80000"/>
              </a:lnSpc>
              <a:defRPr/>
            </a:pPr>
            <a:r>
              <a:rPr lang="nl-BE" sz="2400" dirty="0"/>
              <a:t>voorraad handelsgoederen: 22.500 EUR</a:t>
            </a:r>
          </a:p>
          <a:p>
            <a:pPr eaLnBrk="1" hangingPunct="1">
              <a:lnSpc>
                <a:spcPct val="80000"/>
              </a:lnSpc>
              <a:defRPr/>
            </a:pPr>
            <a:r>
              <a:rPr lang="nl-BE" sz="2400" dirty="0"/>
              <a:t>De werkmiddelen worden gefinancierd met eigen vermogen</a:t>
            </a:r>
          </a:p>
          <a:p>
            <a:pPr eaLnBrk="1" hangingPunct="1">
              <a:lnSpc>
                <a:spcPct val="80000"/>
              </a:lnSpc>
              <a:defRPr/>
            </a:pPr>
            <a:r>
              <a:rPr lang="nl-BE" sz="2400" dirty="0"/>
              <a:t>nog te betalen facturen: 6.250 EUR aan de heer Smits</a:t>
            </a:r>
            <a:endParaRPr lang="en-US" sz="2400" dirty="0"/>
          </a:p>
        </p:txBody>
      </p:sp>
      <p:sp>
        <p:nvSpPr>
          <p:cNvPr id="10245" name="Text Box 4"/>
          <p:cNvSpPr txBox="1">
            <a:spLocks noChangeArrowheads="1"/>
          </p:cNvSpPr>
          <p:nvPr/>
        </p:nvSpPr>
        <p:spPr bwMode="auto">
          <a:xfrm>
            <a:off x="2197100" y="1397000"/>
            <a:ext cx="7747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marL="342900" indent="-342900" eaLnBrk="0" hangingPunct="0">
              <a:tabLst>
                <a:tab pos="3429000" algn="r"/>
              </a:tabLst>
              <a:defRPr>
                <a:solidFill>
                  <a:schemeClr val="tx1"/>
                </a:solidFill>
                <a:latin typeface="Arial" charset="0"/>
                <a:ea typeface="ＭＳ Ｐゴシック" charset="0"/>
                <a:cs typeface="Arial" charset="0"/>
              </a:defRPr>
            </a:lvl1pPr>
            <a:lvl2pPr marL="742950" indent="-285750" eaLnBrk="0" hangingPunct="0">
              <a:tabLst>
                <a:tab pos="3429000" algn="r"/>
              </a:tabLst>
              <a:defRPr>
                <a:solidFill>
                  <a:schemeClr val="tx1"/>
                </a:solidFill>
                <a:latin typeface="Arial" charset="0"/>
                <a:ea typeface="Arial" charset="0"/>
                <a:cs typeface="Arial" charset="0"/>
              </a:defRPr>
            </a:lvl2pPr>
            <a:lvl3pPr marL="1143000" indent="-228600" eaLnBrk="0" hangingPunct="0">
              <a:tabLst>
                <a:tab pos="3429000" algn="r"/>
              </a:tabLst>
              <a:defRPr>
                <a:solidFill>
                  <a:schemeClr val="tx1"/>
                </a:solidFill>
                <a:latin typeface="Arial" charset="0"/>
                <a:ea typeface="Arial" charset="0"/>
                <a:cs typeface="Arial" charset="0"/>
              </a:defRPr>
            </a:lvl3pPr>
            <a:lvl4pPr marL="1600200" indent="-228600" eaLnBrk="0" hangingPunct="0">
              <a:tabLst>
                <a:tab pos="3429000" algn="r"/>
              </a:tabLst>
              <a:defRPr>
                <a:solidFill>
                  <a:schemeClr val="tx1"/>
                </a:solidFill>
                <a:latin typeface="Arial" charset="0"/>
                <a:ea typeface="Arial" charset="0"/>
                <a:cs typeface="Arial" charset="0"/>
              </a:defRPr>
            </a:lvl4pPr>
            <a:lvl5pPr marL="2057400" indent="-228600" eaLnBrk="0" hangingPunct="0">
              <a:tabLst>
                <a:tab pos="3429000" algn="r"/>
              </a:tabLst>
              <a:defRPr>
                <a:solidFill>
                  <a:schemeClr val="tx1"/>
                </a:solidFill>
                <a:latin typeface="Arial" charset="0"/>
                <a:ea typeface="Arial" charset="0"/>
                <a:cs typeface="Arial" charset="0"/>
              </a:defRPr>
            </a:lvl5pPr>
            <a:lvl6pPr marL="25146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9pPr>
          </a:lstStyle>
          <a:p>
            <a:pPr eaLnBrk="1" hangingPunct="1">
              <a:spcBef>
                <a:spcPct val="50000"/>
              </a:spcBef>
              <a:defRPr/>
            </a:pPr>
            <a:r>
              <a:rPr lang="en-US" sz="2400" i="1" u="sng" dirty="0" err="1">
                <a:solidFill>
                  <a:schemeClr val="tx2"/>
                </a:solidFill>
                <a:latin typeface="Times New Roman" charset="0"/>
              </a:rPr>
              <a:t>Stel</a:t>
            </a:r>
            <a:r>
              <a:rPr lang="en-US" sz="2400" i="1" u="sng" dirty="0">
                <a:solidFill>
                  <a:schemeClr val="tx2"/>
                </a:solidFill>
                <a:latin typeface="Times New Roman" charset="0"/>
              </a:rPr>
              <a:t> de </a:t>
            </a:r>
            <a:r>
              <a:rPr lang="en-US" sz="2400" i="1" u="sng" dirty="0" err="1">
                <a:solidFill>
                  <a:schemeClr val="tx2"/>
                </a:solidFill>
                <a:latin typeface="Times New Roman" charset="0"/>
              </a:rPr>
              <a:t>beginbalans</a:t>
            </a:r>
            <a:r>
              <a:rPr lang="en-US" sz="2400" i="1" u="sng" dirty="0">
                <a:solidFill>
                  <a:schemeClr val="tx2"/>
                </a:solidFill>
                <a:latin typeface="Times New Roman" charset="0"/>
              </a:rPr>
              <a:t> op:</a:t>
            </a:r>
          </a:p>
        </p:txBody>
      </p:sp>
      <p:sp>
        <p:nvSpPr>
          <p:cNvPr id="2" name="Slide Number Placeholder 1">
            <a:extLst>
              <a:ext uri="{FF2B5EF4-FFF2-40B4-BE49-F238E27FC236}">
                <a16:creationId xmlns:a16="http://schemas.microsoft.com/office/drawing/2014/main" id="{539B59FA-D1D8-4519-8497-84AA472E2D6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971675" y="277814"/>
            <a:ext cx="8229600" cy="1139825"/>
          </a:xfrm>
        </p:spPr>
        <p:txBody>
          <a:bodyPr/>
          <a:lstStyle/>
          <a:p>
            <a:pPr eaLnBrk="1" hangingPunct="1"/>
            <a:r>
              <a:rPr lang="en-US" sz="3600" u="sng"/>
              <a:t>Beginbalans Alpha</a:t>
            </a:r>
          </a:p>
        </p:txBody>
      </p:sp>
      <p:sp>
        <p:nvSpPr>
          <p:cNvPr id="71683" name="Rectangle 3"/>
          <p:cNvSpPr>
            <a:spLocks noGrp="1" noChangeArrowheads="1"/>
          </p:cNvSpPr>
          <p:nvPr>
            <p:ph sz="half" idx="1"/>
          </p:nvPr>
        </p:nvSpPr>
        <p:spPr>
          <a:xfrm>
            <a:off x="2112964" y="2025651"/>
            <a:ext cx="4033837" cy="4525963"/>
          </a:xfrm>
        </p:spPr>
        <p:txBody>
          <a:bodyPr>
            <a:normAutofit lnSpcReduction="10000"/>
          </a:bodyPr>
          <a:lstStyle/>
          <a:p>
            <a:pPr eaLnBrk="1" hangingPunct="1">
              <a:buFont typeface="Wingdings" panose="05000000000000000000" pitchFamily="2" charset="2"/>
              <a:buNone/>
            </a:pPr>
            <a:r>
              <a:rPr lang="en-US" sz="1600" dirty="0"/>
              <a:t>                    </a:t>
            </a:r>
            <a:r>
              <a:rPr lang="en-US" sz="1600" dirty="0" err="1"/>
              <a:t>Actief</a:t>
            </a:r>
            <a:endParaRPr lang="en-US" sz="1600" dirty="0"/>
          </a:p>
          <a:p>
            <a:pPr eaLnBrk="1" hangingPunct="1">
              <a:buFont typeface="Wingdings" panose="05000000000000000000" pitchFamily="2" charset="2"/>
              <a:buNone/>
            </a:pPr>
            <a:endParaRPr lang="en-US" sz="1600" dirty="0"/>
          </a:p>
          <a:p>
            <a:pPr eaLnBrk="1" hangingPunct="1">
              <a:buFont typeface="Wingdings" panose="05000000000000000000" pitchFamily="2" charset="2"/>
              <a:buNone/>
            </a:pPr>
            <a:r>
              <a:rPr lang="en-US" sz="1600" dirty="0"/>
              <a:t>VASTE ACTIVA</a:t>
            </a:r>
          </a:p>
          <a:p>
            <a:pPr eaLnBrk="1" hangingPunct="1">
              <a:buFont typeface="Wingdings" panose="05000000000000000000" pitchFamily="2" charset="2"/>
              <a:buNone/>
            </a:pPr>
            <a:r>
              <a:rPr lang="en-US" sz="1600" dirty="0" err="1"/>
              <a:t>Gebouwen</a:t>
            </a:r>
            <a:r>
              <a:rPr lang="en-US" sz="1600" dirty="0"/>
              <a:t>  	                92.500</a:t>
            </a:r>
          </a:p>
          <a:p>
            <a:pPr>
              <a:buNone/>
            </a:pPr>
            <a:r>
              <a:rPr lang="en-US" sz="1600" dirty="0" err="1"/>
              <a:t>Meubilair</a:t>
            </a:r>
            <a:r>
              <a:rPr lang="en-US" sz="1600" dirty="0"/>
              <a:t>		   10.000</a:t>
            </a:r>
          </a:p>
          <a:p>
            <a:pPr eaLnBrk="1" hangingPunct="1">
              <a:buFont typeface="Wingdings" panose="05000000000000000000" pitchFamily="2" charset="2"/>
              <a:buNone/>
            </a:pPr>
            <a:r>
              <a:rPr lang="en-US" sz="1600" dirty="0"/>
              <a:t>	</a:t>
            </a:r>
          </a:p>
          <a:p>
            <a:pPr eaLnBrk="1" hangingPunct="1">
              <a:buFont typeface="Wingdings" panose="05000000000000000000" pitchFamily="2" charset="2"/>
              <a:buNone/>
            </a:pPr>
            <a:r>
              <a:rPr lang="en-US" sz="1600" dirty="0"/>
              <a:t>VLOTTENDE ACTIVA</a:t>
            </a:r>
          </a:p>
          <a:p>
            <a:pPr eaLnBrk="1" hangingPunct="1">
              <a:buFont typeface="Wingdings" panose="05000000000000000000" pitchFamily="2" charset="2"/>
              <a:buNone/>
            </a:pPr>
            <a:r>
              <a:rPr lang="en-US" sz="1600" dirty="0" err="1"/>
              <a:t>Voorraad</a:t>
            </a:r>
            <a:r>
              <a:rPr lang="en-US" sz="1600" dirty="0"/>
              <a:t> </a:t>
            </a:r>
            <a:r>
              <a:rPr lang="en-US" sz="1600" dirty="0" err="1"/>
              <a:t>handelsgoederen</a:t>
            </a:r>
            <a:r>
              <a:rPr lang="en-US" sz="1600" dirty="0"/>
              <a:t>   22.500</a:t>
            </a:r>
          </a:p>
          <a:p>
            <a:pPr eaLnBrk="1" hangingPunct="1">
              <a:buFont typeface="Wingdings" panose="05000000000000000000" pitchFamily="2" charset="2"/>
              <a:buNone/>
            </a:pPr>
            <a:r>
              <a:rPr lang="en-US" sz="1600" dirty="0" err="1"/>
              <a:t>Kas</a:t>
            </a:r>
            <a:r>
              <a:rPr lang="en-US" sz="1600" dirty="0"/>
              <a:t>	    	                  7.500</a:t>
            </a:r>
          </a:p>
          <a:p>
            <a:pPr eaLnBrk="1" hangingPunct="1">
              <a:buFont typeface="Wingdings" panose="05000000000000000000" pitchFamily="2" charset="2"/>
              <a:buNone/>
            </a:pPr>
            <a:endParaRPr lang="en-US" sz="1600" dirty="0"/>
          </a:p>
          <a:p>
            <a:pPr eaLnBrk="1" hangingPunct="1">
              <a:buFont typeface="Wingdings" panose="05000000000000000000" pitchFamily="2" charset="2"/>
              <a:buNone/>
            </a:pPr>
            <a:endParaRPr lang="en-US" sz="1600" dirty="0"/>
          </a:p>
          <a:p>
            <a:pPr eaLnBrk="1" hangingPunct="1">
              <a:buFont typeface="Wingdings" panose="05000000000000000000" pitchFamily="2" charset="2"/>
              <a:buNone/>
            </a:pPr>
            <a:r>
              <a:rPr lang="en-US" sz="1600" dirty="0" err="1"/>
              <a:t>Totaal</a:t>
            </a:r>
            <a:r>
              <a:rPr lang="en-US" sz="1600" dirty="0"/>
              <a:t>		              132.500						</a:t>
            </a:r>
          </a:p>
        </p:txBody>
      </p:sp>
      <p:sp>
        <p:nvSpPr>
          <p:cNvPr id="71684" name="Rectangle 4"/>
          <p:cNvSpPr>
            <a:spLocks noGrp="1" noChangeArrowheads="1"/>
          </p:cNvSpPr>
          <p:nvPr>
            <p:ph sz="half" idx="2"/>
          </p:nvPr>
        </p:nvSpPr>
        <p:spPr>
          <a:xfrm>
            <a:off x="6237288" y="1417638"/>
            <a:ext cx="4033838" cy="4525962"/>
          </a:xfrm>
        </p:spPr>
        <p:txBody>
          <a:bodyPr>
            <a:normAutofit lnSpcReduction="10000"/>
          </a:bodyPr>
          <a:lstStyle/>
          <a:p>
            <a:pPr eaLnBrk="1" hangingPunct="1">
              <a:lnSpc>
                <a:spcPct val="90000"/>
              </a:lnSpc>
              <a:buFont typeface="Wingdings" panose="05000000000000000000" pitchFamily="2" charset="2"/>
              <a:buNone/>
            </a:pPr>
            <a:r>
              <a:rPr lang="en-US" sz="2000" dirty="0"/>
              <a:t>                                                     				</a:t>
            </a:r>
            <a:r>
              <a:rPr lang="en-US" sz="1800" dirty="0" err="1"/>
              <a:t>Passief</a:t>
            </a:r>
            <a:endParaRPr lang="en-US" sz="1800" dirty="0"/>
          </a:p>
          <a:p>
            <a:pPr algn="r" eaLnBrk="1" hangingPunct="1">
              <a:lnSpc>
                <a:spcPct val="90000"/>
              </a:lnSpc>
              <a:buFont typeface="Wingdings" panose="05000000000000000000" pitchFamily="2" charset="2"/>
              <a:buNone/>
            </a:pPr>
            <a:endParaRPr lang="en-US" sz="1800" dirty="0"/>
          </a:p>
          <a:p>
            <a:pPr eaLnBrk="1" hangingPunct="1">
              <a:lnSpc>
                <a:spcPct val="90000"/>
              </a:lnSpc>
              <a:buFont typeface="Wingdings" panose="05000000000000000000" pitchFamily="2" charset="2"/>
              <a:buNone/>
            </a:pPr>
            <a:r>
              <a:rPr lang="en-US" sz="1800" dirty="0"/>
              <a:t>EIGEN VERMOGEN</a:t>
            </a:r>
          </a:p>
          <a:p>
            <a:pPr>
              <a:lnSpc>
                <a:spcPct val="90000"/>
              </a:lnSpc>
              <a:buNone/>
            </a:pPr>
            <a:r>
              <a:rPr lang="en-US" sz="1800" dirty="0" err="1"/>
              <a:t>Kapitaal</a:t>
            </a:r>
            <a:r>
              <a:rPr lang="en-US" sz="1800" dirty="0"/>
              <a:t>                         126.250</a:t>
            </a:r>
          </a:p>
          <a:p>
            <a:pPr eaLnBrk="1" hangingPunct="1">
              <a:lnSpc>
                <a:spcPct val="90000"/>
              </a:lnSpc>
              <a:buFont typeface="Wingdings" panose="05000000000000000000" pitchFamily="2" charset="2"/>
              <a:buNone/>
            </a:pPr>
            <a:r>
              <a:rPr lang="en-US" sz="1800" dirty="0"/>
              <a:t>		</a:t>
            </a:r>
          </a:p>
          <a:p>
            <a:pPr eaLnBrk="1" hangingPunct="1">
              <a:lnSpc>
                <a:spcPct val="90000"/>
              </a:lnSpc>
              <a:buFont typeface="Wingdings" panose="05000000000000000000" pitchFamily="2" charset="2"/>
              <a:buNone/>
            </a:pPr>
            <a:endParaRPr lang="en-US" sz="1800" dirty="0"/>
          </a:p>
          <a:p>
            <a:pPr eaLnBrk="1" hangingPunct="1">
              <a:lnSpc>
                <a:spcPct val="90000"/>
              </a:lnSpc>
              <a:buFont typeface="Wingdings" panose="05000000000000000000" pitchFamily="2" charset="2"/>
              <a:buNone/>
            </a:pPr>
            <a:r>
              <a:rPr lang="en-US" sz="1800" dirty="0"/>
              <a:t>VREEMD VERMOGEN</a:t>
            </a:r>
          </a:p>
          <a:p>
            <a:pPr eaLnBrk="1" hangingPunct="1">
              <a:lnSpc>
                <a:spcPct val="90000"/>
              </a:lnSpc>
              <a:buFont typeface="Wingdings" panose="05000000000000000000" pitchFamily="2" charset="2"/>
              <a:buNone/>
            </a:pPr>
            <a:r>
              <a:rPr lang="en-US" sz="1800" dirty="0" err="1"/>
              <a:t>Leveranciers</a:t>
            </a:r>
            <a:r>
              <a:rPr lang="en-US" sz="1800" dirty="0"/>
              <a:t>	                6.250</a:t>
            </a:r>
          </a:p>
          <a:p>
            <a:pPr eaLnBrk="1" hangingPunct="1">
              <a:lnSpc>
                <a:spcPct val="90000"/>
              </a:lnSpc>
              <a:buFont typeface="Wingdings" panose="05000000000000000000" pitchFamily="2" charset="2"/>
              <a:buNone/>
            </a:pPr>
            <a:endParaRPr lang="en-US" sz="1800" dirty="0"/>
          </a:p>
          <a:p>
            <a:pPr eaLnBrk="1" hangingPunct="1">
              <a:lnSpc>
                <a:spcPct val="90000"/>
              </a:lnSpc>
              <a:buFont typeface="Wingdings" panose="05000000000000000000" pitchFamily="2" charset="2"/>
              <a:buNone/>
            </a:pPr>
            <a:endParaRPr lang="en-US" sz="1800" dirty="0"/>
          </a:p>
          <a:p>
            <a:pPr eaLnBrk="1" hangingPunct="1">
              <a:lnSpc>
                <a:spcPct val="90000"/>
              </a:lnSpc>
              <a:buFont typeface="Wingdings" panose="05000000000000000000" pitchFamily="2" charset="2"/>
              <a:buNone/>
            </a:pPr>
            <a:endParaRPr lang="en-US" sz="1800" dirty="0"/>
          </a:p>
          <a:p>
            <a:pPr eaLnBrk="1" hangingPunct="1">
              <a:lnSpc>
                <a:spcPct val="90000"/>
              </a:lnSpc>
              <a:buFont typeface="Wingdings" panose="05000000000000000000" pitchFamily="2" charset="2"/>
              <a:buNone/>
            </a:pPr>
            <a:r>
              <a:rPr lang="en-US" sz="1800" dirty="0" err="1"/>
              <a:t>Totaal</a:t>
            </a:r>
            <a:r>
              <a:rPr lang="en-US" sz="1800" dirty="0"/>
              <a:t> 		            132.500</a:t>
            </a:r>
          </a:p>
        </p:txBody>
      </p:sp>
      <p:sp>
        <p:nvSpPr>
          <p:cNvPr id="11270" name="Line 5"/>
          <p:cNvSpPr>
            <a:spLocks noChangeShapeType="1"/>
          </p:cNvSpPr>
          <p:nvPr/>
        </p:nvSpPr>
        <p:spPr bwMode="auto">
          <a:xfrm>
            <a:off x="2324100" y="2413000"/>
            <a:ext cx="7607300" cy="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nvGrpSpPr>
          <p:cNvPr id="33798" name="Group 6"/>
          <p:cNvGrpSpPr>
            <a:grpSpLocks/>
          </p:cNvGrpSpPr>
          <p:nvPr/>
        </p:nvGrpSpPr>
        <p:grpSpPr bwMode="auto">
          <a:xfrm>
            <a:off x="2211389" y="2370138"/>
            <a:ext cx="7489825" cy="3516312"/>
            <a:chOff x="385" y="981"/>
            <a:chExt cx="4627" cy="2721"/>
          </a:xfrm>
        </p:grpSpPr>
        <p:sp>
          <p:nvSpPr>
            <p:cNvPr id="11275" name="Line 7"/>
            <p:cNvSpPr>
              <a:spLocks noChangeShapeType="1"/>
            </p:cNvSpPr>
            <p:nvPr/>
          </p:nvSpPr>
          <p:spPr bwMode="auto">
            <a:xfrm>
              <a:off x="385" y="981"/>
              <a:ext cx="462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11276" name="Line 8"/>
            <p:cNvSpPr>
              <a:spLocks noChangeShapeType="1"/>
            </p:cNvSpPr>
            <p:nvPr/>
          </p:nvSpPr>
          <p:spPr bwMode="auto">
            <a:xfrm>
              <a:off x="2653" y="981"/>
              <a:ext cx="0" cy="272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sp>
        <p:nvSpPr>
          <p:cNvPr id="11272" name="Text Box 9"/>
          <p:cNvSpPr txBox="1">
            <a:spLocks noChangeArrowheads="1"/>
          </p:cNvSpPr>
          <p:nvPr/>
        </p:nvSpPr>
        <p:spPr bwMode="auto">
          <a:xfrm>
            <a:off x="5080000" y="1943100"/>
            <a:ext cx="172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marL="342900" indent="-342900" eaLnBrk="0" hangingPunct="0">
              <a:tabLst>
                <a:tab pos="3429000" algn="r"/>
              </a:tabLst>
              <a:defRPr>
                <a:solidFill>
                  <a:schemeClr val="tx1"/>
                </a:solidFill>
                <a:latin typeface="Arial" charset="0"/>
                <a:ea typeface="ＭＳ Ｐゴシック" charset="0"/>
                <a:cs typeface="Arial" charset="0"/>
              </a:defRPr>
            </a:lvl1pPr>
            <a:lvl2pPr marL="742950" indent="-285750" eaLnBrk="0" hangingPunct="0">
              <a:tabLst>
                <a:tab pos="3429000" algn="r"/>
              </a:tabLst>
              <a:defRPr>
                <a:solidFill>
                  <a:schemeClr val="tx1"/>
                </a:solidFill>
                <a:latin typeface="Arial" charset="0"/>
                <a:ea typeface="Arial" charset="0"/>
                <a:cs typeface="Arial" charset="0"/>
              </a:defRPr>
            </a:lvl2pPr>
            <a:lvl3pPr marL="1143000" indent="-228600" eaLnBrk="0" hangingPunct="0">
              <a:tabLst>
                <a:tab pos="3429000" algn="r"/>
              </a:tabLst>
              <a:defRPr>
                <a:solidFill>
                  <a:schemeClr val="tx1"/>
                </a:solidFill>
                <a:latin typeface="Arial" charset="0"/>
                <a:ea typeface="Arial" charset="0"/>
                <a:cs typeface="Arial" charset="0"/>
              </a:defRPr>
            </a:lvl3pPr>
            <a:lvl4pPr marL="1600200" indent="-228600" eaLnBrk="0" hangingPunct="0">
              <a:tabLst>
                <a:tab pos="3429000" algn="r"/>
              </a:tabLst>
              <a:defRPr>
                <a:solidFill>
                  <a:schemeClr val="tx1"/>
                </a:solidFill>
                <a:latin typeface="Arial" charset="0"/>
                <a:ea typeface="Arial" charset="0"/>
                <a:cs typeface="Arial" charset="0"/>
              </a:defRPr>
            </a:lvl4pPr>
            <a:lvl5pPr marL="2057400" indent="-228600" eaLnBrk="0" hangingPunct="0">
              <a:tabLst>
                <a:tab pos="3429000" algn="r"/>
              </a:tabLst>
              <a:defRPr>
                <a:solidFill>
                  <a:schemeClr val="tx1"/>
                </a:solidFill>
                <a:latin typeface="Arial" charset="0"/>
                <a:ea typeface="Arial" charset="0"/>
                <a:cs typeface="Arial" charset="0"/>
              </a:defRPr>
            </a:lvl5pPr>
            <a:lvl6pPr marL="25146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9pPr>
          </a:lstStyle>
          <a:p>
            <a:pPr eaLnBrk="1" hangingPunct="1">
              <a:spcBef>
                <a:spcPct val="50000"/>
              </a:spcBef>
              <a:defRPr/>
            </a:pPr>
            <a:r>
              <a:rPr lang="en-US" sz="2400" dirty="0">
                <a:solidFill>
                  <a:schemeClr val="tx2"/>
                </a:solidFill>
                <a:latin typeface="Times New Roman" charset="0"/>
              </a:rPr>
              <a:t>31/03/200x</a:t>
            </a:r>
          </a:p>
        </p:txBody>
      </p:sp>
      <p:sp>
        <p:nvSpPr>
          <p:cNvPr id="11273" name="Line 10"/>
          <p:cNvSpPr>
            <a:spLocks noChangeShapeType="1"/>
          </p:cNvSpPr>
          <p:nvPr/>
        </p:nvSpPr>
        <p:spPr bwMode="auto">
          <a:xfrm>
            <a:off x="4931292" y="5031964"/>
            <a:ext cx="85883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11274" name="Line 11"/>
          <p:cNvSpPr>
            <a:spLocks noChangeShapeType="1"/>
          </p:cNvSpPr>
          <p:nvPr/>
        </p:nvSpPr>
        <p:spPr bwMode="auto">
          <a:xfrm>
            <a:off x="9072564" y="5027613"/>
            <a:ext cx="85883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2" name="Slide Number Placeholder 1">
            <a:extLst>
              <a:ext uri="{FF2B5EF4-FFF2-40B4-BE49-F238E27FC236}">
                <a16:creationId xmlns:a16="http://schemas.microsoft.com/office/drawing/2014/main" id="{751A6BC4-CBCD-4DB5-B5D0-6034972CBD2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27281" y="297658"/>
            <a:ext cx="7772401" cy="990600"/>
          </a:xfrm>
        </p:spPr>
        <p:txBody>
          <a:bodyPr/>
          <a:lstStyle/>
          <a:p>
            <a:pPr algn="ctr" eaLnBrk="1" hangingPunct="1">
              <a:defRPr/>
            </a:pPr>
            <a:r>
              <a:rPr lang="nl-BE" sz="3200" u="sng" dirty="0"/>
              <a:t>Indeling van de balans</a:t>
            </a:r>
            <a:endParaRPr lang="nl-NL" sz="3200" u="sng" dirty="0"/>
          </a:p>
        </p:txBody>
      </p:sp>
      <p:sp>
        <p:nvSpPr>
          <p:cNvPr id="18435" name="Rectangle 3"/>
          <p:cNvSpPr>
            <a:spLocks noGrp="1" noChangeArrowheads="1"/>
          </p:cNvSpPr>
          <p:nvPr>
            <p:ph sz="half" idx="1"/>
          </p:nvPr>
        </p:nvSpPr>
        <p:spPr>
          <a:xfrm>
            <a:off x="2651125" y="1382713"/>
            <a:ext cx="3124200" cy="4724400"/>
          </a:xfrm>
        </p:spPr>
        <p:txBody>
          <a:bodyPr>
            <a:normAutofit lnSpcReduction="10000"/>
          </a:bodyPr>
          <a:lstStyle/>
          <a:p>
            <a:pPr eaLnBrk="1" hangingPunct="1">
              <a:lnSpc>
                <a:spcPct val="80000"/>
              </a:lnSpc>
              <a:buFont typeface="Wingdings" panose="05000000000000000000" pitchFamily="2" charset="2"/>
              <a:buNone/>
            </a:pPr>
            <a:r>
              <a:rPr lang="nl-BE" sz="1600">
                <a:solidFill>
                  <a:srgbClr val="FF0000"/>
                </a:solidFill>
              </a:rPr>
              <a:t>ACTIEF</a:t>
            </a:r>
          </a:p>
          <a:p>
            <a:pPr eaLnBrk="1" hangingPunct="1">
              <a:lnSpc>
                <a:spcPct val="80000"/>
              </a:lnSpc>
              <a:buFont typeface="Wingdings" panose="05000000000000000000" pitchFamily="2" charset="2"/>
              <a:buNone/>
            </a:pPr>
            <a:endParaRPr lang="nl-BE" sz="1600">
              <a:solidFill>
                <a:srgbClr val="FF0000"/>
              </a:solidFill>
            </a:endParaRPr>
          </a:p>
          <a:p>
            <a:pPr eaLnBrk="1" hangingPunct="1">
              <a:lnSpc>
                <a:spcPct val="80000"/>
              </a:lnSpc>
              <a:buFont typeface="Wingdings" panose="05000000000000000000" pitchFamily="2" charset="2"/>
              <a:buNone/>
            </a:pPr>
            <a:r>
              <a:rPr lang="nl-BE" sz="1600"/>
              <a:t>VASTE ACTIVA</a:t>
            </a:r>
          </a:p>
          <a:p>
            <a:pPr eaLnBrk="1" hangingPunct="1">
              <a:lnSpc>
                <a:spcPct val="80000"/>
              </a:lnSpc>
            </a:pPr>
            <a:r>
              <a:rPr lang="nl-BE" sz="1600"/>
              <a:t>Oprichtingskosten</a:t>
            </a:r>
          </a:p>
          <a:p>
            <a:pPr eaLnBrk="1" hangingPunct="1">
              <a:lnSpc>
                <a:spcPct val="80000"/>
              </a:lnSpc>
            </a:pPr>
            <a:r>
              <a:rPr lang="nl-BE" sz="1600"/>
              <a:t>Immateriële vaste activa</a:t>
            </a:r>
          </a:p>
          <a:p>
            <a:pPr eaLnBrk="1" hangingPunct="1">
              <a:lnSpc>
                <a:spcPct val="80000"/>
              </a:lnSpc>
            </a:pPr>
            <a:r>
              <a:rPr lang="nl-BE" sz="1600"/>
              <a:t>Materiële vaste activa</a:t>
            </a:r>
          </a:p>
          <a:p>
            <a:pPr eaLnBrk="1" hangingPunct="1">
              <a:lnSpc>
                <a:spcPct val="80000"/>
              </a:lnSpc>
            </a:pPr>
            <a:r>
              <a:rPr lang="nl-BE" sz="1600"/>
              <a:t>Financiële vaste activa</a:t>
            </a:r>
          </a:p>
          <a:p>
            <a:pPr eaLnBrk="1" hangingPunct="1">
              <a:lnSpc>
                <a:spcPct val="80000"/>
              </a:lnSpc>
            </a:pPr>
            <a:endParaRPr lang="nl-BE" sz="1600"/>
          </a:p>
          <a:p>
            <a:pPr eaLnBrk="1" hangingPunct="1">
              <a:lnSpc>
                <a:spcPct val="80000"/>
              </a:lnSpc>
              <a:buFont typeface="Wingdings" panose="05000000000000000000" pitchFamily="2" charset="2"/>
              <a:buNone/>
            </a:pPr>
            <a:r>
              <a:rPr lang="nl-BE" sz="1600"/>
              <a:t>VLOTTENDE ACTIVA</a:t>
            </a:r>
          </a:p>
          <a:p>
            <a:pPr eaLnBrk="1" hangingPunct="1">
              <a:lnSpc>
                <a:spcPct val="80000"/>
              </a:lnSpc>
            </a:pPr>
            <a:r>
              <a:rPr lang="nl-BE" sz="1600"/>
              <a:t>Vorderingen +1 jaar</a:t>
            </a:r>
          </a:p>
          <a:p>
            <a:pPr eaLnBrk="1" hangingPunct="1">
              <a:lnSpc>
                <a:spcPct val="80000"/>
              </a:lnSpc>
            </a:pPr>
            <a:r>
              <a:rPr lang="nl-BE" sz="1600"/>
              <a:t>Voorraden</a:t>
            </a:r>
          </a:p>
          <a:p>
            <a:pPr eaLnBrk="1" hangingPunct="1">
              <a:lnSpc>
                <a:spcPct val="80000"/>
              </a:lnSpc>
            </a:pPr>
            <a:r>
              <a:rPr lang="nl-BE" sz="1600"/>
              <a:t>Vorderingen –1jaar</a:t>
            </a:r>
          </a:p>
          <a:p>
            <a:pPr eaLnBrk="1" hangingPunct="1">
              <a:lnSpc>
                <a:spcPct val="80000"/>
              </a:lnSpc>
            </a:pPr>
            <a:r>
              <a:rPr lang="nl-BE" sz="1600"/>
              <a:t>Geldbeleggingen </a:t>
            </a:r>
          </a:p>
          <a:p>
            <a:pPr eaLnBrk="1" hangingPunct="1">
              <a:lnSpc>
                <a:spcPct val="80000"/>
              </a:lnSpc>
            </a:pPr>
            <a:r>
              <a:rPr lang="nl-BE" sz="1600"/>
              <a:t>Liquide middelen</a:t>
            </a:r>
          </a:p>
          <a:p>
            <a:pPr eaLnBrk="1" hangingPunct="1">
              <a:lnSpc>
                <a:spcPct val="80000"/>
              </a:lnSpc>
            </a:pPr>
            <a:r>
              <a:rPr lang="nl-BE" sz="1600"/>
              <a:t>Overlopende rekeningen</a:t>
            </a:r>
          </a:p>
          <a:p>
            <a:pPr eaLnBrk="1" hangingPunct="1">
              <a:lnSpc>
                <a:spcPct val="80000"/>
              </a:lnSpc>
            </a:pPr>
            <a:endParaRPr lang="nl-NL" sz="1600"/>
          </a:p>
        </p:txBody>
      </p:sp>
      <p:sp>
        <p:nvSpPr>
          <p:cNvPr id="18436" name="Rectangle 4"/>
          <p:cNvSpPr>
            <a:spLocks noGrp="1" noChangeArrowheads="1"/>
          </p:cNvSpPr>
          <p:nvPr>
            <p:ph sz="half" idx="2"/>
          </p:nvPr>
        </p:nvSpPr>
        <p:spPr>
          <a:xfrm>
            <a:off x="6172201" y="1371600"/>
            <a:ext cx="3484563" cy="4724400"/>
          </a:xfrm>
        </p:spPr>
        <p:txBody>
          <a:bodyPr>
            <a:normAutofit lnSpcReduction="10000"/>
          </a:bodyPr>
          <a:lstStyle/>
          <a:p>
            <a:pPr algn="r" eaLnBrk="1" hangingPunct="1">
              <a:lnSpc>
                <a:spcPct val="80000"/>
              </a:lnSpc>
              <a:buFont typeface="Wingdings" panose="05000000000000000000" pitchFamily="2" charset="2"/>
              <a:buNone/>
            </a:pPr>
            <a:r>
              <a:rPr lang="nl-BE" sz="1600">
                <a:solidFill>
                  <a:srgbClr val="FF0000"/>
                </a:solidFill>
              </a:rPr>
              <a:t>PASSIEF</a:t>
            </a:r>
          </a:p>
          <a:p>
            <a:pPr eaLnBrk="1" hangingPunct="1">
              <a:lnSpc>
                <a:spcPct val="80000"/>
              </a:lnSpc>
              <a:buFont typeface="Wingdings" panose="05000000000000000000" pitchFamily="2" charset="2"/>
              <a:buNone/>
            </a:pPr>
            <a:endParaRPr lang="nl-BE" sz="1600">
              <a:solidFill>
                <a:srgbClr val="FF0000"/>
              </a:solidFill>
            </a:endParaRPr>
          </a:p>
          <a:p>
            <a:pPr eaLnBrk="1" hangingPunct="1">
              <a:lnSpc>
                <a:spcPct val="80000"/>
              </a:lnSpc>
              <a:buFont typeface="Wingdings" panose="05000000000000000000" pitchFamily="2" charset="2"/>
              <a:buNone/>
            </a:pPr>
            <a:r>
              <a:rPr lang="nl-BE" sz="1600"/>
              <a:t>EIGEN VERMOGEN</a:t>
            </a:r>
          </a:p>
          <a:p>
            <a:pPr eaLnBrk="1" hangingPunct="1">
              <a:lnSpc>
                <a:spcPct val="80000"/>
              </a:lnSpc>
            </a:pPr>
            <a:r>
              <a:rPr lang="nl-BE" sz="1600"/>
              <a:t>Kapitaal</a:t>
            </a:r>
          </a:p>
          <a:p>
            <a:pPr eaLnBrk="1" hangingPunct="1">
              <a:lnSpc>
                <a:spcPct val="80000"/>
              </a:lnSpc>
            </a:pPr>
            <a:r>
              <a:rPr lang="nl-BE" sz="1600"/>
              <a:t>Uitgiftepremies</a:t>
            </a:r>
          </a:p>
          <a:p>
            <a:pPr eaLnBrk="1" hangingPunct="1">
              <a:lnSpc>
                <a:spcPct val="80000"/>
              </a:lnSpc>
            </a:pPr>
            <a:r>
              <a:rPr lang="nl-BE" sz="1600"/>
              <a:t>Herwaarderingsmeerwaarden</a:t>
            </a:r>
          </a:p>
          <a:p>
            <a:pPr eaLnBrk="1" hangingPunct="1">
              <a:lnSpc>
                <a:spcPct val="80000"/>
              </a:lnSpc>
            </a:pPr>
            <a:r>
              <a:rPr lang="nl-BE" sz="1600"/>
              <a:t>Reserves</a:t>
            </a:r>
          </a:p>
          <a:p>
            <a:pPr eaLnBrk="1" hangingPunct="1">
              <a:lnSpc>
                <a:spcPct val="80000"/>
              </a:lnSpc>
            </a:pPr>
            <a:r>
              <a:rPr lang="nl-BE" sz="1600"/>
              <a:t>Overgedragen resultaat</a:t>
            </a:r>
          </a:p>
          <a:p>
            <a:pPr eaLnBrk="1" hangingPunct="1">
              <a:lnSpc>
                <a:spcPct val="80000"/>
              </a:lnSpc>
            </a:pPr>
            <a:r>
              <a:rPr lang="nl-BE" sz="1600"/>
              <a:t>Kapitaalsubsidies</a:t>
            </a:r>
          </a:p>
          <a:p>
            <a:pPr eaLnBrk="1" hangingPunct="1">
              <a:lnSpc>
                <a:spcPct val="80000"/>
              </a:lnSpc>
              <a:buFont typeface="Wingdings" panose="05000000000000000000" pitchFamily="2" charset="2"/>
              <a:buNone/>
            </a:pPr>
            <a:endParaRPr lang="nl-BE" sz="700"/>
          </a:p>
          <a:p>
            <a:pPr eaLnBrk="1" hangingPunct="1">
              <a:lnSpc>
                <a:spcPct val="80000"/>
              </a:lnSpc>
              <a:buFont typeface="Wingdings" panose="05000000000000000000" pitchFamily="2" charset="2"/>
              <a:buNone/>
            </a:pPr>
            <a:r>
              <a:rPr lang="nl-BE" sz="1600"/>
              <a:t>VOORZIENINGEN EN UITGESTELDE BELASTINGEN</a:t>
            </a:r>
          </a:p>
          <a:p>
            <a:pPr eaLnBrk="1" hangingPunct="1">
              <a:lnSpc>
                <a:spcPct val="80000"/>
              </a:lnSpc>
              <a:buFont typeface="Wingdings" panose="05000000000000000000" pitchFamily="2" charset="2"/>
              <a:buNone/>
            </a:pPr>
            <a:endParaRPr lang="nl-BE" sz="700">
              <a:solidFill>
                <a:srgbClr val="003399"/>
              </a:solidFill>
            </a:endParaRPr>
          </a:p>
          <a:p>
            <a:pPr eaLnBrk="1" hangingPunct="1">
              <a:lnSpc>
                <a:spcPct val="80000"/>
              </a:lnSpc>
              <a:buFont typeface="Wingdings" panose="05000000000000000000" pitchFamily="2" charset="2"/>
              <a:buNone/>
            </a:pPr>
            <a:r>
              <a:rPr lang="nl-BE" sz="1600"/>
              <a:t>SCHULDEN</a:t>
            </a:r>
          </a:p>
          <a:p>
            <a:pPr eaLnBrk="1" hangingPunct="1">
              <a:lnSpc>
                <a:spcPct val="80000"/>
              </a:lnSpc>
            </a:pPr>
            <a:r>
              <a:rPr lang="nl-BE" sz="1600"/>
              <a:t>Schulden +1jaar</a:t>
            </a:r>
          </a:p>
          <a:p>
            <a:pPr eaLnBrk="1" hangingPunct="1">
              <a:lnSpc>
                <a:spcPct val="80000"/>
              </a:lnSpc>
            </a:pPr>
            <a:r>
              <a:rPr lang="nl-BE" sz="1600"/>
              <a:t>Schulden –1 jaar</a:t>
            </a:r>
          </a:p>
          <a:p>
            <a:pPr eaLnBrk="1" hangingPunct="1">
              <a:lnSpc>
                <a:spcPct val="80000"/>
              </a:lnSpc>
            </a:pPr>
            <a:r>
              <a:rPr lang="nl-BE" sz="1600"/>
              <a:t>Overlopende rekeningen</a:t>
            </a:r>
          </a:p>
          <a:p>
            <a:pPr eaLnBrk="1" hangingPunct="1">
              <a:lnSpc>
                <a:spcPct val="80000"/>
              </a:lnSpc>
              <a:buFont typeface="Wingdings" panose="05000000000000000000" pitchFamily="2" charset="2"/>
              <a:buNone/>
            </a:pPr>
            <a:endParaRPr lang="nl-BE" sz="1600"/>
          </a:p>
          <a:p>
            <a:pPr eaLnBrk="1" hangingPunct="1">
              <a:lnSpc>
                <a:spcPct val="80000"/>
              </a:lnSpc>
            </a:pPr>
            <a:endParaRPr lang="nl-NL" sz="1600"/>
          </a:p>
        </p:txBody>
      </p:sp>
      <p:grpSp>
        <p:nvGrpSpPr>
          <p:cNvPr id="35845" name="Group 8"/>
          <p:cNvGrpSpPr>
            <a:grpSpLocks/>
          </p:cNvGrpSpPr>
          <p:nvPr/>
        </p:nvGrpSpPr>
        <p:grpSpPr bwMode="auto">
          <a:xfrm>
            <a:off x="2620963" y="1763714"/>
            <a:ext cx="6938962" cy="4022725"/>
            <a:chOff x="192" y="1152"/>
            <a:chExt cx="5472" cy="2784"/>
          </a:xfrm>
        </p:grpSpPr>
        <p:sp>
          <p:nvSpPr>
            <p:cNvPr id="12300" name="Line 5"/>
            <p:cNvSpPr>
              <a:spLocks noChangeShapeType="1"/>
            </p:cNvSpPr>
            <p:nvPr/>
          </p:nvSpPr>
          <p:spPr bwMode="auto">
            <a:xfrm>
              <a:off x="192" y="1152"/>
              <a:ext cx="547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12301" name="Line 7"/>
            <p:cNvSpPr>
              <a:spLocks noChangeShapeType="1"/>
            </p:cNvSpPr>
            <p:nvPr/>
          </p:nvSpPr>
          <p:spPr bwMode="auto">
            <a:xfrm>
              <a:off x="2832" y="1152"/>
              <a:ext cx="0" cy="27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sp>
        <p:nvSpPr>
          <p:cNvPr id="12295" name="Rectangle 10"/>
          <p:cNvSpPr>
            <a:spLocks noChangeArrowheads="1"/>
          </p:cNvSpPr>
          <p:nvPr/>
        </p:nvSpPr>
        <p:spPr bwMode="auto">
          <a:xfrm>
            <a:off x="4410063" y="6060129"/>
            <a:ext cx="30686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p>
            <a:pPr>
              <a:spcBef>
                <a:spcPct val="50000"/>
              </a:spcBef>
              <a:defRPr/>
            </a:pPr>
            <a:r>
              <a:rPr lang="nl-BE" sz="2400" b="1" dirty="0">
                <a:solidFill>
                  <a:srgbClr val="FF0000"/>
                </a:solidFill>
                <a:latin typeface="Times New Roman" charset="0"/>
                <a:ea typeface="ＭＳ Ｐゴシック" charset="0"/>
              </a:rPr>
              <a:t>ACTIEF  =  PASSIEF</a:t>
            </a:r>
            <a:endParaRPr lang="nl-NL" sz="2400" b="1" dirty="0">
              <a:solidFill>
                <a:srgbClr val="FF0000"/>
              </a:solidFill>
              <a:latin typeface="Times New Roman" charset="0"/>
              <a:ea typeface="ＭＳ Ｐゴシック" charset="0"/>
            </a:endParaRPr>
          </a:p>
        </p:txBody>
      </p:sp>
      <p:sp>
        <p:nvSpPr>
          <p:cNvPr id="12296" name="Text Box 11"/>
          <p:cNvSpPr txBox="1">
            <a:spLocks noChangeArrowheads="1"/>
          </p:cNvSpPr>
          <p:nvPr/>
        </p:nvSpPr>
        <p:spPr bwMode="auto">
          <a:xfrm rot="-5392137">
            <a:off x="8054422" y="3735388"/>
            <a:ext cx="4185761" cy="295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3399"/>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eaVert">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spcBef>
                <a:spcPct val="50000"/>
              </a:spcBef>
              <a:defRPr/>
            </a:pPr>
            <a:r>
              <a:rPr lang="nl-BE" sz="2000" b="1">
                <a:solidFill>
                  <a:srgbClr val="66FF33"/>
                </a:solidFill>
              </a:rPr>
              <a:t>Opeisbaarheid</a:t>
            </a:r>
            <a:endParaRPr lang="nl-NL" sz="2000" b="1">
              <a:solidFill>
                <a:srgbClr val="66FF33"/>
              </a:solidFill>
            </a:endParaRPr>
          </a:p>
        </p:txBody>
      </p:sp>
      <p:sp>
        <p:nvSpPr>
          <p:cNvPr id="12297" name="Line 12"/>
          <p:cNvSpPr>
            <a:spLocks noChangeShapeType="1"/>
          </p:cNvSpPr>
          <p:nvPr/>
        </p:nvSpPr>
        <p:spPr bwMode="auto">
          <a:xfrm>
            <a:off x="9723438" y="2030413"/>
            <a:ext cx="0" cy="3352800"/>
          </a:xfrm>
          <a:prstGeom prst="line">
            <a:avLst/>
          </a:prstGeom>
          <a:noFill/>
          <a:ln w="28575">
            <a:solidFill>
              <a:srgbClr val="66FF33"/>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12298" name="Text Box 13"/>
          <p:cNvSpPr txBox="1">
            <a:spLocks noChangeArrowheads="1"/>
          </p:cNvSpPr>
          <p:nvPr/>
        </p:nvSpPr>
        <p:spPr bwMode="auto">
          <a:xfrm rot="-5392137">
            <a:off x="153234" y="3602038"/>
            <a:ext cx="3570208" cy="219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accent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eaVert">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spcBef>
                <a:spcPct val="50000"/>
              </a:spcBef>
              <a:defRPr/>
            </a:pPr>
            <a:r>
              <a:rPr lang="nl-BE" sz="2000" b="1">
                <a:solidFill>
                  <a:srgbClr val="66FF33"/>
                </a:solidFill>
              </a:rPr>
              <a:t>Liquiditeit</a:t>
            </a:r>
            <a:endParaRPr lang="nl-NL" sz="2000" b="1">
              <a:solidFill>
                <a:srgbClr val="66FF33"/>
              </a:solidFill>
            </a:endParaRPr>
          </a:p>
        </p:txBody>
      </p:sp>
      <p:sp>
        <p:nvSpPr>
          <p:cNvPr id="12299" name="Line 14"/>
          <p:cNvSpPr>
            <a:spLocks noChangeShapeType="1"/>
          </p:cNvSpPr>
          <p:nvPr/>
        </p:nvSpPr>
        <p:spPr bwMode="auto">
          <a:xfrm>
            <a:off x="2249488" y="2006600"/>
            <a:ext cx="0" cy="3429000"/>
          </a:xfrm>
          <a:prstGeom prst="line">
            <a:avLst/>
          </a:prstGeom>
          <a:noFill/>
          <a:ln w="28575">
            <a:solidFill>
              <a:srgbClr val="66FF33"/>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2" name="Slide Number Placeholder 1">
            <a:extLst>
              <a:ext uri="{FF2B5EF4-FFF2-40B4-BE49-F238E27FC236}">
                <a16:creationId xmlns:a16="http://schemas.microsoft.com/office/drawing/2014/main" id="{CE128424-3FF4-40C3-84D2-05F22232FB2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859436" y="138907"/>
            <a:ext cx="7808564" cy="2089150"/>
          </a:xfrm>
        </p:spPr>
        <p:txBody>
          <a:bodyPr/>
          <a:lstStyle/>
          <a:p>
            <a:pPr algn="l" eaLnBrk="1" hangingPunct="1"/>
            <a:r>
              <a:rPr lang="nl-BE" sz="2600" u="sng" dirty="0"/>
              <a:t>Voorbeeld </a:t>
            </a:r>
            <a:r>
              <a:rPr lang="nl-BE" sz="2600" u="sng" dirty="0" err="1"/>
              <a:t>Debra</a:t>
            </a:r>
            <a:r>
              <a:rPr lang="nl-BE" sz="2600" u="sng" dirty="0"/>
              <a:t> Bv: </a:t>
            </a:r>
            <a:br>
              <a:rPr lang="nl-BE" sz="2600" u="sng" dirty="0"/>
            </a:br>
            <a:r>
              <a:rPr lang="nl-BE" sz="2600" u="sng" dirty="0"/>
              <a:t>Wijzigingen in werk– en financieringsmiddelen</a:t>
            </a:r>
            <a:r>
              <a:rPr lang="nl-BE" sz="2600" dirty="0"/>
              <a:t> </a:t>
            </a:r>
            <a:br>
              <a:rPr lang="nl-BE" sz="2600" dirty="0"/>
            </a:br>
            <a:r>
              <a:rPr lang="nl-BE" sz="3200" dirty="0"/>
              <a:t>		  </a:t>
            </a:r>
            <a:r>
              <a:rPr lang="nl-BE" sz="2400" dirty="0"/>
              <a:t>Beginbalans</a:t>
            </a:r>
            <a:endParaRPr lang="nl-NL" sz="2400" dirty="0"/>
          </a:p>
        </p:txBody>
      </p:sp>
      <p:sp>
        <p:nvSpPr>
          <p:cNvPr id="17413" name="Rectangle 5"/>
          <p:cNvSpPr>
            <a:spLocks noGrp="1" noChangeArrowheads="1"/>
          </p:cNvSpPr>
          <p:nvPr>
            <p:ph sz="half" idx="1"/>
          </p:nvPr>
        </p:nvSpPr>
        <p:spPr>
          <a:xfrm>
            <a:off x="2232026" y="1970089"/>
            <a:ext cx="3586163" cy="3773487"/>
          </a:xfrm>
        </p:spPr>
        <p:txBody>
          <a:bodyPr>
            <a:normAutofit fontScale="92500" lnSpcReduction="20000"/>
          </a:bodyPr>
          <a:lstStyle/>
          <a:p>
            <a:pPr eaLnBrk="1" hangingPunct="1">
              <a:lnSpc>
                <a:spcPct val="80000"/>
              </a:lnSpc>
              <a:buFont typeface="Wingdings" panose="05000000000000000000" pitchFamily="2" charset="2"/>
              <a:buNone/>
              <a:defRPr/>
            </a:pPr>
            <a:r>
              <a:rPr lang="nl-BE" sz="1600" dirty="0"/>
              <a:t>Actief 	</a:t>
            </a:r>
            <a:r>
              <a:rPr lang="nl-BE" sz="1200" dirty="0"/>
              <a:t>				     		</a:t>
            </a:r>
            <a:endParaRPr lang="nl-BE" sz="1200" dirty="0">
              <a:solidFill>
                <a:schemeClr val="accent2"/>
              </a:solidFill>
            </a:endParaRPr>
          </a:p>
          <a:p>
            <a:pPr eaLnBrk="1" hangingPunct="1">
              <a:lnSpc>
                <a:spcPct val="80000"/>
              </a:lnSpc>
              <a:buFont typeface="Wingdings" panose="05000000000000000000" pitchFamily="2" charset="2"/>
              <a:buNone/>
              <a:defRPr/>
            </a:pPr>
            <a:r>
              <a:rPr lang="nl-BE" sz="1600" dirty="0"/>
              <a:t>VASTE ACTIVA		</a:t>
            </a:r>
          </a:p>
          <a:p>
            <a:pPr eaLnBrk="1" hangingPunct="1">
              <a:lnSpc>
                <a:spcPct val="80000"/>
              </a:lnSpc>
              <a:buFont typeface="Wingdings" panose="05000000000000000000" pitchFamily="2" charset="2"/>
              <a:buNone/>
              <a:defRPr/>
            </a:pPr>
            <a:r>
              <a:rPr lang="nl-BE" sz="1600" dirty="0"/>
              <a:t>Gebouwen   	           	125.000</a:t>
            </a:r>
          </a:p>
          <a:p>
            <a:pPr eaLnBrk="1" hangingPunct="1">
              <a:lnSpc>
                <a:spcPct val="80000"/>
              </a:lnSpc>
              <a:buFont typeface="Wingdings" panose="05000000000000000000" pitchFamily="2" charset="2"/>
              <a:buNone/>
              <a:defRPr/>
            </a:pPr>
            <a:r>
              <a:rPr lang="nl-BE" sz="1600" dirty="0"/>
              <a:t>Installaties     	             	12.500</a:t>
            </a:r>
          </a:p>
          <a:p>
            <a:pPr>
              <a:lnSpc>
                <a:spcPct val="80000"/>
              </a:lnSpc>
              <a:buNone/>
              <a:defRPr/>
            </a:pPr>
            <a:r>
              <a:rPr lang="nl-BE" sz="1600" dirty="0"/>
              <a:t>Meubilair			  5.000</a:t>
            </a:r>
          </a:p>
          <a:p>
            <a:pPr eaLnBrk="1" hangingPunct="1">
              <a:lnSpc>
                <a:spcPct val="80000"/>
              </a:lnSpc>
              <a:buFont typeface="Wingdings" panose="05000000000000000000" pitchFamily="2" charset="2"/>
              <a:buNone/>
              <a:defRPr/>
            </a:pPr>
            <a:endParaRPr lang="nl-BE" sz="1600" dirty="0"/>
          </a:p>
          <a:p>
            <a:pPr eaLnBrk="1" hangingPunct="1">
              <a:lnSpc>
                <a:spcPct val="80000"/>
              </a:lnSpc>
              <a:buFont typeface="Wingdings" panose="05000000000000000000" pitchFamily="2" charset="2"/>
              <a:buNone/>
              <a:defRPr/>
            </a:pPr>
            <a:r>
              <a:rPr lang="nl-BE" sz="1600" dirty="0"/>
              <a:t>VLOTTENDE ACTIVA</a:t>
            </a:r>
            <a:r>
              <a:rPr lang="nl-BE" sz="1600" dirty="0">
                <a:solidFill>
                  <a:schemeClr val="accent2"/>
                </a:solidFill>
              </a:rPr>
              <a:t>	</a:t>
            </a:r>
          </a:p>
          <a:p>
            <a:pPr>
              <a:lnSpc>
                <a:spcPct val="80000"/>
              </a:lnSpc>
              <a:buNone/>
              <a:defRPr/>
            </a:pPr>
            <a:r>
              <a:rPr lang="nl-BE" sz="1600" dirty="0"/>
              <a:t>Bank RC                           		   6.500</a:t>
            </a:r>
          </a:p>
          <a:p>
            <a:pPr>
              <a:lnSpc>
                <a:spcPct val="80000"/>
              </a:lnSpc>
              <a:buNone/>
              <a:defRPr/>
            </a:pPr>
            <a:r>
              <a:rPr lang="nl-BE" sz="1600" dirty="0"/>
              <a:t>Kas			   1.000</a:t>
            </a:r>
          </a:p>
          <a:p>
            <a:pPr eaLnBrk="1" hangingPunct="1">
              <a:lnSpc>
                <a:spcPct val="80000"/>
              </a:lnSpc>
              <a:buFont typeface="Wingdings" panose="05000000000000000000" pitchFamily="2" charset="2"/>
              <a:buNone/>
              <a:defRPr/>
            </a:pPr>
            <a:endParaRPr lang="nl-BE" sz="1400" dirty="0"/>
          </a:p>
          <a:p>
            <a:pPr eaLnBrk="1" hangingPunct="1">
              <a:lnSpc>
                <a:spcPct val="80000"/>
              </a:lnSpc>
              <a:buFont typeface="Wingdings" panose="05000000000000000000" pitchFamily="2" charset="2"/>
              <a:buNone/>
              <a:defRPr/>
            </a:pPr>
            <a:endParaRPr lang="nl-BE" sz="1400" dirty="0"/>
          </a:p>
          <a:p>
            <a:pPr eaLnBrk="1" hangingPunct="1">
              <a:lnSpc>
                <a:spcPct val="80000"/>
              </a:lnSpc>
              <a:buFont typeface="Wingdings" panose="05000000000000000000" pitchFamily="2" charset="2"/>
              <a:buNone/>
              <a:defRPr/>
            </a:pPr>
            <a:endParaRPr lang="nl-BE" sz="1400" dirty="0"/>
          </a:p>
          <a:p>
            <a:pPr eaLnBrk="1" hangingPunct="1">
              <a:lnSpc>
                <a:spcPct val="80000"/>
              </a:lnSpc>
              <a:buFont typeface="Wingdings" panose="05000000000000000000" pitchFamily="2" charset="2"/>
              <a:buNone/>
              <a:defRPr/>
            </a:pPr>
            <a:r>
              <a:rPr lang="nl-BE" sz="1200" dirty="0"/>
              <a:t>			    </a:t>
            </a:r>
            <a:r>
              <a:rPr lang="nl-BE" sz="1000" dirty="0"/>
              <a:t>		</a:t>
            </a:r>
            <a:endParaRPr lang="en-US" sz="1000" dirty="0"/>
          </a:p>
        </p:txBody>
      </p:sp>
      <p:sp>
        <p:nvSpPr>
          <p:cNvPr id="17420" name="Rectangle 12"/>
          <p:cNvSpPr>
            <a:spLocks noGrp="1" noChangeArrowheads="1"/>
          </p:cNvSpPr>
          <p:nvPr>
            <p:ph sz="half" idx="2"/>
          </p:nvPr>
        </p:nvSpPr>
        <p:spPr>
          <a:xfrm>
            <a:off x="5983289" y="2033588"/>
            <a:ext cx="3906837" cy="4824412"/>
          </a:xfrm>
        </p:spPr>
        <p:txBody>
          <a:bodyPr>
            <a:normAutofit fontScale="92500" lnSpcReduction="20000"/>
          </a:bodyPr>
          <a:lstStyle/>
          <a:p>
            <a:pPr algn="r">
              <a:lnSpc>
                <a:spcPct val="80000"/>
              </a:lnSpc>
              <a:buNone/>
              <a:tabLst>
                <a:tab pos="2781300" algn="l"/>
              </a:tabLst>
              <a:defRPr/>
            </a:pPr>
            <a:r>
              <a:rPr lang="nl-BE" sz="1200" dirty="0"/>
              <a:t>Passief</a:t>
            </a:r>
          </a:p>
          <a:p>
            <a:pPr>
              <a:lnSpc>
                <a:spcPct val="80000"/>
              </a:lnSpc>
              <a:spcBef>
                <a:spcPct val="0"/>
              </a:spcBef>
              <a:buNone/>
              <a:tabLst>
                <a:tab pos="2781300" algn="l"/>
              </a:tabLst>
              <a:defRPr/>
            </a:pPr>
            <a:endParaRPr lang="nl-BE" sz="1200" dirty="0">
              <a:solidFill>
                <a:schemeClr val="accent2"/>
              </a:solidFill>
            </a:endParaRPr>
          </a:p>
          <a:p>
            <a:pPr>
              <a:lnSpc>
                <a:spcPct val="80000"/>
              </a:lnSpc>
              <a:buNone/>
              <a:tabLst>
                <a:tab pos="2781300" algn="l"/>
              </a:tabLst>
              <a:defRPr/>
            </a:pPr>
            <a:endParaRPr lang="nl-BE" sz="1200" dirty="0">
              <a:solidFill>
                <a:schemeClr val="accent2"/>
              </a:solidFill>
            </a:endParaRPr>
          </a:p>
          <a:p>
            <a:pPr>
              <a:lnSpc>
                <a:spcPct val="80000"/>
              </a:lnSpc>
              <a:spcBef>
                <a:spcPct val="0"/>
              </a:spcBef>
              <a:buNone/>
              <a:tabLst>
                <a:tab pos="2781300" algn="l"/>
              </a:tabLst>
              <a:defRPr/>
            </a:pPr>
            <a:r>
              <a:rPr lang="nl-BE" sz="1600" dirty="0"/>
              <a:t>EIGEN VERMOGEN</a:t>
            </a:r>
          </a:p>
          <a:p>
            <a:pPr>
              <a:lnSpc>
                <a:spcPct val="80000"/>
              </a:lnSpc>
              <a:buNone/>
              <a:tabLst>
                <a:tab pos="2781300" algn="l"/>
              </a:tabLst>
              <a:defRPr/>
            </a:pPr>
            <a:r>
              <a:rPr lang="nl-BE" sz="1600" dirty="0"/>
              <a:t>Kapitaal	100.000</a:t>
            </a:r>
          </a:p>
          <a:p>
            <a:pPr>
              <a:lnSpc>
                <a:spcPct val="80000"/>
              </a:lnSpc>
              <a:buNone/>
              <a:tabLst>
                <a:tab pos="2781300" algn="l"/>
              </a:tabLst>
              <a:defRPr/>
            </a:pPr>
            <a:endParaRPr lang="nl-BE" sz="1600" dirty="0"/>
          </a:p>
          <a:p>
            <a:pPr>
              <a:lnSpc>
                <a:spcPct val="80000"/>
              </a:lnSpc>
              <a:buNone/>
              <a:tabLst>
                <a:tab pos="2781300" algn="l"/>
              </a:tabLst>
              <a:defRPr/>
            </a:pPr>
            <a:endParaRPr lang="nl-BE" sz="1600" dirty="0"/>
          </a:p>
          <a:p>
            <a:pPr>
              <a:lnSpc>
                <a:spcPct val="80000"/>
              </a:lnSpc>
              <a:buNone/>
              <a:tabLst>
                <a:tab pos="2781300" algn="l"/>
              </a:tabLst>
              <a:defRPr/>
            </a:pPr>
            <a:endParaRPr lang="nl-BE" sz="1600" dirty="0"/>
          </a:p>
          <a:p>
            <a:pPr>
              <a:lnSpc>
                <a:spcPct val="80000"/>
              </a:lnSpc>
              <a:buNone/>
              <a:tabLst>
                <a:tab pos="2781300" algn="l"/>
              </a:tabLst>
              <a:defRPr/>
            </a:pPr>
            <a:r>
              <a:rPr lang="nl-BE" sz="1600" dirty="0"/>
              <a:t>VREEMD VERMOGEN</a:t>
            </a:r>
          </a:p>
          <a:p>
            <a:pPr>
              <a:lnSpc>
                <a:spcPct val="80000"/>
              </a:lnSpc>
              <a:buNone/>
              <a:tabLst>
                <a:tab pos="2781300" algn="l"/>
              </a:tabLst>
              <a:defRPr/>
            </a:pPr>
            <a:r>
              <a:rPr lang="nl-BE" sz="1600" i="1" dirty="0"/>
              <a:t>Schulden + 1 jaar</a:t>
            </a:r>
          </a:p>
          <a:p>
            <a:pPr>
              <a:lnSpc>
                <a:spcPct val="80000"/>
              </a:lnSpc>
              <a:buNone/>
              <a:tabLst>
                <a:tab pos="2781300" algn="l"/>
              </a:tabLst>
              <a:defRPr/>
            </a:pPr>
            <a:r>
              <a:rPr lang="nl-BE" sz="1600" dirty="0"/>
              <a:t>Lening KBC                	  50.000</a:t>
            </a:r>
          </a:p>
          <a:p>
            <a:pPr>
              <a:lnSpc>
                <a:spcPct val="80000"/>
              </a:lnSpc>
              <a:buNone/>
              <a:tabLst>
                <a:tab pos="2781300" algn="l"/>
              </a:tabLst>
              <a:defRPr/>
            </a:pPr>
            <a:endParaRPr lang="nl-BE" sz="1600" dirty="0">
              <a:solidFill>
                <a:schemeClr val="accent2"/>
              </a:solidFill>
            </a:endParaRPr>
          </a:p>
          <a:p>
            <a:pPr>
              <a:lnSpc>
                <a:spcPct val="80000"/>
              </a:lnSpc>
              <a:buNone/>
              <a:tabLst>
                <a:tab pos="2781300" algn="l"/>
              </a:tabLst>
              <a:defRPr/>
            </a:pPr>
            <a:endParaRPr lang="nl-BE" sz="1600" dirty="0">
              <a:solidFill>
                <a:schemeClr val="accent2"/>
              </a:solidFill>
            </a:endParaRPr>
          </a:p>
          <a:p>
            <a:pPr>
              <a:lnSpc>
                <a:spcPct val="80000"/>
              </a:lnSpc>
              <a:buNone/>
              <a:tabLst>
                <a:tab pos="2781300" algn="l"/>
              </a:tabLst>
              <a:defRPr/>
            </a:pPr>
            <a:endParaRPr lang="nl-BE" sz="1600" dirty="0">
              <a:solidFill>
                <a:schemeClr val="accent2"/>
              </a:solidFill>
            </a:endParaRPr>
          </a:p>
          <a:p>
            <a:pPr>
              <a:lnSpc>
                <a:spcPct val="80000"/>
              </a:lnSpc>
              <a:buNone/>
              <a:tabLst>
                <a:tab pos="2781300" algn="l"/>
              </a:tabLst>
              <a:defRPr/>
            </a:pPr>
            <a:endParaRPr lang="nl-BE" sz="1600" dirty="0">
              <a:solidFill>
                <a:schemeClr val="accent2"/>
              </a:solidFill>
            </a:endParaRPr>
          </a:p>
          <a:p>
            <a:pPr>
              <a:lnSpc>
                <a:spcPct val="80000"/>
              </a:lnSpc>
              <a:buNone/>
              <a:tabLst>
                <a:tab pos="2781300" algn="l"/>
              </a:tabLst>
              <a:defRPr/>
            </a:pPr>
            <a:endParaRPr lang="nl-BE" sz="1600" dirty="0">
              <a:solidFill>
                <a:srgbClr val="FF0000"/>
              </a:solidFill>
            </a:endParaRPr>
          </a:p>
          <a:p>
            <a:pPr>
              <a:lnSpc>
                <a:spcPct val="80000"/>
              </a:lnSpc>
              <a:buNone/>
              <a:tabLst>
                <a:tab pos="2781300" algn="l"/>
              </a:tabLst>
              <a:defRPr/>
            </a:pPr>
            <a:r>
              <a:rPr lang="nl-BE" sz="1600" dirty="0"/>
              <a:t>	</a:t>
            </a:r>
          </a:p>
          <a:p>
            <a:pPr>
              <a:lnSpc>
                <a:spcPct val="80000"/>
              </a:lnSpc>
              <a:buNone/>
              <a:tabLst>
                <a:tab pos="2781300" algn="l"/>
              </a:tabLst>
              <a:defRPr/>
            </a:pPr>
            <a:endParaRPr lang="nl-BE" sz="1600" dirty="0"/>
          </a:p>
          <a:p>
            <a:pPr>
              <a:lnSpc>
                <a:spcPct val="80000"/>
              </a:lnSpc>
              <a:buNone/>
              <a:tabLst>
                <a:tab pos="2781300" algn="l"/>
              </a:tabLst>
              <a:defRPr/>
            </a:pPr>
            <a:r>
              <a:rPr lang="nl-BE" sz="1200" dirty="0"/>
              <a:t>        		</a:t>
            </a:r>
            <a:endParaRPr lang="en-US" sz="1200" dirty="0"/>
          </a:p>
        </p:txBody>
      </p:sp>
      <p:grpSp>
        <p:nvGrpSpPr>
          <p:cNvPr id="37893" name="Group 13"/>
          <p:cNvGrpSpPr>
            <a:grpSpLocks/>
          </p:cNvGrpSpPr>
          <p:nvPr/>
        </p:nvGrpSpPr>
        <p:grpSpPr bwMode="auto">
          <a:xfrm>
            <a:off x="2227264" y="2297114"/>
            <a:ext cx="7489825" cy="3019425"/>
            <a:chOff x="385" y="981"/>
            <a:chExt cx="4627" cy="2721"/>
          </a:xfrm>
        </p:grpSpPr>
        <p:sp>
          <p:nvSpPr>
            <p:cNvPr id="13326" name="Line 7"/>
            <p:cNvSpPr>
              <a:spLocks noChangeShapeType="1"/>
            </p:cNvSpPr>
            <p:nvPr/>
          </p:nvSpPr>
          <p:spPr bwMode="auto">
            <a:xfrm>
              <a:off x="385" y="981"/>
              <a:ext cx="462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13327" name="Line 8"/>
            <p:cNvSpPr>
              <a:spLocks noChangeShapeType="1"/>
            </p:cNvSpPr>
            <p:nvPr/>
          </p:nvSpPr>
          <p:spPr bwMode="auto">
            <a:xfrm>
              <a:off x="2653" y="981"/>
              <a:ext cx="0" cy="272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sp>
        <p:nvSpPr>
          <p:cNvPr id="13319" name="Line 10"/>
          <p:cNvSpPr>
            <a:spLocks noChangeShapeType="1"/>
          </p:cNvSpPr>
          <p:nvPr/>
        </p:nvSpPr>
        <p:spPr bwMode="auto">
          <a:xfrm>
            <a:off x="5009689" y="4802745"/>
            <a:ext cx="71913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13320" name="Line 11"/>
          <p:cNvSpPr>
            <a:spLocks noChangeShapeType="1"/>
          </p:cNvSpPr>
          <p:nvPr/>
        </p:nvSpPr>
        <p:spPr bwMode="auto">
          <a:xfrm>
            <a:off x="8870951" y="4714875"/>
            <a:ext cx="7207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13321" name="Text Box 14"/>
          <p:cNvSpPr txBox="1">
            <a:spLocks noChangeArrowheads="1"/>
          </p:cNvSpPr>
          <p:nvPr/>
        </p:nvSpPr>
        <p:spPr bwMode="auto">
          <a:xfrm>
            <a:off x="4290552" y="4835527"/>
            <a:ext cx="143827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spcBef>
                <a:spcPct val="50000"/>
              </a:spcBef>
              <a:defRPr/>
            </a:pPr>
            <a:r>
              <a:rPr lang="nl-BE" dirty="0">
                <a:solidFill>
                  <a:schemeClr val="tx2"/>
                </a:solidFill>
                <a:latin typeface="Times New Roman" charset="0"/>
              </a:rPr>
              <a:t>150.000</a:t>
            </a:r>
            <a:endParaRPr lang="en-US" dirty="0">
              <a:solidFill>
                <a:schemeClr val="tx2"/>
              </a:solidFill>
              <a:latin typeface="Times New Roman" charset="0"/>
            </a:endParaRPr>
          </a:p>
        </p:txBody>
      </p:sp>
      <p:sp>
        <p:nvSpPr>
          <p:cNvPr id="13322" name="Text Box 15"/>
          <p:cNvSpPr txBox="1">
            <a:spLocks noChangeArrowheads="1"/>
          </p:cNvSpPr>
          <p:nvPr/>
        </p:nvSpPr>
        <p:spPr bwMode="auto">
          <a:xfrm>
            <a:off x="8232776" y="4773613"/>
            <a:ext cx="1439863"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spcBef>
                <a:spcPct val="50000"/>
              </a:spcBef>
              <a:defRPr/>
            </a:pPr>
            <a:r>
              <a:rPr lang="nl-BE">
                <a:solidFill>
                  <a:schemeClr val="tx2"/>
                </a:solidFill>
                <a:latin typeface="Times New Roman" charset="0"/>
              </a:rPr>
              <a:t>150.000</a:t>
            </a:r>
            <a:endParaRPr lang="en-US">
              <a:solidFill>
                <a:schemeClr val="tx2"/>
              </a:solidFill>
              <a:latin typeface="Times New Roman" charset="0"/>
            </a:endParaRPr>
          </a:p>
        </p:txBody>
      </p:sp>
      <p:sp>
        <p:nvSpPr>
          <p:cNvPr id="13323" name="Text Box 16"/>
          <p:cNvSpPr txBox="1">
            <a:spLocks noChangeArrowheads="1"/>
          </p:cNvSpPr>
          <p:nvPr/>
        </p:nvSpPr>
        <p:spPr bwMode="auto">
          <a:xfrm>
            <a:off x="4679950" y="1895475"/>
            <a:ext cx="152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marL="342900" indent="-342900" eaLnBrk="0" hangingPunct="0">
              <a:tabLst>
                <a:tab pos="3429000" algn="r"/>
              </a:tabLst>
              <a:defRPr>
                <a:solidFill>
                  <a:schemeClr val="tx1"/>
                </a:solidFill>
                <a:latin typeface="Arial" charset="0"/>
                <a:ea typeface="ＭＳ Ｐゴシック" charset="0"/>
                <a:cs typeface="Arial" charset="0"/>
              </a:defRPr>
            </a:lvl1pPr>
            <a:lvl2pPr marL="742950" indent="-285750" eaLnBrk="0" hangingPunct="0">
              <a:tabLst>
                <a:tab pos="3429000" algn="r"/>
              </a:tabLst>
              <a:defRPr>
                <a:solidFill>
                  <a:schemeClr val="tx1"/>
                </a:solidFill>
                <a:latin typeface="Arial" charset="0"/>
                <a:ea typeface="Arial" charset="0"/>
                <a:cs typeface="Arial" charset="0"/>
              </a:defRPr>
            </a:lvl2pPr>
            <a:lvl3pPr marL="1143000" indent="-228600" eaLnBrk="0" hangingPunct="0">
              <a:tabLst>
                <a:tab pos="3429000" algn="r"/>
              </a:tabLst>
              <a:defRPr>
                <a:solidFill>
                  <a:schemeClr val="tx1"/>
                </a:solidFill>
                <a:latin typeface="Arial" charset="0"/>
                <a:ea typeface="Arial" charset="0"/>
                <a:cs typeface="Arial" charset="0"/>
              </a:defRPr>
            </a:lvl3pPr>
            <a:lvl4pPr marL="1600200" indent="-228600" eaLnBrk="0" hangingPunct="0">
              <a:tabLst>
                <a:tab pos="3429000" algn="r"/>
              </a:tabLst>
              <a:defRPr>
                <a:solidFill>
                  <a:schemeClr val="tx1"/>
                </a:solidFill>
                <a:latin typeface="Arial" charset="0"/>
                <a:ea typeface="Arial" charset="0"/>
                <a:cs typeface="Arial" charset="0"/>
              </a:defRPr>
            </a:lvl4pPr>
            <a:lvl5pPr marL="2057400" indent="-228600" eaLnBrk="0" hangingPunct="0">
              <a:tabLst>
                <a:tab pos="3429000" algn="r"/>
              </a:tabLst>
              <a:defRPr>
                <a:solidFill>
                  <a:schemeClr val="tx1"/>
                </a:solidFill>
                <a:latin typeface="Arial" charset="0"/>
                <a:ea typeface="Arial" charset="0"/>
                <a:cs typeface="Arial" charset="0"/>
              </a:defRPr>
            </a:lvl5pPr>
            <a:lvl6pPr marL="25146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9pPr>
          </a:lstStyle>
          <a:p>
            <a:pPr eaLnBrk="1" hangingPunct="1">
              <a:spcBef>
                <a:spcPct val="50000"/>
              </a:spcBef>
              <a:defRPr/>
            </a:pPr>
            <a:endParaRPr lang="en-US" sz="2400">
              <a:latin typeface="Times New Roman" charset="0"/>
            </a:endParaRPr>
          </a:p>
        </p:txBody>
      </p:sp>
      <p:sp>
        <p:nvSpPr>
          <p:cNvPr id="13324" name="Rectangle 17"/>
          <p:cNvSpPr>
            <a:spLocks noChangeArrowheads="1"/>
          </p:cNvSpPr>
          <p:nvPr/>
        </p:nvSpPr>
        <p:spPr bwMode="auto">
          <a:xfrm>
            <a:off x="5249864" y="1804988"/>
            <a:ext cx="12668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p>
            <a:pPr marL="342900" indent="-342900">
              <a:spcBef>
                <a:spcPct val="20000"/>
              </a:spcBef>
              <a:tabLst>
                <a:tab pos="3429000" algn="r"/>
              </a:tabLst>
              <a:defRPr/>
            </a:pPr>
            <a:r>
              <a:rPr lang="en-US" sz="2400" dirty="0">
                <a:solidFill>
                  <a:schemeClr val="tx2"/>
                </a:solidFill>
                <a:latin typeface="Times New Roman" charset="0"/>
                <a:ea typeface="ＭＳ Ｐゴシック" charset="0"/>
              </a:rPr>
              <a:t>02/04/x0</a:t>
            </a:r>
          </a:p>
        </p:txBody>
      </p:sp>
      <p:sp>
        <p:nvSpPr>
          <p:cNvPr id="13325" name="Text Box 18"/>
          <p:cNvSpPr txBox="1">
            <a:spLocks noChangeArrowheads="1"/>
          </p:cNvSpPr>
          <p:nvPr/>
        </p:nvSpPr>
        <p:spPr bwMode="auto">
          <a:xfrm>
            <a:off x="2524125" y="5527675"/>
            <a:ext cx="7035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marL="342900" indent="-342900" eaLnBrk="0" hangingPunct="0">
              <a:tabLst>
                <a:tab pos="3429000" algn="r"/>
              </a:tabLst>
              <a:defRPr>
                <a:solidFill>
                  <a:schemeClr val="tx1"/>
                </a:solidFill>
                <a:latin typeface="Arial" charset="0"/>
                <a:ea typeface="ＭＳ Ｐゴシック" charset="0"/>
                <a:cs typeface="Arial" charset="0"/>
              </a:defRPr>
            </a:lvl1pPr>
            <a:lvl2pPr marL="742950" indent="-285750" eaLnBrk="0" hangingPunct="0">
              <a:tabLst>
                <a:tab pos="3429000" algn="r"/>
              </a:tabLst>
              <a:defRPr>
                <a:solidFill>
                  <a:schemeClr val="tx1"/>
                </a:solidFill>
                <a:latin typeface="Arial" charset="0"/>
                <a:ea typeface="Arial" charset="0"/>
                <a:cs typeface="Arial" charset="0"/>
              </a:defRPr>
            </a:lvl2pPr>
            <a:lvl3pPr marL="1143000" indent="-228600" eaLnBrk="0" hangingPunct="0">
              <a:tabLst>
                <a:tab pos="3429000" algn="r"/>
              </a:tabLst>
              <a:defRPr>
                <a:solidFill>
                  <a:schemeClr val="tx1"/>
                </a:solidFill>
                <a:latin typeface="Arial" charset="0"/>
                <a:ea typeface="Arial" charset="0"/>
                <a:cs typeface="Arial" charset="0"/>
              </a:defRPr>
            </a:lvl3pPr>
            <a:lvl4pPr marL="1600200" indent="-228600" eaLnBrk="0" hangingPunct="0">
              <a:tabLst>
                <a:tab pos="3429000" algn="r"/>
              </a:tabLst>
              <a:defRPr>
                <a:solidFill>
                  <a:schemeClr val="tx1"/>
                </a:solidFill>
                <a:latin typeface="Arial" charset="0"/>
                <a:ea typeface="Arial" charset="0"/>
                <a:cs typeface="Arial" charset="0"/>
              </a:defRPr>
            </a:lvl4pPr>
            <a:lvl5pPr marL="2057400" indent="-228600" eaLnBrk="0" hangingPunct="0">
              <a:tabLst>
                <a:tab pos="3429000" algn="r"/>
              </a:tabLst>
              <a:defRPr>
                <a:solidFill>
                  <a:schemeClr val="tx1"/>
                </a:solidFill>
                <a:latin typeface="Arial" charset="0"/>
                <a:ea typeface="Arial" charset="0"/>
                <a:cs typeface="Arial" charset="0"/>
              </a:defRPr>
            </a:lvl5pPr>
            <a:lvl6pPr marL="25146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9pPr>
          </a:lstStyle>
          <a:p>
            <a:pPr eaLnBrk="1" hangingPunct="1">
              <a:spcBef>
                <a:spcPct val="50000"/>
              </a:spcBef>
              <a:defRPr/>
            </a:pPr>
            <a:r>
              <a:rPr lang="nl-BE" sz="2400" b="1" dirty="0">
                <a:solidFill>
                  <a:schemeClr val="tx2"/>
                </a:solidFill>
                <a:latin typeface="Times New Roman" charset="0"/>
              </a:rPr>
              <a:t>                              EV = TV - VV</a:t>
            </a:r>
          </a:p>
        </p:txBody>
      </p:sp>
      <p:sp>
        <p:nvSpPr>
          <p:cNvPr id="2" name="Slide Number Placeholder 1">
            <a:extLst>
              <a:ext uri="{FF2B5EF4-FFF2-40B4-BE49-F238E27FC236}">
                <a16:creationId xmlns:a16="http://schemas.microsoft.com/office/drawing/2014/main" id="{96FE1E2C-814F-4E21-AD16-0B5A563E836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3"/>
          <p:cNvSpPr>
            <a:spLocks noGrp="1" noChangeArrowheads="1"/>
          </p:cNvSpPr>
          <p:nvPr>
            <p:ph sz="half" idx="1"/>
          </p:nvPr>
        </p:nvSpPr>
        <p:spPr>
          <a:xfrm>
            <a:off x="2198689" y="1141413"/>
            <a:ext cx="3729037" cy="3581400"/>
          </a:xfrm>
        </p:spPr>
        <p:txBody>
          <a:bodyPr/>
          <a:lstStyle/>
          <a:p>
            <a:pPr eaLnBrk="1" hangingPunct="1">
              <a:spcBef>
                <a:spcPct val="0"/>
              </a:spcBef>
              <a:buFont typeface="Wingdings" panose="05000000000000000000" pitchFamily="2" charset="2"/>
              <a:buNone/>
              <a:defRPr/>
            </a:pPr>
            <a:r>
              <a:rPr lang="nl-BE" sz="2400" u="sng" dirty="0"/>
              <a:t>Aankoopfactuur:</a:t>
            </a:r>
          </a:p>
          <a:p>
            <a:pPr eaLnBrk="1" hangingPunct="1">
              <a:spcBef>
                <a:spcPct val="0"/>
              </a:spcBef>
              <a:buFont typeface="Wingdings" panose="05000000000000000000" pitchFamily="2" charset="2"/>
              <a:buNone/>
              <a:defRPr/>
            </a:pPr>
            <a:endParaRPr lang="nl-BE" sz="2400" dirty="0"/>
          </a:p>
          <a:p>
            <a:pPr eaLnBrk="1" hangingPunct="1">
              <a:spcBef>
                <a:spcPct val="0"/>
              </a:spcBef>
              <a:buFont typeface="Wingdings" panose="05000000000000000000" pitchFamily="2" charset="2"/>
              <a:buNone/>
              <a:defRPr/>
            </a:pPr>
            <a:r>
              <a:rPr lang="nl-BE" sz="2400" dirty="0"/>
              <a:t>Computer	    2.500</a:t>
            </a:r>
          </a:p>
          <a:p>
            <a:pPr eaLnBrk="1" hangingPunct="1">
              <a:spcBef>
                <a:spcPct val="0"/>
              </a:spcBef>
              <a:buFont typeface="Wingdings" panose="05000000000000000000" pitchFamily="2" charset="2"/>
              <a:buNone/>
              <a:defRPr/>
            </a:pPr>
            <a:r>
              <a:rPr lang="nl-BE" sz="2400" dirty="0"/>
              <a:t>	</a:t>
            </a:r>
          </a:p>
          <a:p>
            <a:pPr eaLnBrk="1" hangingPunct="1">
              <a:spcBef>
                <a:spcPct val="0"/>
              </a:spcBef>
              <a:buFont typeface="Wingdings" panose="05000000000000000000" pitchFamily="2" charset="2"/>
              <a:buNone/>
              <a:defRPr/>
            </a:pPr>
            <a:endParaRPr lang="nl-BE" sz="2400" dirty="0"/>
          </a:p>
          <a:p>
            <a:pPr eaLnBrk="1" hangingPunct="1">
              <a:spcBef>
                <a:spcPct val="0"/>
              </a:spcBef>
              <a:buFont typeface="Wingdings" panose="05000000000000000000" pitchFamily="2" charset="2"/>
              <a:buNone/>
              <a:defRPr/>
            </a:pPr>
            <a:r>
              <a:rPr lang="nl-BE" sz="2400" dirty="0"/>
              <a:t>+ 21% BTW          + 525</a:t>
            </a:r>
          </a:p>
          <a:p>
            <a:pPr eaLnBrk="1" hangingPunct="1">
              <a:spcBef>
                <a:spcPct val="0"/>
              </a:spcBef>
              <a:buFont typeface="Wingdings" panose="05000000000000000000" pitchFamily="2" charset="2"/>
              <a:buNone/>
              <a:defRPr/>
            </a:pPr>
            <a:r>
              <a:rPr lang="nl-BE" sz="2400" dirty="0"/>
              <a:t>	</a:t>
            </a:r>
          </a:p>
          <a:p>
            <a:pPr eaLnBrk="1" hangingPunct="1">
              <a:spcBef>
                <a:spcPct val="0"/>
              </a:spcBef>
              <a:buFont typeface="Wingdings" panose="05000000000000000000" pitchFamily="2" charset="2"/>
              <a:buNone/>
              <a:defRPr/>
            </a:pPr>
            <a:r>
              <a:rPr lang="nl-BE" sz="2400" dirty="0"/>
              <a:t>Te betalen	     3.025</a:t>
            </a:r>
          </a:p>
          <a:p>
            <a:pPr eaLnBrk="1" hangingPunct="1">
              <a:spcBef>
                <a:spcPct val="0"/>
              </a:spcBef>
              <a:buFont typeface="Wingdings" panose="05000000000000000000" pitchFamily="2" charset="2"/>
              <a:buNone/>
              <a:defRPr/>
            </a:pPr>
            <a:endParaRPr lang="nl-BE" sz="2400" dirty="0"/>
          </a:p>
          <a:p>
            <a:pPr eaLnBrk="1" hangingPunct="1">
              <a:spcBef>
                <a:spcPct val="0"/>
              </a:spcBef>
              <a:buFont typeface="Wingdings" panose="05000000000000000000" pitchFamily="2" charset="2"/>
              <a:buNone/>
              <a:defRPr/>
            </a:pPr>
            <a:endParaRPr lang="nl-NL" sz="2400" dirty="0"/>
          </a:p>
        </p:txBody>
      </p:sp>
      <p:sp>
        <p:nvSpPr>
          <p:cNvPr id="19460" name="Rectangle 4"/>
          <p:cNvSpPr>
            <a:spLocks noGrp="1" noChangeArrowheads="1"/>
          </p:cNvSpPr>
          <p:nvPr>
            <p:ph sz="half" idx="2"/>
          </p:nvPr>
        </p:nvSpPr>
        <p:spPr>
          <a:xfrm>
            <a:off x="6503195" y="1708150"/>
            <a:ext cx="5170487" cy="3810000"/>
          </a:xfrm>
        </p:spPr>
        <p:txBody>
          <a:bodyPr/>
          <a:lstStyle/>
          <a:p>
            <a:pPr>
              <a:spcBef>
                <a:spcPct val="0"/>
              </a:spcBef>
              <a:buNone/>
              <a:tabLst>
                <a:tab pos="4038600" algn="r"/>
              </a:tabLst>
              <a:defRPr/>
            </a:pPr>
            <a:r>
              <a:rPr lang="nl-BE" sz="2400" dirty="0"/>
              <a:t>	</a:t>
            </a:r>
            <a:r>
              <a:rPr lang="nl-BE" sz="2200" dirty="0"/>
              <a:t>Toename bezittingen 	          2.500 (investering) </a:t>
            </a:r>
          </a:p>
          <a:p>
            <a:pPr>
              <a:spcBef>
                <a:spcPct val="0"/>
              </a:spcBef>
              <a:buNone/>
              <a:tabLst>
                <a:tab pos="4038600" algn="r"/>
              </a:tabLst>
              <a:defRPr/>
            </a:pPr>
            <a:r>
              <a:rPr lang="nl-BE" sz="2200" dirty="0"/>
              <a:t>	</a:t>
            </a:r>
          </a:p>
          <a:p>
            <a:pPr>
              <a:spcBef>
                <a:spcPct val="0"/>
              </a:spcBef>
              <a:buNone/>
              <a:tabLst>
                <a:tab pos="4038600" algn="r"/>
              </a:tabLst>
              <a:defRPr/>
            </a:pPr>
            <a:endParaRPr lang="nl-BE" sz="1200" dirty="0"/>
          </a:p>
          <a:p>
            <a:pPr>
              <a:spcBef>
                <a:spcPct val="0"/>
              </a:spcBef>
              <a:buNone/>
              <a:tabLst>
                <a:tab pos="4038600" algn="r"/>
              </a:tabLst>
              <a:defRPr/>
            </a:pPr>
            <a:r>
              <a:rPr lang="nl-BE" sz="2200" dirty="0"/>
              <a:t>	</a:t>
            </a:r>
            <a:r>
              <a:rPr lang="nl-BE" sz="2200" dirty="0" err="1"/>
              <a:t>BTW-vordering</a:t>
            </a:r>
            <a:r>
              <a:rPr lang="nl-BE" sz="2200" dirty="0"/>
              <a:t> t.o.v. Staat 	   525</a:t>
            </a:r>
            <a:br>
              <a:rPr lang="nl-BE" sz="2200" dirty="0"/>
            </a:br>
            <a:endParaRPr lang="nl-BE" sz="2200" dirty="0"/>
          </a:p>
          <a:p>
            <a:pPr>
              <a:spcBef>
                <a:spcPct val="0"/>
              </a:spcBef>
              <a:buNone/>
              <a:tabLst>
                <a:tab pos="4038600" algn="r"/>
              </a:tabLst>
              <a:defRPr/>
            </a:pPr>
            <a:r>
              <a:rPr lang="nl-BE" sz="2200" dirty="0"/>
              <a:t>	Schuld aan leverancier	         3.025</a:t>
            </a:r>
          </a:p>
          <a:p>
            <a:pPr algn="r">
              <a:buNone/>
              <a:tabLst>
                <a:tab pos="4038600" algn="r"/>
              </a:tabLst>
              <a:defRPr/>
            </a:pPr>
            <a:r>
              <a:rPr lang="nl-BE" sz="2400" dirty="0"/>
              <a:t> </a:t>
            </a:r>
          </a:p>
          <a:p>
            <a:pPr>
              <a:buNone/>
              <a:tabLst>
                <a:tab pos="4038600" algn="r"/>
              </a:tabLst>
              <a:defRPr/>
            </a:pPr>
            <a:endParaRPr lang="nl-NL" sz="2400" dirty="0"/>
          </a:p>
        </p:txBody>
      </p:sp>
      <p:sp>
        <p:nvSpPr>
          <p:cNvPr id="14341" name="Text Box 5"/>
          <p:cNvSpPr txBox="1">
            <a:spLocks noChangeArrowheads="1"/>
          </p:cNvSpPr>
          <p:nvPr/>
        </p:nvSpPr>
        <p:spPr bwMode="auto">
          <a:xfrm>
            <a:off x="2557093" y="5518150"/>
            <a:ext cx="7405687" cy="427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nl-BE" sz="2200" b="1" dirty="0">
                <a:solidFill>
                  <a:schemeClr val="tx2"/>
                </a:solidFill>
                <a:latin typeface="Times New Roman" charset="0"/>
              </a:rPr>
              <a:t>BTW is geen kost en geen opbrengst voor een onderneming !</a:t>
            </a:r>
            <a:endParaRPr lang="nl-NL" sz="2200" b="1" dirty="0">
              <a:solidFill>
                <a:schemeClr val="tx2"/>
              </a:solidFill>
              <a:latin typeface="Times New Roman" charset="0"/>
            </a:endParaRPr>
          </a:p>
        </p:txBody>
      </p:sp>
      <p:sp>
        <p:nvSpPr>
          <p:cNvPr id="14342" name="Rectangle 6"/>
          <p:cNvSpPr>
            <a:spLocks noChangeArrowheads="1"/>
          </p:cNvSpPr>
          <p:nvPr/>
        </p:nvSpPr>
        <p:spPr bwMode="auto">
          <a:xfrm>
            <a:off x="6019800" y="1149350"/>
            <a:ext cx="3460750" cy="420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p>
            <a:pPr>
              <a:lnSpc>
                <a:spcPct val="90000"/>
              </a:lnSpc>
              <a:spcBef>
                <a:spcPct val="20000"/>
              </a:spcBef>
              <a:defRPr/>
            </a:pPr>
            <a:r>
              <a:rPr lang="nl-BE" sz="2400" b="1" u="sng">
                <a:solidFill>
                  <a:schemeClr val="tx2"/>
                </a:solidFill>
                <a:latin typeface="Times New Roman" charset="0"/>
                <a:ea typeface="ＭＳ Ｐゴシック" charset="0"/>
              </a:rPr>
              <a:t>Wijzigingen op de balans</a:t>
            </a:r>
          </a:p>
        </p:txBody>
      </p:sp>
      <p:sp>
        <p:nvSpPr>
          <p:cNvPr id="14343" name="Line 9"/>
          <p:cNvSpPr>
            <a:spLocks noChangeShapeType="1"/>
          </p:cNvSpPr>
          <p:nvPr/>
        </p:nvSpPr>
        <p:spPr bwMode="auto">
          <a:xfrm flipV="1">
            <a:off x="9017000" y="2933700"/>
            <a:ext cx="177800" cy="17780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round/>
                <a:headEn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14344" name="Line 10"/>
          <p:cNvSpPr>
            <a:spLocks noChangeShapeType="1"/>
          </p:cNvSpPr>
          <p:nvPr/>
        </p:nvSpPr>
        <p:spPr bwMode="auto">
          <a:xfrm flipV="1">
            <a:off x="9017000" y="2921000"/>
            <a:ext cx="279400" cy="21590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round/>
                <a:headEn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14345" name="Line 11"/>
          <p:cNvSpPr>
            <a:spLocks noChangeShapeType="1"/>
          </p:cNvSpPr>
          <p:nvPr/>
        </p:nvSpPr>
        <p:spPr bwMode="auto">
          <a:xfrm>
            <a:off x="2366963" y="4073526"/>
            <a:ext cx="3505200" cy="11113"/>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14346" name="Line 12"/>
          <p:cNvSpPr>
            <a:spLocks noChangeShapeType="1"/>
          </p:cNvSpPr>
          <p:nvPr/>
        </p:nvSpPr>
        <p:spPr bwMode="auto">
          <a:xfrm>
            <a:off x="2198689" y="3429000"/>
            <a:ext cx="328136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14347" name="Line 13"/>
          <p:cNvSpPr>
            <a:spLocks noChangeShapeType="1"/>
          </p:cNvSpPr>
          <p:nvPr/>
        </p:nvSpPr>
        <p:spPr bwMode="auto">
          <a:xfrm>
            <a:off x="5801519" y="1992976"/>
            <a:ext cx="588962" cy="0"/>
          </a:xfrm>
          <a:prstGeom prst="line">
            <a:avLst/>
          </a:prstGeom>
          <a:noFill/>
          <a:ln w="19050">
            <a:solidFill>
              <a:srgbClr val="66FF33"/>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14351" name="Line 18"/>
          <p:cNvSpPr>
            <a:spLocks noChangeShapeType="1"/>
          </p:cNvSpPr>
          <p:nvPr/>
        </p:nvSpPr>
        <p:spPr bwMode="auto">
          <a:xfrm>
            <a:off x="5801519" y="3010610"/>
            <a:ext cx="588962" cy="0"/>
          </a:xfrm>
          <a:prstGeom prst="line">
            <a:avLst/>
          </a:prstGeom>
          <a:noFill/>
          <a:ln w="19050">
            <a:solidFill>
              <a:srgbClr val="66FF33"/>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14352" name="Line 19"/>
          <p:cNvSpPr>
            <a:spLocks noChangeShapeType="1"/>
          </p:cNvSpPr>
          <p:nvPr/>
        </p:nvSpPr>
        <p:spPr bwMode="auto">
          <a:xfrm>
            <a:off x="5801519" y="3646893"/>
            <a:ext cx="588962" cy="0"/>
          </a:xfrm>
          <a:prstGeom prst="line">
            <a:avLst/>
          </a:prstGeom>
          <a:noFill/>
          <a:ln w="19050">
            <a:solidFill>
              <a:srgbClr val="66FF33"/>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2" name="Slide Number Placeholder 1">
            <a:extLst>
              <a:ext uri="{FF2B5EF4-FFF2-40B4-BE49-F238E27FC236}">
                <a16:creationId xmlns:a16="http://schemas.microsoft.com/office/drawing/2014/main" id="{98D364E5-E040-45BC-9986-EA617A4D3EAB}"/>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a:xfrm>
            <a:off x="2198688" y="568325"/>
            <a:ext cx="7772400" cy="647700"/>
          </a:xfrm>
        </p:spPr>
        <p:txBody>
          <a:bodyPr>
            <a:normAutofit fontScale="90000"/>
          </a:bodyPr>
          <a:lstStyle/>
          <a:p>
            <a:pPr algn="ctr" eaLnBrk="1" hangingPunct="1">
              <a:defRPr/>
            </a:pPr>
            <a:r>
              <a:rPr lang="nl-BE" sz="2800" u="sng" dirty="0"/>
              <a:t>03/04/x1   </a:t>
            </a:r>
            <a:r>
              <a:rPr lang="nl-BE" sz="2800" u="sng" dirty="0" err="1"/>
              <a:t>Debra</a:t>
            </a:r>
            <a:r>
              <a:rPr lang="nl-BE" sz="2800" u="sng" dirty="0"/>
              <a:t> Bv</a:t>
            </a:r>
            <a:br>
              <a:rPr lang="nl-BE" sz="2800" u="sng" dirty="0"/>
            </a:br>
            <a:r>
              <a:rPr lang="nl-BE" sz="2800" u="sng" dirty="0"/>
              <a:t>VOOR boeking aankoopfactuur</a:t>
            </a:r>
            <a:endParaRPr lang="nl-NL" sz="2800" u="sng" dirty="0"/>
          </a:p>
        </p:txBody>
      </p:sp>
      <p:sp>
        <p:nvSpPr>
          <p:cNvPr id="50180" name="Rectangle 4"/>
          <p:cNvSpPr>
            <a:spLocks noGrp="1" noChangeArrowheads="1"/>
          </p:cNvSpPr>
          <p:nvPr>
            <p:ph sz="half" idx="1"/>
          </p:nvPr>
        </p:nvSpPr>
        <p:spPr>
          <a:xfrm>
            <a:off x="2555876" y="1603375"/>
            <a:ext cx="3059113" cy="4260850"/>
          </a:xfrm>
        </p:spPr>
        <p:txBody>
          <a:bodyPr>
            <a:normAutofit fontScale="92500" lnSpcReduction="20000"/>
          </a:bodyPr>
          <a:lstStyle/>
          <a:p>
            <a:pPr>
              <a:lnSpc>
                <a:spcPct val="80000"/>
              </a:lnSpc>
              <a:buNone/>
              <a:tabLst>
                <a:tab pos="2692400" algn="r"/>
              </a:tabLst>
              <a:defRPr/>
            </a:pPr>
            <a:r>
              <a:rPr lang="nl-BE" sz="2400" dirty="0"/>
              <a:t>Actief </a:t>
            </a:r>
            <a:r>
              <a:rPr lang="nl-BE" sz="1800" dirty="0"/>
              <a:t>	  	</a:t>
            </a:r>
            <a:endParaRPr lang="nl-BE" sz="1800" dirty="0">
              <a:solidFill>
                <a:schemeClr val="accent2"/>
              </a:solidFill>
            </a:endParaRPr>
          </a:p>
          <a:p>
            <a:pPr>
              <a:lnSpc>
                <a:spcPct val="80000"/>
              </a:lnSpc>
              <a:buNone/>
              <a:tabLst>
                <a:tab pos="2692400" algn="r"/>
              </a:tabLst>
              <a:defRPr/>
            </a:pPr>
            <a:r>
              <a:rPr lang="nl-BE" sz="1800" dirty="0"/>
              <a:t>VASTE ACTIVA</a:t>
            </a:r>
            <a:r>
              <a:rPr lang="nl-BE" sz="1800" dirty="0">
                <a:solidFill>
                  <a:schemeClr val="accent2"/>
                </a:solidFill>
              </a:rPr>
              <a:t>	</a:t>
            </a:r>
          </a:p>
          <a:p>
            <a:pPr>
              <a:lnSpc>
                <a:spcPct val="80000"/>
              </a:lnSpc>
              <a:buNone/>
              <a:tabLst>
                <a:tab pos="2692400" algn="r"/>
              </a:tabLst>
              <a:defRPr/>
            </a:pPr>
            <a:r>
              <a:rPr lang="nl-BE" sz="1800" dirty="0"/>
              <a:t>Gebouwen  	125.000</a:t>
            </a:r>
          </a:p>
          <a:p>
            <a:pPr>
              <a:lnSpc>
                <a:spcPct val="80000"/>
              </a:lnSpc>
              <a:buNone/>
              <a:tabLst>
                <a:tab pos="2692400" algn="r"/>
              </a:tabLst>
              <a:defRPr/>
            </a:pPr>
            <a:r>
              <a:rPr lang="nl-BE" sz="1800" dirty="0"/>
              <a:t>Installaties     	  12.500</a:t>
            </a:r>
          </a:p>
          <a:p>
            <a:pPr>
              <a:lnSpc>
                <a:spcPct val="80000"/>
              </a:lnSpc>
              <a:buNone/>
              <a:tabLst>
                <a:tab pos="2692400" algn="r"/>
              </a:tabLst>
              <a:defRPr/>
            </a:pPr>
            <a:r>
              <a:rPr lang="nl-BE" sz="1800" dirty="0"/>
              <a:t>Meubilair	5.000</a:t>
            </a:r>
          </a:p>
          <a:p>
            <a:pPr>
              <a:lnSpc>
                <a:spcPct val="80000"/>
              </a:lnSpc>
              <a:buNone/>
              <a:tabLst>
                <a:tab pos="2692400" algn="r"/>
              </a:tabLst>
              <a:defRPr/>
            </a:pPr>
            <a:endParaRPr lang="nl-BE" sz="1800" dirty="0"/>
          </a:p>
          <a:p>
            <a:pPr>
              <a:lnSpc>
                <a:spcPct val="80000"/>
              </a:lnSpc>
              <a:buNone/>
              <a:tabLst>
                <a:tab pos="2692400" algn="r"/>
              </a:tabLst>
              <a:defRPr/>
            </a:pPr>
            <a:r>
              <a:rPr lang="nl-BE" sz="1800" dirty="0"/>
              <a:t>VLOTTENDE ACTIVA</a:t>
            </a:r>
          </a:p>
          <a:p>
            <a:pPr>
              <a:lnSpc>
                <a:spcPct val="80000"/>
              </a:lnSpc>
              <a:buNone/>
              <a:tabLst>
                <a:tab pos="2692400" algn="r"/>
              </a:tabLst>
              <a:defRPr/>
            </a:pPr>
            <a:r>
              <a:rPr lang="nl-BE" sz="1800" dirty="0"/>
              <a:t>Bank RC 	6.500</a:t>
            </a:r>
          </a:p>
          <a:p>
            <a:pPr>
              <a:lnSpc>
                <a:spcPct val="80000"/>
              </a:lnSpc>
              <a:buNone/>
              <a:tabLst>
                <a:tab pos="2692400" algn="r"/>
              </a:tabLst>
              <a:defRPr/>
            </a:pPr>
            <a:r>
              <a:rPr lang="nl-BE" sz="1800" dirty="0"/>
              <a:t>Kas	1.000</a:t>
            </a:r>
          </a:p>
          <a:p>
            <a:pPr>
              <a:lnSpc>
                <a:spcPct val="80000"/>
              </a:lnSpc>
              <a:buNone/>
              <a:tabLst>
                <a:tab pos="2692400" algn="r"/>
              </a:tabLst>
              <a:defRPr/>
            </a:pPr>
            <a:endParaRPr lang="nl-BE" sz="1800" dirty="0"/>
          </a:p>
          <a:p>
            <a:pPr>
              <a:lnSpc>
                <a:spcPct val="80000"/>
              </a:lnSpc>
              <a:buNone/>
              <a:tabLst>
                <a:tab pos="2692400" algn="r"/>
              </a:tabLst>
              <a:defRPr/>
            </a:pPr>
            <a:endParaRPr lang="nl-BE" sz="1800" dirty="0"/>
          </a:p>
          <a:p>
            <a:pPr>
              <a:lnSpc>
                <a:spcPct val="80000"/>
              </a:lnSpc>
              <a:buNone/>
              <a:tabLst>
                <a:tab pos="2692400" algn="r"/>
              </a:tabLst>
              <a:defRPr/>
            </a:pPr>
            <a:endParaRPr lang="nl-BE" sz="1800" dirty="0"/>
          </a:p>
          <a:p>
            <a:pPr>
              <a:lnSpc>
                <a:spcPct val="80000"/>
              </a:lnSpc>
              <a:buNone/>
              <a:tabLst>
                <a:tab pos="2692400" algn="r"/>
              </a:tabLst>
              <a:defRPr/>
            </a:pPr>
            <a:r>
              <a:rPr lang="nl-BE" sz="1800" dirty="0"/>
              <a:t>			    		</a:t>
            </a:r>
            <a:endParaRPr lang="en-US" sz="1800" dirty="0"/>
          </a:p>
        </p:txBody>
      </p:sp>
      <p:sp>
        <p:nvSpPr>
          <p:cNvPr id="50178" name="Rectangle 2"/>
          <p:cNvSpPr>
            <a:spLocks noGrp="1" noChangeAspect="1" noChangeArrowheads="1"/>
          </p:cNvSpPr>
          <p:nvPr>
            <p:ph sz="half" idx="2"/>
          </p:nvPr>
        </p:nvSpPr>
        <p:spPr>
          <a:xfrm>
            <a:off x="5940426" y="1633538"/>
            <a:ext cx="3673475" cy="4286250"/>
          </a:xfrm>
        </p:spPr>
        <p:txBody>
          <a:bodyPr>
            <a:normAutofit fontScale="92500" lnSpcReduction="20000"/>
          </a:bodyPr>
          <a:lstStyle/>
          <a:p>
            <a:pPr>
              <a:lnSpc>
                <a:spcPct val="80000"/>
              </a:lnSpc>
              <a:buNone/>
              <a:tabLst>
                <a:tab pos="3403600" algn="r"/>
              </a:tabLst>
            </a:pPr>
            <a:r>
              <a:rPr lang="nl-BE" sz="2000"/>
              <a:t>		Passief</a:t>
            </a:r>
          </a:p>
          <a:p>
            <a:pPr>
              <a:lnSpc>
                <a:spcPct val="80000"/>
              </a:lnSpc>
              <a:spcBef>
                <a:spcPct val="0"/>
              </a:spcBef>
              <a:buNone/>
              <a:tabLst>
                <a:tab pos="3403600" algn="r"/>
              </a:tabLst>
            </a:pPr>
            <a:endParaRPr lang="nl-BE" sz="2000">
              <a:solidFill>
                <a:schemeClr val="accent2"/>
              </a:solidFill>
            </a:endParaRPr>
          </a:p>
          <a:p>
            <a:pPr>
              <a:lnSpc>
                <a:spcPct val="80000"/>
              </a:lnSpc>
              <a:buNone/>
              <a:tabLst>
                <a:tab pos="3403600" algn="r"/>
              </a:tabLst>
            </a:pPr>
            <a:r>
              <a:rPr lang="nl-BE" sz="1600"/>
              <a:t>EIGEN VERMOGEN</a:t>
            </a:r>
          </a:p>
          <a:p>
            <a:pPr>
              <a:lnSpc>
                <a:spcPct val="80000"/>
              </a:lnSpc>
              <a:buNone/>
              <a:tabLst>
                <a:tab pos="3403600" algn="r"/>
              </a:tabLst>
            </a:pPr>
            <a:r>
              <a:rPr lang="nl-BE" sz="1600"/>
              <a:t>Kapitaal  	100.000</a:t>
            </a:r>
          </a:p>
          <a:p>
            <a:pPr>
              <a:lnSpc>
                <a:spcPct val="80000"/>
              </a:lnSpc>
              <a:buNone/>
              <a:tabLst>
                <a:tab pos="3403600" algn="r"/>
              </a:tabLst>
            </a:pPr>
            <a:endParaRPr lang="nl-BE" sz="1600"/>
          </a:p>
          <a:p>
            <a:pPr>
              <a:lnSpc>
                <a:spcPct val="80000"/>
              </a:lnSpc>
              <a:buNone/>
              <a:tabLst>
                <a:tab pos="3403600" algn="r"/>
              </a:tabLst>
            </a:pPr>
            <a:r>
              <a:rPr lang="nl-BE" sz="1600"/>
              <a:t>VREEMD VERMOGEN</a:t>
            </a:r>
          </a:p>
          <a:p>
            <a:pPr>
              <a:lnSpc>
                <a:spcPct val="80000"/>
              </a:lnSpc>
              <a:buNone/>
              <a:tabLst>
                <a:tab pos="3403600" algn="r"/>
              </a:tabLst>
            </a:pPr>
            <a:r>
              <a:rPr lang="nl-BE" sz="1600" i="1"/>
              <a:t>Schulden + 1 jaar</a:t>
            </a:r>
          </a:p>
          <a:p>
            <a:pPr>
              <a:lnSpc>
                <a:spcPct val="80000"/>
              </a:lnSpc>
              <a:buNone/>
              <a:tabLst>
                <a:tab pos="3403600" algn="r"/>
              </a:tabLst>
            </a:pPr>
            <a:r>
              <a:rPr lang="nl-BE" sz="1600"/>
              <a:t>Lening KBC 	  50.000</a:t>
            </a:r>
          </a:p>
          <a:p>
            <a:pPr>
              <a:lnSpc>
                <a:spcPct val="80000"/>
              </a:lnSpc>
              <a:buNone/>
              <a:tabLst>
                <a:tab pos="3403600" algn="r"/>
              </a:tabLst>
            </a:pPr>
            <a:endParaRPr lang="nl-BE" sz="1600"/>
          </a:p>
          <a:p>
            <a:pPr>
              <a:lnSpc>
                <a:spcPct val="80000"/>
              </a:lnSpc>
              <a:buNone/>
              <a:tabLst>
                <a:tab pos="3403600" algn="r"/>
              </a:tabLst>
            </a:pPr>
            <a:r>
              <a:rPr lang="nl-BE" sz="1600" i="1"/>
              <a:t>Schulden – 1 jaar</a:t>
            </a:r>
          </a:p>
          <a:p>
            <a:pPr>
              <a:lnSpc>
                <a:spcPct val="80000"/>
              </a:lnSpc>
              <a:buNone/>
              <a:tabLst>
                <a:tab pos="3403600" algn="r"/>
              </a:tabLst>
            </a:pPr>
            <a:r>
              <a:rPr lang="nl-BE" sz="1600"/>
              <a:t>                                                                </a:t>
            </a:r>
          </a:p>
          <a:p>
            <a:pPr>
              <a:lnSpc>
                <a:spcPct val="80000"/>
              </a:lnSpc>
              <a:buNone/>
              <a:tabLst>
                <a:tab pos="3403600" algn="r"/>
              </a:tabLst>
            </a:pPr>
            <a:endParaRPr lang="nl-BE" sz="1600">
              <a:solidFill>
                <a:srgbClr val="FF0000"/>
              </a:solidFill>
            </a:endParaRPr>
          </a:p>
          <a:p>
            <a:pPr>
              <a:lnSpc>
                <a:spcPct val="80000"/>
              </a:lnSpc>
              <a:buNone/>
              <a:tabLst>
                <a:tab pos="3403600" algn="r"/>
              </a:tabLst>
            </a:pPr>
            <a:r>
              <a:rPr lang="nl-BE" sz="2000"/>
              <a:t>	</a:t>
            </a:r>
          </a:p>
          <a:p>
            <a:pPr>
              <a:lnSpc>
                <a:spcPct val="80000"/>
              </a:lnSpc>
              <a:buNone/>
              <a:tabLst>
                <a:tab pos="3403600" algn="r"/>
              </a:tabLst>
            </a:pPr>
            <a:endParaRPr lang="nl-BE" sz="2000"/>
          </a:p>
          <a:p>
            <a:pPr>
              <a:lnSpc>
                <a:spcPct val="80000"/>
              </a:lnSpc>
              <a:buNone/>
              <a:tabLst>
                <a:tab pos="3403600" algn="r"/>
              </a:tabLst>
            </a:pPr>
            <a:r>
              <a:rPr lang="nl-BE" sz="2000"/>
              <a:t>        		</a:t>
            </a:r>
            <a:endParaRPr lang="en-US" sz="2000"/>
          </a:p>
        </p:txBody>
      </p:sp>
      <p:grpSp>
        <p:nvGrpSpPr>
          <p:cNvPr id="41989" name="Group 5"/>
          <p:cNvGrpSpPr>
            <a:grpSpLocks/>
          </p:cNvGrpSpPr>
          <p:nvPr/>
        </p:nvGrpSpPr>
        <p:grpSpPr bwMode="auto">
          <a:xfrm>
            <a:off x="2185989" y="1963739"/>
            <a:ext cx="7489825" cy="3354387"/>
            <a:chOff x="385" y="981"/>
            <a:chExt cx="4627" cy="2721"/>
          </a:xfrm>
        </p:grpSpPr>
        <p:sp>
          <p:nvSpPr>
            <p:cNvPr id="15371" name="Line 6"/>
            <p:cNvSpPr>
              <a:spLocks noChangeShapeType="1"/>
            </p:cNvSpPr>
            <p:nvPr/>
          </p:nvSpPr>
          <p:spPr bwMode="auto">
            <a:xfrm>
              <a:off x="385" y="981"/>
              <a:ext cx="462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15372" name="Line 7"/>
            <p:cNvSpPr>
              <a:spLocks noChangeShapeType="1"/>
            </p:cNvSpPr>
            <p:nvPr/>
          </p:nvSpPr>
          <p:spPr bwMode="auto">
            <a:xfrm>
              <a:off x="2653" y="981"/>
              <a:ext cx="0" cy="272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sp>
        <p:nvSpPr>
          <p:cNvPr id="15367" name="Line 8"/>
          <p:cNvSpPr>
            <a:spLocks noChangeShapeType="1"/>
          </p:cNvSpPr>
          <p:nvPr/>
        </p:nvSpPr>
        <p:spPr bwMode="auto">
          <a:xfrm>
            <a:off x="4662489" y="4713288"/>
            <a:ext cx="71913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15368" name="Line 9"/>
          <p:cNvSpPr>
            <a:spLocks noChangeShapeType="1"/>
          </p:cNvSpPr>
          <p:nvPr/>
        </p:nvSpPr>
        <p:spPr bwMode="auto">
          <a:xfrm>
            <a:off x="8688389" y="4724400"/>
            <a:ext cx="7207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15369" name="Text Box 10"/>
          <p:cNvSpPr txBox="1">
            <a:spLocks noChangeArrowheads="1"/>
          </p:cNvSpPr>
          <p:nvPr/>
        </p:nvSpPr>
        <p:spPr bwMode="auto">
          <a:xfrm>
            <a:off x="4014789" y="4906963"/>
            <a:ext cx="14382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spcBef>
                <a:spcPct val="50000"/>
              </a:spcBef>
              <a:defRPr/>
            </a:pPr>
            <a:r>
              <a:rPr lang="nl-BE" sz="1600" dirty="0">
                <a:solidFill>
                  <a:schemeClr val="tx2"/>
                </a:solidFill>
                <a:latin typeface="Times New Roman" charset="0"/>
              </a:rPr>
              <a:t>150.000</a:t>
            </a:r>
            <a:endParaRPr lang="en-US" sz="1600" dirty="0">
              <a:solidFill>
                <a:schemeClr val="tx2"/>
              </a:solidFill>
              <a:latin typeface="Times New Roman" charset="0"/>
            </a:endParaRPr>
          </a:p>
        </p:txBody>
      </p:sp>
      <p:sp>
        <p:nvSpPr>
          <p:cNvPr id="15370" name="Text Box 11"/>
          <p:cNvSpPr txBox="1">
            <a:spLocks noChangeArrowheads="1"/>
          </p:cNvSpPr>
          <p:nvPr/>
        </p:nvSpPr>
        <p:spPr bwMode="auto">
          <a:xfrm>
            <a:off x="8040688" y="4976813"/>
            <a:ext cx="14398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spcBef>
                <a:spcPct val="50000"/>
              </a:spcBef>
              <a:defRPr/>
            </a:pPr>
            <a:r>
              <a:rPr lang="nl-BE" sz="1600" dirty="0">
                <a:solidFill>
                  <a:schemeClr val="tx2"/>
                </a:solidFill>
                <a:latin typeface="Times New Roman" charset="0"/>
              </a:rPr>
              <a:t>150.000</a:t>
            </a:r>
            <a:endParaRPr lang="en-US" sz="1600" dirty="0">
              <a:solidFill>
                <a:schemeClr val="tx2"/>
              </a:solidFill>
              <a:latin typeface="Times New Roman" charset="0"/>
            </a:endParaRPr>
          </a:p>
        </p:txBody>
      </p:sp>
      <p:sp>
        <p:nvSpPr>
          <p:cNvPr id="2" name="Slide Number Placeholder 1">
            <a:extLst>
              <a:ext uri="{FF2B5EF4-FFF2-40B4-BE49-F238E27FC236}">
                <a16:creationId xmlns:a16="http://schemas.microsoft.com/office/drawing/2014/main" id="{43D66880-2430-44CC-BFA9-73C44B04FF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8" name="Rectangle 4"/>
          <p:cNvSpPr>
            <a:spLocks noGrp="1" noChangeAspect="1" noChangeArrowheads="1"/>
          </p:cNvSpPr>
          <p:nvPr>
            <p:ph sz="half" idx="1"/>
          </p:nvPr>
        </p:nvSpPr>
        <p:spPr>
          <a:xfrm>
            <a:off x="2117726" y="1573213"/>
            <a:ext cx="3484563" cy="5497512"/>
          </a:xfrm>
        </p:spPr>
        <p:txBody>
          <a:bodyPr/>
          <a:lstStyle/>
          <a:p>
            <a:pPr>
              <a:lnSpc>
                <a:spcPct val="80000"/>
              </a:lnSpc>
              <a:buNone/>
              <a:tabLst>
                <a:tab pos="2692400" algn="r"/>
              </a:tabLst>
              <a:defRPr/>
            </a:pPr>
            <a:r>
              <a:rPr lang="nl-BE" sz="2000" dirty="0"/>
              <a:t>Actief </a:t>
            </a:r>
          </a:p>
          <a:p>
            <a:pPr>
              <a:lnSpc>
                <a:spcPct val="80000"/>
              </a:lnSpc>
              <a:buNone/>
              <a:tabLst>
                <a:tab pos="2692400" algn="r"/>
              </a:tabLst>
              <a:defRPr/>
            </a:pPr>
            <a:r>
              <a:rPr lang="nl-BE" sz="1400" dirty="0"/>
              <a:t>	</a:t>
            </a:r>
          </a:p>
          <a:p>
            <a:pPr>
              <a:lnSpc>
                <a:spcPct val="80000"/>
              </a:lnSpc>
              <a:buNone/>
              <a:tabLst>
                <a:tab pos="2692400" algn="r"/>
              </a:tabLst>
              <a:defRPr/>
            </a:pPr>
            <a:r>
              <a:rPr lang="nl-BE" sz="1600" dirty="0"/>
              <a:t>VASTE ACTIVA		</a:t>
            </a:r>
          </a:p>
          <a:p>
            <a:pPr>
              <a:lnSpc>
                <a:spcPct val="80000"/>
              </a:lnSpc>
              <a:buNone/>
              <a:tabLst>
                <a:tab pos="2692400" algn="r"/>
              </a:tabLst>
              <a:defRPr/>
            </a:pPr>
            <a:r>
              <a:rPr lang="nl-BE" sz="1600" dirty="0"/>
              <a:t>Gebouwen   	       125.000	</a:t>
            </a:r>
          </a:p>
          <a:p>
            <a:pPr>
              <a:lnSpc>
                <a:spcPct val="80000"/>
              </a:lnSpc>
              <a:buNone/>
              <a:tabLst>
                <a:tab pos="2692400" algn="r"/>
              </a:tabLst>
              <a:defRPr/>
            </a:pPr>
            <a:r>
              <a:rPr lang="nl-BE" sz="1600" dirty="0"/>
              <a:t>Installaties     	         12.500	</a:t>
            </a:r>
          </a:p>
          <a:p>
            <a:pPr>
              <a:lnSpc>
                <a:spcPct val="80000"/>
              </a:lnSpc>
              <a:buNone/>
              <a:tabLst>
                <a:tab pos="2692400" algn="r"/>
              </a:tabLst>
              <a:defRPr/>
            </a:pPr>
            <a:r>
              <a:rPr lang="nl-BE" sz="1600" dirty="0"/>
              <a:t>Meubilair 	                5.000</a:t>
            </a:r>
          </a:p>
          <a:p>
            <a:pPr>
              <a:lnSpc>
                <a:spcPct val="80000"/>
              </a:lnSpc>
              <a:buNone/>
              <a:tabLst>
                <a:tab pos="2692400" algn="r"/>
              </a:tabLst>
              <a:defRPr/>
            </a:pPr>
            <a:r>
              <a:rPr lang="nl-BE" sz="1800" dirty="0">
                <a:solidFill>
                  <a:srgbClr val="FF0000"/>
                </a:solidFill>
              </a:rPr>
              <a:t>Computers	    2.500</a:t>
            </a:r>
          </a:p>
          <a:p>
            <a:pPr>
              <a:lnSpc>
                <a:spcPct val="80000"/>
              </a:lnSpc>
              <a:buNone/>
              <a:tabLst>
                <a:tab pos="2692400" algn="r"/>
              </a:tabLst>
              <a:defRPr/>
            </a:pPr>
            <a:endParaRPr lang="nl-BE" sz="1600" dirty="0"/>
          </a:p>
          <a:p>
            <a:pPr>
              <a:lnSpc>
                <a:spcPct val="80000"/>
              </a:lnSpc>
              <a:buNone/>
              <a:tabLst>
                <a:tab pos="2692400" algn="r"/>
              </a:tabLst>
              <a:defRPr/>
            </a:pPr>
            <a:r>
              <a:rPr lang="nl-BE" sz="1600" dirty="0"/>
              <a:t>VLOTTENDE ACTIVA	</a:t>
            </a:r>
          </a:p>
          <a:p>
            <a:pPr>
              <a:lnSpc>
                <a:spcPct val="80000"/>
              </a:lnSpc>
              <a:buNone/>
              <a:tabLst>
                <a:tab pos="2692400" algn="r"/>
              </a:tabLst>
              <a:defRPr/>
            </a:pPr>
            <a:r>
              <a:rPr lang="nl-BE" sz="1600" dirty="0"/>
              <a:t>Bank RC                        	6.500</a:t>
            </a:r>
          </a:p>
          <a:p>
            <a:pPr>
              <a:lnSpc>
                <a:spcPct val="80000"/>
              </a:lnSpc>
              <a:buNone/>
              <a:tabLst>
                <a:tab pos="2692400" algn="r"/>
              </a:tabLst>
              <a:defRPr/>
            </a:pPr>
            <a:r>
              <a:rPr lang="nl-BE" sz="1600" dirty="0"/>
              <a:t>Kas  	            1.000</a:t>
            </a:r>
          </a:p>
          <a:p>
            <a:pPr>
              <a:lnSpc>
                <a:spcPct val="80000"/>
              </a:lnSpc>
              <a:buNone/>
              <a:tabLst>
                <a:tab pos="2692400" algn="r"/>
              </a:tabLst>
              <a:defRPr/>
            </a:pPr>
            <a:r>
              <a:rPr lang="nl-BE" sz="1800" dirty="0">
                <a:solidFill>
                  <a:srgbClr val="FF0000"/>
                </a:solidFill>
              </a:rPr>
              <a:t>BTW vordering	525</a:t>
            </a:r>
          </a:p>
          <a:p>
            <a:pPr>
              <a:lnSpc>
                <a:spcPct val="80000"/>
              </a:lnSpc>
              <a:buNone/>
              <a:tabLst>
                <a:tab pos="2692400" algn="r"/>
              </a:tabLst>
              <a:defRPr/>
            </a:pPr>
            <a:endParaRPr lang="nl-BE" sz="1800" dirty="0"/>
          </a:p>
          <a:p>
            <a:pPr>
              <a:lnSpc>
                <a:spcPct val="80000"/>
              </a:lnSpc>
              <a:buNone/>
              <a:tabLst>
                <a:tab pos="2692400" algn="r"/>
              </a:tabLst>
              <a:defRPr/>
            </a:pPr>
            <a:endParaRPr lang="nl-BE" sz="1400" dirty="0"/>
          </a:p>
          <a:p>
            <a:pPr>
              <a:lnSpc>
                <a:spcPct val="80000"/>
              </a:lnSpc>
              <a:buNone/>
              <a:tabLst>
                <a:tab pos="2692400" algn="r"/>
              </a:tabLst>
              <a:defRPr/>
            </a:pPr>
            <a:endParaRPr lang="nl-BE" sz="1400" dirty="0"/>
          </a:p>
          <a:p>
            <a:pPr>
              <a:lnSpc>
                <a:spcPct val="80000"/>
              </a:lnSpc>
              <a:buNone/>
              <a:tabLst>
                <a:tab pos="2692400" algn="r"/>
              </a:tabLst>
              <a:defRPr/>
            </a:pPr>
            <a:r>
              <a:rPr lang="nl-BE" sz="1400" dirty="0"/>
              <a:t>			    		</a:t>
            </a:r>
            <a:endParaRPr lang="en-US" sz="1400" dirty="0"/>
          </a:p>
        </p:txBody>
      </p:sp>
      <p:sp>
        <p:nvSpPr>
          <p:cNvPr id="52226" name="Rectangle 2"/>
          <p:cNvSpPr>
            <a:spLocks noGrp="1" noChangeAspect="1" noChangeArrowheads="1"/>
          </p:cNvSpPr>
          <p:nvPr>
            <p:ph sz="half" idx="2"/>
          </p:nvPr>
        </p:nvSpPr>
        <p:spPr>
          <a:xfrm>
            <a:off x="5942014" y="1563689"/>
            <a:ext cx="3673475" cy="3609975"/>
          </a:xfrm>
        </p:spPr>
        <p:txBody>
          <a:bodyPr wrap="none">
            <a:normAutofit fontScale="85000" lnSpcReduction="20000"/>
          </a:bodyPr>
          <a:lstStyle/>
          <a:p>
            <a:pPr>
              <a:lnSpc>
                <a:spcPct val="80000"/>
              </a:lnSpc>
              <a:buNone/>
              <a:tabLst>
                <a:tab pos="3403600" algn="r"/>
              </a:tabLst>
            </a:pPr>
            <a:r>
              <a:rPr lang="nl-BE" sz="1400" dirty="0"/>
              <a:t>		</a:t>
            </a:r>
            <a:r>
              <a:rPr lang="nl-BE" sz="2000" dirty="0"/>
              <a:t>Passief</a:t>
            </a:r>
          </a:p>
          <a:p>
            <a:pPr>
              <a:lnSpc>
                <a:spcPct val="80000"/>
              </a:lnSpc>
              <a:buNone/>
              <a:tabLst>
                <a:tab pos="3403600" algn="r"/>
              </a:tabLst>
            </a:pPr>
            <a:endParaRPr lang="nl-BE" sz="1600" dirty="0"/>
          </a:p>
          <a:p>
            <a:pPr>
              <a:lnSpc>
                <a:spcPct val="80000"/>
              </a:lnSpc>
              <a:buNone/>
              <a:tabLst>
                <a:tab pos="3403600" algn="r"/>
              </a:tabLst>
            </a:pPr>
            <a:r>
              <a:rPr lang="nl-BE" sz="1600" dirty="0"/>
              <a:t>EIGEN VERMOGEN</a:t>
            </a:r>
          </a:p>
          <a:p>
            <a:pPr>
              <a:lnSpc>
                <a:spcPct val="80000"/>
              </a:lnSpc>
              <a:buNone/>
              <a:tabLst>
                <a:tab pos="3403600" algn="r"/>
              </a:tabLst>
            </a:pPr>
            <a:endParaRPr lang="nl-BE" sz="1600" dirty="0"/>
          </a:p>
          <a:p>
            <a:pPr>
              <a:lnSpc>
                <a:spcPct val="80000"/>
              </a:lnSpc>
              <a:buNone/>
              <a:tabLst>
                <a:tab pos="3403600" algn="r"/>
              </a:tabLst>
            </a:pPr>
            <a:r>
              <a:rPr lang="nl-BE" sz="1600" dirty="0"/>
              <a:t>Kapitaal  	100.000</a:t>
            </a:r>
          </a:p>
          <a:p>
            <a:pPr>
              <a:lnSpc>
                <a:spcPct val="80000"/>
              </a:lnSpc>
              <a:buNone/>
              <a:tabLst>
                <a:tab pos="3403600" algn="r"/>
              </a:tabLst>
            </a:pPr>
            <a:endParaRPr lang="nl-BE" sz="1600" dirty="0"/>
          </a:p>
          <a:p>
            <a:pPr>
              <a:lnSpc>
                <a:spcPct val="80000"/>
              </a:lnSpc>
              <a:buNone/>
              <a:tabLst>
                <a:tab pos="3403600" algn="r"/>
              </a:tabLst>
            </a:pPr>
            <a:r>
              <a:rPr lang="nl-BE" sz="1600" dirty="0"/>
              <a:t>VREEMD VERMOGEN</a:t>
            </a:r>
          </a:p>
          <a:p>
            <a:pPr>
              <a:lnSpc>
                <a:spcPct val="80000"/>
              </a:lnSpc>
              <a:buNone/>
              <a:tabLst>
                <a:tab pos="3403600" algn="r"/>
              </a:tabLst>
            </a:pPr>
            <a:r>
              <a:rPr lang="nl-BE" sz="1600" i="1" dirty="0"/>
              <a:t>Schulden + 1 jaar</a:t>
            </a:r>
          </a:p>
          <a:p>
            <a:pPr>
              <a:lnSpc>
                <a:spcPct val="80000"/>
              </a:lnSpc>
              <a:buNone/>
              <a:tabLst>
                <a:tab pos="3403600" algn="r"/>
              </a:tabLst>
            </a:pPr>
            <a:r>
              <a:rPr lang="nl-BE" sz="1600" dirty="0"/>
              <a:t>Lening KBC 	  50.000</a:t>
            </a:r>
          </a:p>
          <a:p>
            <a:pPr>
              <a:lnSpc>
                <a:spcPct val="80000"/>
              </a:lnSpc>
              <a:buNone/>
              <a:tabLst>
                <a:tab pos="3403600" algn="r"/>
              </a:tabLst>
            </a:pPr>
            <a:endParaRPr lang="nl-BE" sz="1600" dirty="0"/>
          </a:p>
          <a:p>
            <a:pPr>
              <a:lnSpc>
                <a:spcPct val="80000"/>
              </a:lnSpc>
              <a:buNone/>
              <a:tabLst>
                <a:tab pos="3403600" algn="r"/>
              </a:tabLst>
            </a:pPr>
            <a:r>
              <a:rPr lang="nl-BE" sz="1600" i="1" dirty="0"/>
              <a:t>Schulden – 1 jaar</a:t>
            </a:r>
          </a:p>
          <a:p>
            <a:pPr>
              <a:lnSpc>
                <a:spcPct val="80000"/>
              </a:lnSpc>
              <a:buNone/>
              <a:tabLst>
                <a:tab pos="3403600" algn="r"/>
              </a:tabLst>
            </a:pPr>
            <a:r>
              <a:rPr lang="nl-BE" sz="1800" dirty="0">
                <a:solidFill>
                  <a:srgbClr val="FF0000"/>
                </a:solidFill>
              </a:rPr>
              <a:t>Leveranciers	3.025</a:t>
            </a:r>
          </a:p>
          <a:p>
            <a:pPr>
              <a:lnSpc>
                <a:spcPct val="80000"/>
              </a:lnSpc>
              <a:buNone/>
              <a:tabLst>
                <a:tab pos="3403600" algn="r"/>
              </a:tabLst>
            </a:pPr>
            <a:endParaRPr lang="nl-BE" sz="1800" dirty="0"/>
          </a:p>
          <a:p>
            <a:pPr>
              <a:lnSpc>
                <a:spcPct val="80000"/>
              </a:lnSpc>
              <a:buNone/>
              <a:tabLst>
                <a:tab pos="3403600" algn="r"/>
              </a:tabLst>
            </a:pPr>
            <a:r>
              <a:rPr lang="nl-BE" sz="1400" dirty="0"/>
              <a:t>        		</a:t>
            </a:r>
            <a:endParaRPr lang="en-US" sz="1400" dirty="0"/>
          </a:p>
        </p:txBody>
      </p:sp>
      <p:grpSp>
        <p:nvGrpSpPr>
          <p:cNvPr id="44036" name="Group 5"/>
          <p:cNvGrpSpPr>
            <a:grpSpLocks/>
          </p:cNvGrpSpPr>
          <p:nvPr/>
        </p:nvGrpSpPr>
        <p:grpSpPr bwMode="auto">
          <a:xfrm>
            <a:off x="2125664" y="1882776"/>
            <a:ext cx="7489825" cy="3516313"/>
            <a:chOff x="385" y="981"/>
            <a:chExt cx="4627" cy="2721"/>
          </a:xfrm>
        </p:grpSpPr>
        <p:sp>
          <p:nvSpPr>
            <p:cNvPr id="16395" name="Line 6"/>
            <p:cNvSpPr>
              <a:spLocks noChangeShapeType="1"/>
            </p:cNvSpPr>
            <p:nvPr/>
          </p:nvSpPr>
          <p:spPr bwMode="auto">
            <a:xfrm>
              <a:off x="385" y="981"/>
              <a:ext cx="462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16396" name="Line 7"/>
            <p:cNvSpPr>
              <a:spLocks noChangeShapeType="1"/>
            </p:cNvSpPr>
            <p:nvPr/>
          </p:nvSpPr>
          <p:spPr bwMode="auto">
            <a:xfrm>
              <a:off x="2653" y="981"/>
              <a:ext cx="0" cy="272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sp>
        <p:nvSpPr>
          <p:cNvPr id="16390" name="Line 8"/>
          <p:cNvSpPr>
            <a:spLocks noChangeShapeType="1"/>
          </p:cNvSpPr>
          <p:nvPr/>
        </p:nvSpPr>
        <p:spPr bwMode="auto">
          <a:xfrm>
            <a:off x="4153206" y="5560219"/>
            <a:ext cx="71913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16391" name="Line 9"/>
          <p:cNvSpPr>
            <a:spLocks noChangeShapeType="1"/>
          </p:cNvSpPr>
          <p:nvPr/>
        </p:nvSpPr>
        <p:spPr bwMode="auto">
          <a:xfrm>
            <a:off x="8817494" y="5399089"/>
            <a:ext cx="7207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16392" name="Text Box 10"/>
          <p:cNvSpPr txBox="1">
            <a:spLocks noChangeArrowheads="1"/>
          </p:cNvSpPr>
          <p:nvPr/>
        </p:nvSpPr>
        <p:spPr bwMode="auto">
          <a:xfrm>
            <a:off x="3542195" y="5560219"/>
            <a:ext cx="14382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spcBef>
                <a:spcPct val="50000"/>
              </a:spcBef>
              <a:defRPr/>
            </a:pPr>
            <a:r>
              <a:rPr lang="nl-BE" sz="1600" b="1" dirty="0">
                <a:solidFill>
                  <a:schemeClr val="tx2"/>
                </a:solidFill>
                <a:latin typeface="Times New Roman" charset="0"/>
              </a:rPr>
              <a:t>153.025</a:t>
            </a:r>
            <a:endParaRPr lang="en-US" sz="1600" b="1" dirty="0">
              <a:solidFill>
                <a:schemeClr val="tx2"/>
              </a:solidFill>
              <a:latin typeface="Times New Roman" charset="0"/>
            </a:endParaRPr>
          </a:p>
        </p:txBody>
      </p:sp>
      <p:sp>
        <p:nvSpPr>
          <p:cNvPr id="16393" name="Text Box 11"/>
          <p:cNvSpPr txBox="1">
            <a:spLocks noChangeArrowheads="1"/>
          </p:cNvSpPr>
          <p:nvPr/>
        </p:nvSpPr>
        <p:spPr bwMode="auto">
          <a:xfrm>
            <a:off x="8175627" y="5483227"/>
            <a:ext cx="14398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spcBef>
                <a:spcPct val="50000"/>
              </a:spcBef>
              <a:defRPr/>
            </a:pPr>
            <a:r>
              <a:rPr lang="nl-BE" sz="1600" b="1" dirty="0">
                <a:solidFill>
                  <a:schemeClr val="tx2"/>
                </a:solidFill>
                <a:latin typeface="Times New Roman" charset="0"/>
              </a:rPr>
              <a:t>153.025</a:t>
            </a:r>
            <a:endParaRPr lang="en-US" sz="1600" b="1" dirty="0">
              <a:solidFill>
                <a:schemeClr val="tx2"/>
              </a:solidFill>
              <a:latin typeface="Times New Roman" charset="0"/>
            </a:endParaRPr>
          </a:p>
        </p:txBody>
      </p:sp>
      <p:sp>
        <p:nvSpPr>
          <p:cNvPr id="52236" name="Rectangle 12"/>
          <p:cNvSpPr>
            <a:spLocks noChangeArrowheads="1"/>
          </p:cNvSpPr>
          <p:nvPr/>
        </p:nvSpPr>
        <p:spPr bwMode="auto">
          <a:xfrm>
            <a:off x="2297113" y="409575"/>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lang="nl-BE" sz="2800" u="sng" dirty="0">
                <a:solidFill>
                  <a:schemeClr val="tx2"/>
                </a:solidFill>
                <a:latin typeface="Arial" charset="0"/>
              </a:rPr>
              <a:t>03/04/x1   </a:t>
            </a:r>
            <a:r>
              <a:rPr lang="nl-BE" sz="2800" u="sng" dirty="0" err="1">
                <a:solidFill>
                  <a:schemeClr val="tx2"/>
                </a:solidFill>
                <a:latin typeface="Arial" charset="0"/>
              </a:rPr>
              <a:t>Debra</a:t>
            </a:r>
            <a:r>
              <a:rPr lang="nl-BE" sz="2800" u="sng" dirty="0">
                <a:solidFill>
                  <a:schemeClr val="tx2"/>
                </a:solidFill>
                <a:latin typeface="Arial" charset="0"/>
              </a:rPr>
              <a:t> Bv</a:t>
            </a:r>
            <a:br>
              <a:rPr lang="nl-BE" sz="2800" u="sng" dirty="0">
                <a:solidFill>
                  <a:schemeClr val="tx2"/>
                </a:solidFill>
                <a:latin typeface="Arial" charset="0"/>
              </a:rPr>
            </a:br>
            <a:r>
              <a:rPr lang="nl-BE" sz="2800" b="1" u="sng" dirty="0">
                <a:solidFill>
                  <a:schemeClr val="tx2"/>
                </a:solidFill>
                <a:latin typeface="Arial" charset="0"/>
              </a:rPr>
              <a:t>NA</a:t>
            </a:r>
            <a:r>
              <a:rPr lang="nl-BE" sz="2800" u="sng" dirty="0">
                <a:solidFill>
                  <a:schemeClr val="tx2"/>
                </a:solidFill>
                <a:latin typeface="Arial" charset="0"/>
              </a:rPr>
              <a:t> boeking aankoopfactuur</a:t>
            </a:r>
            <a:endParaRPr lang="nl-NL" sz="2800" u="sng" dirty="0">
              <a:solidFill>
                <a:schemeClr val="tx2"/>
              </a:solidFill>
              <a:latin typeface="Arial" charset="0"/>
            </a:endParaRPr>
          </a:p>
        </p:txBody>
      </p:sp>
      <p:sp>
        <p:nvSpPr>
          <p:cNvPr id="2" name="Slide Number Placeholder 1">
            <a:extLst>
              <a:ext uri="{FF2B5EF4-FFF2-40B4-BE49-F238E27FC236}">
                <a16:creationId xmlns:a16="http://schemas.microsoft.com/office/drawing/2014/main" id="{31AD4116-C451-4826-9F4A-35C0BBA0661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Rectangle 3"/>
          <p:cNvSpPr>
            <a:spLocks noGrp="1" noChangeAspect="1" noChangeArrowheads="1"/>
          </p:cNvSpPr>
          <p:nvPr>
            <p:ph sz="half" idx="1"/>
          </p:nvPr>
        </p:nvSpPr>
        <p:spPr>
          <a:xfrm>
            <a:off x="2165351" y="1603375"/>
            <a:ext cx="3427413" cy="4319588"/>
          </a:xfrm>
        </p:spPr>
        <p:txBody>
          <a:bodyPr>
            <a:normAutofit fontScale="92500" lnSpcReduction="20000"/>
          </a:bodyPr>
          <a:lstStyle/>
          <a:p>
            <a:pPr>
              <a:lnSpc>
                <a:spcPct val="80000"/>
              </a:lnSpc>
              <a:buNone/>
              <a:tabLst>
                <a:tab pos="2692400" algn="r"/>
              </a:tabLst>
              <a:defRPr/>
            </a:pPr>
            <a:r>
              <a:rPr lang="nl-BE" sz="1800" dirty="0"/>
              <a:t>Actief </a:t>
            </a:r>
          </a:p>
          <a:p>
            <a:pPr>
              <a:lnSpc>
                <a:spcPct val="80000"/>
              </a:lnSpc>
              <a:buNone/>
              <a:tabLst>
                <a:tab pos="2692400" algn="r"/>
              </a:tabLst>
              <a:defRPr/>
            </a:pPr>
            <a:r>
              <a:rPr lang="nl-BE" sz="1200" dirty="0"/>
              <a:t>	</a:t>
            </a:r>
          </a:p>
          <a:p>
            <a:pPr>
              <a:lnSpc>
                <a:spcPct val="80000"/>
              </a:lnSpc>
              <a:buNone/>
              <a:tabLst>
                <a:tab pos="2692400" algn="r"/>
              </a:tabLst>
              <a:defRPr/>
            </a:pPr>
            <a:r>
              <a:rPr lang="nl-BE" sz="1600" dirty="0"/>
              <a:t>VASTE ACTIVA		</a:t>
            </a:r>
          </a:p>
          <a:p>
            <a:pPr>
              <a:lnSpc>
                <a:spcPct val="80000"/>
              </a:lnSpc>
              <a:buNone/>
              <a:tabLst>
                <a:tab pos="2692400" algn="r"/>
              </a:tabLst>
              <a:defRPr/>
            </a:pPr>
            <a:r>
              <a:rPr lang="nl-BE" sz="1600" dirty="0"/>
              <a:t>Gebouwen   	       125.000	</a:t>
            </a:r>
          </a:p>
          <a:p>
            <a:pPr>
              <a:lnSpc>
                <a:spcPct val="80000"/>
              </a:lnSpc>
              <a:buNone/>
              <a:tabLst>
                <a:tab pos="2692400" algn="r"/>
              </a:tabLst>
              <a:defRPr/>
            </a:pPr>
            <a:r>
              <a:rPr lang="nl-BE" sz="1600" dirty="0"/>
              <a:t>Installatie     	         12.500	</a:t>
            </a:r>
          </a:p>
          <a:p>
            <a:pPr>
              <a:lnSpc>
                <a:spcPct val="80000"/>
              </a:lnSpc>
              <a:buNone/>
              <a:tabLst>
                <a:tab pos="2692400" algn="r"/>
              </a:tabLst>
              <a:defRPr/>
            </a:pPr>
            <a:r>
              <a:rPr lang="nl-BE" sz="1600" dirty="0"/>
              <a:t>Meubilair 	                 5.000</a:t>
            </a:r>
          </a:p>
          <a:p>
            <a:pPr>
              <a:lnSpc>
                <a:spcPct val="80000"/>
              </a:lnSpc>
              <a:buNone/>
              <a:tabLst>
                <a:tab pos="2692400" algn="r"/>
              </a:tabLst>
              <a:defRPr/>
            </a:pPr>
            <a:r>
              <a:rPr lang="nl-BE" sz="1600" dirty="0"/>
              <a:t>Computers	2.500</a:t>
            </a:r>
          </a:p>
          <a:p>
            <a:pPr>
              <a:lnSpc>
                <a:spcPct val="80000"/>
              </a:lnSpc>
              <a:buNone/>
              <a:tabLst>
                <a:tab pos="2692400" algn="r"/>
              </a:tabLst>
              <a:defRPr/>
            </a:pPr>
            <a:endParaRPr lang="nl-BE" sz="1600" dirty="0"/>
          </a:p>
          <a:p>
            <a:pPr>
              <a:lnSpc>
                <a:spcPct val="80000"/>
              </a:lnSpc>
              <a:buNone/>
              <a:tabLst>
                <a:tab pos="2692400" algn="r"/>
              </a:tabLst>
              <a:defRPr/>
            </a:pPr>
            <a:r>
              <a:rPr lang="nl-BE" sz="1600" dirty="0"/>
              <a:t>VLOTTENDE ACTIVA</a:t>
            </a:r>
          </a:p>
          <a:p>
            <a:pPr>
              <a:lnSpc>
                <a:spcPct val="80000"/>
              </a:lnSpc>
              <a:buNone/>
              <a:tabLst>
                <a:tab pos="2692400" algn="r"/>
              </a:tabLst>
              <a:defRPr/>
            </a:pPr>
            <a:r>
              <a:rPr lang="nl-BE" sz="1800" dirty="0"/>
              <a:t>Bank RC               	3.475</a:t>
            </a:r>
            <a:r>
              <a:rPr lang="nl-BE" sz="1600" dirty="0"/>
              <a:t>	</a:t>
            </a:r>
          </a:p>
          <a:p>
            <a:pPr>
              <a:lnSpc>
                <a:spcPct val="80000"/>
              </a:lnSpc>
              <a:buNone/>
              <a:tabLst>
                <a:tab pos="2692400" algn="r"/>
              </a:tabLst>
              <a:defRPr/>
            </a:pPr>
            <a:r>
              <a:rPr lang="nl-BE" sz="1600" dirty="0"/>
              <a:t>Kas	                           1.000</a:t>
            </a:r>
          </a:p>
          <a:p>
            <a:pPr>
              <a:lnSpc>
                <a:spcPct val="80000"/>
              </a:lnSpc>
              <a:buNone/>
              <a:tabLst>
                <a:tab pos="2692400" algn="r"/>
              </a:tabLst>
              <a:defRPr/>
            </a:pPr>
            <a:r>
              <a:rPr lang="nl-BE" sz="1600" dirty="0"/>
              <a:t>BTW vordering	525</a:t>
            </a:r>
          </a:p>
          <a:p>
            <a:pPr>
              <a:lnSpc>
                <a:spcPct val="80000"/>
              </a:lnSpc>
              <a:buNone/>
              <a:tabLst>
                <a:tab pos="2692400" algn="r"/>
              </a:tabLst>
              <a:defRPr/>
            </a:pPr>
            <a:endParaRPr lang="nl-BE" sz="1600" dirty="0"/>
          </a:p>
          <a:p>
            <a:pPr>
              <a:lnSpc>
                <a:spcPct val="80000"/>
              </a:lnSpc>
              <a:buNone/>
              <a:tabLst>
                <a:tab pos="2692400" algn="r"/>
              </a:tabLst>
              <a:defRPr/>
            </a:pPr>
            <a:endParaRPr lang="nl-BE" sz="1200" dirty="0"/>
          </a:p>
          <a:p>
            <a:pPr>
              <a:lnSpc>
                <a:spcPct val="80000"/>
              </a:lnSpc>
              <a:buNone/>
              <a:tabLst>
                <a:tab pos="2692400" algn="r"/>
              </a:tabLst>
              <a:defRPr/>
            </a:pPr>
            <a:endParaRPr lang="nl-BE" sz="1200" dirty="0"/>
          </a:p>
          <a:p>
            <a:pPr>
              <a:lnSpc>
                <a:spcPct val="80000"/>
              </a:lnSpc>
              <a:buNone/>
              <a:tabLst>
                <a:tab pos="2692400" algn="r"/>
              </a:tabLst>
              <a:defRPr/>
            </a:pPr>
            <a:r>
              <a:rPr lang="nl-BE" sz="1200" dirty="0"/>
              <a:t>			    		</a:t>
            </a:r>
            <a:endParaRPr lang="en-US" sz="1200" dirty="0"/>
          </a:p>
        </p:txBody>
      </p:sp>
      <p:sp>
        <p:nvSpPr>
          <p:cNvPr id="54274" name="Rectangle 2"/>
          <p:cNvSpPr>
            <a:spLocks noGrp="1" noChangeAspect="1" noChangeArrowheads="1"/>
          </p:cNvSpPr>
          <p:nvPr>
            <p:ph sz="half" idx="2"/>
          </p:nvPr>
        </p:nvSpPr>
        <p:spPr>
          <a:xfrm>
            <a:off x="5921375" y="1624013"/>
            <a:ext cx="3881438" cy="3403600"/>
          </a:xfrm>
        </p:spPr>
        <p:txBody>
          <a:bodyPr wrap="none">
            <a:normAutofit fontScale="85000" lnSpcReduction="20000"/>
          </a:bodyPr>
          <a:lstStyle/>
          <a:p>
            <a:pPr>
              <a:lnSpc>
                <a:spcPct val="80000"/>
              </a:lnSpc>
              <a:buNone/>
              <a:tabLst>
                <a:tab pos="3403600" algn="r"/>
              </a:tabLst>
            </a:pPr>
            <a:r>
              <a:rPr lang="nl-BE" sz="1200" dirty="0"/>
              <a:t>		</a:t>
            </a:r>
            <a:r>
              <a:rPr lang="nl-BE" sz="1800" dirty="0"/>
              <a:t>Passief</a:t>
            </a:r>
          </a:p>
          <a:p>
            <a:pPr>
              <a:lnSpc>
                <a:spcPct val="80000"/>
              </a:lnSpc>
              <a:buNone/>
              <a:tabLst>
                <a:tab pos="3403600" algn="r"/>
              </a:tabLst>
            </a:pPr>
            <a:endParaRPr lang="nl-BE" sz="1800" dirty="0"/>
          </a:p>
          <a:p>
            <a:pPr>
              <a:lnSpc>
                <a:spcPct val="80000"/>
              </a:lnSpc>
              <a:buNone/>
              <a:tabLst>
                <a:tab pos="3403600" algn="r"/>
              </a:tabLst>
            </a:pPr>
            <a:r>
              <a:rPr lang="nl-BE" sz="1600" dirty="0"/>
              <a:t>EIGEN VERMOGEN</a:t>
            </a:r>
          </a:p>
          <a:p>
            <a:pPr>
              <a:lnSpc>
                <a:spcPct val="80000"/>
              </a:lnSpc>
              <a:buNone/>
              <a:tabLst>
                <a:tab pos="3403600" algn="r"/>
              </a:tabLst>
            </a:pPr>
            <a:r>
              <a:rPr lang="nl-BE" sz="1600" dirty="0"/>
              <a:t>Kapitaal  	100.000</a:t>
            </a:r>
          </a:p>
          <a:p>
            <a:pPr>
              <a:lnSpc>
                <a:spcPct val="80000"/>
              </a:lnSpc>
              <a:buNone/>
              <a:tabLst>
                <a:tab pos="3403600" algn="r"/>
              </a:tabLst>
            </a:pPr>
            <a:endParaRPr lang="nl-BE" sz="1600" dirty="0"/>
          </a:p>
          <a:p>
            <a:pPr>
              <a:lnSpc>
                <a:spcPct val="80000"/>
              </a:lnSpc>
              <a:buNone/>
              <a:tabLst>
                <a:tab pos="3403600" algn="r"/>
              </a:tabLst>
            </a:pPr>
            <a:r>
              <a:rPr lang="nl-BE" sz="1600" dirty="0"/>
              <a:t>VREEMD VERMOGEN</a:t>
            </a:r>
          </a:p>
          <a:p>
            <a:pPr>
              <a:lnSpc>
                <a:spcPct val="80000"/>
              </a:lnSpc>
              <a:buNone/>
              <a:tabLst>
                <a:tab pos="3403600" algn="r"/>
              </a:tabLst>
            </a:pPr>
            <a:r>
              <a:rPr lang="nl-BE" sz="1600" i="1" dirty="0"/>
              <a:t>Schulden + 1 jaar</a:t>
            </a:r>
          </a:p>
          <a:p>
            <a:pPr>
              <a:lnSpc>
                <a:spcPct val="80000"/>
              </a:lnSpc>
              <a:buNone/>
              <a:tabLst>
                <a:tab pos="3403600" algn="r"/>
              </a:tabLst>
            </a:pPr>
            <a:r>
              <a:rPr lang="nl-BE" sz="1600" dirty="0"/>
              <a:t>Lening KBC 	  50.000</a:t>
            </a:r>
          </a:p>
          <a:p>
            <a:pPr>
              <a:lnSpc>
                <a:spcPct val="80000"/>
              </a:lnSpc>
              <a:buNone/>
              <a:tabLst>
                <a:tab pos="3403600" algn="r"/>
              </a:tabLst>
            </a:pPr>
            <a:endParaRPr lang="nl-BE" sz="1600" dirty="0"/>
          </a:p>
          <a:p>
            <a:pPr>
              <a:lnSpc>
                <a:spcPct val="80000"/>
              </a:lnSpc>
              <a:buNone/>
              <a:tabLst>
                <a:tab pos="3403600" algn="r"/>
              </a:tabLst>
            </a:pPr>
            <a:r>
              <a:rPr lang="nl-BE" sz="1600" i="1" dirty="0"/>
              <a:t>Schulden – 1 jaar</a:t>
            </a:r>
          </a:p>
          <a:p>
            <a:pPr>
              <a:lnSpc>
                <a:spcPct val="80000"/>
              </a:lnSpc>
              <a:buNone/>
              <a:tabLst>
                <a:tab pos="3403600" algn="r"/>
              </a:tabLst>
            </a:pPr>
            <a:r>
              <a:rPr lang="nl-BE" sz="1800" dirty="0">
                <a:solidFill>
                  <a:srgbClr val="FF0000"/>
                </a:solidFill>
              </a:rPr>
              <a:t>Leveranciers	0</a:t>
            </a:r>
          </a:p>
          <a:p>
            <a:pPr>
              <a:lnSpc>
                <a:spcPct val="80000"/>
              </a:lnSpc>
              <a:buNone/>
              <a:tabLst>
                <a:tab pos="3403600" algn="r"/>
              </a:tabLst>
            </a:pPr>
            <a:endParaRPr lang="nl-BE" sz="1600" dirty="0"/>
          </a:p>
          <a:p>
            <a:pPr>
              <a:lnSpc>
                <a:spcPct val="80000"/>
              </a:lnSpc>
              <a:buNone/>
              <a:tabLst>
                <a:tab pos="3403600" algn="r"/>
              </a:tabLst>
            </a:pPr>
            <a:r>
              <a:rPr lang="nl-BE" sz="1200" dirty="0"/>
              <a:t>        		</a:t>
            </a:r>
            <a:endParaRPr lang="en-US" sz="1200" dirty="0"/>
          </a:p>
        </p:txBody>
      </p:sp>
      <p:grpSp>
        <p:nvGrpSpPr>
          <p:cNvPr id="46084" name="Group 4"/>
          <p:cNvGrpSpPr>
            <a:grpSpLocks/>
          </p:cNvGrpSpPr>
          <p:nvPr/>
        </p:nvGrpSpPr>
        <p:grpSpPr bwMode="auto">
          <a:xfrm>
            <a:off x="2135189" y="1974850"/>
            <a:ext cx="7489825" cy="3740150"/>
            <a:chOff x="385" y="981"/>
            <a:chExt cx="4627" cy="2721"/>
          </a:xfrm>
        </p:grpSpPr>
        <p:sp>
          <p:nvSpPr>
            <p:cNvPr id="17419" name="Line 5"/>
            <p:cNvSpPr>
              <a:spLocks noChangeShapeType="1"/>
            </p:cNvSpPr>
            <p:nvPr/>
          </p:nvSpPr>
          <p:spPr bwMode="auto">
            <a:xfrm>
              <a:off x="385" y="981"/>
              <a:ext cx="462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17420" name="Line 6"/>
            <p:cNvSpPr>
              <a:spLocks noChangeShapeType="1"/>
            </p:cNvSpPr>
            <p:nvPr/>
          </p:nvSpPr>
          <p:spPr bwMode="auto">
            <a:xfrm>
              <a:off x="2653" y="981"/>
              <a:ext cx="0" cy="272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sp>
        <p:nvSpPr>
          <p:cNvPr id="17414" name="Line 7"/>
          <p:cNvSpPr>
            <a:spLocks noChangeShapeType="1"/>
          </p:cNvSpPr>
          <p:nvPr/>
        </p:nvSpPr>
        <p:spPr bwMode="auto">
          <a:xfrm>
            <a:off x="4367214" y="4722813"/>
            <a:ext cx="71913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17415" name="Line 8"/>
          <p:cNvSpPr>
            <a:spLocks noChangeShapeType="1"/>
          </p:cNvSpPr>
          <p:nvPr/>
        </p:nvSpPr>
        <p:spPr bwMode="auto">
          <a:xfrm>
            <a:off x="8688389" y="4724400"/>
            <a:ext cx="7207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17416" name="Text Box 9"/>
          <p:cNvSpPr txBox="1">
            <a:spLocks noChangeArrowheads="1"/>
          </p:cNvSpPr>
          <p:nvPr/>
        </p:nvSpPr>
        <p:spPr bwMode="auto">
          <a:xfrm>
            <a:off x="3649664" y="4978400"/>
            <a:ext cx="14382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spcBef>
                <a:spcPct val="50000"/>
              </a:spcBef>
              <a:defRPr/>
            </a:pPr>
            <a:r>
              <a:rPr lang="nl-BE" sz="1600" b="1" dirty="0">
                <a:solidFill>
                  <a:schemeClr val="tx2"/>
                </a:solidFill>
                <a:latin typeface="Times New Roman" charset="0"/>
              </a:rPr>
              <a:t>150.000</a:t>
            </a:r>
            <a:endParaRPr lang="en-US" sz="1600" b="1" dirty="0">
              <a:solidFill>
                <a:schemeClr val="tx2"/>
              </a:solidFill>
              <a:latin typeface="Times New Roman" charset="0"/>
            </a:endParaRPr>
          </a:p>
        </p:txBody>
      </p:sp>
      <p:sp>
        <p:nvSpPr>
          <p:cNvPr id="17417" name="Text Box 10"/>
          <p:cNvSpPr txBox="1">
            <a:spLocks noChangeArrowheads="1"/>
          </p:cNvSpPr>
          <p:nvPr/>
        </p:nvSpPr>
        <p:spPr bwMode="auto">
          <a:xfrm>
            <a:off x="8040688" y="4976813"/>
            <a:ext cx="14398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spcBef>
                <a:spcPct val="50000"/>
              </a:spcBef>
              <a:defRPr/>
            </a:pPr>
            <a:r>
              <a:rPr lang="nl-BE" sz="1600" b="1" dirty="0">
                <a:solidFill>
                  <a:schemeClr val="tx2"/>
                </a:solidFill>
                <a:latin typeface="Times New Roman" charset="0"/>
              </a:rPr>
              <a:t>150.000</a:t>
            </a:r>
            <a:endParaRPr lang="en-US" sz="1600" b="1" dirty="0">
              <a:solidFill>
                <a:schemeClr val="tx2"/>
              </a:solidFill>
              <a:latin typeface="Times New Roman" charset="0"/>
            </a:endParaRPr>
          </a:p>
        </p:txBody>
      </p:sp>
      <p:sp>
        <p:nvSpPr>
          <p:cNvPr id="54283" name="Rectangle 11"/>
          <p:cNvSpPr>
            <a:spLocks noChangeArrowheads="1"/>
          </p:cNvSpPr>
          <p:nvPr/>
        </p:nvSpPr>
        <p:spPr bwMode="auto">
          <a:xfrm>
            <a:off x="2723800" y="415925"/>
            <a:ext cx="77724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defRPr/>
            </a:pPr>
            <a:r>
              <a:rPr lang="nl-BE" sz="2800" u="sng" dirty="0">
                <a:solidFill>
                  <a:schemeClr val="tx2"/>
                </a:solidFill>
                <a:latin typeface="Arial" charset="0"/>
              </a:rPr>
              <a:t>03/05/x1   </a:t>
            </a:r>
            <a:r>
              <a:rPr lang="nl-BE" sz="2800" u="sng" dirty="0" err="1">
                <a:solidFill>
                  <a:schemeClr val="tx2"/>
                </a:solidFill>
                <a:latin typeface="Arial" charset="0"/>
              </a:rPr>
              <a:t>Debra</a:t>
            </a:r>
            <a:r>
              <a:rPr lang="nl-BE" sz="2800" u="sng" dirty="0">
                <a:solidFill>
                  <a:schemeClr val="tx2"/>
                </a:solidFill>
                <a:latin typeface="Arial" charset="0"/>
              </a:rPr>
              <a:t> Bv</a:t>
            </a:r>
            <a:br>
              <a:rPr lang="nl-BE" sz="2800" u="sng" dirty="0">
                <a:solidFill>
                  <a:schemeClr val="tx2"/>
                </a:solidFill>
                <a:latin typeface="Arial" charset="0"/>
              </a:rPr>
            </a:br>
            <a:r>
              <a:rPr lang="nl-BE" sz="2800" b="1" u="sng" dirty="0">
                <a:solidFill>
                  <a:schemeClr val="tx2"/>
                </a:solidFill>
                <a:latin typeface="Arial" charset="0"/>
              </a:rPr>
              <a:t>NA </a:t>
            </a:r>
            <a:r>
              <a:rPr lang="nl-BE" sz="2800" u="sng" dirty="0">
                <a:solidFill>
                  <a:schemeClr val="tx2"/>
                </a:solidFill>
                <a:latin typeface="Arial" charset="0"/>
              </a:rPr>
              <a:t>betaling leveranciersfactuur via bank RC</a:t>
            </a:r>
            <a:endParaRPr lang="nl-NL" sz="2800" u="sng" dirty="0">
              <a:solidFill>
                <a:schemeClr val="tx2"/>
              </a:solidFill>
              <a:latin typeface="Arial" charset="0"/>
            </a:endParaRPr>
          </a:p>
        </p:txBody>
      </p:sp>
      <p:sp>
        <p:nvSpPr>
          <p:cNvPr id="2" name="Slide Number Placeholder 1">
            <a:extLst>
              <a:ext uri="{FF2B5EF4-FFF2-40B4-BE49-F238E27FC236}">
                <a16:creationId xmlns:a16="http://schemas.microsoft.com/office/drawing/2014/main" id="{AD3348DE-46EA-4441-8D6C-20A6306BC15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nl-NL" sz="3200" dirty="0"/>
              <a:t>Herwerking van de balans</a:t>
            </a:r>
            <a:endParaRPr lang="nl-NL" dirty="0"/>
          </a:p>
        </p:txBody>
      </p:sp>
      <p:sp>
        <p:nvSpPr>
          <p:cNvPr id="77827" name="Rectangle 3"/>
          <p:cNvSpPr>
            <a:spLocks noGrp="1" noChangeArrowheads="1"/>
          </p:cNvSpPr>
          <p:nvPr>
            <p:ph idx="1"/>
          </p:nvPr>
        </p:nvSpPr>
        <p:spPr/>
        <p:txBody>
          <a:bodyPr>
            <a:normAutofit/>
          </a:bodyPr>
          <a:lstStyle/>
          <a:p>
            <a:pPr>
              <a:defRPr/>
            </a:pPr>
            <a:r>
              <a:rPr lang="nl-BE" sz="2400" dirty="0"/>
              <a:t>Activa= uitgebreide vaste activa + beperkte vlottende activa</a:t>
            </a:r>
          </a:p>
          <a:p>
            <a:pPr>
              <a:defRPr/>
            </a:pPr>
            <a:endParaRPr lang="nl-BE" sz="2400" dirty="0"/>
          </a:p>
          <a:p>
            <a:pPr>
              <a:defRPr/>
            </a:pPr>
            <a:r>
              <a:rPr lang="nl-BE" sz="2400" dirty="0"/>
              <a:t>Uitgebreide Vaste activa : 	</a:t>
            </a:r>
          </a:p>
          <a:p>
            <a:pPr marL="0" indent="0">
              <a:buNone/>
              <a:defRPr/>
            </a:pPr>
            <a:r>
              <a:rPr lang="nl-BE" sz="2400" dirty="0"/>
              <a:t>				oprichtingskosten</a:t>
            </a:r>
          </a:p>
          <a:p>
            <a:pPr marL="0" indent="0">
              <a:buNone/>
              <a:defRPr/>
            </a:pPr>
            <a:r>
              <a:rPr lang="nl-BE" sz="2400" dirty="0"/>
              <a:t>				immateriële vaste activa</a:t>
            </a:r>
          </a:p>
          <a:p>
            <a:pPr marL="0" indent="0">
              <a:buNone/>
              <a:defRPr/>
            </a:pPr>
            <a:r>
              <a:rPr lang="nl-BE" sz="2400" dirty="0"/>
              <a:t>				materiële vaste activa</a:t>
            </a:r>
          </a:p>
          <a:p>
            <a:pPr marL="0" indent="0">
              <a:buNone/>
              <a:defRPr/>
            </a:pPr>
            <a:r>
              <a:rPr lang="nl-BE" sz="2400" dirty="0"/>
              <a:t>				financiële vaste activa</a:t>
            </a:r>
          </a:p>
          <a:p>
            <a:pPr marL="0" indent="0">
              <a:buNone/>
              <a:defRPr/>
            </a:pPr>
            <a:r>
              <a:rPr lang="nl-BE" sz="2400" dirty="0"/>
              <a:t>				vorderingen op meer dan 1 J.</a:t>
            </a:r>
            <a:endParaRPr lang="en-US" sz="2400" dirty="0"/>
          </a:p>
          <a:p>
            <a:pPr marL="609600" indent="-609600">
              <a:defRPr/>
            </a:pPr>
            <a:endParaRPr lang="nl-NL" sz="2000" dirty="0"/>
          </a:p>
        </p:txBody>
      </p:sp>
      <p:sp>
        <p:nvSpPr>
          <p:cNvPr id="2" name="Slide Number Placeholder 1">
            <a:extLst>
              <a:ext uri="{FF2B5EF4-FFF2-40B4-BE49-F238E27FC236}">
                <a16:creationId xmlns:a16="http://schemas.microsoft.com/office/drawing/2014/main" id="{F6915FE7-FC90-416D-87B7-4943CC9C640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4856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nl-NL" sz="3200" dirty="0"/>
              <a:t>2.1 Welke zijn de wettelijke verplichtingen inzake de boekhouding?</a:t>
            </a:r>
            <a:endParaRPr lang="nl-NL" dirty="0"/>
          </a:p>
        </p:txBody>
      </p:sp>
      <p:sp>
        <p:nvSpPr>
          <p:cNvPr id="77827" name="Rectangle 3"/>
          <p:cNvSpPr>
            <a:spLocks noGrp="1" noChangeArrowheads="1"/>
          </p:cNvSpPr>
          <p:nvPr>
            <p:ph idx="1"/>
          </p:nvPr>
        </p:nvSpPr>
        <p:spPr/>
        <p:txBody>
          <a:bodyPr>
            <a:normAutofit/>
          </a:bodyPr>
          <a:lstStyle/>
          <a:p>
            <a:pPr marL="609600" indent="-609600">
              <a:defRPr/>
            </a:pPr>
            <a:r>
              <a:rPr lang="nl-NL" sz="2400" dirty="0"/>
              <a:t>Jaarrekening opmaken en neerleggen bij de NBB volgens een verkort of volledig schema</a:t>
            </a:r>
          </a:p>
          <a:p>
            <a:pPr marL="609600" indent="-609600">
              <a:defRPr/>
            </a:pPr>
            <a:r>
              <a:rPr lang="nl-NL" sz="2400" dirty="0"/>
              <a:t>Volledig schema verplicht voor grote ondernemingen (of volgens keuze door kleine ondernemingen)</a:t>
            </a:r>
          </a:p>
          <a:p>
            <a:pPr marL="609600" indent="-609600">
              <a:defRPr/>
            </a:pPr>
            <a:r>
              <a:rPr lang="nl-NL" sz="2400" dirty="0"/>
              <a:t>Verkort schema voor kleine ondernemingen indien niet meer dan 1 van de volgende criteria   wordt overschreden:</a:t>
            </a:r>
          </a:p>
          <a:p>
            <a:pPr marL="965200" indent="-342900">
              <a:buFontTx/>
              <a:buChar char="-"/>
              <a:defRPr/>
            </a:pPr>
            <a:r>
              <a:rPr lang="nl-NL" sz="2000" dirty="0"/>
              <a:t>Jaargemiddeld personeelsbestand: 50</a:t>
            </a:r>
          </a:p>
          <a:p>
            <a:pPr marL="965200" indent="-342900">
              <a:buFontTx/>
              <a:buChar char="-"/>
              <a:defRPr/>
            </a:pPr>
            <a:r>
              <a:rPr lang="nl-NL" sz="2000" dirty="0"/>
              <a:t>Jaaromzet (exclusief BTW): € 9 000 000</a:t>
            </a:r>
          </a:p>
          <a:p>
            <a:pPr marL="965200" indent="-342900">
              <a:buFontTx/>
              <a:buChar char="-"/>
              <a:defRPr/>
            </a:pPr>
            <a:r>
              <a:rPr lang="nl-NL" sz="2000" dirty="0"/>
              <a:t>Balanstotaal: € 4 500 000</a:t>
            </a:r>
          </a:p>
          <a:p>
            <a:pPr marL="0" indent="0">
              <a:buNone/>
              <a:defRPr/>
            </a:pPr>
            <a:endParaRPr lang="nl-NL" sz="2000" dirty="0"/>
          </a:p>
          <a:p>
            <a:pPr marL="609600" indent="-609600">
              <a:buNone/>
              <a:defRPr/>
            </a:pPr>
            <a:endParaRPr lang="nl-NL" sz="2400" dirty="0"/>
          </a:p>
        </p:txBody>
      </p:sp>
      <p:sp>
        <p:nvSpPr>
          <p:cNvPr id="2" name="Slide Number Placeholder 1">
            <a:extLst>
              <a:ext uri="{FF2B5EF4-FFF2-40B4-BE49-F238E27FC236}">
                <a16:creationId xmlns:a16="http://schemas.microsoft.com/office/drawing/2014/main" id="{52FBAEF9-7A01-48FB-8504-E38DDD23845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77851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lgn="ctr" eaLnBrk="1" hangingPunct="1">
              <a:defRPr/>
            </a:pPr>
            <a:r>
              <a:rPr lang="nl-NL" sz="3200" dirty="0"/>
              <a:t>Herwerking van de balans</a:t>
            </a:r>
            <a:endParaRPr lang="nl-NL" dirty="0"/>
          </a:p>
        </p:txBody>
      </p:sp>
      <p:sp>
        <p:nvSpPr>
          <p:cNvPr id="77827" name="Rectangle 3"/>
          <p:cNvSpPr>
            <a:spLocks noGrp="1" noChangeArrowheads="1"/>
          </p:cNvSpPr>
          <p:nvPr>
            <p:ph idx="1"/>
          </p:nvPr>
        </p:nvSpPr>
        <p:spPr/>
        <p:txBody>
          <a:bodyPr>
            <a:normAutofit/>
          </a:bodyPr>
          <a:lstStyle/>
          <a:p>
            <a:pPr>
              <a:defRPr/>
            </a:pPr>
            <a:r>
              <a:rPr lang="nl-BE" sz="2400" dirty="0"/>
              <a:t>Activa= uitgebreide vaste activa + beperkte vlottende activa</a:t>
            </a:r>
          </a:p>
          <a:p>
            <a:pPr>
              <a:defRPr/>
            </a:pPr>
            <a:endParaRPr lang="nl-BE" sz="2400" dirty="0"/>
          </a:p>
          <a:p>
            <a:r>
              <a:rPr lang="nl-BE" altLang="nl-BE" sz="2400" dirty="0"/>
              <a:t>Beperkte vlottende activa =</a:t>
            </a:r>
          </a:p>
          <a:p>
            <a:pPr marL="0" indent="0">
              <a:buNone/>
            </a:pPr>
            <a:r>
              <a:rPr lang="nl-BE" altLang="nl-BE" sz="2400" dirty="0"/>
              <a:t>	voorraden</a:t>
            </a:r>
          </a:p>
          <a:p>
            <a:pPr marL="0" indent="0">
              <a:buNone/>
            </a:pPr>
            <a:r>
              <a:rPr lang="nl-BE" altLang="nl-BE" sz="2400" dirty="0"/>
              <a:t>	Vorderingen op ten hoogste 1 j. 	</a:t>
            </a:r>
            <a:br>
              <a:rPr lang="nl-BE" altLang="nl-BE" sz="2400" dirty="0"/>
            </a:br>
            <a:r>
              <a:rPr lang="nl-BE" altLang="nl-BE" sz="2400" dirty="0"/>
              <a:t>             (handelsvorderingen en overige vorderingen)</a:t>
            </a:r>
          </a:p>
          <a:p>
            <a:pPr marL="0" indent="0">
              <a:buNone/>
            </a:pPr>
            <a:r>
              <a:rPr lang="nl-BE" altLang="nl-BE" sz="2400" dirty="0"/>
              <a:t>	geldbeleggingen</a:t>
            </a:r>
          </a:p>
          <a:p>
            <a:pPr marL="0" indent="0">
              <a:buNone/>
            </a:pPr>
            <a:r>
              <a:rPr lang="nl-BE" altLang="nl-BE" sz="2400" dirty="0"/>
              <a:t>	liquide middelen</a:t>
            </a:r>
          </a:p>
          <a:p>
            <a:pPr marL="0" indent="0">
              <a:buNone/>
            </a:pPr>
            <a:r>
              <a:rPr lang="nl-BE" altLang="nl-BE" sz="2400" dirty="0"/>
              <a:t>	overlopende rekeningen</a:t>
            </a:r>
            <a:endParaRPr lang="en-US" altLang="nl-BE" sz="2400" dirty="0"/>
          </a:p>
          <a:p>
            <a:pPr marL="609600" indent="-609600">
              <a:defRPr/>
            </a:pPr>
            <a:endParaRPr lang="nl-NL" sz="2400" dirty="0"/>
          </a:p>
        </p:txBody>
      </p:sp>
      <p:sp>
        <p:nvSpPr>
          <p:cNvPr id="2" name="Slide Number Placeholder 1">
            <a:extLst>
              <a:ext uri="{FF2B5EF4-FFF2-40B4-BE49-F238E27FC236}">
                <a16:creationId xmlns:a16="http://schemas.microsoft.com/office/drawing/2014/main" id="{834ECBD9-61EE-4DD2-95E9-F28166102B9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81088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nl-NL" sz="3200" dirty="0"/>
              <a:t>Herwerkt schema van de balans</a:t>
            </a:r>
            <a:endParaRPr lang="nl-NL" dirty="0"/>
          </a:p>
        </p:txBody>
      </p:sp>
      <p:graphicFrame>
        <p:nvGraphicFramePr>
          <p:cNvPr id="9" name="Content Placeholder 1">
            <a:extLst>
              <a:ext uri="{FF2B5EF4-FFF2-40B4-BE49-F238E27FC236}">
                <a16:creationId xmlns:a16="http://schemas.microsoft.com/office/drawing/2014/main" id="{F2D74B33-9337-40A0-AB75-A672D8632FA2}"/>
              </a:ext>
            </a:extLst>
          </p:cNvPr>
          <p:cNvGraphicFramePr>
            <a:graphicFrameLocks/>
          </p:cNvGraphicFramePr>
          <p:nvPr>
            <p:extLst>
              <p:ext uri="{D42A27DB-BD31-4B8C-83A1-F6EECF244321}">
                <p14:modId xmlns:p14="http://schemas.microsoft.com/office/powerpoint/2010/main" val="767052791"/>
              </p:ext>
            </p:extLst>
          </p:nvPr>
        </p:nvGraphicFramePr>
        <p:xfrm>
          <a:off x="563879" y="1127051"/>
          <a:ext cx="8899098" cy="5229312"/>
        </p:xfrm>
        <a:graphic>
          <a:graphicData uri="http://schemas.openxmlformats.org/drawingml/2006/table">
            <a:tbl>
              <a:tblPr firstRow="1" firstCol="1" bandRow="1"/>
              <a:tblGrid>
                <a:gridCol w="4449549">
                  <a:extLst>
                    <a:ext uri="{9D8B030D-6E8A-4147-A177-3AD203B41FA5}">
                      <a16:colId xmlns:a16="http://schemas.microsoft.com/office/drawing/2014/main" val="20000"/>
                    </a:ext>
                  </a:extLst>
                </a:gridCol>
                <a:gridCol w="4449549">
                  <a:extLst>
                    <a:ext uri="{9D8B030D-6E8A-4147-A177-3AD203B41FA5}">
                      <a16:colId xmlns:a16="http://schemas.microsoft.com/office/drawing/2014/main" val="20001"/>
                    </a:ext>
                  </a:extLst>
                </a:gridCol>
              </a:tblGrid>
              <a:tr h="189327">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nSpc>
                          <a:spcPct val="115000"/>
                        </a:lnSpc>
                        <a:spcAft>
                          <a:spcPts val="0"/>
                        </a:spcAft>
                      </a:pPr>
                      <a:r>
                        <a:rPr lang="nl-BE" sz="1100" dirty="0">
                          <a:effectLst/>
                        </a:rPr>
                        <a:t>Actief</a:t>
                      </a:r>
                      <a:endParaRPr lang="nl-BE" sz="1100" dirty="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4D8"/>
                    </a:solid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nSpc>
                          <a:spcPct val="115000"/>
                        </a:lnSpc>
                        <a:spcAft>
                          <a:spcPts val="0"/>
                        </a:spcAft>
                      </a:pPr>
                      <a:r>
                        <a:rPr lang="nl-BE" sz="1100">
                          <a:effectLst/>
                        </a:rPr>
                        <a:t>Passief</a:t>
                      </a:r>
                      <a:endParaRPr lang="nl-BE" sz="110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4D8"/>
                    </a:solidFill>
                  </a:tcPr>
                </a:tc>
                <a:extLst>
                  <a:ext uri="{0D108BD9-81ED-4DB2-BD59-A6C34878D82A}">
                    <a16:rowId xmlns:a16="http://schemas.microsoft.com/office/drawing/2014/main" val="10000"/>
                  </a:ext>
                </a:extLst>
              </a:tr>
              <a:tr h="286812">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nSpc>
                          <a:spcPct val="115000"/>
                        </a:lnSpc>
                        <a:spcAft>
                          <a:spcPts val="0"/>
                        </a:spcAft>
                      </a:pPr>
                      <a:r>
                        <a:rPr lang="nl-BE" sz="1100" b="1" dirty="0">
                          <a:solidFill>
                            <a:schemeClr val="tx1"/>
                          </a:solidFill>
                          <a:effectLst/>
                        </a:rPr>
                        <a:t>(Uitgebreide) Vaste activa  (UVA)</a:t>
                      </a:r>
                      <a:endParaRPr lang="nl-BE" sz="1100" b="1" dirty="0">
                        <a:solidFill>
                          <a:schemeClr val="tx1"/>
                        </a:solidFill>
                        <a:effectLst/>
                        <a:latin typeface="Times New Roman"/>
                        <a:ea typeface="Calibri"/>
                      </a:endParaRPr>
                    </a:p>
                  </a:txBody>
                  <a:tcPr marL="65013" marR="65013" marT="0" marB="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B6C4D8"/>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nSpc>
                          <a:spcPct val="115000"/>
                        </a:lnSpc>
                        <a:spcAft>
                          <a:spcPts val="0"/>
                        </a:spcAft>
                      </a:pPr>
                      <a:r>
                        <a:rPr lang="nl-BE" sz="1100" b="1" dirty="0">
                          <a:effectLst/>
                        </a:rPr>
                        <a:t>Eigen vermogen (EV)</a:t>
                      </a:r>
                      <a:endParaRPr lang="nl-BE" sz="1100" b="1" dirty="0">
                        <a:effectLst/>
                        <a:latin typeface="Times New Roman"/>
                        <a:ea typeface="Calibri"/>
                      </a:endParaRPr>
                    </a:p>
                  </a:txBody>
                  <a:tcPr marL="65013" marR="65013" marT="0" marB="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B6C4D8">
                        <a:tint val="40000"/>
                      </a:srgbClr>
                    </a:solidFill>
                  </a:tcPr>
                </a:tc>
                <a:extLst>
                  <a:ext uri="{0D108BD9-81ED-4DB2-BD59-A6C34878D82A}">
                    <a16:rowId xmlns:a16="http://schemas.microsoft.com/office/drawing/2014/main" val="10001"/>
                  </a:ext>
                </a:extLst>
              </a:tr>
              <a:tr h="286812">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nSpc>
                          <a:spcPct val="115000"/>
                        </a:lnSpc>
                        <a:spcAft>
                          <a:spcPts val="0"/>
                        </a:spcAft>
                      </a:pPr>
                      <a:r>
                        <a:rPr lang="nl-BE" sz="1100">
                          <a:effectLst/>
                        </a:rPr>
                        <a:t>Oprichtingskosten</a:t>
                      </a:r>
                      <a:endParaRPr lang="nl-BE" sz="110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nSpc>
                          <a:spcPct val="115000"/>
                        </a:lnSpc>
                        <a:spcAft>
                          <a:spcPts val="0"/>
                        </a:spcAft>
                      </a:pPr>
                      <a:r>
                        <a:rPr lang="nl-BE" sz="1100" dirty="0">
                          <a:effectLst/>
                        </a:rPr>
                        <a:t>Kapitaal</a:t>
                      </a:r>
                      <a:endParaRPr lang="nl-BE" sz="1100" dirty="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tint val="20000"/>
                      </a:srgbClr>
                    </a:solidFill>
                  </a:tcPr>
                </a:tc>
                <a:extLst>
                  <a:ext uri="{0D108BD9-81ED-4DB2-BD59-A6C34878D82A}">
                    <a16:rowId xmlns:a16="http://schemas.microsoft.com/office/drawing/2014/main" val="10002"/>
                  </a:ext>
                </a:extLst>
              </a:tr>
              <a:tr h="286812">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nSpc>
                          <a:spcPct val="115000"/>
                        </a:lnSpc>
                        <a:spcAft>
                          <a:spcPts val="0"/>
                        </a:spcAft>
                      </a:pPr>
                      <a:r>
                        <a:rPr lang="nl-BE" sz="1100">
                          <a:effectLst/>
                        </a:rPr>
                        <a:t>Immateriële vaste activa</a:t>
                      </a:r>
                      <a:endParaRPr lang="nl-BE" sz="110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nSpc>
                          <a:spcPct val="115000"/>
                        </a:lnSpc>
                        <a:spcAft>
                          <a:spcPts val="0"/>
                        </a:spcAft>
                      </a:pPr>
                      <a:r>
                        <a:rPr lang="nl-BE" sz="1100" dirty="0">
                          <a:effectLst/>
                        </a:rPr>
                        <a:t>Uitgiftepremies</a:t>
                      </a:r>
                      <a:endParaRPr lang="nl-BE" sz="1100" dirty="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tint val="40000"/>
                      </a:srgbClr>
                    </a:solidFill>
                  </a:tcPr>
                </a:tc>
                <a:extLst>
                  <a:ext uri="{0D108BD9-81ED-4DB2-BD59-A6C34878D82A}">
                    <a16:rowId xmlns:a16="http://schemas.microsoft.com/office/drawing/2014/main" val="10003"/>
                  </a:ext>
                </a:extLst>
              </a:tr>
              <a:tr h="286812">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nSpc>
                          <a:spcPct val="115000"/>
                        </a:lnSpc>
                        <a:spcAft>
                          <a:spcPts val="0"/>
                        </a:spcAft>
                      </a:pPr>
                      <a:r>
                        <a:rPr lang="nl-BE" sz="1100" dirty="0">
                          <a:effectLst/>
                        </a:rPr>
                        <a:t>Materiële vaste activa</a:t>
                      </a:r>
                      <a:endParaRPr lang="nl-BE" sz="1100" dirty="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nSpc>
                          <a:spcPct val="115000"/>
                        </a:lnSpc>
                        <a:spcAft>
                          <a:spcPts val="0"/>
                        </a:spcAft>
                      </a:pPr>
                      <a:r>
                        <a:rPr lang="nl-BE" sz="1100" dirty="0" err="1">
                          <a:effectLst/>
                        </a:rPr>
                        <a:t>Herwaarderingsmeerwaarden</a:t>
                      </a:r>
                      <a:endParaRPr lang="nl-BE" sz="1100" dirty="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tint val="20000"/>
                      </a:srgbClr>
                    </a:solidFill>
                  </a:tcPr>
                </a:tc>
                <a:extLst>
                  <a:ext uri="{0D108BD9-81ED-4DB2-BD59-A6C34878D82A}">
                    <a16:rowId xmlns:a16="http://schemas.microsoft.com/office/drawing/2014/main" val="10004"/>
                  </a:ext>
                </a:extLst>
              </a:tr>
              <a:tr h="286812">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nSpc>
                          <a:spcPct val="115000"/>
                        </a:lnSpc>
                        <a:spcAft>
                          <a:spcPts val="0"/>
                        </a:spcAft>
                      </a:pPr>
                      <a:r>
                        <a:rPr lang="nl-BE" sz="1100">
                          <a:effectLst/>
                        </a:rPr>
                        <a:t>Financiële vaste activa</a:t>
                      </a:r>
                      <a:endParaRPr lang="nl-BE" sz="110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nSpc>
                          <a:spcPct val="115000"/>
                        </a:lnSpc>
                        <a:spcAft>
                          <a:spcPts val="0"/>
                        </a:spcAft>
                      </a:pPr>
                      <a:r>
                        <a:rPr lang="nl-BE" sz="1100" dirty="0">
                          <a:effectLst/>
                        </a:rPr>
                        <a:t>Reserves</a:t>
                      </a:r>
                      <a:endParaRPr lang="nl-BE" sz="1100" dirty="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tint val="40000"/>
                      </a:srgbClr>
                    </a:solidFill>
                  </a:tcPr>
                </a:tc>
                <a:extLst>
                  <a:ext uri="{0D108BD9-81ED-4DB2-BD59-A6C34878D82A}">
                    <a16:rowId xmlns:a16="http://schemas.microsoft.com/office/drawing/2014/main" val="10005"/>
                  </a:ext>
                </a:extLst>
              </a:tr>
              <a:tr h="286812">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nSpc>
                          <a:spcPct val="115000"/>
                        </a:lnSpc>
                        <a:spcAft>
                          <a:spcPts val="0"/>
                        </a:spcAft>
                      </a:pPr>
                      <a:r>
                        <a:rPr lang="nl-BE" sz="1100" dirty="0">
                          <a:solidFill>
                            <a:srgbClr val="FF0000"/>
                          </a:solidFill>
                          <a:effectLst/>
                        </a:rPr>
                        <a:t>Vorderingen op meer dan één jaar</a:t>
                      </a:r>
                      <a:endParaRPr lang="nl-BE" sz="1100" dirty="0">
                        <a:solidFill>
                          <a:srgbClr val="FF0000"/>
                        </a:solidFill>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nSpc>
                          <a:spcPct val="115000"/>
                        </a:lnSpc>
                        <a:spcAft>
                          <a:spcPts val="0"/>
                        </a:spcAft>
                      </a:pPr>
                      <a:r>
                        <a:rPr lang="nl-BE" sz="1100" dirty="0">
                          <a:effectLst/>
                        </a:rPr>
                        <a:t>Overgedragen resultaat</a:t>
                      </a:r>
                      <a:endParaRPr lang="nl-BE" sz="1100" dirty="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tint val="20000"/>
                      </a:srgbClr>
                    </a:solidFill>
                  </a:tcPr>
                </a:tc>
                <a:extLst>
                  <a:ext uri="{0D108BD9-81ED-4DB2-BD59-A6C34878D82A}">
                    <a16:rowId xmlns:a16="http://schemas.microsoft.com/office/drawing/2014/main" val="10006"/>
                  </a:ext>
                </a:extLst>
              </a:tr>
              <a:tr h="227302">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nSpc>
                          <a:spcPct val="115000"/>
                        </a:lnSpc>
                        <a:spcAft>
                          <a:spcPts val="0"/>
                        </a:spcAft>
                      </a:pPr>
                      <a:r>
                        <a:rPr lang="nl-BE" sz="1100" dirty="0">
                          <a:effectLst/>
                        </a:rPr>
                        <a:t> </a:t>
                      </a:r>
                      <a:endParaRPr lang="nl-BE" sz="1100" dirty="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nSpc>
                          <a:spcPct val="115000"/>
                        </a:lnSpc>
                        <a:spcAft>
                          <a:spcPts val="0"/>
                        </a:spcAft>
                      </a:pPr>
                      <a:r>
                        <a:rPr lang="nl-BE" sz="1100" dirty="0">
                          <a:effectLst/>
                        </a:rPr>
                        <a:t>Kapitaalsubsidies</a:t>
                      </a:r>
                      <a:endParaRPr lang="nl-BE" sz="1100" dirty="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tint val="40000"/>
                      </a:srgbClr>
                    </a:solidFill>
                  </a:tcPr>
                </a:tc>
                <a:extLst>
                  <a:ext uri="{0D108BD9-81ED-4DB2-BD59-A6C34878D82A}">
                    <a16:rowId xmlns:a16="http://schemas.microsoft.com/office/drawing/2014/main" val="10007"/>
                  </a:ext>
                </a:extLst>
              </a:tr>
              <a:tr h="223691">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nSpc>
                          <a:spcPct val="115000"/>
                        </a:lnSpc>
                        <a:spcAft>
                          <a:spcPts val="0"/>
                        </a:spcAft>
                      </a:pPr>
                      <a:endParaRPr lang="nl-BE" sz="1100" dirty="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nSpc>
                          <a:spcPct val="115000"/>
                        </a:lnSpc>
                        <a:spcAft>
                          <a:spcPts val="0"/>
                        </a:spcAft>
                      </a:pPr>
                      <a:r>
                        <a:rPr lang="nl-BE" sz="1100" dirty="0">
                          <a:effectLst/>
                          <a:latin typeface="+mn-lt"/>
                          <a:ea typeface="Calibri"/>
                        </a:rPr>
                        <a:t>Voorschot aan vennoten op verdeling netto-actief (-)</a:t>
                      </a: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tint val="20000"/>
                      </a:srgbClr>
                    </a:solidFill>
                  </a:tcPr>
                </a:tc>
                <a:extLst>
                  <a:ext uri="{0D108BD9-81ED-4DB2-BD59-A6C34878D82A}">
                    <a16:rowId xmlns:a16="http://schemas.microsoft.com/office/drawing/2014/main" val="2311027608"/>
                  </a:ext>
                </a:extLst>
              </a:tr>
              <a:tr h="286812">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nSpc>
                          <a:spcPct val="115000"/>
                        </a:lnSpc>
                        <a:spcAft>
                          <a:spcPts val="0"/>
                        </a:spcAft>
                      </a:pPr>
                      <a:r>
                        <a:rPr lang="nl-BE" sz="1100" dirty="0">
                          <a:effectLst/>
                        </a:rPr>
                        <a:t> </a:t>
                      </a:r>
                      <a:endParaRPr lang="nl-BE" sz="1100" dirty="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nSpc>
                          <a:spcPct val="115000"/>
                        </a:lnSpc>
                        <a:spcAft>
                          <a:spcPts val="0"/>
                        </a:spcAft>
                      </a:pPr>
                      <a:r>
                        <a:rPr lang="nl-BE" sz="1100" b="1" dirty="0">
                          <a:effectLst/>
                        </a:rPr>
                        <a:t>Vreemd vermogen op lange termijn (VVLT)</a:t>
                      </a:r>
                      <a:endParaRPr lang="nl-BE" sz="1100" b="1" dirty="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tint val="40000"/>
                      </a:srgbClr>
                    </a:solidFill>
                  </a:tcPr>
                </a:tc>
                <a:extLst>
                  <a:ext uri="{0D108BD9-81ED-4DB2-BD59-A6C34878D82A}">
                    <a16:rowId xmlns:a16="http://schemas.microsoft.com/office/drawing/2014/main" val="10008"/>
                  </a:ext>
                </a:extLst>
              </a:tr>
              <a:tr h="286812">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nSpc>
                          <a:spcPct val="115000"/>
                        </a:lnSpc>
                        <a:spcAft>
                          <a:spcPts val="0"/>
                        </a:spcAft>
                      </a:pPr>
                      <a:r>
                        <a:rPr lang="nl-BE" sz="1100" b="0" dirty="0">
                          <a:effectLst/>
                        </a:rPr>
                        <a:t>= </a:t>
                      </a:r>
                      <a:r>
                        <a:rPr lang="nl-BE" sz="1100" b="1" dirty="0">
                          <a:solidFill>
                            <a:srgbClr val="FFC000"/>
                          </a:solidFill>
                          <a:effectLst/>
                          <a:highlight>
                            <a:srgbClr val="1CA1E2"/>
                          </a:highlight>
                        </a:rPr>
                        <a:t>Netto-bedrijfskapitaal = (EV+VVLT) – UVA</a:t>
                      </a:r>
                      <a:endParaRPr lang="nl-BE" sz="1100" b="1" dirty="0">
                        <a:solidFill>
                          <a:srgbClr val="FFC000"/>
                        </a:solidFill>
                        <a:effectLst/>
                        <a:highlight>
                          <a:srgbClr val="1CA1E2"/>
                        </a:highligh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nSpc>
                          <a:spcPct val="115000"/>
                        </a:lnSpc>
                        <a:spcAft>
                          <a:spcPts val="0"/>
                        </a:spcAft>
                      </a:pPr>
                      <a:r>
                        <a:rPr lang="nl-BE" sz="1100" dirty="0">
                          <a:effectLst/>
                        </a:rPr>
                        <a:t>Voorzieningen en uitgestelde belastingen</a:t>
                      </a:r>
                      <a:endParaRPr lang="nl-BE" sz="1100" dirty="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tint val="20000"/>
                      </a:srgbClr>
                    </a:solidFill>
                  </a:tcPr>
                </a:tc>
                <a:extLst>
                  <a:ext uri="{0D108BD9-81ED-4DB2-BD59-A6C34878D82A}">
                    <a16:rowId xmlns:a16="http://schemas.microsoft.com/office/drawing/2014/main" val="10009"/>
                  </a:ext>
                </a:extLst>
              </a:tr>
              <a:tr h="286812">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nSpc>
                          <a:spcPct val="115000"/>
                        </a:lnSpc>
                        <a:spcAft>
                          <a:spcPts val="0"/>
                        </a:spcAft>
                      </a:pPr>
                      <a:r>
                        <a:rPr lang="nl-BE" sz="1100">
                          <a:effectLst/>
                        </a:rPr>
                        <a:t> </a:t>
                      </a:r>
                      <a:endParaRPr lang="nl-BE" sz="110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nSpc>
                          <a:spcPct val="115000"/>
                        </a:lnSpc>
                        <a:spcAft>
                          <a:spcPts val="0"/>
                        </a:spcAft>
                      </a:pPr>
                      <a:r>
                        <a:rPr lang="nl-BE" sz="1100" dirty="0">
                          <a:effectLst/>
                        </a:rPr>
                        <a:t>Schulden op meer dan één jaar</a:t>
                      </a:r>
                      <a:endParaRPr lang="nl-BE" sz="1100" dirty="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tint val="40000"/>
                      </a:srgbClr>
                    </a:solidFill>
                  </a:tcPr>
                </a:tc>
                <a:extLst>
                  <a:ext uri="{0D108BD9-81ED-4DB2-BD59-A6C34878D82A}">
                    <a16:rowId xmlns:a16="http://schemas.microsoft.com/office/drawing/2014/main" val="10010"/>
                  </a:ext>
                </a:extLst>
              </a:tr>
              <a:tr h="286812">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nSpc>
                          <a:spcPct val="115000"/>
                        </a:lnSpc>
                        <a:spcAft>
                          <a:spcPts val="0"/>
                        </a:spcAft>
                      </a:pPr>
                      <a:r>
                        <a:rPr lang="nl-BE" sz="1100">
                          <a:effectLst/>
                        </a:rPr>
                        <a:t>(Beperkte) Vlottende activa </a:t>
                      </a:r>
                      <a:endParaRPr lang="nl-BE" sz="110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nSpc>
                          <a:spcPct val="115000"/>
                        </a:lnSpc>
                        <a:spcAft>
                          <a:spcPts val="0"/>
                        </a:spcAft>
                      </a:pPr>
                      <a:r>
                        <a:rPr lang="nl-BE" sz="1100" b="1" dirty="0">
                          <a:effectLst/>
                        </a:rPr>
                        <a:t>= Permanent Vermogen (EV + VVLT)</a:t>
                      </a:r>
                      <a:endParaRPr lang="nl-BE" sz="1100" b="1" dirty="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tint val="20000"/>
                      </a:srgbClr>
                    </a:solidFill>
                  </a:tcPr>
                </a:tc>
                <a:extLst>
                  <a:ext uri="{0D108BD9-81ED-4DB2-BD59-A6C34878D82A}">
                    <a16:rowId xmlns:a16="http://schemas.microsoft.com/office/drawing/2014/main" val="10011"/>
                  </a:ext>
                </a:extLst>
              </a:tr>
              <a:tr h="286812">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nSpc>
                          <a:spcPct val="115000"/>
                        </a:lnSpc>
                        <a:spcAft>
                          <a:spcPts val="0"/>
                        </a:spcAft>
                      </a:pPr>
                      <a:r>
                        <a:rPr lang="nl-BE" sz="1100">
                          <a:effectLst/>
                        </a:rPr>
                        <a:t>Voorraden</a:t>
                      </a:r>
                      <a:endParaRPr lang="nl-BE" sz="110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nSpc>
                          <a:spcPct val="115000"/>
                        </a:lnSpc>
                        <a:spcAft>
                          <a:spcPts val="0"/>
                        </a:spcAft>
                      </a:pPr>
                      <a:r>
                        <a:rPr lang="nl-BE" sz="1100" dirty="0">
                          <a:effectLst/>
                        </a:rPr>
                        <a:t> </a:t>
                      </a:r>
                      <a:endParaRPr lang="nl-BE" sz="1100" dirty="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tint val="40000"/>
                      </a:srgbClr>
                    </a:solidFill>
                  </a:tcPr>
                </a:tc>
                <a:extLst>
                  <a:ext uri="{0D108BD9-81ED-4DB2-BD59-A6C34878D82A}">
                    <a16:rowId xmlns:a16="http://schemas.microsoft.com/office/drawing/2014/main" val="10012"/>
                  </a:ext>
                </a:extLst>
              </a:tr>
              <a:tr h="286812">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nSpc>
                          <a:spcPct val="115000"/>
                        </a:lnSpc>
                        <a:spcAft>
                          <a:spcPts val="0"/>
                        </a:spcAft>
                      </a:pPr>
                      <a:r>
                        <a:rPr lang="nl-BE" sz="1100">
                          <a:effectLst/>
                        </a:rPr>
                        <a:t>Vorderingen op ten hoogste één jaar</a:t>
                      </a:r>
                      <a:endParaRPr lang="nl-BE" sz="110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nSpc>
                          <a:spcPct val="115000"/>
                        </a:lnSpc>
                        <a:spcAft>
                          <a:spcPts val="0"/>
                        </a:spcAft>
                      </a:pPr>
                      <a:r>
                        <a:rPr lang="nl-BE" sz="1100" b="1" dirty="0">
                          <a:effectLst/>
                        </a:rPr>
                        <a:t>Vreemd vermogen op korte termijn (VVKT)</a:t>
                      </a:r>
                      <a:endParaRPr lang="nl-BE" sz="1100" b="1" dirty="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tint val="20000"/>
                      </a:srgbClr>
                    </a:solidFill>
                  </a:tcPr>
                </a:tc>
                <a:extLst>
                  <a:ext uri="{0D108BD9-81ED-4DB2-BD59-A6C34878D82A}">
                    <a16:rowId xmlns:a16="http://schemas.microsoft.com/office/drawing/2014/main" val="10013"/>
                  </a:ext>
                </a:extLst>
              </a:tr>
              <a:tr h="286812">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nSpc>
                          <a:spcPct val="115000"/>
                        </a:lnSpc>
                        <a:spcAft>
                          <a:spcPts val="0"/>
                        </a:spcAft>
                      </a:pPr>
                      <a:r>
                        <a:rPr lang="nl-BE" sz="1100">
                          <a:effectLst/>
                        </a:rPr>
                        <a:t>Geldbeleggingen</a:t>
                      </a:r>
                      <a:endParaRPr lang="nl-BE" sz="110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nSpc>
                          <a:spcPct val="115000"/>
                        </a:lnSpc>
                        <a:spcAft>
                          <a:spcPts val="0"/>
                        </a:spcAft>
                      </a:pPr>
                      <a:r>
                        <a:rPr lang="nl-BE" sz="1100" dirty="0">
                          <a:effectLst/>
                        </a:rPr>
                        <a:t>Schulden op ten hoogste één jaar</a:t>
                      </a:r>
                      <a:endParaRPr lang="nl-BE" sz="1100" dirty="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tint val="40000"/>
                      </a:srgbClr>
                    </a:solidFill>
                  </a:tcPr>
                </a:tc>
                <a:extLst>
                  <a:ext uri="{0D108BD9-81ED-4DB2-BD59-A6C34878D82A}">
                    <a16:rowId xmlns:a16="http://schemas.microsoft.com/office/drawing/2014/main" val="10014"/>
                  </a:ext>
                </a:extLst>
              </a:tr>
              <a:tr h="286812">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nSpc>
                          <a:spcPct val="115000"/>
                        </a:lnSpc>
                        <a:spcAft>
                          <a:spcPts val="0"/>
                        </a:spcAft>
                      </a:pPr>
                      <a:r>
                        <a:rPr lang="nl-BE" sz="1100">
                          <a:effectLst/>
                        </a:rPr>
                        <a:t>Liquide middelen</a:t>
                      </a:r>
                      <a:endParaRPr lang="nl-BE" sz="110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nSpc>
                          <a:spcPct val="115000"/>
                        </a:lnSpc>
                        <a:spcAft>
                          <a:spcPts val="0"/>
                        </a:spcAft>
                      </a:pPr>
                      <a:r>
                        <a:rPr lang="nl-BE" sz="1100" dirty="0">
                          <a:effectLst/>
                        </a:rPr>
                        <a:t>Overlopende rekeningen</a:t>
                      </a:r>
                      <a:endParaRPr lang="nl-BE" sz="1100" dirty="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tint val="20000"/>
                      </a:srgbClr>
                    </a:solidFill>
                  </a:tcPr>
                </a:tc>
                <a:extLst>
                  <a:ext uri="{0D108BD9-81ED-4DB2-BD59-A6C34878D82A}">
                    <a16:rowId xmlns:a16="http://schemas.microsoft.com/office/drawing/2014/main" val="10015"/>
                  </a:ext>
                </a:extLst>
              </a:tr>
              <a:tr h="286812">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nSpc>
                          <a:spcPct val="115000"/>
                        </a:lnSpc>
                        <a:spcAft>
                          <a:spcPts val="0"/>
                        </a:spcAft>
                      </a:pPr>
                      <a:r>
                        <a:rPr lang="nl-BE" sz="1100">
                          <a:effectLst/>
                        </a:rPr>
                        <a:t>Overlopende rekeningen</a:t>
                      </a:r>
                      <a:endParaRPr lang="nl-BE" sz="110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nSpc>
                          <a:spcPct val="115000"/>
                        </a:lnSpc>
                        <a:spcAft>
                          <a:spcPts val="0"/>
                        </a:spcAft>
                      </a:pPr>
                      <a:r>
                        <a:rPr lang="nl-BE" sz="1100" dirty="0">
                          <a:effectLst/>
                        </a:rPr>
                        <a:t> </a:t>
                      </a:r>
                      <a:endParaRPr lang="nl-BE" sz="1100" dirty="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tint val="40000"/>
                      </a:srgbClr>
                    </a:solidFill>
                  </a:tcPr>
                </a:tc>
                <a:extLst>
                  <a:ext uri="{0D108BD9-81ED-4DB2-BD59-A6C34878D82A}">
                    <a16:rowId xmlns:a16="http://schemas.microsoft.com/office/drawing/2014/main" val="10016"/>
                  </a:ext>
                </a:extLst>
              </a:tr>
              <a:tr h="286812">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nSpc>
                          <a:spcPct val="115000"/>
                        </a:lnSpc>
                        <a:spcAft>
                          <a:spcPts val="0"/>
                        </a:spcAft>
                      </a:pPr>
                      <a:r>
                        <a:rPr lang="nl-BE" sz="1100">
                          <a:effectLst/>
                        </a:rPr>
                        <a:t>Totaal actief</a:t>
                      </a:r>
                      <a:endParaRPr lang="nl-BE" sz="110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nSpc>
                          <a:spcPct val="115000"/>
                        </a:lnSpc>
                        <a:spcAft>
                          <a:spcPts val="0"/>
                        </a:spcAft>
                      </a:pPr>
                      <a:r>
                        <a:rPr lang="nl-BE" sz="1100" dirty="0">
                          <a:effectLst/>
                        </a:rPr>
                        <a:t>Totaal passief</a:t>
                      </a:r>
                      <a:endParaRPr lang="nl-BE" sz="1100" dirty="0">
                        <a:effectLst/>
                        <a:latin typeface="Times New Roman"/>
                        <a:ea typeface="Calibri"/>
                      </a:endParaRPr>
                    </a:p>
                  </a:txBody>
                  <a:tcPr marL="65013" marR="65013"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4D8">
                        <a:tint val="20000"/>
                      </a:srgbClr>
                    </a:solidFill>
                  </a:tcPr>
                </a:tc>
                <a:extLst>
                  <a:ext uri="{0D108BD9-81ED-4DB2-BD59-A6C34878D82A}">
                    <a16:rowId xmlns:a16="http://schemas.microsoft.com/office/drawing/2014/main" val="10017"/>
                  </a:ext>
                </a:extLst>
              </a:tr>
            </a:tbl>
          </a:graphicData>
        </a:graphic>
      </p:graphicFrame>
      <p:sp>
        <p:nvSpPr>
          <p:cNvPr id="2" name="Slide Number Placeholder 1">
            <a:extLst>
              <a:ext uri="{FF2B5EF4-FFF2-40B4-BE49-F238E27FC236}">
                <a16:creationId xmlns:a16="http://schemas.microsoft.com/office/drawing/2014/main" id="{32361AAE-A8CB-4FA9-ABF9-9E32BE7465A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455773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401888" y="381001"/>
            <a:ext cx="8266112" cy="1143000"/>
          </a:xfrm>
        </p:spPr>
        <p:txBody>
          <a:bodyPr/>
          <a:lstStyle/>
          <a:p>
            <a:pPr algn="ctr" eaLnBrk="1" hangingPunct="1">
              <a:defRPr/>
            </a:pPr>
            <a:r>
              <a:rPr lang="nl-BE" u="sng" dirty="0">
                <a:solidFill>
                  <a:schemeClr val="tx2"/>
                </a:solidFill>
                <a:ea typeface="+mj-ea"/>
              </a:rPr>
              <a:t>De balansrekeningen</a:t>
            </a:r>
            <a:endParaRPr lang="nl-NL" u="sng" dirty="0">
              <a:solidFill>
                <a:schemeClr val="tx2"/>
              </a:solidFill>
              <a:ea typeface="+mj-ea"/>
            </a:endParaRPr>
          </a:p>
        </p:txBody>
      </p:sp>
      <p:sp>
        <p:nvSpPr>
          <p:cNvPr id="20483" name="Rectangle 3"/>
          <p:cNvSpPr>
            <a:spLocks noGrp="1" noChangeArrowheads="1"/>
          </p:cNvSpPr>
          <p:nvPr>
            <p:ph idx="1"/>
          </p:nvPr>
        </p:nvSpPr>
        <p:spPr>
          <a:xfrm>
            <a:off x="2174875" y="1720851"/>
            <a:ext cx="8229600" cy="4525963"/>
          </a:xfrm>
        </p:spPr>
        <p:txBody>
          <a:bodyPr/>
          <a:lstStyle/>
          <a:p>
            <a:pPr marL="0" indent="0">
              <a:buNone/>
              <a:defRPr/>
            </a:pPr>
            <a:endParaRPr lang="nl-BE" sz="900" dirty="0"/>
          </a:p>
          <a:p>
            <a:pPr marL="0" indent="0">
              <a:buNone/>
              <a:defRPr/>
            </a:pPr>
            <a:r>
              <a:rPr lang="nl-BE" sz="2800" dirty="0"/>
              <a:t>Elke balanspost wordt voorgesteld als een rekening</a:t>
            </a:r>
          </a:p>
          <a:p>
            <a:pPr marL="0" indent="0">
              <a:buNone/>
              <a:defRPr/>
            </a:pPr>
            <a:endParaRPr lang="nl-BE" sz="900" dirty="0"/>
          </a:p>
          <a:p>
            <a:pPr marL="0" indent="0">
              <a:buNone/>
              <a:defRPr/>
            </a:pPr>
            <a:r>
              <a:rPr lang="nl-BE" sz="2800" dirty="0"/>
              <a:t>DEBET                 </a:t>
            </a:r>
            <a:r>
              <a:rPr lang="nl-BE" sz="2800" dirty="0">
                <a:solidFill>
                  <a:srgbClr val="FF0000"/>
                </a:solidFill>
              </a:rPr>
              <a:t>Gebouwen</a:t>
            </a:r>
            <a:r>
              <a:rPr lang="nl-BE" sz="2800" dirty="0"/>
              <a:t>	       CREDIT</a:t>
            </a:r>
            <a:endParaRPr lang="nl-NL" sz="2800" dirty="0"/>
          </a:p>
        </p:txBody>
      </p:sp>
      <p:grpSp>
        <p:nvGrpSpPr>
          <p:cNvPr id="50180" name="Group 11"/>
          <p:cNvGrpSpPr>
            <a:grpSpLocks/>
          </p:cNvGrpSpPr>
          <p:nvPr/>
        </p:nvGrpSpPr>
        <p:grpSpPr bwMode="auto">
          <a:xfrm>
            <a:off x="2208213" y="3644900"/>
            <a:ext cx="7543800" cy="2209800"/>
            <a:chOff x="432" y="2304"/>
            <a:chExt cx="4752" cy="1392"/>
          </a:xfrm>
        </p:grpSpPr>
        <p:sp>
          <p:nvSpPr>
            <p:cNvPr id="19465" name="Line 4"/>
            <p:cNvSpPr>
              <a:spLocks noChangeShapeType="1"/>
            </p:cNvSpPr>
            <p:nvPr/>
          </p:nvSpPr>
          <p:spPr bwMode="auto">
            <a:xfrm>
              <a:off x="432" y="2304"/>
              <a:ext cx="475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19466" name="Line 5"/>
            <p:cNvSpPr>
              <a:spLocks noChangeShapeType="1"/>
            </p:cNvSpPr>
            <p:nvPr/>
          </p:nvSpPr>
          <p:spPr bwMode="auto">
            <a:xfrm>
              <a:off x="2688" y="2304"/>
              <a:ext cx="0" cy="13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sp>
        <p:nvSpPr>
          <p:cNvPr id="19462" name="Text Box 8"/>
          <p:cNvSpPr txBox="1">
            <a:spLocks noChangeArrowheads="1"/>
          </p:cNvSpPr>
          <p:nvPr/>
        </p:nvSpPr>
        <p:spPr bwMode="auto">
          <a:xfrm>
            <a:off x="2438400" y="4038601"/>
            <a:ext cx="25146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defRPr/>
            </a:pPr>
            <a:endParaRPr lang="en-US" sz="2400">
              <a:latin typeface="Times New Roman" charset="0"/>
            </a:endParaRPr>
          </a:p>
        </p:txBody>
      </p:sp>
      <p:sp>
        <p:nvSpPr>
          <p:cNvPr id="19463" name="Rectangle 9"/>
          <p:cNvSpPr>
            <a:spLocks noChangeArrowheads="1"/>
          </p:cNvSpPr>
          <p:nvPr/>
        </p:nvSpPr>
        <p:spPr bwMode="auto">
          <a:xfrm>
            <a:off x="3276600" y="4114800"/>
            <a:ext cx="990600"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p>
            <a:pPr algn="ctr">
              <a:defRPr/>
            </a:pPr>
            <a:r>
              <a:rPr lang="nl-BE" sz="7200" dirty="0">
                <a:solidFill>
                  <a:schemeClr val="tx2"/>
                </a:solidFill>
                <a:latin typeface="Lucida Sans Unicode" charset="0"/>
                <a:ea typeface="ＭＳ Ｐゴシック" charset="0"/>
              </a:rPr>
              <a:t>?</a:t>
            </a:r>
            <a:endParaRPr lang="nl-BE" sz="7200" dirty="0">
              <a:solidFill>
                <a:schemeClr val="tx2"/>
              </a:solidFill>
              <a:latin typeface="Comic Sans MS" charset="0"/>
              <a:ea typeface="ＭＳ Ｐゴシック" charset="0"/>
              <a:cs typeface="Times New Roman" charset="0"/>
            </a:endParaRPr>
          </a:p>
          <a:p>
            <a:pPr algn="ctr" eaLnBrk="0" hangingPunct="0">
              <a:defRPr/>
            </a:pPr>
            <a:endParaRPr lang="nl-BE" sz="7200" dirty="0">
              <a:solidFill>
                <a:schemeClr val="tx2"/>
              </a:solidFill>
              <a:latin typeface="Times New Roman" charset="0"/>
              <a:ea typeface="ＭＳ Ｐゴシック" charset="0"/>
            </a:endParaRPr>
          </a:p>
        </p:txBody>
      </p:sp>
      <p:sp>
        <p:nvSpPr>
          <p:cNvPr id="19464" name="Rectangle 10"/>
          <p:cNvSpPr>
            <a:spLocks noChangeArrowheads="1"/>
          </p:cNvSpPr>
          <p:nvPr/>
        </p:nvSpPr>
        <p:spPr bwMode="auto">
          <a:xfrm>
            <a:off x="7391400" y="4114800"/>
            <a:ext cx="990600" cy="1189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p>
            <a:pPr algn="ctr">
              <a:defRPr/>
            </a:pPr>
            <a:r>
              <a:rPr lang="nl-BE" sz="7200" dirty="0">
                <a:solidFill>
                  <a:schemeClr val="tx2"/>
                </a:solidFill>
                <a:latin typeface="Lucida Sans Unicode" charset="0"/>
                <a:ea typeface="ＭＳ Ｐゴシック" charset="0"/>
              </a:rPr>
              <a:t>?</a:t>
            </a:r>
            <a:endParaRPr lang="nl-BE" sz="7200" dirty="0">
              <a:solidFill>
                <a:schemeClr val="tx2"/>
              </a:solidFill>
              <a:latin typeface="Times New Roman" charset="0"/>
              <a:ea typeface="ＭＳ Ｐゴシック" charset="0"/>
            </a:endParaRPr>
          </a:p>
        </p:txBody>
      </p:sp>
      <p:sp>
        <p:nvSpPr>
          <p:cNvPr id="2" name="Slide Number Placeholder 1">
            <a:extLst>
              <a:ext uri="{FF2B5EF4-FFF2-40B4-BE49-F238E27FC236}">
                <a16:creationId xmlns:a16="http://schemas.microsoft.com/office/drawing/2014/main" id="{38C3C1C9-93BA-43E5-A950-609EC001B51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455781" y="544513"/>
            <a:ext cx="8126413" cy="838200"/>
          </a:xfrm>
        </p:spPr>
        <p:txBody>
          <a:bodyPr/>
          <a:lstStyle/>
          <a:p>
            <a:pPr algn="ctr" eaLnBrk="1" hangingPunct="1">
              <a:defRPr/>
            </a:pPr>
            <a:r>
              <a:rPr lang="nl-BE" sz="3200" u="sng" dirty="0"/>
              <a:t>Boekingsregels van de balansrekeningen</a:t>
            </a:r>
            <a:endParaRPr lang="nl-NL" sz="3200" u="sng" dirty="0"/>
          </a:p>
        </p:txBody>
      </p:sp>
      <p:sp>
        <p:nvSpPr>
          <p:cNvPr id="21507" name="Rectangle 3"/>
          <p:cNvSpPr>
            <a:spLocks noGrp="1" noChangeAspect="1" noChangeArrowheads="1"/>
          </p:cNvSpPr>
          <p:nvPr>
            <p:ph sz="half" idx="1"/>
          </p:nvPr>
        </p:nvSpPr>
        <p:spPr>
          <a:xfrm>
            <a:off x="2163764" y="1984375"/>
            <a:ext cx="3925887" cy="3519488"/>
          </a:xfrm>
        </p:spPr>
        <p:txBody>
          <a:bodyPr/>
          <a:lstStyle/>
          <a:p>
            <a:pPr>
              <a:spcBef>
                <a:spcPct val="0"/>
              </a:spcBef>
              <a:buNone/>
              <a:tabLst>
                <a:tab pos="3429000" algn="r"/>
              </a:tabLst>
              <a:defRPr/>
            </a:pPr>
            <a:r>
              <a:rPr lang="nl-BE" sz="2400" dirty="0"/>
              <a:t>D       Actiefrekening   C</a:t>
            </a:r>
          </a:p>
          <a:p>
            <a:pPr>
              <a:spcBef>
                <a:spcPct val="0"/>
              </a:spcBef>
              <a:buNone/>
              <a:tabLst>
                <a:tab pos="3429000" algn="r"/>
              </a:tabLst>
              <a:defRPr/>
            </a:pPr>
            <a:endParaRPr lang="nl-BE" sz="2400" dirty="0"/>
          </a:p>
          <a:p>
            <a:pPr>
              <a:spcBef>
                <a:spcPct val="0"/>
              </a:spcBef>
              <a:buNone/>
              <a:tabLst>
                <a:tab pos="3429000" algn="r"/>
              </a:tabLst>
              <a:defRPr/>
            </a:pPr>
            <a:r>
              <a:rPr lang="nl-BE" sz="2400" dirty="0"/>
              <a:t>Beginbedrag</a:t>
            </a:r>
          </a:p>
          <a:p>
            <a:pPr>
              <a:spcBef>
                <a:spcPct val="0"/>
              </a:spcBef>
              <a:buNone/>
              <a:tabLst>
                <a:tab pos="3429000" algn="r"/>
              </a:tabLst>
              <a:defRPr/>
            </a:pPr>
            <a:r>
              <a:rPr lang="nl-BE" sz="2400" dirty="0"/>
              <a:t>Toename            Afname</a:t>
            </a:r>
          </a:p>
          <a:p>
            <a:pPr>
              <a:spcBef>
                <a:spcPct val="0"/>
              </a:spcBef>
              <a:buNone/>
              <a:tabLst>
                <a:tab pos="3429000" algn="r"/>
              </a:tabLst>
              <a:defRPr/>
            </a:pPr>
            <a:endParaRPr lang="nl-BE" sz="2400" dirty="0"/>
          </a:p>
          <a:p>
            <a:pPr>
              <a:spcBef>
                <a:spcPct val="0"/>
              </a:spcBef>
              <a:buNone/>
              <a:tabLst>
                <a:tab pos="3429000" algn="r"/>
              </a:tabLst>
              <a:defRPr/>
            </a:pPr>
            <a:endParaRPr lang="nl-NL" sz="3600" dirty="0"/>
          </a:p>
        </p:txBody>
      </p:sp>
      <p:sp>
        <p:nvSpPr>
          <p:cNvPr id="21508" name="Rectangle 4"/>
          <p:cNvSpPr>
            <a:spLocks noGrp="1" noChangeAspect="1" noChangeArrowheads="1"/>
          </p:cNvSpPr>
          <p:nvPr>
            <p:ph sz="half" idx="2"/>
          </p:nvPr>
        </p:nvSpPr>
        <p:spPr>
          <a:xfrm>
            <a:off x="6319838" y="1976439"/>
            <a:ext cx="4489450" cy="3519487"/>
          </a:xfrm>
        </p:spPr>
        <p:txBody>
          <a:bodyPr/>
          <a:lstStyle/>
          <a:p>
            <a:pPr marL="177800" indent="-177800">
              <a:spcBef>
                <a:spcPct val="0"/>
              </a:spcBef>
              <a:buNone/>
              <a:tabLst>
                <a:tab pos="3524250" algn="r"/>
              </a:tabLst>
              <a:defRPr/>
            </a:pPr>
            <a:r>
              <a:rPr lang="nl-BE" sz="2400" dirty="0"/>
              <a:t>D      Passiefrekening    C</a:t>
            </a:r>
          </a:p>
          <a:p>
            <a:pPr marL="177800" indent="-177800">
              <a:spcBef>
                <a:spcPct val="15000"/>
              </a:spcBef>
              <a:buNone/>
              <a:tabLst>
                <a:tab pos="3524250" algn="r"/>
              </a:tabLst>
              <a:defRPr/>
            </a:pPr>
            <a:endParaRPr lang="nl-BE" sz="2400" dirty="0"/>
          </a:p>
          <a:p>
            <a:pPr marL="177800" indent="-177800">
              <a:spcBef>
                <a:spcPct val="0"/>
              </a:spcBef>
              <a:buNone/>
              <a:tabLst>
                <a:tab pos="3524250" algn="r"/>
              </a:tabLst>
              <a:defRPr/>
            </a:pPr>
            <a:r>
              <a:rPr lang="nl-BE" sz="2400" dirty="0"/>
              <a:t>		       Beginbedrag</a:t>
            </a:r>
          </a:p>
          <a:p>
            <a:pPr marL="177800" indent="-177800">
              <a:spcBef>
                <a:spcPct val="0"/>
              </a:spcBef>
              <a:buNone/>
              <a:tabLst>
                <a:tab pos="3524250" algn="r"/>
              </a:tabLst>
              <a:defRPr/>
            </a:pPr>
            <a:r>
              <a:rPr lang="nl-BE" sz="2400" dirty="0"/>
              <a:t>   Afname     Toename</a:t>
            </a:r>
          </a:p>
          <a:p>
            <a:pPr marL="177800" indent="-177800">
              <a:spcBef>
                <a:spcPct val="0"/>
              </a:spcBef>
              <a:buNone/>
              <a:tabLst>
                <a:tab pos="3524250" algn="r"/>
              </a:tabLst>
              <a:defRPr/>
            </a:pPr>
            <a:endParaRPr lang="nl-BE" sz="2400" dirty="0"/>
          </a:p>
          <a:p>
            <a:pPr marL="177800" indent="-177800">
              <a:spcBef>
                <a:spcPct val="0"/>
              </a:spcBef>
              <a:buNone/>
              <a:tabLst>
                <a:tab pos="3524250" algn="r"/>
              </a:tabLst>
              <a:defRPr/>
            </a:pPr>
            <a:endParaRPr lang="nl-NL" sz="2400" dirty="0"/>
          </a:p>
          <a:p>
            <a:pPr marL="177800" indent="-177800">
              <a:spcBef>
                <a:spcPct val="0"/>
              </a:spcBef>
              <a:tabLst>
                <a:tab pos="3524250" algn="r"/>
              </a:tabLst>
              <a:defRPr/>
            </a:pPr>
            <a:endParaRPr lang="nl-NL" dirty="0">
              <a:solidFill>
                <a:schemeClr val="tx2"/>
              </a:solidFill>
              <a:ea typeface="+mn-ea"/>
            </a:endParaRPr>
          </a:p>
        </p:txBody>
      </p:sp>
      <p:grpSp>
        <p:nvGrpSpPr>
          <p:cNvPr id="52229" name="Group 8"/>
          <p:cNvGrpSpPr>
            <a:grpSpLocks/>
          </p:cNvGrpSpPr>
          <p:nvPr/>
        </p:nvGrpSpPr>
        <p:grpSpPr bwMode="auto">
          <a:xfrm>
            <a:off x="2209800" y="2514601"/>
            <a:ext cx="3581400" cy="1971675"/>
            <a:chOff x="432" y="1584"/>
            <a:chExt cx="2256" cy="1632"/>
          </a:xfrm>
        </p:grpSpPr>
        <p:sp>
          <p:nvSpPr>
            <p:cNvPr id="20491" name="Line 5"/>
            <p:cNvSpPr>
              <a:spLocks noChangeShapeType="1"/>
            </p:cNvSpPr>
            <p:nvPr/>
          </p:nvSpPr>
          <p:spPr bwMode="auto">
            <a:xfrm>
              <a:off x="432" y="1584"/>
              <a:ext cx="225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20492" name="Line 7"/>
            <p:cNvSpPr>
              <a:spLocks noChangeShapeType="1"/>
            </p:cNvSpPr>
            <p:nvPr/>
          </p:nvSpPr>
          <p:spPr bwMode="auto">
            <a:xfrm>
              <a:off x="1632" y="1584"/>
              <a:ext cx="0" cy="163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grpSp>
        <p:nvGrpSpPr>
          <p:cNvPr id="52230" name="Group 13"/>
          <p:cNvGrpSpPr>
            <a:grpSpLocks/>
          </p:cNvGrpSpPr>
          <p:nvPr/>
        </p:nvGrpSpPr>
        <p:grpSpPr bwMode="auto">
          <a:xfrm>
            <a:off x="6019801" y="2514600"/>
            <a:ext cx="3581400" cy="1971675"/>
            <a:chOff x="2814" y="1570"/>
            <a:chExt cx="2256" cy="1728"/>
          </a:xfrm>
        </p:grpSpPr>
        <p:sp>
          <p:nvSpPr>
            <p:cNvPr id="20489" name="Line 10"/>
            <p:cNvSpPr>
              <a:spLocks noChangeShapeType="1"/>
            </p:cNvSpPr>
            <p:nvPr/>
          </p:nvSpPr>
          <p:spPr bwMode="auto">
            <a:xfrm>
              <a:off x="2814" y="1570"/>
              <a:ext cx="225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20490" name="Line 11"/>
            <p:cNvSpPr>
              <a:spLocks noChangeShapeType="1"/>
            </p:cNvSpPr>
            <p:nvPr/>
          </p:nvSpPr>
          <p:spPr bwMode="auto">
            <a:xfrm>
              <a:off x="4014" y="1570"/>
              <a:ext cx="0" cy="172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sp>
        <p:nvSpPr>
          <p:cNvPr id="20488" name="Rectangle 12"/>
          <p:cNvSpPr>
            <a:spLocks noChangeArrowheads="1"/>
          </p:cNvSpPr>
          <p:nvPr/>
        </p:nvSpPr>
        <p:spPr bwMode="auto">
          <a:xfrm>
            <a:off x="4556125" y="4910138"/>
            <a:ext cx="3048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p>
            <a:pPr>
              <a:defRPr/>
            </a:pPr>
            <a:r>
              <a:rPr lang="nl-BE" sz="2400" b="1" dirty="0">
                <a:solidFill>
                  <a:schemeClr val="tx2"/>
                </a:solidFill>
                <a:latin typeface="Times New Roman" charset="0"/>
                <a:ea typeface="ＭＳ Ｐゴシック" charset="0"/>
              </a:rPr>
              <a:t>DEBET  =  CREDIT</a:t>
            </a:r>
            <a:endParaRPr lang="nl-NL" sz="2400" b="1" dirty="0">
              <a:solidFill>
                <a:schemeClr val="tx2"/>
              </a:solidFill>
              <a:latin typeface="Times New Roman" charset="0"/>
              <a:ea typeface="ＭＳ Ｐゴシック" charset="0"/>
            </a:endParaRPr>
          </a:p>
        </p:txBody>
      </p:sp>
      <p:sp>
        <p:nvSpPr>
          <p:cNvPr id="2" name="Slide Number Placeholder 1">
            <a:extLst>
              <a:ext uri="{FF2B5EF4-FFF2-40B4-BE49-F238E27FC236}">
                <a16:creationId xmlns:a16="http://schemas.microsoft.com/office/drawing/2014/main" id="{14EC24E3-A514-47BA-BB5A-0B2E1A20399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4282" name="Group 14"/>
          <p:cNvGrpSpPr>
            <a:grpSpLocks/>
          </p:cNvGrpSpPr>
          <p:nvPr/>
        </p:nvGrpSpPr>
        <p:grpSpPr bwMode="auto">
          <a:xfrm>
            <a:off x="8001000" y="3733800"/>
            <a:ext cx="2057400" cy="1295400"/>
            <a:chOff x="432" y="2352"/>
            <a:chExt cx="1296" cy="816"/>
          </a:xfrm>
        </p:grpSpPr>
        <p:sp>
          <p:nvSpPr>
            <p:cNvPr id="21524" name="Line 15"/>
            <p:cNvSpPr>
              <a:spLocks noChangeShapeType="1"/>
            </p:cNvSpPr>
            <p:nvPr/>
          </p:nvSpPr>
          <p:spPr bwMode="auto">
            <a:xfrm>
              <a:off x="432" y="2352"/>
              <a:ext cx="129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21525" name="Line 16"/>
            <p:cNvSpPr>
              <a:spLocks noChangeShapeType="1"/>
            </p:cNvSpPr>
            <p:nvPr/>
          </p:nvSpPr>
          <p:spPr bwMode="auto">
            <a:xfrm flipH="1">
              <a:off x="1056" y="2352"/>
              <a:ext cx="0" cy="81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sp>
        <p:nvSpPr>
          <p:cNvPr id="21513" name="Rectangle 10"/>
          <p:cNvSpPr>
            <a:spLocks noChangeArrowheads="1"/>
          </p:cNvSpPr>
          <p:nvPr/>
        </p:nvSpPr>
        <p:spPr bwMode="auto">
          <a:xfrm>
            <a:off x="7867650" y="3255963"/>
            <a:ext cx="2286000" cy="3352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marL="342900" indent="-342900">
              <a:spcBef>
                <a:spcPct val="20000"/>
              </a:spcBef>
              <a:defRPr/>
            </a:pPr>
            <a:r>
              <a:rPr lang="nl-BE" sz="2000" dirty="0">
                <a:solidFill>
                  <a:srgbClr val="003399"/>
                </a:solidFill>
                <a:latin typeface="Times New Roman" charset="0"/>
                <a:ea typeface="ＭＳ Ｐゴシック" charset="0"/>
              </a:rPr>
              <a:t> </a:t>
            </a:r>
            <a:r>
              <a:rPr lang="nl-BE" sz="2000" dirty="0">
                <a:solidFill>
                  <a:schemeClr val="tx2"/>
                </a:solidFill>
                <a:latin typeface="Times New Roman" charset="0"/>
                <a:ea typeface="ＭＳ Ｐゴシック" charset="0"/>
              </a:rPr>
              <a:t>D     leverancier   C</a:t>
            </a:r>
          </a:p>
          <a:p>
            <a:pPr marL="342900" indent="-342900">
              <a:spcBef>
                <a:spcPct val="20000"/>
              </a:spcBef>
              <a:defRPr/>
            </a:pPr>
            <a:endParaRPr lang="nl-BE" sz="2000" dirty="0">
              <a:solidFill>
                <a:srgbClr val="66FF33"/>
              </a:solidFill>
              <a:latin typeface="Times New Roman" charset="0"/>
              <a:ea typeface="ＭＳ Ｐゴシック" charset="0"/>
            </a:endParaRPr>
          </a:p>
          <a:p>
            <a:pPr marL="342900" indent="-342900">
              <a:spcBef>
                <a:spcPct val="20000"/>
              </a:spcBef>
              <a:defRPr/>
            </a:pPr>
            <a:endParaRPr lang="nl-BE" sz="2000" dirty="0">
              <a:latin typeface="Times New Roman" charset="0"/>
              <a:ea typeface="ＭＳ Ｐゴシック" charset="0"/>
            </a:endParaRPr>
          </a:p>
          <a:p>
            <a:pPr marL="342900" indent="-342900">
              <a:spcBef>
                <a:spcPct val="20000"/>
              </a:spcBef>
              <a:defRPr/>
            </a:pPr>
            <a:r>
              <a:rPr lang="nl-BE" sz="2000" dirty="0">
                <a:latin typeface="Times New Roman" charset="0"/>
                <a:ea typeface="ＭＳ Ｐゴシック" charset="0"/>
              </a:rPr>
              <a:t>		            3.025</a:t>
            </a:r>
          </a:p>
          <a:p>
            <a:pPr marL="342900" indent="-342900" algn="r">
              <a:spcBef>
                <a:spcPct val="20000"/>
              </a:spcBef>
              <a:defRPr/>
            </a:pPr>
            <a:r>
              <a:rPr lang="nl-BE" sz="2800" dirty="0">
                <a:latin typeface="Times New Roman" charset="0"/>
                <a:ea typeface="ＭＳ Ｐゴシック" charset="0"/>
              </a:rPr>
              <a:t> </a:t>
            </a:r>
            <a:endParaRPr lang="nl-NL" sz="2400" dirty="0">
              <a:latin typeface="Times New Roman" charset="0"/>
              <a:ea typeface="ＭＳ Ｐゴシック" charset="0"/>
            </a:endParaRPr>
          </a:p>
          <a:p>
            <a:pPr marL="342900" indent="-342900" algn="r">
              <a:spcBef>
                <a:spcPct val="20000"/>
              </a:spcBef>
              <a:defRPr/>
            </a:pPr>
            <a:endParaRPr lang="nl-BE" sz="2800" dirty="0">
              <a:latin typeface="Times New Roman" charset="0"/>
              <a:ea typeface="ＭＳ Ｐゴシック" charset="0"/>
            </a:endParaRPr>
          </a:p>
          <a:p>
            <a:pPr marL="342900" indent="-342900" algn="r">
              <a:spcBef>
                <a:spcPct val="20000"/>
              </a:spcBef>
              <a:defRPr/>
            </a:pPr>
            <a:r>
              <a:rPr lang="nl-BE" sz="2800" dirty="0">
                <a:latin typeface="Times New Roman" charset="0"/>
                <a:ea typeface="ＭＳ Ｐゴシック" charset="0"/>
              </a:rPr>
              <a:t> </a:t>
            </a:r>
          </a:p>
          <a:p>
            <a:pPr marL="342900" indent="-342900">
              <a:spcBef>
                <a:spcPct val="20000"/>
              </a:spcBef>
              <a:defRPr/>
            </a:pPr>
            <a:endParaRPr lang="nl-NL" sz="2800" dirty="0">
              <a:latin typeface="Times New Roman" charset="0"/>
              <a:ea typeface="ＭＳ Ｐゴシック" charset="0"/>
            </a:endParaRPr>
          </a:p>
        </p:txBody>
      </p:sp>
      <p:sp>
        <p:nvSpPr>
          <p:cNvPr id="22530" name="Rectangle 2"/>
          <p:cNvSpPr>
            <a:spLocks noGrp="1" noChangeArrowheads="1"/>
          </p:cNvSpPr>
          <p:nvPr>
            <p:ph type="title"/>
          </p:nvPr>
        </p:nvSpPr>
        <p:spPr>
          <a:xfrm>
            <a:off x="1025526" y="1045369"/>
            <a:ext cx="9642475" cy="609600"/>
          </a:xfrm>
        </p:spPr>
        <p:txBody>
          <a:bodyPr/>
          <a:lstStyle/>
          <a:p>
            <a:pPr eaLnBrk="1" hangingPunct="1">
              <a:defRPr/>
            </a:pPr>
            <a:r>
              <a:rPr lang="nl-BE" sz="3200" u="sng" dirty="0"/>
              <a:t>Voorbeeld:</a:t>
            </a:r>
            <a:r>
              <a:rPr lang="nl-BE" sz="3200" dirty="0"/>
              <a:t> boeken van een aankoopfactuur</a:t>
            </a:r>
            <a:endParaRPr lang="nl-NL" sz="3200" dirty="0"/>
          </a:p>
        </p:txBody>
      </p:sp>
      <p:sp>
        <p:nvSpPr>
          <p:cNvPr id="22531" name="Rectangle 3"/>
          <p:cNvSpPr>
            <a:spLocks noGrp="1" noChangeArrowheads="1"/>
          </p:cNvSpPr>
          <p:nvPr>
            <p:ph sz="half" idx="1"/>
          </p:nvPr>
        </p:nvSpPr>
        <p:spPr>
          <a:xfrm>
            <a:off x="1524000" y="1752600"/>
            <a:ext cx="9017000" cy="1447800"/>
          </a:xfrm>
        </p:spPr>
        <p:txBody>
          <a:bodyPr/>
          <a:lstStyle/>
          <a:p>
            <a:pPr>
              <a:buNone/>
              <a:tabLst>
                <a:tab pos="2476500" algn="r"/>
                <a:tab pos="3492500" algn="l"/>
                <a:tab pos="8001000" algn="r"/>
              </a:tabLst>
              <a:defRPr/>
            </a:pPr>
            <a:r>
              <a:rPr lang="nl-BE" sz="2000" dirty="0"/>
              <a:t>	Computer	     2.500  -&gt; toename van de investeringen (actief)</a:t>
            </a:r>
          </a:p>
          <a:p>
            <a:pPr>
              <a:buNone/>
              <a:tabLst>
                <a:tab pos="2476500" algn="r"/>
                <a:tab pos="3492500" algn="l"/>
                <a:tab pos="8001000" algn="r"/>
              </a:tabLst>
              <a:defRPr/>
            </a:pPr>
            <a:r>
              <a:rPr lang="nl-BE" sz="2000" dirty="0"/>
              <a:t>	21% BTW     </a:t>
            </a:r>
            <a:r>
              <a:rPr lang="nl-BE" sz="2000" u="sng" dirty="0"/>
              <a:t>  	 525  </a:t>
            </a:r>
            <a:r>
              <a:rPr lang="nl-BE" sz="2000" dirty="0"/>
              <a:t>-&gt; toename van de </a:t>
            </a:r>
            <a:r>
              <a:rPr lang="nl-BE" sz="2000" dirty="0" err="1"/>
              <a:t>BTW-vordering</a:t>
            </a:r>
            <a:r>
              <a:rPr lang="nl-BE" sz="2000" dirty="0"/>
              <a:t> (actief)</a:t>
            </a:r>
          </a:p>
          <a:p>
            <a:pPr>
              <a:buNone/>
              <a:tabLst>
                <a:tab pos="2476500" algn="r"/>
                <a:tab pos="3492500" algn="l"/>
                <a:tab pos="8001000" algn="r"/>
              </a:tabLst>
              <a:defRPr/>
            </a:pPr>
            <a:r>
              <a:rPr lang="nl-BE" sz="2000" dirty="0"/>
              <a:t>	Te betalen	    3.025 -&gt; toename van de leveranciersschuld (passief)</a:t>
            </a:r>
          </a:p>
          <a:p>
            <a:pPr>
              <a:buNone/>
              <a:tabLst>
                <a:tab pos="2476500" algn="r"/>
                <a:tab pos="3492500" algn="l"/>
                <a:tab pos="8001000" algn="r"/>
              </a:tabLst>
              <a:defRPr/>
            </a:pPr>
            <a:endParaRPr lang="nl-BE" sz="1800" dirty="0"/>
          </a:p>
          <a:p>
            <a:pPr>
              <a:buNone/>
              <a:tabLst>
                <a:tab pos="2476500" algn="r"/>
                <a:tab pos="3492500" algn="l"/>
                <a:tab pos="8001000" algn="r"/>
              </a:tabLst>
              <a:defRPr/>
            </a:pPr>
            <a:endParaRPr lang="nl-NL" sz="1800" dirty="0"/>
          </a:p>
        </p:txBody>
      </p:sp>
      <p:sp>
        <p:nvSpPr>
          <p:cNvPr id="22532" name="Rectangle 4"/>
          <p:cNvSpPr>
            <a:spLocks noGrp="1" noChangeArrowheads="1"/>
          </p:cNvSpPr>
          <p:nvPr>
            <p:ph sz="half" idx="2"/>
          </p:nvPr>
        </p:nvSpPr>
        <p:spPr>
          <a:xfrm>
            <a:off x="1905000" y="3276600"/>
            <a:ext cx="2286000" cy="3352800"/>
          </a:xfrm>
        </p:spPr>
        <p:txBody>
          <a:bodyPr/>
          <a:lstStyle/>
          <a:p>
            <a:pPr algn="r" eaLnBrk="1" hangingPunct="1">
              <a:lnSpc>
                <a:spcPct val="90000"/>
              </a:lnSpc>
              <a:buFont typeface="Wingdings" panose="05000000000000000000" pitchFamily="2" charset="2"/>
              <a:buNone/>
              <a:defRPr/>
            </a:pPr>
            <a:r>
              <a:rPr lang="nl-BE" sz="1800" dirty="0"/>
              <a:t> </a:t>
            </a:r>
          </a:p>
          <a:p>
            <a:pPr algn="r" eaLnBrk="1" hangingPunct="1">
              <a:lnSpc>
                <a:spcPct val="90000"/>
              </a:lnSpc>
              <a:buFont typeface="Wingdings" panose="05000000000000000000" pitchFamily="2" charset="2"/>
              <a:buNone/>
              <a:defRPr/>
            </a:pPr>
            <a:r>
              <a:rPr lang="nl-BE" sz="1800" dirty="0"/>
              <a:t> </a:t>
            </a:r>
          </a:p>
          <a:p>
            <a:pPr algn="r" eaLnBrk="1" hangingPunct="1">
              <a:lnSpc>
                <a:spcPct val="90000"/>
              </a:lnSpc>
              <a:buFont typeface="Wingdings" panose="05000000000000000000" pitchFamily="2" charset="2"/>
              <a:buNone/>
              <a:defRPr/>
            </a:pPr>
            <a:endParaRPr lang="nl-NL" sz="1600" dirty="0"/>
          </a:p>
          <a:p>
            <a:pPr eaLnBrk="1" hangingPunct="1">
              <a:lnSpc>
                <a:spcPct val="90000"/>
              </a:lnSpc>
              <a:buFont typeface="Wingdings" panose="05000000000000000000" pitchFamily="2" charset="2"/>
              <a:buNone/>
              <a:defRPr/>
            </a:pPr>
            <a:endParaRPr lang="nl-NL" sz="1800" dirty="0"/>
          </a:p>
        </p:txBody>
      </p:sp>
      <p:sp>
        <p:nvSpPr>
          <p:cNvPr id="21510" name="Rectangle 6"/>
          <p:cNvSpPr>
            <a:spLocks noChangeArrowheads="1"/>
          </p:cNvSpPr>
          <p:nvPr/>
        </p:nvSpPr>
        <p:spPr bwMode="auto">
          <a:xfrm>
            <a:off x="1666875" y="3124200"/>
            <a:ext cx="3810000" cy="281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tabLst>
                <a:tab pos="3524250" algn="r"/>
              </a:tabLst>
              <a:defRPr/>
            </a:pPr>
            <a:endParaRPr lang="en-US" sz="2400">
              <a:latin typeface="Times New Roman" charset="0"/>
              <a:ea typeface="ＭＳ Ｐゴシック" charset="0"/>
            </a:endParaRPr>
          </a:p>
        </p:txBody>
      </p:sp>
      <p:sp>
        <p:nvSpPr>
          <p:cNvPr id="21511" name="Rectangle 7"/>
          <p:cNvSpPr>
            <a:spLocks noChangeArrowheads="1"/>
          </p:cNvSpPr>
          <p:nvPr/>
        </p:nvSpPr>
        <p:spPr bwMode="auto">
          <a:xfrm>
            <a:off x="2057400" y="3276600"/>
            <a:ext cx="2286000" cy="3352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marL="342900" indent="-342900">
              <a:spcBef>
                <a:spcPct val="20000"/>
              </a:spcBef>
              <a:defRPr/>
            </a:pPr>
            <a:r>
              <a:rPr lang="nl-BE" sz="2000" dirty="0">
                <a:solidFill>
                  <a:schemeClr val="tx2"/>
                </a:solidFill>
                <a:latin typeface="Times New Roman" charset="0"/>
                <a:ea typeface="ＭＳ Ｐゴシック" charset="0"/>
              </a:rPr>
              <a:t> D     computers    C</a:t>
            </a:r>
          </a:p>
          <a:p>
            <a:pPr marL="342900" indent="-342900">
              <a:spcBef>
                <a:spcPct val="20000"/>
              </a:spcBef>
              <a:defRPr/>
            </a:pPr>
            <a:endParaRPr lang="nl-BE" sz="2800" dirty="0">
              <a:solidFill>
                <a:schemeClr val="tx2"/>
              </a:solidFill>
              <a:latin typeface="Times New Roman" charset="0"/>
              <a:ea typeface="ＭＳ Ｐゴシック" charset="0"/>
            </a:endParaRPr>
          </a:p>
          <a:p>
            <a:pPr marL="342900" indent="-342900">
              <a:spcBef>
                <a:spcPct val="20000"/>
              </a:spcBef>
              <a:defRPr/>
            </a:pPr>
            <a:r>
              <a:rPr lang="nl-BE" sz="2000" dirty="0">
                <a:solidFill>
                  <a:schemeClr val="tx2"/>
                </a:solidFill>
                <a:latin typeface="Times New Roman" charset="0"/>
                <a:ea typeface="ＭＳ Ｐゴシック" charset="0"/>
              </a:rPr>
              <a:t>    2.500 </a:t>
            </a:r>
            <a:endParaRPr lang="nl-NL" sz="2000" dirty="0">
              <a:solidFill>
                <a:schemeClr val="tx2"/>
              </a:solidFill>
              <a:latin typeface="Times New Roman" charset="0"/>
              <a:ea typeface="ＭＳ Ｐゴシック" charset="0"/>
            </a:endParaRPr>
          </a:p>
        </p:txBody>
      </p:sp>
      <p:sp>
        <p:nvSpPr>
          <p:cNvPr id="21512" name="Rectangle 9"/>
          <p:cNvSpPr>
            <a:spLocks noChangeArrowheads="1"/>
          </p:cNvSpPr>
          <p:nvPr/>
        </p:nvSpPr>
        <p:spPr bwMode="auto">
          <a:xfrm>
            <a:off x="4876800" y="3276600"/>
            <a:ext cx="2286000" cy="3276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marL="342900" indent="-342900">
              <a:spcBef>
                <a:spcPct val="20000"/>
              </a:spcBef>
              <a:defRPr/>
            </a:pPr>
            <a:r>
              <a:rPr lang="nl-BE" sz="2000" dirty="0">
                <a:solidFill>
                  <a:schemeClr val="tx2"/>
                </a:solidFill>
                <a:latin typeface="Times New Roman" charset="0"/>
                <a:ea typeface="ＭＳ Ｐゴシック" charset="0"/>
              </a:rPr>
              <a:t> D     TTV BTW   C</a:t>
            </a:r>
          </a:p>
          <a:p>
            <a:pPr marL="342900" indent="-342900">
              <a:spcBef>
                <a:spcPct val="20000"/>
              </a:spcBef>
              <a:defRPr/>
            </a:pPr>
            <a:endParaRPr lang="nl-BE" sz="2800" dirty="0">
              <a:solidFill>
                <a:schemeClr val="tx2"/>
              </a:solidFill>
              <a:latin typeface="Times New Roman" charset="0"/>
              <a:ea typeface="ＭＳ Ｐゴシック" charset="0"/>
            </a:endParaRPr>
          </a:p>
          <a:p>
            <a:pPr marL="342900" indent="-342900">
              <a:spcBef>
                <a:spcPct val="20000"/>
              </a:spcBef>
              <a:defRPr/>
            </a:pPr>
            <a:r>
              <a:rPr lang="nl-BE" sz="2000" dirty="0">
                <a:solidFill>
                  <a:schemeClr val="tx2"/>
                </a:solidFill>
                <a:latin typeface="Times New Roman" charset="0"/>
                <a:ea typeface="ＭＳ Ｐゴシック" charset="0"/>
              </a:rPr>
              <a:t>      525</a:t>
            </a:r>
            <a:r>
              <a:rPr lang="nl-BE" sz="2400" dirty="0">
                <a:solidFill>
                  <a:schemeClr val="tx2"/>
                </a:solidFill>
                <a:latin typeface="Times New Roman" charset="0"/>
                <a:ea typeface="ＭＳ Ｐゴシック" charset="0"/>
              </a:rPr>
              <a:t> </a:t>
            </a:r>
            <a:endParaRPr lang="nl-NL" sz="2400" dirty="0">
              <a:solidFill>
                <a:schemeClr val="tx2"/>
              </a:solidFill>
              <a:latin typeface="Times New Roman" charset="0"/>
              <a:ea typeface="ＭＳ Ｐゴシック" charset="0"/>
            </a:endParaRPr>
          </a:p>
          <a:p>
            <a:pPr marL="342900" indent="-342900" algn="r">
              <a:spcBef>
                <a:spcPct val="20000"/>
              </a:spcBef>
              <a:defRPr/>
            </a:pPr>
            <a:endParaRPr lang="nl-BE" sz="2800" dirty="0">
              <a:solidFill>
                <a:schemeClr val="tx2"/>
              </a:solidFill>
              <a:latin typeface="Times New Roman" charset="0"/>
              <a:ea typeface="ＭＳ Ｐゴシック" charset="0"/>
            </a:endParaRPr>
          </a:p>
          <a:p>
            <a:pPr marL="342900" indent="-342900" algn="r">
              <a:spcBef>
                <a:spcPct val="20000"/>
              </a:spcBef>
              <a:defRPr/>
            </a:pPr>
            <a:r>
              <a:rPr lang="nl-BE" sz="2800" dirty="0">
                <a:solidFill>
                  <a:schemeClr val="tx2"/>
                </a:solidFill>
                <a:latin typeface="Times New Roman" charset="0"/>
                <a:ea typeface="ＭＳ Ｐゴシック" charset="0"/>
              </a:rPr>
              <a:t> </a:t>
            </a:r>
          </a:p>
          <a:p>
            <a:pPr marL="342900" indent="-342900">
              <a:spcBef>
                <a:spcPct val="20000"/>
              </a:spcBef>
              <a:defRPr/>
            </a:pPr>
            <a:endParaRPr lang="nl-NL" sz="2800" dirty="0">
              <a:solidFill>
                <a:schemeClr val="tx2"/>
              </a:solidFill>
              <a:latin typeface="Times New Roman" charset="0"/>
              <a:ea typeface="ＭＳ Ｐゴシック" charset="0"/>
            </a:endParaRPr>
          </a:p>
        </p:txBody>
      </p:sp>
      <p:grpSp>
        <p:nvGrpSpPr>
          <p:cNvPr id="54281" name="Group 13"/>
          <p:cNvGrpSpPr>
            <a:grpSpLocks/>
          </p:cNvGrpSpPr>
          <p:nvPr/>
        </p:nvGrpSpPr>
        <p:grpSpPr bwMode="auto">
          <a:xfrm>
            <a:off x="2209800" y="3733800"/>
            <a:ext cx="2057400" cy="1295400"/>
            <a:chOff x="432" y="2352"/>
            <a:chExt cx="1296" cy="816"/>
          </a:xfrm>
        </p:grpSpPr>
        <p:sp>
          <p:nvSpPr>
            <p:cNvPr id="21526" name="Line 11"/>
            <p:cNvSpPr>
              <a:spLocks noChangeShapeType="1"/>
            </p:cNvSpPr>
            <p:nvPr/>
          </p:nvSpPr>
          <p:spPr bwMode="auto">
            <a:xfrm>
              <a:off x="432" y="2352"/>
              <a:ext cx="129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21527" name="Line 12"/>
            <p:cNvSpPr>
              <a:spLocks noChangeShapeType="1"/>
            </p:cNvSpPr>
            <p:nvPr/>
          </p:nvSpPr>
          <p:spPr bwMode="auto">
            <a:xfrm flipH="1">
              <a:off x="1056" y="2352"/>
              <a:ext cx="0" cy="81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grpSp>
        <p:nvGrpSpPr>
          <p:cNvPr id="54283" name="Group 17"/>
          <p:cNvGrpSpPr>
            <a:grpSpLocks/>
          </p:cNvGrpSpPr>
          <p:nvPr/>
        </p:nvGrpSpPr>
        <p:grpSpPr bwMode="auto">
          <a:xfrm>
            <a:off x="5016500" y="3716339"/>
            <a:ext cx="2057400" cy="1368425"/>
            <a:chOff x="432" y="2352"/>
            <a:chExt cx="1296" cy="816"/>
          </a:xfrm>
        </p:grpSpPr>
        <p:sp>
          <p:nvSpPr>
            <p:cNvPr id="21522" name="Line 18"/>
            <p:cNvSpPr>
              <a:spLocks noChangeShapeType="1"/>
            </p:cNvSpPr>
            <p:nvPr/>
          </p:nvSpPr>
          <p:spPr bwMode="auto">
            <a:xfrm>
              <a:off x="432" y="2352"/>
              <a:ext cx="129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21523" name="Line 19"/>
            <p:cNvSpPr>
              <a:spLocks noChangeShapeType="1"/>
            </p:cNvSpPr>
            <p:nvPr/>
          </p:nvSpPr>
          <p:spPr bwMode="auto">
            <a:xfrm flipH="1">
              <a:off x="1056" y="2352"/>
              <a:ext cx="0" cy="81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sp>
        <p:nvSpPr>
          <p:cNvPr id="21517" name="Line 20"/>
          <p:cNvSpPr>
            <a:spLocks noChangeShapeType="1"/>
          </p:cNvSpPr>
          <p:nvPr/>
        </p:nvSpPr>
        <p:spPr bwMode="auto">
          <a:xfrm>
            <a:off x="2592388" y="4959350"/>
            <a:ext cx="0" cy="406400"/>
          </a:xfrm>
          <a:prstGeom prst="line">
            <a:avLst/>
          </a:prstGeom>
          <a:noFill/>
          <a:ln w="15875">
            <a:solidFill>
              <a:srgbClr val="66FF33"/>
            </a:solidFill>
            <a:round/>
            <a:headEnd type="triangle" w="lg" len="lg"/>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21518" name="Line 21"/>
          <p:cNvSpPr>
            <a:spLocks noChangeShapeType="1"/>
          </p:cNvSpPr>
          <p:nvPr/>
        </p:nvSpPr>
        <p:spPr bwMode="auto">
          <a:xfrm>
            <a:off x="9512300" y="4930775"/>
            <a:ext cx="0" cy="406400"/>
          </a:xfrm>
          <a:prstGeom prst="line">
            <a:avLst/>
          </a:prstGeom>
          <a:noFill/>
          <a:ln w="15875">
            <a:solidFill>
              <a:srgbClr val="66FF33"/>
            </a:solidFill>
            <a:round/>
            <a:headEnd type="triangle" w="lg" len="lg"/>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21519" name="Line 22"/>
          <p:cNvSpPr>
            <a:spLocks noChangeShapeType="1"/>
          </p:cNvSpPr>
          <p:nvPr/>
        </p:nvSpPr>
        <p:spPr bwMode="auto">
          <a:xfrm>
            <a:off x="5545138" y="4922838"/>
            <a:ext cx="0" cy="406400"/>
          </a:xfrm>
          <a:prstGeom prst="line">
            <a:avLst/>
          </a:prstGeom>
          <a:noFill/>
          <a:ln w="15875">
            <a:solidFill>
              <a:srgbClr val="66FF33"/>
            </a:solidFill>
            <a:round/>
            <a:headEnd type="triangle" w="lg" len="lg"/>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21520" name="Line 23"/>
          <p:cNvSpPr>
            <a:spLocks noChangeShapeType="1"/>
          </p:cNvSpPr>
          <p:nvPr/>
        </p:nvSpPr>
        <p:spPr bwMode="auto">
          <a:xfrm>
            <a:off x="2592388" y="5365750"/>
            <a:ext cx="6938962" cy="0"/>
          </a:xfrm>
          <a:prstGeom prst="line">
            <a:avLst/>
          </a:prstGeom>
          <a:noFill/>
          <a:ln w="15875">
            <a:solidFill>
              <a:srgbClr val="66FF3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21521" name="Rectangle 24"/>
          <p:cNvSpPr>
            <a:spLocks noChangeArrowheads="1"/>
          </p:cNvSpPr>
          <p:nvPr/>
        </p:nvSpPr>
        <p:spPr bwMode="auto">
          <a:xfrm>
            <a:off x="4637088" y="5561013"/>
            <a:ext cx="3048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p>
            <a:pPr>
              <a:defRPr/>
            </a:pPr>
            <a:r>
              <a:rPr lang="nl-BE" sz="2400" b="1" dirty="0">
                <a:solidFill>
                  <a:schemeClr val="tx2"/>
                </a:solidFill>
                <a:latin typeface="Times New Roman" charset="0"/>
                <a:ea typeface="ＭＳ Ｐゴシック" charset="0"/>
              </a:rPr>
              <a:t>DEBET  =  CREDIT</a:t>
            </a:r>
            <a:endParaRPr lang="nl-NL" sz="2400" b="1" dirty="0">
              <a:solidFill>
                <a:schemeClr val="tx2"/>
              </a:solidFill>
              <a:latin typeface="Times New Roman" charset="0"/>
              <a:ea typeface="ＭＳ Ｐゴシック" charset="0"/>
            </a:endParaRPr>
          </a:p>
        </p:txBody>
      </p:sp>
      <p:sp>
        <p:nvSpPr>
          <p:cNvPr id="2" name="Slide Number Placeholder 1">
            <a:extLst>
              <a:ext uri="{FF2B5EF4-FFF2-40B4-BE49-F238E27FC236}">
                <a16:creationId xmlns:a16="http://schemas.microsoft.com/office/drawing/2014/main" id="{FF94ED05-70C0-479A-98A7-BB3A1CE868FB}"/>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6" name="Rectangle 10"/>
          <p:cNvSpPr>
            <a:spLocks noChangeArrowheads="1"/>
          </p:cNvSpPr>
          <p:nvPr/>
        </p:nvSpPr>
        <p:spPr bwMode="auto">
          <a:xfrm>
            <a:off x="7867650" y="3255963"/>
            <a:ext cx="2286000" cy="3352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marL="342900" indent="-342900">
              <a:spcBef>
                <a:spcPct val="20000"/>
              </a:spcBef>
              <a:defRPr/>
            </a:pPr>
            <a:r>
              <a:rPr lang="nl-BE" sz="2000" dirty="0">
                <a:solidFill>
                  <a:schemeClr val="tx2"/>
                </a:solidFill>
                <a:latin typeface="Times New Roman" charset="0"/>
                <a:ea typeface="ＭＳ Ｐゴシック" charset="0"/>
              </a:rPr>
              <a:t> D     leverancier   C</a:t>
            </a:r>
          </a:p>
          <a:p>
            <a:pPr marL="342900" indent="-342900">
              <a:spcBef>
                <a:spcPct val="20000"/>
              </a:spcBef>
              <a:defRPr/>
            </a:pPr>
            <a:endParaRPr lang="nl-BE" sz="2000" dirty="0">
              <a:solidFill>
                <a:schemeClr val="tx2"/>
              </a:solidFill>
              <a:latin typeface="Times New Roman" charset="0"/>
              <a:ea typeface="ＭＳ Ｐゴシック" charset="0"/>
            </a:endParaRPr>
          </a:p>
          <a:p>
            <a:pPr marL="342900" indent="-342900">
              <a:spcBef>
                <a:spcPct val="20000"/>
              </a:spcBef>
              <a:defRPr/>
            </a:pPr>
            <a:r>
              <a:rPr lang="nl-BE" sz="2000" dirty="0">
                <a:solidFill>
                  <a:schemeClr val="tx2"/>
                </a:solidFill>
                <a:latin typeface="Times New Roman" charset="0"/>
                <a:ea typeface="ＭＳ Ｐゴシック" charset="0"/>
              </a:rPr>
              <a:t>		            3.025</a:t>
            </a:r>
          </a:p>
          <a:p>
            <a:pPr marL="342900" indent="-342900">
              <a:spcBef>
                <a:spcPct val="20000"/>
              </a:spcBef>
              <a:defRPr/>
            </a:pPr>
            <a:endParaRPr lang="nl-BE" sz="2000" dirty="0">
              <a:solidFill>
                <a:schemeClr val="tx2"/>
              </a:solidFill>
              <a:latin typeface="Times New Roman" charset="0"/>
              <a:ea typeface="ＭＳ Ｐゴシック" charset="0"/>
            </a:endParaRPr>
          </a:p>
          <a:p>
            <a:pPr marL="342900" indent="-342900">
              <a:spcBef>
                <a:spcPct val="20000"/>
              </a:spcBef>
              <a:defRPr/>
            </a:pPr>
            <a:r>
              <a:rPr lang="nl-BE" sz="2000" dirty="0">
                <a:solidFill>
                  <a:schemeClr val="tx2"/>
                </a:solidFill>
                <a:latin typeface="Times New Roman" charset="0"/>
                <a:ea typeface="ＭＳ Ｐゴシック" charset="0"/>
              </a:rPr>
              <a:t>    3.025</a:t>
            </a:r>
          </a:p>
          <a:p>
            <a:pPr marL="342900" indent="-342900" algn="r">
              <a:spcBef>
                <a:spcPct val="20000"/>
              </a:spcBef>
              <a:defRPr/>
            </a:pPr>
            <a:r>
              <a:rPr lang="nl-BE" sz="2800" dirty="0">
                <a:solidFill>
                  <a:schemeClr val="tx2"/>
                </a:solidFill>
                <a:latin typeface="Times New Roman" charset="0"/>
                <a:ea typeface="ＭＳ Ｐゴシック" charset="0"/>
              </a:rPr>
              <a:t> </a:t>
            </a:r>
            <a:endParaRPr lang="nl-NL" sz="2400" dirty="0">
              <a:solidFill>
                <a:schemeClr val="tx2"/>
              </a:solidFill>
              <a:latin typeface="Times New Roman" charset="0"/>
              <a:ea typeface="ＭＳ Ｐゴシック" charset="0"/>
            </a:endParaRPr>
          </a:p>
          <a:p>
            <a:pPr marL="342900" indent="-342900" algn="r">
              <a:spcBef>
                <a:spcPct val="20000"/>
              </a:spcBef>
              <a:defRPr/>
            </a:pPr>
            <a:endParaRPr lang="nl-BE" sz="2800" dirty="0">
              <a:solidFill>
                <a:schemeClr val="tx2"/>
              </a:solidFill>
              <a:latin typeface="Times New Roman" charset="0"/>
              <a:ea typeface="ＭＳ Ｐゴシック" charset="0"/>
            </a:endParaRPr>
          </a:p>
          <a:p>
            <a:pPr marL="342900" indent="-342900" algn="r">
              <a:spcBef>
                <a:spcPct val="20000"/>
              </a:spcBef>
              <a:defRPr/>
            </a:pPr>
            <a:r>
              <a:rPr lang="nl-BE" sz="2800" dirty="0">
                <a:solidFill>
                  <a:schemeClr val="tx2"/>
                </a:solidFill>
                <a:latin typeface="Times New Roman" charset="0"/>
                <a:ea typeface="ＭＳ Ｐゴシック" charset="0"/>
              </a:rPr>
              <a:t> </a:t>
            </a:r>
          </a:p>
          <a:p>
            <a:pPr marL="342900" indent="-342900">
              <a:spcBef>
                <a:spcPct val="20000"/>
              </a:spcBef>
              <a:defRPr/>
            </a:pPr>
            <a:endParaRPr lang="nl-NL" sz="2800" dirty="0">
              <a:solidFill>
                <a:schemeClr val="tx2"/>
              </a:solidFill>
              <a:latin typeface="Times New Roman" charset="0"/>
              <a:ea typeface="ＭＳ Ｐゴシック" charset="0"/>
            </a:endParaRPr>
          </a:p>
        </p:txBody>
      </p:sp>
      <p:sp>
        <p:nvSpPr>
          <p:cNvPr id="22530" name="Rectangle 2"/>
          <p:cNvSpPr>
            <a:spLocks noGrp="1" noChangeArrowheads="1"/>
          </p:cNvSpPr>
          <p:nvPr>
            <p:ph type="title"/>
          </p:nvPr>
        </p:nvSpPr>
        <p:spPr>
          <a:xfrm>
            <a:off x="1397000" y="652463"/>
            <a:ext cx="9144000" cy="609600"/>
          </a:xfrm>
        </p:spPr>
        <p:txBody>
          <a:bodyPr>
            <a:normAutofit fontScale="90000"/>
          </a:bodyPr>
          <a:lstStyle/>
          <a:p>
            <a:pPr algn="ctr" eaLnBrk="1" hangingPunct="1">
              <a:defRPr/>
            </a:pPr>
            <a:r>
              <a:rPr lang="nl-BE" sz="3000" u="sng" dirty="0"/>
              <a:t>Voorbeeld:</a:t>
            </a:r>
            <a:r>
              <a:rPr lang="nl-BE" sz="3000" dirty="0"/>
              <a:t> </a:t>
            </a:r>
            <a:r>
              <a:rPr lang="nl-BE" sz="2400" dirty="0"/>
              <a:t>registreren van een </a:t>
            </a:r>
            <a:br>
              <a:rPr lang="nl-BE" sz="2400" dirty="0"/>
            </a:br>
            <a:r>
              <a:rPr lang="nl-BE" sz="2400" dirty="0"/>
              <a:t>bankoverschrijving om leverancier te betalen</a:t>
            </a:r>
            <a:endParaRPr lang="nl-NL" sz="2400" dirty="0"/>
          </a:p>
        </p:txBody>
      </p:sp>
      <p:sp>
        <p:nvSpPr>
          <p:cNvPr id="22531" name="Rectangle 3"/>
          <p:cNvSpPr>
            <a:spLocks noGrp="1" noChangeArrowheads="1"/>
          </p:cNvSpPr>
          <p:nvPr>
            <p:ph sz="half" idx="1"/>
          </p:nvPr>
        </p:nvSpPr>
        <p:spPr>
          <a:xfrm>
            <a:off x="1524000" y="1752600"/>
            <a:ext cx="9017000" cy="1447800"/>
          </a:xfrm>
        </p:spPr>
        <p:txBody>
          <a:bodyPr/>
          <a:lstStyle/>
          <a:p>
            <a:pPr>
              <a:buNone/>
              <a:tabLst>
                <a:tab pos="2476500" algn="r"/>
                <a:tab pos="3492500" algn="l"/>
                <a:tab pos="8001000" algn="r"/>
              </a:tabLst>
              <a:defRPr/>
            </a:pPr>
            <a:r>
              <a:rPr lang="nl-BE" sz="2000" dirty="0"/>
              <a:t>	Bank R/C	    3.025     -&gt; afname van het tegoed bank (actief)</a:t>
            </a:r>
          </a:p>
          <a:p>
            <a:pPr>
              <a:buNone/>
              <a:tabLst>
                <a:tab pos="2476500" algn="r"/>
                <a:tab pos="3492500" algn="l"/>
                <a:tab pos="8001000" algn="r"/>
              </a:tabLst>
              <a:defRPr/>
            </a:pPr>
            <a:r>
              <a:rPr lang="nl-BE" sz="2000" dirty="0"/>
              <a:t>	Leveranciers 3.025   -&gt; afname van de leveranciersschuld (passief)</a:t>
            </a:r>
          </a:p>
          <a:p>
            <a:pPr>
              <a:buNone/>
              <a:tabLst>
                <a:tab pos="2476500" algn="r"/>
                <a:tab pos="3492500" algn="l"/>
                <a:tab pos="8001000" algn="r"/>
              </a:tabLst>
              <a:defRPr/>
            </a:pPr>
            <a:endParaRPr lang="nl-BE" sz="1800" dirty="0"/>
          </a:p>
          <a:p>
            <a:pPr>
              <a:buNone/>
              <a:tabLst>
                <a:tab pos="2476500" algn="r"/>
                <a:tab pos="3492500" algn="l"/>
                <a:tab pos="8001000" algn="r"/>
              </a:tabLst>
              <a:defRPr/>
            </a:pPr>
            <a:endParaRPr lang="nl-NL" sz="1800" dirty="0"/>
          </a:p>
        </p:txBody>
      </p:sp>
      <p:sp>
        <p:nvSpPr>
          <p:cNvPr id="22532" name="Rectangle 4"/>
          <p:cNvSpPr>
            <a:spLocks noGrp="1" noChangeArrowheads="1"/>
          </p:cNvSpPr>
          <p:nvPr>
            <p:ph sz="half" idx="2"/>
          </p:nvPr>
        </p:nvSpPr>
        <p:spPr>
          <a:xfrm>
            <a:off x="1905000" y="3276600"/>
            <a:ext cx="2286000" cy="3352800"/>
          </a:xfrm>
        </p:spPr>
        <p:txBody>
          <a:bodyPr/>
          <a:lstStyle/>
          <a:p>
            <a:pPr algn="r" eaLnBrk="1" hangingPunct="1">
              <a:lnSpc>
                <a:spcPct val="90000"/>
              </a:lnSpc>
              <a:buFont typeface="Wingdings" panose="05000000000000000000" pitchFamily="2" charset="2"/>
              <a:buNone/>
              <a:defRPr/>
            </a:pPr>
            <a:r>
              <a:rPr lang="nl-BE" sz="1800" dirty="0"/>
              <a:t> </a:t>
            </a:r>
          </a:p>
          <a:p>
            <a:pPr algn="r" eaLnBrk="1" hangingPunct="1">
              <a:lnSpc>
                <a:spcPct val="90000"/>
              </a:lnSpc>
              <a:buFont typeface="Wingdings" panose="05000000000000000000" pitchFamily="2" charset="2"/>
              <a:buNone/>
              <a:defRPr/>
            </a:pPr>
            <a:r>
              <a:rPr lang="nl-BE" sz="1800" dirty="0"/>
              <a:t> </a:t>
            </a:r>
          </a:p>
          <a:p>
            <a:pPr algn="r" eaLnBrk="1" hangingPunct="1">
              <a:lnSpc>
                <a:spcPct val="90000"/>
              </a:lnSpc>
              <a:buFont typeface="Wingdings" panose="05000000000000000000" pitchFamily="2" charset="2"/>
              <a:buNone/>
              <a:defRPr/>
            </a:pPr>
            <a:endParaRPr lang="nl-NL" sz="1600" dirty="0"/>
          </a:p>
          <a:p>
            <a:pPr eaLnBrk="1" hangingPunct="1">
              <a:lnSpc>
                <a:spcPct val="90000"/>
              </a:lnSpc>
              <a:buFont typeface="Wingdings" panose="05000000000000000000" pitchFamily="2" charset="2"/>
              <a:buNone/>
              <a:defRPr/>
            </a:pPr>
            <a:endParaRPr lang="nl-NL" sz="1800" dirty="0"/>
          </a:p>
        </p:txBody>
      </p:sp>
      <p:sp>
        <p:nvSpPr>
          <p:cNvPr id="22534" name="Rectangle 6"/>
          <p:cNvSpPr>
            <a:spLocks noChangeArrowheads="1"/>
          </p:cNvSpPr>
          <p:nvPr/>
        </p:nvSpPr>
        <p:spPr bwMode="auto">
          <a:xfrm>
            <a:off x="1666875" y="3124200"/>
            <a:ext cx="3810000" cy="281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tabLst>
                <a:tab pos="3524250" algn="r"/>
              </a:tabLst>
              <a:defRPr/>
            </a:pPr>
            <a:endParaRPr lang="en-US" sz="2400">
              <a:latin typeface="Times New Roman" charset="0"/>
              <a:ea typeface="ＭＳ Ｐゴシック" charset="0"/>
            </a:endParaRPr>
          </a:p>
        </p:txBody>
      </p:sp>
      <p:sp>
        <p:nvSpPr>
          <p:cNvPr id="22535" name="Rectangle 7"/>
          <p:cNvSpPr>
            <a:spLocks noChangeArrowheads="1"/>
          </p:cNvSpPr>
          <p:nvPr/>
        </p:nvSpPr>
        <p:spPr bwMode="auto">
          <a:xfrm>
            <a:off x="2057400" y="3276600"/>
            <a:ext cx="2286000" cy="3352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marL="342900" indent="-342900">
              <a:spcBef>
                <a:spcPct val="20000"/>
              </a:spcBef>
              <a:defRPr/>
            </a:pPr>
            <a:r>
              <a:rPr lang="nl-BE" sz="2000" dirty="0">
                <a:solidFill>
                  <a:schemeClr val="tx2"/>
                </a:solidFill>
                <a:latin typeface="Times New Roman" charset="0"/>
                <a:ea typeface="ＭＳ Ｐゴシック" charset="0"/>
              </a:rPr>
              <a:t> D     bank r/c    </a:t>
            </a:r>
            <a:r>
              <a:rPr lang="nl-BE" sz="2000" dirty="0" err="1">
                <a:solidFill>
                  <a:schemeClr val="tx2"/>
                </a:solidFill>
                <a:latin typeface="Times New Roman" charset="0"/>
                <a:ea typeface="ＭＳ Ｐゴシック" charset="0"/>
              </a:rPr>
              <a:t>C</a:t>
            </a:r>
            <a:endParaRPr lang="nl-BE" sz="2000" dirty="0">
              <a:solidFill>
                <a:schemeClr val="tx2"/>
              </a:solidFill>
              <a:latin typeface="Times New Roman" charset="0"/>
              <a:ea typeface="ＭＳ Ｐゴシック" charset="0"/>
            </a:endParaRPr>
          </a:p>
          <a:p>
            <a:pPr marL="342900" indent="-342900">
              <a:spcBef>
                <a:spcPct val="20000"/>
              </a:spcBef>
              <a:defRPr/>
            </a:pPr>
            <a:endParaRPr lang="nl-BE" sz="2000" dirty="0">
              <a:solidFill>
                <a:schemeClr val="tx2"/>
              </a:solidFill>
              <a:latin typeface="Times New Roman" charset="0"/>
              <a:ea typeface="ＭＳ Ｐゴシック" charset="0"/>
            </a:endParaRPr>
          </a:p>
          <a:p>
            <a:pPr marL="342900" indent="-342900">
              <a:spcBef>
                <a:spcPct val="20000"/>
              </a:spcBef>
              <a:defRPr/>
            </a:pPr>
            <a:r>
              <a:rPr lang="nl-BE" sz="2000" dirty="0">
                <a:solidFill>
                  <a:schemeClr val="tx2"/>
                </a:solidFill>
                <a:latin typeface="Times New Roman" charset="0"/>
                <a:ea typeface="ＭＳ Ｐゴシック" charset="0"/>
              </a:rPr>
              <a:t>    6.500 </a:t>
            </a:r>
          </a:p>
          <a:p>
            <a:pPr marL="342900" indent="-342900">
              <a:spcBef>
                <a:spcPct val="20000"/>
              </a:spcBef>
              <a:defRPr/>
            </a:pPr>
            <a:endParaRPr lang="nl-BE" sz="2000" dirty="0">
              <a:solidFill>
                <a:schemeClr val="tx2"/>
              </a:solidFill>
              <a:latin typeface="Times New Roman" charset="0"/>
              <a:ea typeface="ＭＳ Ｐゴシック" charset="0"/>
            </a:endParaRPr>
          </a:p>
          <a:p>
            <a:pPr marL="342900" indent="-342900">
              <a:spcBef>
                <a:spcPct val="20000"/>
              </a:spcBef>
              <a:defRPr/>
            </a:pPr>
            <a:r>
              <a:rPr lang="nl-BE" sz="2000" dirty="0">
                <a:solidFill>
                  <a:schemeClr val="tx2"/>
                </a:solidFill>
                <a:latin typeface="Times New Roman" charset="0"/>
                <a:ea typeface="ＭＳ Ｐゴシック" charset="0"/>
              </a:rPr>
              <a:t>                   3.025</a:t>
            </a:r>
            <a:endParaRPr lang="nl-NL" sz="2000" dirty="0">
              <a:solidFill>
                <a:schemeClr val="tx2"/>
              </a:solidFill>
              <a:latin typeface="Times New Roman" charset="0"/>
              <a:ea typeface="ＭＳ Ｐゴシック" charset="0"/>
            </a:endParaRPr>
          </a:p>
        </p:txBody>
      </p:sp>
      <p:grpSp>
        <p:nvGrpSpPr>
          <p:cNvPr id="56328" name="Group 13"/>
          <p:cNvGrpSpPr>
            <a:grpSpLocks/>
          </p:cNvGrpSpPr>
          <p:nvPr/>
        </p:nvGrpSpPr>
        <p:grpSpPr bwMode="auto">
          <a:xfrm>
            <a:off x="2209800" y="3733800"/>
            <a:ext cx="2057400" cy="1295400"/>
            <a:chOff x="432" y="2352"/>
            <a:chExt cx="1296" cy="816"/>
          </a:xfrm>
        </p:grpSpPr>
        <p:sp>
          <p:nvSpPr>
            <p:cNvPr id="22545" name="Line 11"/>
            <p:cNvSpPr>
              <a:spLocks noChangeShapeType="1"/>
            </p:cNvSpPr>
            <p:nvPr/>
          </p:nvSpPr>
          <p:spPr bwMode="auto">
            <a:xfrm>
              <a:off x="432" y="2352"/>
              <a:ext cx="129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22546" name="Line 12"/>
            <p:cNvSpPr>
              <a:spLocks noChangeShapeType="1"/>
            </p:cNvSpPr>
            <p:nvPr/>
          </p:nvSpPr>
          <p:spPr bwMode="auto">
            <a:xfrm flipH="1">
              <a:off x="1056" y="2352"/>
              <a:ext cx="0" cy="81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grpSp>
        <p:nvGrpSpPr>
          <p:cNvPr id="56329" name="Group 14"/>
          <p:cNvGrpSpPr>
            <a:grpSpLocks/>
          </p:cNvGrpSpPr>
          <p:nvPr/>
        </p:nvGrpSpPr>
        <p:grpSpPr bwMode="auto">
          <a:xfrm>
            <a:off x="8001000" y="3733800"/>
            <a:ext cx="2057400" cy="1295400"/>
            <a:chOff x="432" y="2352"/>
            <a:chExt cx="1296" cy="816"/>
          </a:xfrm>
        </p:grpSpPr>
        <p:sp>
          <p:nvSpPr>
            <p:cNvPr id="22543" name="Line 15"/>
            <p:cNvSpPr>
              <a:spLocks noChangeShapeType="1"/>
            </p:cNvSpPr>
            <p:nvPr/>
          </p:nvSpPr>
          <p:spPr bwMode="auto">
            <a:xfrm>
              <a:off x="432" y="2352"/>
              <a:ext cx="129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22544" name="Line 16"/>
            <p:cNvSpPr>
              <a:spLocks noChangeShapeType="1"/>
            </p:cNvSpPr>
            <p:nvPr/>
          </p:nvSpPr>
          <p:spPr bwMode="auto">
            <a:xfrm flipH="1">
              <a:off x="1056" y="2352"/>
              <a:ext cx="0" cy="81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sp>
        <p:nvSpPr>
          <p:cNvPr id="22539" name="Line 20"/>
          <p:cNvSpPr>
            <a:spLocks noChangeShapeType="1"/>
          </p:cNvSpPr>
          <p:nvPr/>
        </p:nvSpPr>
        <p:spPr bwMode="auto">
          <a:xfrm>
            <a:off x="3651250" y="5239291"/>
            <a:ext cx="0" cy="336550"/>
          </a:xfrm>
          <a:prstGeom prst="line">
            <a:avLst/>
          </a:prstGeom>
          <a:noFill/>
          <a:ln w="15875">
            <a:solidFill>
              <a:srgbClr val="66FF33"/>
            </a:solidFill>
            <a:round/>
            <a:headEnd type="triangle" w="lg" len="lg"/>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22540" name="Line 21"/>
          <p:cNvSpPr>
            <a:spLocks noChangeShapeType="1"/>
          </p:cNvSpPr>
          <p:nvPr/>
        </p:nvSpPr>
        <p:spPr bwMode="auto">
          <a:xfrm>
            <a:off x="8540750" y="5204366"/>
            <a:ext cx="0" cy="371475"/>
          </a:xfrm>
          <a:prstGeom prst="line">
            <a:avLst/>
          </a:prstGeom>
          <a:noFill/>
          <a:ln w="15875">
            <a:solidFill>
              <a:srgbClr val="66FF33"/>
            </a:solidFill>
            <a:round/>
            <a:headEnd type="triangle" w="lg" len="lg"/>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22541" name="Line 23"/>
          <p:cNvSpPr>
            <a:spLocks noChangeShapeType="1"/>
          </p:cNvSpPr>
          <p:nvPr/>
        </p:nvSpPr>
        <p:spPr bwMode="auto">
          <a:xfrm>
            <a:off x="3651250" y="5561013"/>
            <a:ext cx="4889500" cy="0"/>
          </a:xfrm>
          <a:prstGeom prst="line">
            <a:avLst/>
          </a:prstGeom>
          <a:noFill/>
          <a:ln w="15875">
            <a:solidFill>
              <a:srgbClr val="66FF3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22542" name="Rectangle 24"/>
          <p:cNvSpPr>
            <a:spLocks noChangeArrowheads="1"/>
          </p:cNvSpPr>
          <p:nvPr/>
        </p:nvSpPr>
        <p:spPr bwMode="auto">
          <a:xfrm>
            <a:off x="4637088" y="5561013"/>
            <a:ext cx="3048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p>
            <a:pPr>
              <a:defRPr/>
            </a:pPr>
            <a:r>
              <a:rPr lang="nl-BE" sz="2400" b="1" dirty="0">
                <a:solidFill>
                  <a:schemeClr val="tx2"/>
                </a:solidFill>
                <a:latin typeface="Times New Roman" charset="0"/>
                <a:ea typeface="ＭＳ Ｐゴシック" charset="0"/>
              </a:rPr>
              <a:t>DEBET  =  CREDIT</a:t>
            </a:r>
            <a:endParaRPr lang="nl-NL" sz="2400" b="1" dirty="0">
              <a:solidFill>
                <a:schemeClr val="tx2"/>
              </a:solidFill>
              <a:latin typeface="Times New Roman" charset="0"/>
              <a:ea typeface="ＭＳ Ｐゴシック" charset="0"/>
            </a:endParaRPr>
          </a:p>
        </p:txBody>
      </p:sp>
      <p:sp>
        <p:nvSpPr>
          <p:cNvPr id="2" name="Slide Number Placeholder 1">
            <a:extLst>
              <a:ext uri="{FF2B5EF4-FFF2-40B4-BE49-F238E27FC236}">
                <a16:creationId xmlns:a16="http://schemas.microsoft.com/office/drawing/2014/main" id="{0634300E-477F-42D4-B278-90491730484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a:xfrm>
            <a:off x="2463059" y="369559"/>
            <a:ext cx="8098064" cy="1079500"/>
          </a:xfrm>
        </p:spPr>
        <p:txBody>
          <a:bodyPr/>
          <a:lstStyle/>
          <a:p>
            <a:pPr algn="ctr" eaLnBrk="1" hangingPunct="1"/>
            <a:r>
              <a:rPr lang="nl-BE" sz="3200" u="sng" dirty="0"/>
              <a:t>Verschilpunten </a:t>
            </a:r>
            <a:br>
              <a:rPr lang="nl-BE" sz="3200" u="sng" dirty="0"/>
            </a:br>
            <a:r>
              <a:rPr lang="nl-BE" sz="3200" u="sng" dirty="0"/>
              <a:t>tussen balans en rekening</a:t>
            </a:r>
          </a:p>
        </p:txBody>
      </p:sp>
      <p:sp>
        <p:nvSpPr>
          <p:cNvPr id="25605" name="Rectangle 5"/>
          <p:cNvSpPr>
            <a:spLocks noGrp="1" noChangeAspect="1" noChangeArrowheads="1"/>
          </p:cNvSpPr>
          <p:nvPr>
            <p:ph sz="half" idx="1"/>
          </p:nvPr>
        </p:nvSpPr>
        <p:spPr>
          <a:xfrm>
            <a:off x="2006601" y="2570164"/>
            <a:ext cx="3992563" cy="4611687"/>
          </a:xfrm>
        </p:spPr>
        <p:txBody>
          <a:bodyPr/>
          <a:lstStyle/>
          <a:p>
            <a:pPr eaLnBrk="1" hangingPunct="1"/>
            <a:r>
              <a:rPr lang="nl-BE" sz="2400" u="sng"/>
              <a:t>Statisch</a:t>
            </a:r>
            <a:r>
              <a:rPr lang="nl-BE" sz="2400"/>
              <a:t>: momentopname</a:t>
            </a:r>
          </a:p>
          <a:p>
            <a:pPr eaLnBrk="1" hangingPunct="1"/>
            <a:r>
              <a:rPr lang="nl-BE" sz="2400"/>
              <a:t>Betrekking op </a:t>
            </a:r>
            <a:r>
              <a:rPr lang="nl-BE" sz="2400" u="sng"/>
              <a:t>alle</a:t>
            </a:r>
            <a:r>
              <a:rPr lang="nl-BE" sz="2400"/>
              <a:t> activa en passiva elementen</a:t>
            </a:r>
          </a:p>
          <a:p>
            <a:pPr eaLnBrk="1" hangingPunct="1"/>
            <a:r>
              <a:rPr lang="nl-BE" sz="2400"/>
              <a:t>L = actief </a:t>
            </a:r>
          </a:p>
          <a:p>
            <a:pPr eaLnBrk="1" hangingPunct="1">
              <a:buFont typeface="Wingdings" panose="05000000000000000000" pitchFamily="2" charset="2"/>
              <a:buNone/>
            </a:pPr>
            <a:r>
              <a:rPr lang="nl-BE" sz="2400"/>
              <a:t>	R = passief</a:t>
            </a:r>
          </a:p>
          <a:p>
            <a:pPr eaLnBrk="1" hangingPunct="1"/>
            <a:r>
              <a:rPr lang="nl-BE" sz="2400"/>
              <a:t>Actief = Passief</a:t>
            </a:r>
          </a:p>
        </p:txBody>
      </p:sp>
      <p:sp>
        <p:nvSpPr>
          <p:cNvPr id="25606" name="Rectangle 6"/>
          <p:cNvSpPr>
            <a:spLocks noGrp="1" noChangeArrowheads="1"/>
          </p:cNvSpPr>
          <p:nvPr>
            <p:ph sz="half" idx="2"/>
          </p:nvPr>
        </p:nvSpPr>
        <p:spPr>
          <a:xfrm>
            <a:off x="6202364" y="2579689"/>
            <a:ext cx="4465637" cy="4611687"/>
          </a:xfrm>
        </p:spPr>
        <p:txBody>
          <a:bodyPr/>
          <a:lstStyle/>
          <a:p>
            <a:pPr eaLnBrk="1" hangingPunct="1"/>
            <a:r>
              <a:rPr lang="nl-BE" sz="2400" u="sng"/>
              <a:t>Dynamisch</a:t>
            </a:r>
            <a:r>
              <a:rPr lang="nl-BE" sz="2400"/>
              <a:t>: bij elke boeking</a:t>
            </a:r>
          </a:p>
          <a:p>
            <a:pPr eaLnBrk="1" hangingPunct="1"/>
            <a:r>
              <a:rPr lang="nl-BE" sz="2400"/>
              <a:t>Betrekking op </a:t>
            </a:r>
            <a:r>
              <a:rPr lang="nl-BE" sz="2400" u="sng"/>
              <a:t>één</a:t>
            </a:r>
            <a:r>
              <a:rPr lang="nl-BE" sz="2400"/>
              <a:t> actief- of één passief element</a:t>
            </a:r>
          </a:p>
          <a:p>
            <a:pPr eaLnBrk="1" hangingPunct="1"/>
            <a:r>
              <a:rPr lang="nl-BE" sz="2400"/>
              <a:t>L = debet</a:t>
            </a:r>
          </a:p>
          <a:p>
            <a:pPr eaLnBrk="1" hangingPunct="1">
              <a:buFont typeface="Wingdings" panose="05000000000000000000" pitchFamily="2" charset="2"/>
              <a:buNone/>
            </a:pPr>
            <a:r>
              <a:rPr lang="nl-BE" sz="2400"/>
              <a:t>	R = credit</a:t>
            </a:r>
          </a:p>
          <a:p>
            <a:pPr eaLnBrk="1" hangingPunct="1"/>
            <a:r>
              <a:rPr lang="nl-BE" sz="2400"/>
              <a:t>Debet = credit bij elke boeking</a:t>
            </a:r>
          </a:p>
          <a:p>
            <a:pPr eaLnBrk="1" hangingPunct="1">
              <a:buFont typeface="Wingdings" panose="05000000000000000000" pitchFamily="2" charset="2"/>
              <a:buNone/>
            </a:pPr>
            <a:endParaRPr lang="nl-BE" sz="2400"/>
          </a:p>
          <a:p>
            <a:pPr eaLnBrk="1" hangingPunct="1">
              <a:buFont typeface="Wingdings" panose="05000000000000000000" pitchFamily="2" charset="2"/>
              <a:buNone/>
            </a:pPr>
            <a:endParaRPr lang="nl-BE" sz="3600"/>
          </a:p>
        </p:txBody>
      </p:sp>
      <p:sp>
        <p:nvSpPr>
          <p:cNvPr id="23558" name="Text Box 7"/>
          <p:cNvSpPr txBox="1">
            <a:spLocks noChangeArrowheads="1"/>
          </p:cNvSpPr>
          <p:nvPr/>
        </p:nvSpPr>
        <p:spPr bwMode="auto">
          <a:xfrm>
            <a:off x="2784475" y="1949451"/>
            <a:ext cx="23558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marL="342900" indent="-342900" eaLnBrk="0" hangingPunct="0">
              <a:tabLst>
                <a:tab pos="3429000" algn="r"/>
              </a:tabLst>
              <a:defRPr>
                <a:solidFill>
                  <a:schemeClr val="tx1"/>
                </a:solidFill>
                <a:latin typeface="Arial" charset="0"/>
                <a:ea typeface="ＭＳ Ｐゴシック" charset="0"/>
                <a:cs typeface="Arial" charset="0"/>
              </a:defRPr>
            </a:lvl1pPr>
            <a:lvl2pPr marL="742950" indent="-285750" eaLnBrk="0" hangingPunct="0">
              <a:tabLst>
                <a:tab pos="3429000" algn="r"/>
              </a:tabLst>
              <a:defRPr>
                <a:solidFill>
                  <a:schemeClr val="tx1"/>
                </a:solidFill>
                <a:latin typeface="Arial" charset="0"/>
                <a:ea typeface="Arial" charset="0"/>
                <a:cs typeface="Arial" charset="0"/>
              </a:defRPr>
            </a:lvl2pPr>
            <a:lvl3pPr marL="1143000" indent="-228600" eaLnBrk="0" hangingPunct="0">
              <a:tabLst>
                <a:tab pos="3429000" algn="r"/>
              </a:tabLst>
              <a:defRPr>
                <a:solidFill>
                  <a:schemeClr val="tx1"/>
                </a:solidFill>
                <a:latin typeface="Arial" charset="0"/>
                <a:ea typeface="Arial" charset="0"/>
                <a:cs typeface="Arial" charset="0"/>
              </a:defRPr>
            </a:lvl3pPr>
            <a:lvl4pPr marL="1600200" indent="-228600" eaLnBrk="0" hangingPunct="0">
              <a:tabLst>
                <a:tab pos="3429000" algn="r"/>
              </a:tabLst>
              <a:defRPr>
                <a:solidFill>
                  <a:schemeClr val="tx1"/>
                </a:solidFill>
                <a:latin typeface="Arial" charset="0"/>
                <a:ea typeface="Arial" charset="0"/>
                <a:cs typeface="Arial" charset="0"/>
              </a:defRPr>
            </a:lvl4pPr>
            <a:lvl5pPr marL="2057400" indent="-228600" eaLnBrk="0" hangingPunct="0">
              <a:tabLst>
                <a:tab pos="3429000" algn="r"/>
              </a:tabLst>
              <a:defRPr>
                <a:solidFill>
                  <a:schemeClr val="tx1"/>
                </a:solidFill>
                <a:latin typeface="Arial" charset="0"/>
                <a:ea typeface="Arial" charset="0"/>
                <a:cs typeface="Arial" charset="0"/>
              </a:defRPr>
            </a:lvl5pPr>
            <a:lvl6pPr marL="25146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9pPr>
          </a:lstStyle>
          <a:p>
            <a:pPr algn="ctr" eaLnBrk="1" hangingPunct="1">
              <a:spcBef>
                <a:spcPct val="50000"/>
              </a:spcBef>
              <a:defRPr/>
            </a:pPr>
            <a:r>
              <a:rPr lang="fr-BE" sz="2800" b="1" dirty="0">
                <a:solidFill>
                  <a:schemeClr val="tx2"/>
                </a:solidFill>
                <a:latin typeface="Times New Roman" charset="0"/>
              </a:rPr>
              <a:t>BALANS</a:t>
            </a:r>
            <a:endParaRPr lang="nl-NL" sz="2800" b="1" dirty="0">
              <a:solidFill>
                <a:schemeClr val="tx2"/>
              </a:solidFill>
              <a:latin typeface="Times New Roman" charset="0"/>
            </a:endParaRPr>
          </a:p>
        </p:txBody>
      </p:sp>
      <p:sp>
        <p:nvSpPr>
          <p:cNvPr id="23559" name="Text Box 8"/>
          <p:cNvSpPr txBox="1">
            <a:spLocks noChangeArrowheads="1"/>
          </p:cNvSpPr>
          <p:nvPr/>
        </p:nvSpPr>
        <p:spPr bwMode="auto">
          <a:xfrm>
            <a:off x="6678613" y="1903413"/>
            <a:ext cx="23558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marL="342900" indent="-342900" eaLnBrk="0" hangingPunct="0">
              <a:tabLst>
                <a:tab pos="3429000" algn="r"/>
              </a:tabLst>
              <a:defRPr>
                <a:solidFill>
                  <a:schemeClr val="tx1"/>
                </a:solidFill>
                <a:latin typeface="Arial" charset="0"/>
                <a:ea typeface="ＭＳ Ｐゴシック" charset="0"/>
                <a:cs typeface="Arial" charset="0"/>
              </a:defRPr>
            </a:lvl1pPr>
            <a:lvl2pPr marL="742950" indent="-285750" eaLnBrk="0" hangingPunct="0">
              <a:tabLst>
                <a:tab pos="3429000" algn="r"/>
              </a:tabLst>
              <a:defRPr>
                <a:solidFill>
                  <a:schemeClr val="tx1"/>
                </a:solidFill>
                <a:latin typeface="Arial" charset="0"/>
                <a:ea typeface="Arial" charset="0"/>
                <a:cs typeface="Arial" charset="0"/>
              </a:defRPr>
            </a:lvl2pPr>
            <a:lvl3pPr marL="1143000" indent="-228600" eaLnBrk="0" hangingPunct="0">
              <a:tabLst>
                <a:tab pos="3429000" algn="r"/>
              </a:tabLst>
              <a:defRPr>
                <a:solidFill>
                  <a:schemeClr val="tx1"/>
                </a:solidFill>
                <a:latin typeface="Arial" charset="0"/>
                <a:ea typeface="Arial" charset="0"/>
                <a:cs typeface="Arial" charset="0"/>
              </a:defRPr>
            </a:lvl3pPr>
            <a:lvl4pPr marL="1600200" indent="-228600" eaLnBrk="0" hangingPunct="0">
              <a:tabLst>
                <a:tab pos="3429000" algn="r"/>
              </a:tabLst>
              <a:defRPr>
                <a:solidFill>
                  <a:schemeClr val="tx1"/>
                </a:solidFill>
                <a:latin typeface="Arial" charset="0"/>
                <a:ea typeface="Arial" charset="0"/>
                <a:cs typeface="Arial" charset="0"/>
              </a:defRPr>
            </a:lvl4pPr>
            <a:lvl5pPr marL="2057400" indent="-228600" eaLnBrk="0" hangingPunct="0">
              <a:tabLst>
                <a:tab pos="3429000" algn="r"/>
              </a:tabLst>
              <a:defRPr>
                <a:solidFill>
                  <a:schemeClr val="tx1"/>
                </a:solidFill>
                <a:latin typeface="Arial" charset="0"/>
                <a:ea typeface="Arial" charset="0"/>
                <a:cs typeface="Arial" charset="0"/>
              </a:defRPr>
            </a:lvl5pPr>
            <a:lvl6pPr marL="25146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9pPr>
          </a:lstStyle>
          <a:p>
            <a:pPr algn="ctr" eaLnBrk="1" hangingPunct="1">
              <a:spcBef>
                <a:spcPct val="50000"/>
              </a:spcBef>
              <a:defRPr/>
            </a:pPr>
            <a:r>
              <a:rPr lang="fr-BE" sz="2800" b="1" dirty="0">
                <a:solidFill>
                  <a:schemeClr val="tx2"/>
                </a:solidFill>
                <a:latin typeface="Times New Roman" charset="0"/>
              </a:rPr>
              <a:t>REKENING</a:t>
            </a:r>
            <a:endParaRPr lang="nl-NL" sz="2800" b="1" dirty="0">
              <a:solidFill>
                <a:schemeClr val="tx2"/>
              </a:solidFill>
              <a:latin typeface="Times New Roman" charset="0"/>
            </a:endParaRPr>
          </a:p>
        </p:txBody>
      </p:sp>
      <p:sp>
        <p:nvSpPr>
          <p:cNvPr id="2" name="Slide Number Placeholder 1">
            <a:extLst>
              <a:ext uri="{FF2B5EF4-FFF2-40B4-BE49-F238E27FC236}">
                <a16:creationId xmlns:a16="http://schemas.microsoft.com/office/drawing/2014/main" id="{5DBDDBE2-C7EF-4164-82BD-7A6F9067BB6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76782" y="2545207"/>
            <a:ext cx="10936806" cy="1069975"/>
          </a:xfrm>
        </p:spPr>
        <p:txBody>
          <a:bodyPr/>
          <a:lstStyle/>
          <a:p>
            <a:pPr eaLnBrk="1" hangingPunct="1">
              <a:defRPr/>
            </a:pPr>
            <a:r>
              <a:rPr lang="nl-BE" sz="4400" dirty="0"/>
              <a:t>Resultatenrekening</a:t>
            </a:r>
            <a:endParaRPr lang="en-US" sz="4400" dirty="0"/>
          </a:p>
        </p:txBody>
      </p:sp>
      <p:sp>
        <p:nvSpPr>
          <p:cNvPr id="2" name="Slide Number Placeholder 1">
            <a:extLst>
              <a:ext uri="{FF2B5EF4-FFF2-40B4-BE49-F238E27FC236}">
                <a16:creationId xmlns:a16="http://schemas.microsoft.com/office/drawing/2014/main" id="{53F837AE-6A73-4A80-97B6-C59AB09E5F1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408534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2651126" y="354014"/>
            <a:ext cx="8016875" cy="1150937"/>
          </a:xfrm>
        </p:spPr>
        <p:txBody>
          <a:bodyPr/>
          <a:lstStyle/>
          <a:p>
            <a:pPr algn="ctr" eaLnBrk="1" hangingPunct="1">
              <a:defRPr/>
            </a:pPr>
            <a:r>
              <a:rPr lang="nl-BE" u="sng" dirty="0">
                <a:solidFill>
                  <a:schemeClr val="tx2"/>
                </a:solidFill>
                <a:ea typeface="+mj-ea"/>
              </a:rPr>
              <a:t>De resultatenrekening</a:t>
            </a:r>
            <a:endParaRPr lang="nl-NL" u="sng" dirty="0">
              <a:solidFill>
                <a:schemeClr val="tx2"/>
              </a:solidFill>
              <a:ea typeface="+mj-ea"/>
            </a:endParaRPr>
          </a:p>
        </p:txBody>
      </p:sp>
      <p:sp>
        <p:nvSpPr>
          <p:cNvPr id="109571" name="Rectangle 3"/>
          <p:cNvSpPr>
            <a:spLocks noGrp="1" noChangeArrowheads="1"/>
          </p:cNvSpPr>
          <p:nvPr>
            <p:ph idx="1"/>
          </p:nvPr>
        </p:nvSpPr>
        <p:spPr>
          <a:xfrm>
            <a:off x="2189163" y="1790701"/>
            <a:ext cx="7772400" cy="4538663"/>
          </a:xfrm>
        </p:spPr>
        <p:txBody>
          <a:bodyPr/>
          <a:lstStyle/>
          <a:p>
            <a:pPr algn="ctr" eaLnBrk="1" hangingPunct="1">
              <a:buFont typeface="Wingdings" panose="05000000000000000000" pitchFamily="2" charset="2"/>
              <a:buNone/>
              <a:defRPr/>
            </a:pPr>
            <a:r>
              <a:rPr lang="nl-BE" dirty="0">
                <a:ea typeface="+mn-ea"/>
              </a:rPr>
              <a:t>	</a:t>
            </a:r>
            <a:r>
              <a:rPr lang="nl-BE" sz="2400" dirty="0"/>
              <a:t>Resultatenrekening = </a:t>
            </a:r>
          </a:p>
          <a:p>
            <a:pPr eaLnBrk="1" hangingPunct="1">
              <a:buFont typeface="Wingdings" panose="05000000000000000000" pitchFamily="2" charset="2"/>
              <a:buNone/>
              <a:defRPr/>
            </a:pPr>
            <a:r>
              <a:rPr lang="nl-BE" sz="2400" dirty="0"/>
              <a:t>	Registratie van activiteiten die aanleiding geven tot het ontstaan van: </a:t>
            </a:r>
          </a:p>
          <a:p>
            <a:pPr eaLnBrk="1" hangingPunct="1">
              <a:buFont typeface="Wingdings" panose="05000000000000000000" pitchFamily="2" charset="2"/>
              <a:buNone/>
              <a:defRPr/>
            </a:pPr>
            <a:endParaRPr lang="nl-BE" sz="800" dirty="0"/>
          </a:p>
          <a:p>
            <a:pPr lvl="1" eaLnBrk="1" hangingPunct="1">
              <a:buFont typeface="Wingdings" panose="05000000000000000000" pitchFamily="2" charset="2"/>
              <a:buNone/>
              <a:defRPr/>
            </a:pPr>
            <a:r>
              <a:rPr lang="nl-BE" sz="2400" b="1" dirty="0"/>
              <a:t>OPBRENGSTEN</a:t>
            </a:r>
          </a:p>
          <a:p>
            <a:pPr lvl="1" eaLnBrk="1" hangingPunct="1">
              <a:buFontTx/>
              <a:buChar char="-"/>
              <a:defRPr/>
            </a:pPr>
            <a:r>
              <a:rPr lang="nl-BE" sz="2400" b="1" dirty="0"/>
              <a:t>KOSTEN</a:t>
            </a:r>
            <a:r>
              <a:rPr lang="nl-BE" sz="2400" b="1" dirty="0">
                <a:solidFill>
                  <a:srgbClr val="003399"/>
                </a:solidFill>
              </a:rPr>
              <a:t>		</a:t>
            </a:r>
          </a:p>
          <a:p>
            <a:pPr lvl="1" eaLnBrk="1" hangingPunct="1">
              <a:buFontTx/>
              <a:buNone/>
              <a:defRPr/>
            </a:pPr>
            <a:r>
              <a:rPr lang="nl-BE" sz="2400" b="1" dirty="0">
                <a:solidFill>
                  <a:srgbClr val="FF0000"/>
                </a:solidFill>
              </a:rPr>
              <a:t>					</a:t>
            </a:r>
            <a:r>
              <a:rPr lang="nl-BE" sz="2400" b="1" dirty="0">
                <a:solidFill>
                  <a:schemeClr val="folHlink"/>
                </a:solidFill>
              </a:rPr>
              <a:t>RESULTAAT </a:t>
            </a:r>
          </a:p>
          <a:p>
            <a:pPr lvl="1" eaLnBrk="1" hangingPunct="1">
              <a:buFontTx/>
              <a:buNone/>
              <a:defRPr/>
            </a:pPr>
            <a:r>
              <a:rPr lang="nl-BE" sz="2400" dirty="0">
                <a:solidFill>
                  <a:schemeClr val="folHlink"/>
                </a:solidFill>
              </a:rPr>
              <a:t>					v/e onderneming</a:t>
            </a:r>
          </a:p>
          <a:p>
            <a:pPr eaLnBrk="1" hangingPunct="1">
              <a:buFont typeface="Wingdings" panose="05000000000000000000" pitchFamily="2" charset="2"/>
              <a:buNone/>
              <a:defRPr/>
            </a:pPr>
            <a:endParaRPr lang="nl-BE" sz="800" dirty="0">
              <a:solidFill>
                <a:schemeClr val="folHlink"/>
              </a:solidFill>
            </a:endParaRPr>
          </a:p>
          <a:p>
            <a:pPr eaLnBrk="1" hangingPunct="1">
              <a:buFont typeface="Wingdings" panose="05000000000000000000" pitchFamily="2" charset="2"/>
              <a:buNone/>
              <a:defRPr/>
            </a:pPr>
            <a:endParaRPr lang="nl-BE" sz="800" dirty="0">
              <a:solidFill>
                <a:srgbClr val="003399"/>
              </a:solidFill>
            </a:endParaRPr>
          </a:p>
          <a:p>
            <a:pPr lvl="1" eaLnBrk="1" hangingPunct="1">
              <a:buFont typeface="Wingdings" panose="05000000000000000000" pitchFamily="2" charset="2"/>
              <a:buNone/>
              <a:defRPr/>
            </a:pPr>
            <a:r>
              <a:rPr lang="nl-BE" sz="2400" b="1" dirty="0">
                <a:solidFill>
                  <a:srgbClr val="FF0000"/>
                </a:solidFill>
              </a:rPr>
              <a:t>				  </a:t>
            </a:r>
            <a:r>
              <a:rPr lang="nl-BE" sz="2400" b="1" dirty="0">
                <a:solidFill>
                  <a:srgbClr val="66FF33"/>
                </a:solidFill>
              </a:rPr>
              <a:t>Winst</a:t>
            </a:r>
            <a:r>
              <a:rPr lang="nl-BE" sz="2400" b="1" dirty="0">
                <a:solidFill>
                  <a:srgbClr val="FF0000"/>
                </a:solidFill>
              </a:rPr>
              <a:t>	           Verlies</a:t>
            </a:r>
          </a:p>
          <a:p>
            <a:pPr eaLnBrk="1" hangingPunct="1">
              <a:buFont typeface="Wingdings" panose="05000000000000000000" pitchFamily="2" charset="2"/>
              <a:buNone/>
              <a:defRPr/>
            </a:pPr>
            <a:endParaRPr lang="nl-BE" sz="2400" dirty="0">
              <a:solidFill>
                <a:srgbClr val="FF0000"/>
              </a:solidFill>
            </a:endParaRPr>
          </a:p>
          <a:p>
            <a:pPr eaLnBrk="1" hangingPunct="1">
              <a:defRPr/>
            </a:pPr>
            <a:endParaRPr lang="nl-BE" dirty="0">
              <a:ea typeface="+mn-ea"/>
            </a:endParaRPr>
          </a:p>
          <a:p>
            <a:pPr eaLnBrk="1" hangingPunct="1">
              <a:defRPr/>
            </a:pPr>
            <a:endParaRPr lang="nl-NL" dirty="0">
              <a:ea typeface="+mn-ea"/>
            </a:endParaRPr>
          </a:p>
        </p:txBody>
      </p:sp>
      <p:sp>
        <p:nvSpPr>
          <p:cNvPr id="29701" name="AutoShape 4"/>
          <p:cNvSpPr>
            <a:spLocks/>
          </p:cNvSpPr>
          <p:nvPr/>
        </p:nvSpPr>
        <p:spPr bwMode="auto">
          <a:xfrm>
            <a:off x="5351154" y="3213410"/>
            <a:ext cx="366713" cy="1001712"/>
          </a:xfrm>
          <a:prstGeom prst="rightBrace">
            <a:avLst>
              <a:gd name="adj1" fmla="val 22763"/>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nl-BE">
              <a:latin typeface="Arial" charset="0"/>
              <a:ea typeface="ＭＳ Ｐゴシック" charset="0"/>
            </a:endParaRPr>
          </a:p>
        </p:txBody>
      </p:sp>
      <p:sp>
        <p:nvSpPr>
          <p:cNvPr id="70661" name="AutoShape 5"/>
          <p:cNvSpPr>
            <a:spLocks noChangeArrowheads="1"/>
          </p:cNvSpPr>
          <p:nvPr/>
        </p:nvSpPr>
        <p:spPr bwMode="auto">
          <a:xfrm rot="5400000">
            <a:off x="6225790" y="3016714"/>
            <a:ext cx="546100" cy="1430337"/>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folHlink"/>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70662" name="AutoShape 6"/>
          <p:cNvSpPr>
            <a:spLocks noChangeArrowheads="1"/>
          </p:cNvSpPr>
          <p:nvPr/>
        </p:nvSpPr>
        <p:spPr bwMode="auto">
          <a:xfrm>
            <a:off x="5717867" y="4848061"/>
            <a:ext cx="1533525" cy="6381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2160 w 21600"/>
              <a:gd name="T13" fmla="*/ 12343 h 21600"/>
              <a:gd name="T14" fmla="*/ 19440 w 21600"/>
              <a:gd name="T15" fmla="*/ 18514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lnTo>
                  <a:pt x="10800" y="0"/>
                </a:lnTo>
                <a:close/>
              </a:path>
            </a:pathLst>
          </a:custGeom>
          <a:solidFill>
            <a:schemeClr val="folHlink"/>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2" name="Slide Number Placeholder 1">
            <a:extLst>
              <a:ext uri="{FF2B5EF4-FFF2-40B4-BE49-F238E27FC236}">
                <a16:creationId xmlns:a16="http://schemas.microsoft.com/office/drawing/2014/main" id="{5839EAC4-DFEF-4829-98AC-822C249F05F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idx="1"/>
          </p:nvPr>
        </p:nvSpPr>
        <p:spPr>
          <a:xfrm>
            <a:off x="2352676" y="1402629"/>
            <a:ext cx="7610475" cy="5619750"/>
          </a:xfrm>
        </p:spPr>
        <p:txBody>
          <a:bodyPr/>
          <a:lstStyle/>
          <a:p>
            <a:pPr eaLnBrk="1" hangingPunct="1">
              <a:buFont typeface="Wingdings" panose="05000000000000000000" pitchFamily="2" charset="2"/>
              <a:buNone/>
              <a:defRPr/>
            </a:pPr>
            <a:r>
              <a:rPr lang="nl-BE" sz="2800" dirty="0"/>
              <a:t>Balans</a:t>
            </a:r>
            <a:r>
              <a:rPr lang="nl-BE" b="1" dirty="0">
                <a:solidFill>
                  <a:schemeClr val="tx2"/>
                </a:solidFill>
                <a:ea typeface="+mn-ea"/>
              </a:rPr>
              <a:t> </a:t>
            </a:r>
          </a:p>
          <a:p>
            <a:pPr algn="just" eaLnBrk="1" hangingPunct="1">
              <a:buFont typeface="Wingdings" panose="05000000000000000000" pitchFamily="2" charset="2"/>
              <a:buNone/>
              <a:defRPr/>
            </a:pPr>
            <a:r>
              <a:rPr lang="nl-BE" dirty="0">
                <a:solidFill>
                  <a:schemeClr val="tx2"/>
                </a:solidFill>
                <a:ea typeface="+mn-ea"/>
              </a:rPr>
              <a:t>	</a:t>
            </a:r>
            <a:r>
              <a:rPr lang="nl-BE" sz="2400" dirty="0"/>
              <a:t>Momentopname van de </a:t>
            </a:r>
            <a:r>
              <a:rPr lang="nl-BE" sz="2400" u="sng" dirty="0"/>
              <a:t>bezittingen en vorderingen</a:t>
            </a:r>
            <a:r>
              <a:rPr lang="nl-BE" sz="2400" dirty="0"/>
              <a:t> (actief) en van de </a:t>
            </a:r>
            <a:r>
              <a:rPr lang="nl-BE" sz="2400" u="sng" dirty="0"/>
              <a:t>schulden en verplichtingen</a:t>
            </a:r>
            <a:r>
              <a:rPr lang="nl-BE" sz="2400" dirty="0"/>
              <a:t> (passief) van een onderneming </a:t>
            </a:r>
            <a:r>
              <a:rPr lang="nl-BE" sz="2400" u="sng" dirty="0"/>
              <a:t>op een bepaald tijdstip</a:t>
            </a:r>
            <a:r>
              <a:rPr lang="nl-BE" sz="2400" dirty="0"/>
              <a:t>.</a:t>
            </a:r>
          </a:p>
          <a:p>
            <a:pPr eaLnBrk="1" hangingPunct="1">
              <a:buFont typeface="Wingdings" panose="05000000000000000000" pitchFamily="2" charset="2"/>
              <a:buNone/>
              <a:defRPr/>
            </a:pPr>
            <a:endParaRPr lang="nl-BE" sz="2400" dirty="0"/>
          </a:p>
          <a:p>
            <a:pPr eaLnBrk="1" hangingPunct="1">
              <a:buFont typeface="Wingdings" panose="05000000000000000000" pitchFamily="2" charset="2"/>
              <a:buNone/>
              <a:defRPr/>
            </a:pPr>
            <a:r>
              <a:rPr lang="nl-BE" sz="2800" dirty="0"/>
              <a:t>Resultatenrekening</a:t>
            </a:r>
          </a:p>
          <a:p>
            <a:pPr algn="just" eaLnBrk="1" hangingPunct="1">
              <a:buFont typeface="Wingdings" panose="05000000000000000000" pitchFamily="2" charset="2"/>
              <a:buNone/>
              <a:defRPr/>
            </a:pPr>
            <a:r>
              <a:rPr lang="nl-BE" dirty="0">
                <a:solidFill>
                  <a:schemeClr val="tx2"/>
                </a:solidFill>
                <a:ea typeface="+mn-ea"/>
              </a:rPr>
              <a:t>	</a:t>
            </a:r>
            <a:r>
              <a:rPr lang="nl-BE" sz="2400" dirty="0"/>
              <a:t>Overzicht van alle </a:t>
            </a:r>
            <a:r>
              <a:rPr lang="nl-BE" sz="2400" u="sng" dirty="0"/>
              <a:t>kosten</a:t>
            </a:r>
            <a:r>
              <a:rPr lang="nl-BE" sz="2400" dirty="0"/>
              <a:t> en </a:t>
            </a:r>
            <a:r>
              <a:rPr lang="nl-BE" sz="2400" u="sng" dirty="0"/>
              <a:t>opbrengsten</a:t>
            </a:r>
            <a:r>
              <a:rPr lang="nl-BE" sz="2400" dirty="0"/>
              <a:t> van een onderneming </a:t>
            </a:r>
            <a:r>
              <a:rPr lang="nl-BE" sz="2400" u="sng" dirty="0"/>
              <a:t>gedurende een bepaalde periode</a:t>
            </a:r>
            <a:r>
              <a:rPr lang="nl-BE" sz="2400" dirty="0"/>
              <a:t> (boekjaar).</a:t>
            </a:r>
            <a:endParaRPr lang="en-US" sz="2400" dirty="0"/>
          </a:p>
        </p:txBody>
      </p:sp>
      <p:sp>
        <p:nvSpPr>
          <p:cNvPr id="2" name="Slide Number Placeholder 1">
            <a:extLst>
              <a:ext uri="{FF2B5EF4-FFF2-40B4-BE49-F238E27FC236}">
                <a16:creationId xmlns:a16="http://schemas.microsoft.com/office/drawing/2014/main" id="{22202214-2BFD-418D-9F3B-6CF35587B3D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nl-NL" sz="3200" dirty="0"/>
              <a:t>2.1 Welke zijn de wettelijke verplichtingen inzake de boekhouding?</a:t>
            </a:r>
            <a:endParaRPr lang="nl-NL" dirty="0"/>
          </a:p>
        </p:txBody>
      </p:sp>
      <p:sp>
        <p:nvSpPr>
          <p:cNvPr id="77827" name="Rectangle 3"/>
          <p:cNvSpPr>
            <a:spLocks noGrp="1" noChangeArrowheads="1"/>
          </p:cNvSpPr>
          <p:nvPr>
            <p:ph idx="1"/>
          </p:nvPr>
        </p:nvSpPr>
        <p:spPr/>
        <p:txBody>
          <a:bodyPr>
            <a:normAutofit/>
          </a:bodyPr>
          <a:lstStyle/>
          <a:p>
            <a:pPr marL="174625" indent="-174625">
              <a:defRPr/>
            </a:pPr>
            <a:r>
              <a:rPr lang="nl-NL" sz="2400" dirty="0"/>
              <a:t>Micro-vennootschappen zijn kleine ondernemingen die niet meer dan 1 van de volgende criteria overschrijden:</a:t>
            </a:r>
          </a:p>
          <a:p>
            <a:pPr marL="571500" indent="-342900">
              <a:buFontTx/>
              <a:buChar char="-"/>
              <a:defRPr/>
            </a:pPr>
            <a:r>
              <a:rPr lang="nl-NL" sz="2000" dirty="0"/>
              <a:t>Jaargemiddeld personeelsbestand: 10</a:t>
            </a:r>
          </a:p>
          <a:p>
            <a:pPr marL="571500" indent="-342900">
              <a:buFontTx/>
              <a:buChar char="-"/>
              <a:defRPr/>
            </a:pPr>
            <a:r>
              <a:rPr lang="nl-NL" sz="2000" dirty="0"/>
              <a:t>Jaaromzet (exclusief BTW): € 700 000</a:t>
            </a:r>
          </a:p>
          <a:p>
            <a:pPr marL="571500" indent="-342900">
              <a:buFontTx/>
              <a:buChar char="-"/>
              <a:defRPr/>
            </a:pPr>
            <a:r>
              <a:rPr lang="nl-NL" sz="2000" dirty="0"/>
              <a:t>Balanstotaal: € 350 000</a:t>
            </a:r>
          </a:p>
          <a:p>
            <a:pPr marL="0" indent="0">
              <a:buNone/>
              <a:defRPr/>
            </a:pPr>
            <a:endParaRPr lang="nl-NL" sz="2000" dirty="0"/>
          </a:p>
          <a:p>
            <a:pPr>
              <a:defRPr/>
            </a:pPr>
            <a:r>
              <a:rPr lang="nl-NL" sz="2400" dirty="0"/>
              <a:t>Mogen jaarrekening opstellen volgens verkort schema of in microvorm</a:t>
            </a:r>
          </a:p>
          <a:p>
            <a:pPr marL="0" indent="0">
              <a:buNone/>
              <a:defRPr/>
            </a:pPr>
            <a:endParaRPr lang="nl-NL" sz="2000" dirty="0"/>
          </a:p>
          <a:p>
            <a:pPr marL="273050" indent="-273050">
              <a:defRPr/>
            </a:pPr>
            <a:r>
              <a:rPr lang="nl-NL" sz="2400" dirty="0"/>
              <a:t>Jaarrekening bestaat uit: </a:t>
            </a:r>
            <a:r>
              <a:rPr lang="nl-NL" sz="2000" dirty="0"/>
              <a:t>Balans,  Resultatenrekening,  Toelichting  en  Sociale Balans</a:t>
            </a:r>
          </a:p>
          <a:p>
            <a:pPr marL="609600" indent="-609600">
              <a:buNone/>
              <a:defRPr/>
            </a:pPr>
            <a:endParaRPr lang="nl-NL" sz="2400" dirty="0"/>
          </a:p>
        </p:txBody>
      </p:sp>
      <p:sp>
        <p:nvSpPr>
          <p:cNvPr id="2" name="Slide Number Placeholder 1">
            <a:extLst>
              <a:ext uri="{FF2B5EF4-FFF2-40B4-BE49-F238E27FC236}">
                <a16:creationId xmlns:a16="http://schemas.microsoft.com/office/drawing/2014/main" id="{37A567F0-F524-4509-9517-3EB4F1E420C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30237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ctr" eaLnBrk="1" hangingPunct="1"/>
            <a:r>
              <a:rPr lang="en-US" sz="3600" u="sng" dirty="0" err="1">
                <a:solidFill>
                  <a:schemeClr val="tx2"/>
                </a:solidFill>
              </a:rPr>
              <a:t>Resultatenrekening</a:t>
            </a:r>
            <a:endParaRPr lang="en-US" sz="3600" u="sng" dirty="0">
              <a:solidFill>
                <a:schemeClr val="tx2"/>
              </a:solidFill>
            </a:endParaRPr>
          </a:p>
        </p:txBody>
      </p:sp>
      <p:sp>
        <p:nvSpPr>
          <p:cNvPr id="70659" name="Rectangle 3"/>
          <p:cNvSpPr>
            <a:spLocks noGrp="1" noChangeArrowheads="1"/>
          </p:cNvSpPr>
          <p:nvPr>
            <p:ph idx="1"/>
          </p:nvPr>
        </p:nvSpPr>
        <p:spPr/>
        <p:txBody>
          <a:bodyPr>
            <a:normAutofit/>
          </a:bodyPr>
          <a:lstStyle/>
          <a:p>
            <a:pPr marL="609600" lvl="0" indent="-609600">
              <a:buClr>
                <a:srgbClr val="EA2C38"/>
              </a:buClr>
              <a:defRPr/>
            </a:pPr>
            <a:r>
              <a:rPr lang="nl-NL" sz="2400" dirty="0">
                <a:solidFill>
                  <a:srgbClr val="002E65"/>
                </a:solidFill>
              </a:rPr>
              <a:t>Gerealiseerde winst of opgelopen verlies over boekjaar en samenstellende elementen ervan</a:t>
            </a:r>
          </a:p>
          <a:p>
            <a:pPr marL="609600" lvl="0" indent="-609600">
              <a:buClr>
                <a:srgbClr val="EA2C38"/>
              </a:buClr>
              <a:defRPr/>
            </a:pPr>
            <a:r>
              <a:rPr lang="nl-NL" sz="2400" dirty="0">
                <a:solidFill>
                  <a:srgbClr val="002E65"/>
                </a:solidFill>
              </a:rPr>
              <a:t>Kosten en opbrengsten opgenomen zonder rekening te houden met tijdstip waarop deze worden betaald of ontvangen:</a:t>
            </a:r>
          </a:p>
          <a:p>
            <a:pPr marL="628650" lvl="0" indent="0">
              <a:buClr>
                <a:srgbClr val="EA2C38"/>
              </a:buClr>
              <a:buNone/>
              <a:defRPr/>
            </a:pPr>
            <a:r>
              <a:rPr lang="nl-NL" sz="2400" dirty="0">
                <a:solidFill>
                  <a:srgbClr val="002E65"/>
                </a:solidFill>
              </a:rPr>
              <a:t>- Kosten ≠ uitgaven</a:t>
            </a:r>
          </a:p>
          <a:p>
            <a:pPr marL="628650" lvl="0" indent="0">
              <a:buClr>
                <a:srgbClr val="EA2C38"/>
              </a:buClr>
              <a:buNone/>
              <a:defRPr/>
            </a:pPr>
            <a:r>
              <a:rPr lang="nl-NL" sz="2400" dirty="0">
                <a:solidFill>
                  <a:srgbClr val="002E65"/>
                </a:solidFill>
              </a:rPr>
              <a:t>- Opbrengsten ≠ inkomsten</a:t>
            </a:r>
          </a:p>
          <a:p>
            <a:pPr marL="628650" lvl="0" indent="-628650">
              <a:buClr>
                <a:srgbClr val="EA2C38"/>
              </a:buClr>
              <a:defRPr/>
            </a:pPr>
            <a:r>
              <a:rPr lang="nl-NL" sz="2400" dirty="0">
                <a:solidFill>
                  <a:srgbClr val="002E65"/>
                </a:solidFill>
              </a:rPr>
              <a:t>Niet-kaskosten:</a:t>
            </a:r>
          </a:p>
          <a:p>
            <a:pPr marL="628650" lvl="0" indent="0">
              <a:buClr>
                <a:srgbClr val="EA2C38"/>
              </a:buClr>
              <a:buNone/>
              <a:defRPr/>
            </a:pPr>
            <a:r>
              <a:rPr lang="nl-NL" sz="2400" dirty="0">
                <a:solidFill>
                  <a:srgbClr val="002E65"/>
                </a:solidFill>
              </a:rPr>
              <a:t>- Geven geen aanleiding tot uitgaande kasstromen</a:t>
            </a:r>
          </a:p>
          <a:p>
            <a:pPr marL="628650" lvl="0" indent="0">
              <a:buClr>
                <a:srgbClr val="EA2C38"/>
              </a:buClr>
              <a:buNone/>
              <a:defRPr/>
            </a:pPr>
            <a:r>
              <a:rPr lang="nl-NL" sz="2400" dirty="0">
                <a:solidFill>
                  <a:srgbClr val="002E65"/>
                </a:solidFill>
              </a:rPr>
              <a:t>- Afschrijvingen, voorzieningen, waardeverminderingen</a:t>
            </a:r>
            <a:endParaRPr lang="en-US" sz="2400" dirty="0"/>
          </a:p>
        </p:txBody>
      </p:sp>
      <p:sp>
        <p:nvSpPr>
          <p:cNvPr id="2" name="Slide Number Placeholder 1">
            <a:extLst>
              <a:ext uri="{FF2B5EF4-FFF2-40B4-BE49-F238E27FC236}">
                <a16:creationId xmlns:a16="http://schemas.microsoft.com/office/drawing/2014/main" id="{539B59FA-D1D8-4519-8497-84AA472E2D6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79021379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ctr" eaLnBrk="1" hangingPunct="1"/>
            <a:r>
              <a:rPr lang="en-US" sz="3600" u="sng" dirty="0" err="1"/>
              <a:t>Resultatenrekening</a:t>
            </a:r>
            <a:endParaRPr lang="en-US" sz="3600" u="sng" dirty="0">
              <a:solidFill>
                <a:schemeClr val="tx2"/>
              </a:solidFill>
            </a:endParaRPr>
          </a:p>
        </p:txBody>
      </p:sp>
      <p:sp>
        <p:nvSpPr>
          <p:cNvPr id="70659" name="Rectangle 3"/>
          <p:cNvSpPr>
            <a:spLocks noGrp="1" noChangeArrowheads="1"/>
          </p:cNvSpPr>
          <p:nvPr>
            <p:ph idx="1"/>
          </p:nvPr>
        </p:nvSpPr>
        <p:spPr/>
        <p:txBody>
          <a:bodyPr>
            <a:normAutofit/>
          </a:bodyPr>
          <a:lstStyle/>
          <a:p>
            <a:pPr marL="609600" lvl="0" indent="-609600">
              <a:buClr>
                <a:srgbClr val="EA2C38"/>
              </a:buClr>
              <a:defRPr/>
            </a:pPr>
            <a:r>
              <a:rPr lang="nl-NL" sz="2400" dirty="0">
                <a:solidFill>
                  <a:srgbClr val="002E65"/>
                </a:solidFill>
              </a:rPr>
              <a:t>Resultatenrekening bestaat uit:</a:t>
            </a:r>
          </a:p>
          <a:p>
            <a:pPr marL="971550" lvl="0">
              <a:spcBef>
                <a:spcPts val="1200"/>
              </a:spcBef>
              <a:buClr>
                <a:srgbClr val="EA2C38"/>
              </a:buClr>
              <a:buFontTx/>
              <a:buChar char="-"/>
              <a:defRPr/>
            </a:pPr>
            <a:r>
              <a:rPr lang="nl-NL" sz="2400" u="sng" dirty="0">
                <a:solidFill>
                  <a:srgbClr val="002E65"/>
                </a:solidFill>
              </a:rPr>
              <a:t>Bedrijfsresultaten</a:t>
            </a:r>
            <a:r>
              <a:rPr lang="nl-NL" sz="2400" dirty="0">
                <a:solidFill>
                  <a:srgbClr val="002E65"/>
                </a:solidFill>
              </a:rPr>
              <a:t>: opbrengsten en kosten die rechtsreeks verband houden met bedrijfsactiviteit</a:t>
            </a:r>
          </a:p>
          <a:p>
            <a:pPr marL="982663" lvl="0" indent="-354013">
              <a:spcBef>
                <a:spcPts val="1200"/>
              </a:spcBef>
              <a:buClr>
                <a:srgbClr val="EA2C38"/>
              </a:buClr>
              <a:buFontTx/>
              <a:buChar char="-"/>
              <a:defRPr/>
            </a:pPr>
            <a:r>
              <a:rPr lang="nl-NL" sz="2400" u="sng" dirty="0">
                <a:solidFill>
                  <a:srgbClr val="002E65"/>
                </a:solidFill>
              </a:rPr>
              <a:t>Financiële resultaten</a:t>
            </a:r>
            <a:r>
              <a:rPr lang="nl-NL" sz="2400" dirty="0">
                <a:solidFill>
                  <a:srgbClr val="002E65"/>
                </a:solidFill>
              </a:rPr>
              <a:t>: houden verband met financiële beslissingen</a:t>
            </a:r>
          </a:p>
          <a:p>
            <a:pPr marL="982663" lvl="0" indent="-354013">
              <a:spcBef>
                <a:spcPts val="1200"/>
              </a:spcBef>
              <a:buClr>
                <a:srgbClr val="EA2C38"/>
              </a:buClr>
              <a:buFontTx/>
              <a:buChar char="-"/>
              <a:defRPr/>
            </a:pPr>
            <a:r>
              <a:rPr lang="nl-NL" sz="2400" u="sng" dirty="0">
                <a:solidFill>
                  <a:srgbClr val="002E65"/>
                </a:solidFill>
              </a:rPr>
              <a:t>Uitzonderlijke of niet-</a:t>
            </a:r>
            <a:r>
              <a:rPr lang="nl-NL" sz="2400" u="sng" dirty="0" err="1">
                <a:solidFill>
                  <a:srgbClr val="002E65"/>
                </a:solidFill>
              </a:rPr>
              <a:t>recurrente</a:t>
            </a:r>
            <a:r>
              <a:rPr lang="nl-NL" sz="2400" u="sng" dirty="0">
                <a:solidFill>
                  <a:srgbClr val="002E65"/>
                </a:solidFill>
              </a:rPr>
              <a:t> resultaten</a:t>
            </a:r>
            <a:r>
              <a:rPr lang="nl-NL" sz="2400" dirty="0">
                <a:solidFill>
                  <a:srgbClr val="002E65"/>
                </a:solidFill>
              </a:rPr>
              <a:t>: bedrijfs- en financiële opbrengsten en kosten die buiten normale bedrijfsactiviteit vallen</a:t>
            </a:r>
          </a:p>
          <a:p>
            <a:pPr marL="982663" lvl="0" indent="-354013">
              <a:spcBef>
                <a:spcPts val="1200"/>
              </a:spcBef>
              <a:buClr>
                <a:srgbClr val="EA2C38"/>
              </a:buClr>
              <a:buFontTx/>
              <a:buChar char="-"/>
              <a:defRPr/>
            </a:pPr>
            <a:r>
              <a:rPr lang="nl-NL" sz="2400" u="sng" dirty="0">
                <a:solidFill>
                  <a:srgbClr val="002E65"/>
                </a:solidFill>
              </a:rPr>
              <a:t>Belastingen op het resultaat</a:t>
            </a:r>
          </a:p>
          <a:p>
            <a:pPr marL="982663" lvl="0" indent="-354013">
              <a:spcBef>
                <a:spcPts val="1200"/>
              </a:spcBef>
              <a:buClr>
                <a:srgbClr val="EA2C38"/>
              </a:buClr>
              <a:buFontTx/>
              <a:buChar char="-"/>
              <a:defRPr/>
            </a:pPr>
            <a:r>
              <a:rPr lang="nl-NL" sz="2400" u="sng" dirty="0">
                <a:solidFill>
                  <a:srgbClr val="002E65"/>
                </a:solidFill>
              </a:rPr>
              <a:t>Wat zal er met resultaat gebeuren (winst inhouden/uitkeren)</a:t>
            </a:r>
            <a:endParaRPr lang="nl-NL" sz="1600" u="sng" dirty="0">
              <a:solidFill>
                <a:srgbClr val="002E65"/>
              </a:solidFill>
            </a:endParaRPr>
          </a:p>
          <a:p>
            <a:pPr eaLnBrk="1" hangingPunct="1">
              <a:lnSpc>
                <a:spcPct val="80000"/>
              </a:lnSpc>
              <a:buFont typeface="Wingdings" panose="05000000000000000000" pitchFamily="2" charset="2"/>
              <a:buNone/>
              <a:defRPr/>
            </a:pPr>
            <a:endParaRPr lang="en-US" sz="2400" dirty="0"/>
          </a:p>
        </p:txBody>
      </p:sp>
      <p:sp>
        <p:nvSpPr>
          <p:cNvPr id="2" name="Slide Number Placeholder 1">
            <a:extLst>
              <a:ext uri="{FF2B5EF4-FFF2-40B4-BE49-F238E27FC236}">
                <a16:creationId xmlns:a16="http://schemas.microsoft.com/office/drawing/2014/main" id="{539B59FA-D1D8-4519-8497-84AA472E2D6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30645544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ctr" eaLnBrk="1" hangingPunct="1"/>
            <a:r>
              <a:rPr lang="en-US" sz="3600" u="sng" dirty="0" err="1">
                <a:solidFill>
                  <a:schemeClr val="tx2"/>
                </a:solidFill>
              </a:rPr>
              <a:t>Resultatenrekening</a:t>
            </a:r>
            <a:r>
              <a:rPr lang="en-US" sz="3600" u="sng" dirty="0">
                <a:solidFill>
                  <a:schemeClr val="tx2"/>
                </a:solidFill>
              </a:rPr>
              <a:t>: </a:t>
            </a:r>
            <a:r>
              <a:rPr lang="en-US" sz="3600" u="sng" dirty="0" err="1">
                <a:solidFill>
                  <a:schemeClr val="tx2"/>
                </a:solidFill>
              </a:rPr>
              <a:t>bedrijfsresultaat</a:t>
            </a:r>
            <a:endParaRPr lang="en-US" sz="3600" u="sng" dirty="0">
              <a:solidFill>
                <a:schemeClr val="tx2"/>
              </a:solidFill>
            </a:endParaRPr>
          </a:p>
        </p:txBody>
      </p:sp>
      <p:sp>
        <p:nvSpPr>
          <p:cNvPr id="70659" name="Rectangle 3"/>
          <p:cNvSpPr>
            <a:spLocks noGrp="1" noChangeArrowheads="1"/>
          </p:cNvSpPr>
          <p:nvPr>
            <p:ph idx="1"/>
          </p:nvPr>
        </p:nvSpPr>
        <p:spPr>
          <a:xfrm>
            <a:off x="623888" y="1361872"/>
            <a:ext cx="10936806" cy="4994478"/>
          </a:xfrm>
        </p:spPr>
        <p:txBody>
          <a:bodyPr>
            <a:normAutofit lnSpcReduction="10000"/>
          </a:bodyPr>
          <a:lstStyle/>
          <a:p>
            <a:pPr marL="0" lvl="0" indent="0">
              <a:buClr>
                <a:srgbClr val="EA2C38"/>
              </a:buClr>
              <a:buNone/>
              <a:defRPr/>
            </a:pPr>
            <a:r>
              <a:rPr lang="nl-NL" sz="1700" u="sng" dirty="0">
                <a:solidFill>
                  <a:srgbClr val="002E65"/>
                </a:solidFill>
              </a:rPr>
              <a:t>Bedrijfsresultaat</a:t>
            </a:r>
            <a:r>
              <a:rPr lang="nl-NL" sz="1700" dirty="0">
                <a:solidFill>
                  <a:srgbClr val="002E65"/>
                </a:solidFill>
              </a:rPr>
              <a:t>: Ontstaat uit </a:t>
            </a:r>
            <a:r>
              <a:rPr lang="nl-NL" sz="1700" dirty="0" err="1">
                <a:solidFill>
                  <a:srgbClr val="002E65"/>
                </a:solidFill>
              </a:rPr>
              <a:t>recurrente</a:t>
            </a:r>
            <a:r>
              <a:rPr lang="nl-NL" sz="1700" dirty="0">
                <a:solidFill>
                  <a:srgbClr val="002E65"/>
                </a:solidFill>
              </a:rPr>
              <a:t> of niet-</a:t>
            </a:r>
            <a:r>
              <a:rPr lang="nl-NL" sz="1700" dirty="0" err="1">
                <a:solidFill>
                  <a:srgbClr val="002E65"/>
                </a:solidFill>
              </a:rPr>
              <a:t>recurrente</a:t>
            </a:r>
            <a:r>
              <a:rPr lang="nl-NL" sz="1700" dirty="0">
                <a:solidFill>
                  <a:srgbClr val="002E65"/>
                </a:solidFill>
              </a:rPr>
              <a:t> commerciële, industriële of andere activiteiten</a:t>
            </a:r>
          </a:p>
          <a:p>
            <a:pPr marL="0" lvl="0" indent="0">
              <a:buClr>
                <a:srgbClr val="EA2C38"/>
              </a:buClr>
              <a:buNone/>
              <a:defRPr/>
            </a:pPr>
            <a:endParaRPr lang="nl-NL" sz="1700" dirty="0">
              <a:solidFill>
                <a:srgbClr val="002E65"/>
              </a:solidFill>
            </a:endParaRPr>
          </a:p>
          <a:p>
            <a:pPr marL="0" lvl="0" indent="0">
              <a:buClr>
                <a:srgbClr val="EA2C38"/>
              </a:buClr>
              <a:buNone/>
              <a:defRPr/>
            </a:pPr>
            <a:r>
              <a:rPr lang="nl-NL" sz="1700" dirty="0">
                <a:solidFill>
                  <a:srgbClr val="002E65"/>
                </a:solidFill>
              </a:rPr>
              <a:t>- Verschil tussen bedrijfsopbrengsten en bedrijfskosten</a:t>
            </a:r>
          </a:p>
          <a:p>
            <a:pPr marL="914400" lvl="0" indent="-285750">
              <a:buClr>
                <a:srgbClr val="EA2C38"/>
              </a:buClr>
              <a:buFontTx/>
              <a:buChar char="-"/>
              <a:defRPr/>
            </a:pPr>
            <a:r>
              <a:rPr lang="nl-NL" sz="1700" dirty="0">
                <a:solidFill>
                  <a:srgbClr val="002E65"/>
                </a:solidFill>
              </a:rPr>
              <a:t>Bedrijfsopbrengsten: </a:t>
            </a:r>
          </a:p>
          <a:p>
            <a:pPr marL="628650" lvl="0" indent="0">
              <a:buClr>
                <a:srgbClr val="EA2C38"/>
              </a:buClr>
              <a:buNone/>
              <a:defRPr/>
            </a:pPr>
            <a:r>
              <a:rPr lang="nl-NL" sz="1700" dirty="0">
                <a:solidFill>
                  <a:srgbClr val="002E65"/>
                </a:solidFill>
              </a:rPr>
              <a:t>      - omzet of verkoop van goederen en 	diensten aan derden</a:t>
            </a:r>
          </a:p>
          <a:p>
            <a:pPr marL="628650" lvl="0" indent="0">
              <a:buClr>
                <a:srgbClr val="EA2C38"/>
              </a:buClr>
              <a:buNone/>
              <a:defRPr/>
            </a:pPr>
            <a:r>
              <a:rPr lang="nl-NL" sz="1700" dirty="0">
                <a:solidFill>
                  <a:srgbClr val="002E65"/>
                </a:solidFill>
              </a:rPr>
              <a:t>      - andere bedrijfsopbrengsten</a:t>
            </a:r>
          </a:p>
          <a:p>
            <a:pPr marL="628650" lvl="0" indent="0">
              <a:buClr>
                <a:srgbClr val="EA2C38"/>
              </a:buClr>
              <a:buNone/>
              <a:defRPr/>
            </a:pPr>
            <a:r>
              <a:rPr lang="nl-NL" sz="1700" dirty="0">
                <a:solidFill>
                  <a:srgbClr val="002E65"/>
                </a:solidFill>
              </a:rPr>
              <a:t>      - niet-</a:t>
            </a:r>
            <a:r>
              <a:rPr lang="nl-NL" sz="1700" dirty="0" err="1">
                <a:solidFill>
                  <a:srgbClr val="002E65"/>
                </a:solidFill>
              </a:rPr>
              <a:t>recurrente</a:t>
            </a:r>
            <a:r>
              <a:rPr lang="nl-NL" sz="1700" dirty="0">
                <a:solidFill>
                  <a:srgbClr val="002E65"/>
                </a:solidFill>
              </a:rPr>
              <a:t> bedrijfsopbrengsten</a:t>
            </a:r>
          </a:p>
          <a:p>
            <a:pPr marL="971550" lvl="0" indent="-342900">
              <a:buClr>
                <a:srgbClr val="EA2C38"/>
              </a:buClr>
              <a:buFontTx/>
              <a:buChar char="-"/>
              <a:defRPr/>
            </a:pPr>
            <a:r>
              <a:rPr lang="nl-NL" sz="1700" dirty="0">
                <a:solidFill>
                  <a:srgbClr val="002E65"/>
                </a:solidFill>
              </a:rPr>
              <a:t>Bedrijfskosten:  </a:t>
            </a:r>
          </a:p>
          <a:p>
            <a:pPr marL="285750" lvl="0" indent="0">
              <a:buClr>
                <a:srgbClr val="EA2C38"/>
              </a:buClr>
              <a:buNone/>
              <a:defRPr/>
            </a:pPr>
            <a:r>
              <a:rPr lang="nl-NL" sz="1700" dirty="0">
                <a:solidFill>
                  <a:srgbClr val="002E65"/>
                </a:solidFill>
              </a:rPr>
              <a:t>	  - aankoopkosten handelsgoederen, grond- en hulpstoffen</a:t>
            </a:r>
          </a:p>
          <a:p>
            <a:pPr marL="628650" lvl="0" indent="0">
              <a:buClr>
                <a:srgbClr val="EA2C38"/>
              </a:buClr>
              <a:buNone/>
              <a:defRPr/>
            </a:pPr>
            <a:r>
              <a:rPr lang="nl-NL" sz="1700" dirty="0">
                <a:solidFill>
                  <a:srgbClr val="002E65"/>
                </a:solidFill>
              </a:rPr>
              <a:t>	  - kosten diensten en diverse goederen</a:t>
            </a:r>
          </a:p>
          <a:p>
            <a:pPr marL="628650" lvl="0" indent="0">
              <a:buClr>
                <a:srgbClr val="EA2C38"/>
              </a:buClr>
              <a:buNone/>
              <a:defRPr/>
            </a:pPr>
            <a:r>
              <a:rPr lang="nl-NL" sz="1700" dirty="0">
                <a:solidFill>
                  <a:srgbClr val="002E65"/>
                </a:solidFill>
              </a:rPr>
              <a:t>	  - bezoldigingen, sociale lasten en pensioenen</a:t>
            </a:r>
          </a:p>
          <a:p>
            <a:pPr marL="628650" lvl="0" indent="0">
              <a:buClr>
                <a:srgbClr val="EA2C38"/>
              </a:buClr>
              <a:buNone/>
              <a:defRPr/>
            </a:pPr>
            <a:r>
              <a:rPr lang="nl-NL" sz="1700" dirty="0">
                <a:solidFill>
                  <a:srgbClr val="002E65"/>
                </a:solidFill>
              </a:rPr>
              <a:t>	  - afschrijvingen, waardeverminderingen en voorzieningen</a:t>
            </a:r>
          </a:p>
          <a:p>
            <a:pPr marL="628650" lvl="0" indent="0">
              <a:buClr>
                <a:srgbClr val="EA2C38"/>
              </a:buClr>
              <a:buNone/>
              <a:defRPr/>
            </a:pPr>
            <a:r>
              <a:rPr lang="nl-NL" sz="1700" dirty="0">
                <a:solidFill>
                  <a:srgbClr val="002E65"/>
                </a:solidFill>
              </a:rPr>
              <a:t>	  - andere bedrijfskosten</a:t>
            </a:r>
          </a:p>
          <a:p>
            <a:pPr marL="628650" lvl="0" indent="0">
              <a:buClr>
                <a:srgbClr val="EA2C38"/>
              </a:buClr>
              <a:buNone/>
              <a:defRPr/>
            </a:pPr>
            <a:r>
              <a:rPr lang="nl-NL" sz="1700" dirty="0">
                <a:solidFill>
                  <a:srgbClr val="002E65"/>
                </a:solidFill>
              </a:rPr>
              <a:t>	  - niet-</a:t>
            </a:r>
            <a:r>
              <a:rPr lang="nl-NL" sz="1700" dirty="0" err="1">
                <a:solidFill>
                  <a:srgbClr val="002E65"/>
                </a:solidFill>
              </a:rPr>
              <a:t>recurrente</a:t>
            </a:r>
            <a:r>
              <a:rPr lang="nl-NL" sz="1700" dirty="0">
                <a:solidFill>
                  <a:srgbClr val="002E65"/>
                </a:solidFill>
              </a:rPr>
              <a:t> bedrijfskosten</a:t>
            </a:r>
            <a:endParaRPr lang="en-US" sz="2400" dirty="0"/>
          </a:p>
        </p:txBody>
      </p:sp>
      <p:sp>
        <p:nvSpPr>
          <p:cNvPr id="2" name="Slide Number Placeholder 1">
            <a:extLst>
              <a:ext uri="{FF2B5EF4-FFF2-40B4-BE49-F238E27FC236}">
                <a16:creationId xmlns:a16="http://schemas.microsoft.com/office/drawing/2014/main" id="{539B59FA-D1D8-4519-8497-84AA472E2D6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10568029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ctr" eaLnBrk="1" hangingPunct="1"/>
            <a:r>
              <a:rPr lang="en-US" sz="3600" u="sng" dirty="0" err="1">
                <a:solidFill>
                  <a:schemeClr val="tx2"/>
                </a:solidFill>
              </a:rPr>
              <a:t>Resultatenrekening</a:t>
            </a:r>
            <a:r>
              <a:rPr lang="en-US" sz="3600" u="sng" dirty="0">
                <a:solidFill>
                  <a:schemeClr val="tx2"/>
                </a:solidFill>
              </a:rPr>
              <a:t>: </a:t>
            </a:r>
            <a:r>
              <a:rPr lang="en-US" sz="3600" u="sng" dirty="0" err="1">
                <a:solidFill>
                  <a:schemeClr val="tx2"/>
                </a:solidFill>
              </a:rPr>
              <a:t>financieel</a:t>
            </a:r>
            <a:r>
              <a:rPr lang="en-US" sz="3600" u="sng" dirty="0">
                <a:solidFill>
                  <a:schemeClr val="tx2"/>
                </a:solidFill>
              </a:rPr>
              <a:t> </a:t>
            </a:r>
            <a:r>
              <a:rPr lang="en-US" sz="3600" u="sng" dirty="0" err="1">
                <a:solidFill>
                  <a:schemeClr val="tx2"/>
                </a:solidFill>
              </a:rPr>
              <a:t>resultaat</a:t>
            </a:r>
            <a:endParaRPr lang="en-US" sz="3600" u="sng" dirty="0">
              <a:solidFill>
                <a:schemeClr val="tx2"/>
              </a:solidFill>
            </a:endParaRPr>
          </a:p>
        </p:txBody>
      </p:sp>
      <p:sp>
        <p:nvSpPr>
          <p:cNvPr id="70659" name="Rectangle 3"/>
          <p:cNvSpPr>
            <a:spLocks noGrp="1" noChangeArrowheads="1"/>
          </p:cNvSpPr>
          <p:nvPr>
            <p:ph idx="1"/>
          </p:nvPr>
        </p:nvSpPr>
        <p:spPr>
          <a:xfrm>
            <a:off x="623888" y="1400784"/>
            <a:ext cx="10936806" cy="4836504"/>
          </a:xfrm>
        </p:spPr>
        <p:txBody>
          <a:bodyPr>
            <a:normAutofit/>
          </a:bodyPr>
          <a:lstStyle/>
          <a:p>
            <a:pPr marL="0" lvl="0" indent="0">
              <a:buClr>
                <a:srgbClr val="EA2C38"/>
              </a:buClr>
              <a:buNone/>
              <a:defRPr/>
            </a:pPr>
            <a:r>
              <a:rPr lang="nl-NL" sz="2400" dirty="0">
                <a:solidFill>
                  <a:srgbClr val="002E65"/>
                </a:solidFill>
              </a:rPr>
              <a:t>- </a:t>
            </a:r>
            <a:r>
              <a:rPr lang="nl-NL" sz="2000" dirty="0">
                <a:solidFill>
                  <a:srgbClr val="002E65"/>
                </a:solidFill>
              </a:rPr>
              <a:t>Houdt verband met beheer van geldmiddelen</a:t>
            </a:r>
          </a:p>
          <a:p>
            <a:pPr marL="0" lvl="0" indent="0">
              <a:buClr>
                <a:srgbClr val="EA2C38"/>
              </a:buClr>
              <a:buNone/>
              <a:defRPr/>
            </a:pPr>
            <a:r>
              <a:rPr lang="nl-NL" sz="2000" dirty="0">
                <a:solidFill>
                  <a:srgbClr val="002E65"/>
                </a:solidFill>
              </a:rPr>
              <a:t>- Verschil tussen financiële opbrengsten en financiële kosten</a:t>
            </a:r>
          </a:p>
          <a:p>
            <a:pPr lvl="0">
              <a:buClr>
                <a:srgbClr val="EA2C38"/>
              </a:buClr>
              <a:defRPr/>
            </a:pPr>
            <a:r>
              <a:rPr lang="nl-NL" sz="2400" dirty="0">
                <a:solidFill>
                  <a:srgbClr val="002E65"/>
                </a:solidFill>
              </a:rPr>
              <a:t>Financiële opbrengsten:</a:t>
            </a:r>
          </a:p>
          <a:p>
            <a:pPr lvl="1">
              <a:buClr>
                <a:srgbClr val="002E65"/>
              </a:buClr>
              <a:defRPr/>
            </a:pPr>
            <a:r>
              <a:rPr lang="nl-NL" sz="2000" dirty="0">
                <a:solidFill>
                  <a:srgbClr val="002E65"/>
                </a:solidFill>
              </a:rPr>
              <a:t>interesten en dividenden</a:t>
            </a:r>
          </a:p>
          <a:p>
            <a:pPr lvl="1">
              <a:buClr>
                <a:srgbClr val="002E65"/>
              </a:buClr>
              <a:defRPr/>
            </a:pPr>
            <a:r>
              <a:rPr lang="nl-NL" sz="2000" dirty="0">
                <a:solidFill>
                  <a:srgbClr val="002E65"/>
                </a:solidFill>
              </a:rPr>
              <a:t>wisselkoersresultaten</a:t>
            </a:r>
          </a:p>
          <a:p>
            <a:pPr lvl="1">
              <a:buClr>
                <a:srgbClr val="002E65"/>
              </a:buClr>
              <a:defRPr/>
            </a:pPr>
            <a:r>
              <a:rPr lang="nl-NL" sz="2000" dirty="0">
                <a:solidFill>
                  <a:srgbClr val="002E65"/>
                </a:solidFill>
              </a:rPr>
              <a:t>kortingen contante betaling</a:t>
            </a:r>
          </a:p>
          <a:p>
            <a:pPr lvl="1">
              <a:buClr>
                <a:srgbClr val="002E65"/>
              </a:buClr>
              <a:defRPr/>
            </a:pPr>
            <a:r>
              <a:rPr lang="nl-NL" sz="2000" dirty="0">
                <a:solidFill>
                  <a:srgbClr val="002E65"/>
                </a:solidFill>
              </a:rPr>
              <a:t>niet-</a:t>
            </a:r>
            <a:r>
              <a:rPr lang="nl-NL" sz="2000" dirty="0" err="1">
                <a:solidFill>
                  <a:srgbClr val="002E65"/>
                </a:solidFill>
              </a:rPr>
              <a:t>recurrente</a:t>
            </a:r>
            <a:r>
              <a:rPr lang="nl-NL" sz="2000" dirty="0">
                <a:solidFill>
                  <a:srgbClr val="002E65"/>
                </a:solidFill>
              </a:rPr>
              <a:t> financiële opbrengsten</a:t>
            </a:r>
          </a:p>
          <a:p>
            <a:pPr lvl="0">
              <a:buClr>
                <a:srgbClr val="EA2C38"/>
              </a:buClr>
              <a:defRPr/>
            </a:pPr>
            <a:r>
              <a:rPr lang="nl-NL" sz="2400" dirty="0">
                <a:solidFill>
                  <a:srgbClr val="002E65"/>
                </a:solidFill>
              </a:rPr>
              <a:t>Financiële kosten: </a:t>
            </a:r>
          </a:p>
          <a:p>
            <a:pPr lvl="1">
              <a:buClr>
                <a:srgbClr val="002E65"/>
              </a:buClr>
              <a:defRPr/>
            </a:pPr>
            <a:r>
              <a:rPr lang="nl-NL" sz="2000" dirty="0">
                <a:solidFill>
                  <a:srgbClr val="002E65"/>
                </a:solidFill>
              </a:rPr>
              <a:t>kosten van schulden</a:t>
            </a:r>
          </a:p>
          <a:p>
            <a:pPr lvl="1">
              <a:buClr>
                <a:srgbClr val="002E65"/>
              </a:buClr>
              <a:defRPr/>
            </a:pPr>
            <a:r>
              <a:rPr lang="nl-NL" sz="2000" dirty="0">
                <a:solidFill>
                  <a:srgbClr val="002E65"/>
                </a:solidFill>
              </a:rPr>
              <a:t>waardeverminderingen beleggingen</a:t>
            </a:r>
          </a:p>
          <a:p>
            <a:pPr lvl="1">
              <a:buClr>
                <a:srgbClr val="002E65"/>
              </a:buClr>
              <a:defRPr/>
            </a:pPr>
            <a:r>
              <a:rPr lang="nl-NL" sz="2000" dirty="0">
                <a:solidFill>
                  <a:srgbClr val="002E65"/>
                </a:solidFill>
              </a:rPr>
              <a:t>Wisselkoersresultaten</a:t>
            </a:r>
          </a:p>
          <a:p>
            <a:pPr lvl="1">
              <a:buClr>
                <a:srgbClr val="002E65"/>
              </a:buClr>
              <a:defRPr/>
            </a:pPr>
            <a:r>
              <a:rPr lang="nl-NL" sz="2000" dirty="0">
                <a:solidFill>
                  <a:srgbClr val="002E65"/>
                </a:solidFill>
              </a:rPr>
              <a:t>kortingen contante betaling</a:t>
            </a:r>
          </a:p>
          <a:p>
            <a:pPr lvl="1">
              <a:buClr>
                <a:srgbClr val="002E65"/>
              </a:buClr>
              <a:defRPr/>
            </a:pPr>
            <a:r>
              <a:rPr lang="nl-NL" sz="2000" dirty="0">
                <a:solidFill>
                  <a:srgbClr val="002E65"/>
                </a:solidFill>
              </a:rPr>
              <a:t>niet-</a:t>
            </a:r>
            <a:r>
              <a:rPr lang="nl-NL" sz="2000" dirty="0" err="1">
                <a:solidFill>
                  <a:srgbClr val="002E65"/>
                </a:solidFill>
              </a:rPr>
              <a:t>recurrente</a:t>
            </a:r>
            <a:r>
              <a:rPr lang="nl-NL" sz="2000" dirty="0">
                <a:solidFill>
                  <a:srgbClr val="002E65"/>
                </a:solidFill>
              </a:rPr>
              <a:t> financiële kosten</a:t>
            </a:r>
            <a:endParaRPr lang="en-US" sz="2400" dirty="0"/>
          </a:p>
        </p:txBody>
      </p:sp>
      <p:sp>
        <p:nvSpPr>
          <p:cNvPr id="2" name="Slide Number Placeholder 1">
            <a:extLst>
              <a:ext uri="{FF2B5EF4-FFF2-40B4-BE49-F238E27FC236}">
                <a16:creationId xmlns:a16="http://schemas.microsoft.com/office/drawing/2014/main" id="{539B59FA-D1D8-4519-8497-84AA472E2D6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92052042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ctr" eaLnBrk="1" hangingPunct="1"/>
            <a:r>
              <a:rPr lang="en-US" sz="3600" u="sng" dirty="0" err="1">
                <a:solidFill>
                  <a:schemeClr val="tx2"/>
                </a:solidFill>
              </a:rPr>
              <a:t>Resultatenrekening</a:t>
            </a:r>
            <a:endParaRPr lang="en-US" sz="3600" u="sng" dirty="0">
              <a:solidFill>
                <a:schemeClr val="tx2"/>
              </a:solidFill>
            </a:endParaRPr>
          </a:p>
        </p:txBody>
      </p:sp>
      <p:sp>
        <p:nvSpPr>
          <p:cNvPr id="70659" name="Rectangle 3"/>
          <p:cNvSpPr>
            <a:spLocks noGrp="1" noChangeArrowheads="1"/>
          </p:cNvSpPr>
          <p:nvPr>
            <p:ph idx="1"/>
          </p:nvPr>
        </p:nvSpPr>
        <p:spPr>
          <a:xfrm>
            <a:off x="623888" y="1400784"/>
            <a:ext cx="10936806" cy="4836504"/>
          </a:xfrm>
        </p:spPr>
        <p:txBody>
          <a:bodyPr>
            <a:normAutofit/>
          </a:bodyPr>
          <a:lstStyle/>
          <a:p>
            <a:pPr marL="0" indent="0">
              <a:spcBef>
                <a:spcPts val="1200"/>
              </a:spcBef>
              <a:buNone/>
              <a:defRPr/>
            </a:pPr>
            <a:r>
              <a:rPr lang="nl-NL" sz="2400" dirty="0"/>
              <a:t>Bedrijfsopbrengsten (</a:t>
            </a:r>
            <a:r>
              <a:rPr lang="nl-NL" sz="2400" dirty="0" err="1"/>
              <a:t>recurrente</a:t>
            </a:r>
            <a:r>
              <a:rPr lang="nl-NL" sz="2400" dirty="0"/>
              <a:t> en niet-</a:t>
            </a:r>
            <a:r>
              <a:rPr lang="nl-NL" sz="2400" dirty="0" err="1"/>
              <a:t>recurrente</a:t>
            </a:r>
            <a:r>
              <a:rPr lang="nl-NL" sz="2400" dirty="0"/>
              <a:t>)</a:t>
            </a:r>
          </a:p>
          <a:p>
            <a:pPr>
              <a:spcBef>
                <a:spcPts val="1200"/>
              </a:spcBef>
              <a:buFontTx/>
              <a:buChar char="-"/>
              <a:defRPr/>
            </a:pPr>
            <a:r>
              <a:rPr lang="nl-NL" sz="2400" dirty="0" err="1"/>
              <a:t>Recurrente</a:t>
            </a:r>
            <a:r>
              <a:rPr lang="nl-NL" sz="2400" dirty="0"/>
              <a:t> bedrijfskosten (kaskosten en </a:t>
            </a:r>
            <a:r>
              <a:rPr lang="nl-NL" sz="2400" dirty="0" err="1"/>
              <a:t>en</a:t>
            </a:r>
            <a:r>
              <a:rPr lang="nl-NL" sz="2400" dirty="0"/>
              <a:t> niet-kaskosten)</a:t>
            </a:r>
          </a:p>
          <a:p>
            <a:pPr>
              <a:spcBef>
                <a:spcPts val="1200"/>
              </a:spcBef>
              <a:buFontTx/>
              <a:buChar char="-"/>
              <a:defRPr/>
            </a:pPr>
            <a:r>
              <a:rPr lang="nl-NL" sz="2400" dirty="0"/>
              <a:t>Niet-</a:t>
            </a:r>
            <a:r>
              <a:rPr lang="nl-NL" sz="2400" dirty="0" err="1"/>
              <a:t>recurrente</a:t>
            </a:r>
            <a:r>
              <a:rPr lang="nl-NL" sz="2400" dirty="0"/>
              <a:t> bedrijfskosten</a:t>
            </a:r>
          </a:p>
          <a:p>
            <a:pPr marL="0" indent="0">
              <a:spcBef>
                <a:spcPts val="1200"/>
              </a:spcBef>
              <a:buNone/>
              <a:defRPr/>
            </a:pPr>
            <a:r>
              <a:rPr lang="nl-NL" sz="2400" dirty="0"/>
              <a:t>Bedrijfsresultaat  (bedrijfswinst of bedrijfsverlies)</a:t>
            </a:r>
          </a:p>
          <a:p>
            <a:pPr marL="0" indent="0">
              <a:spcBef>
                <a:spcPts val="1200"/>
              </a:spcBef>
              <a:buNone/>
              <a:defRPr/>
            </a:pPr>
            <a:r>
              <a:rPr lang="nl-NL" sz="2400" dirty="0"/>
              <a:t>+/- </a:t>
            </a:r>
            <a:r>
              <a:rPr lang="nl-NL" sz="2400" dirty="0" err="1"/>
              <a:t>Recurrent</a:t>
            </a:r>
            <a:r>
              <a:rPr lang="nl-NL" sz="2400" dirty="0"/>
              <a:t> financieel resultaat (Financiële opbrengsten – financiële kosten)</a:t>
            </a:r>
          </a:p>
          <a:p>
            <a:pPr marL="0" indent="0">
              <a:spcBef>
                <a:spcPts val="1200"/>
              </a:spcBef>
              <a:buNone/>
              <a:defRPr/>
            </a:pPr>
            <a:r>
              <a:rPr lang="nl-NL" sz="2400" dirty="0"/>
              <a:t>+/- Niet-</a:t>
            </a:r>
            <a:r>
              <a:rPr lang="nl-NL" sz="2400" dirty="0" err="1"/>
              <a:t>recurrent</a:t>
            </a:r>
            <a:r>
              <a:rPr lang="nl-NL" sz="2400" dirty="0"/>
              <a:t> financieel resultaat</a:t>
            </a:r>
          </a:p>
          <a:p>
            <a:pPr marL="0" indent="0">
              <a:spcBef>
                <a:spcPts val="1200"/>
              </a:spcBef>
              <a:buNone/>
              <a:defRPr/>
            </a:pPr>
            <a:r>
              <a:rPr lang="nl-NL" sz="2400" dirty="0"/>
              <a:t>Winst (of verlies) van het boekjaar voor belastingen</a:t>
            </a:r>
          </a:p>
          <a:p>
            <a:pPr marL="0" indent="0">
              <a:spcBef>
                <a:spcPts val="1200"/>
              </a:spcBef>
              <a:buNone/>
              <a:defRPr/>
            </a:pPr>
            <a:r>
              <a:rPr lang="nl-NL" sz="2400" dirty="0"/>
              <a:t>+/- Belastingen</a:t>
            </a:r>
          </a:p>
          <a:p>
            <a:pPr marL="0" indent="0">
              <a:spcBef>
                <a:spcPts val="1200"/>
              </a:spcBef>
              <a:buNone/>
              <a:defRPr/>
            </a:pPr>
            <a:r>
              <a:rPr lang="nl-NL" sz="2400" dirty="0"/>
              <a:t>Winst (of verlies) van het boekjaar na belastingen</a:t>
            </a:r>
          </a:p>
        </p:txBody>
      </p:sp>
      <p:sp>
        <p:nvSpPr>
          <p:cNvPr id="2" name="Slide Number Placeholder 1">
            <a:extLst>
              <a:ext uri="{FF2B5EF4-FFF2-40B4-BE49-F238E27FC236}">
                <a16:creationId xmlns:a16="http://schemas.microsoft.com/office/drawing/2014/main" id="{539B59FA-D1D8-4519-8497-84AA472E2D6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20105429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2874964" y="350837"/>
            <a:ext cx="7704137" cy="1081088"/>
          </a:xfrm>
        </p:spPr>
        <p:txBody>
          <a:bodyPr/>
          <a:lstStyle/>
          <a:p>
            <a:pPr algn="ctr" eaLnBrk="1" hangingPunct="1">
              <a:defRPr/>
            </a:pPr>
            <a:r>
              <a:rPr lang="nl-BE" sz="3200" u="sng" dirty="0"/>
              <a:t>Bestemming van het resultaat</a:t>
            </a:r>
            <a:endParaRPr lang="en-US" sz="3200" u="sng" dirty="0"/>
          </a:p>
        </p:txBody>
      </p:sp>
      <p:sp>
        <p:nvSpPr>
          <p:cNvPr id="113667" name="Rectangle 3"/>
          <p:cNvSpPr>
            <a:spLocks noGrp="1" noChangeArrowheads="1"/>
          </p:cNvSpPr>
          <p:nvPr>
            <p:ph idx="1"/>
          </p:nvPr>
        </p:nvSpPr>
        <p:spPr>
          <a:xfrm>
            <a:off x="2209800" y="1412876"/>
            <a:ext cx="7772400" cy="4683125"/>
          </a:xfrm>
        </p:spPr>
        <p:txBody>
          <a:bodyPr/>
          <a:lstStyle/>
          <a:p>
            <a:pPr eaLnBrk="1" hangingPunct="1">
              <a:buFont typeface="Wingdings" panose="05000000000000000000" pitchFamily="2" charset="2"/>
              <a:buNone/>
            </a:pPr>
            <a:r>
              <a:rPr lang="nl-BE" sz="2800" dirty="0">
                <a:solidFill>
                  <a:srgbClr val="66FF33"/>
                </a:solidFill>
              </a:rPr>
              <a:t>Winst</a:t>
            </a:r>
          </a:p>
          <a:p>
            <a:pPr eaLnBrk="1" hangingPunct="1">
              <a:buFont typeface="Wingdings" panose="05000000000000000000" pitchFamily="2" charset="2"/>
              <a:buNone/>
            </a:pPr>
            <a:r>
              <a:rPr lang="nl-BE" dirty="0"/>
              <a:t>		</a:t>
            </a:r>
            <a:r>
              <a:rPr lang="nl-BE" sz="2400" dirty="0"/>
              <a:t>Uitkering (dividenden, tantièmes, andere)</a:t>
            </a:r>
          </a:p>
          <a:p>
            <a:pPr eaLnBrk="1" hangingPunct="1">
              <a:buFont typeface="Wingdings" panose="05000000000000000000" pitchFamily="2" charset="2"/>
              <a:buNone/>
            </a:pPr>
            <a:r>
              <a:rPr lang="nl-BE" sz="2400" dirty="0"/>
              <a:t>		Reservering </a:t>
            </a:r>
            <a:r>
              <a:rPr lang="nl-BE" sz="2000" dirty="0"/>
              <a:t>(min. 10% van geplaatst kapitaal)</a:t>
            </a:r>
          </a:p>
          <a:p>
            <a:pPr eaLnBrk="1" hangingPunct="1">
              <a:buFont typeface="Wingdings" panose="05000000000000000000" pitchFamily="2" charset="2"/>
              <a:buNone/>
            </a:pPr>
            <a:r>
              <a:rPr lang="nl-BE" sz="2400" dirty="0"/>
              <a:t>		Overdracht</a:t>
            </a:r>
          </a:p>
          <a:p>
            <a:pPr eaLnBrk="1" hangingPunct="1">
              <a:buFont typeface="Wingdings" panose="05000000000000000000" pitchFamily="2" charset="2"/>
              <a:buNone/>
            </a:pPr>
            <a:endParaRPr lang="nl-BE" sz="2800" dirty="0">
              <a:solidFill>
                <a:srgbClr val="FF0000"/>
              </a:solidFill>
            </a:endParaRPr>
          </a:p>
          <a:p>
            <a:pPr eaLnBrk="1" hangingPunct="1">
              <a:buFont typeface="Wingdings" panose="05000000000000000000" pitchFamily="2" charset="2"/>
              <a:buNone/>
            </a:pPr>
            <a:r>
              <a:rPr lang="nl-BE" sz="2800" dirty="0">
                <a:solidFill>
                  <a:srgbClr val="FF0000"/>
                </a:solidFill>
              </a:rPr>
              <a:t>Verlies</a:t>
            </a:r>
          </a:p>
          <a:p>
            <a:pPr eaLnBrk="1" hangingPunct="1">
              <a:buFont typeface="Wingdings" panose="05000000000000000000" pitchFamily="2" charset="2"/>
              <a:buNone/>
            </a:pPr>
            <a:r>
              <a:rPr lang="nl-BE" dirty="0"/>
              <a:t>		</a:t>
            </a:r>
            <a:r>
              <a:rPr lang="nl-BE" sz="2400" dirty="0"/>
              <a:t>Tussenkomst vennoten</a:t>
            </a:r>
          </a:p>
          <a:p>
            <a:pPr eaLnBrk="1" hangingPunct="1">
              <a:buFont typeface="Wingdings" panose="05000000000000000000" pitchFamily="2" charset="2"/>
              <a:buNone/>
            </a:pPr>
            <a:r>
              <a:rPr lang="nl-BE" sz="2400" dirty="0"/>
              <a:t>		Kapitaalvermindering</a:t>
            </a:r>
          </a:p>
          <a:p>
            <a:pPr eaLnBrk="1" hangingPunct="1">
              <a:buFont typeface="Wingdings" panose="05000000000000000000" pitchFamily="2" charset="2"/>
              <a:buNone/>
            </a:pPr>
            <a:r>
              <a:rPr lang="nl-BE" sz="2400" dirty="0"/>
              <a:t>		Overdracht</a:t>
            </a:r>
            <a:endParaRPr lang="en-US" sz="2400" dirty="0"/>
          </a:p>
        </p:txBody>
      </p:sp>
      <p:sp>
        <p:nvSpPr>
          <p:cNvPr id="33797" name="AutoShape 8"/>
          <p:cNvSpPr>
            <a:spLocks noChangeArrowheads="1"/>
          </p:cNvSpPr>
          <p:nvPr/>
        </p:nvSpPr>
        <p:spPr bwMode="auto">
          <a:xfrm>
            <a:off x="2389189" y="5446378"/>
            <a:ext cx="504825" cy="280987"/>
          </a:xfrm>
          <a:prstGeom prst="rightArrow">
            <a:avLst>
              <a:gd name="adj1" fmla="val 50000"/>
              <a:gd name="adj2" fmla="val 44915"/>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nl-BE">
              <a:latin typeface="Arial" charset="0"/>
              <a:ea typeface="ＭＳ Ｐゴシック" charset="0"/>
            </a:endParaRPr>
          </a:p>
        </p:txBody>
      </p:sp>
      <p:sp>
        <p:nvSpPr>
          <p:cNvPr id="33798" name="AutoShape 13"/>
          <p:cNvSpPr>
            <a:spLocks noChangeArrowheads="1"/>
          </p:cNvSpPr>
          <p:nvPr/>
        </p:nvSpPr>
        <p:spPr bwMode="auto">
          <a:xfrm>
            <a:off x="2389189" y="1997076"/>
            <a:ext cx="504825" cy="269875"/>
          </a:xfrm>
          <a:prstGeom prst="rightArrow">
            <a:avLst>
              <a:gd name="adj1" fmla="val 50000"/>
              <a:gd name="adj2" fmla="val 46765"/>
            </a:avLst>
          </a:prstGeom>
          <a:solidFill>
            <a:srgbClr val="66FF33"/>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nl-BE">
              <a:latin typeface="Arial" charset="0"/>
              <a:ea typeface="ＭＳ Ｐゴシック" charset="0"/>
            </a:endParaRPr>
          </a:p>
        </p:txBody>
      </p:sp>
      <p:sp>
        <p:nvSpPr>
          <p:cNvPr id="33799" name="AutoShape 15"/>
          <p:cNvSpPr>
            <a:spLocks noChangeArrowheads="1"/>
          </p:cNvSpPr>
          <p:nvPr/>
        </p:nvSpPr>
        <p:spPr bwMode="auto">
          <a:xfrm>
            <a:off x="2389189" y="2499514"/>
            <a:ext cx="504825" cy="269875"/>
          </a:xfrm>
          <a:prstGeom prst="rightArrow">
            <a:avLst>
              <a:gd name="adj1" fmla="val 50000"/>
              <a:gd name="adj2" fmla="val 46765"/>
            </a:avLst>
          </a:prstGeom>
          <a:solidFill>
            <a:srgbClr val="66FF33"/>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nl-BE">
              <a:latin typeface="Arial" charset="0"/>
              <a:ea typeface="ＭＳ Ｐゴシック" charset="0"/>
            </a:endParaRPr>
          </a:p>
        </p:txBody>
      </p:sp>
      <p:sp>
        <p:nvSpPr>
          <p:cNvPr id="33800" name="AutoShape 16"/>
          <p:cNvSpPr>
            <a:spLocks noChangeArrowheads="1"/>
          </p:cNvSpPr>
          <p:nvPr/>
        </p:nvSpPr>
        <p:spPr bwMode="auto">
          <a:xfrm>
            <a:off x="2389189" y="3023985"/>
            <a:ext cx="504825" cy="269875"/>
          </a:xfrm>
          <a:prstGeom prst="rightArrow">
            <a:avLst>
              <a:gd name="adj1" fmla="val 50000"/>
              <a:gd name="adj2" fmla="val 46765"/>
            </a:avLst>
          </a:prstGeom>
          <a:solidFill>
            <a:srgbClr val="66FF33"/>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nl-BE">
              <a:latin typeface="Arial" charset="0"/>
              <a:ea typeface="ＭＳ Ｐゴシック" charset="0"/>
            </a:endParaRPr>
          </a:p>
        </p:txBody>
      </p:sp>
      <p:sp>
        <p:nvSpPr>
          <p:cNvPr id="33801" name="AutoShape 17"/>
          <p:cNvSpPr>
            <a:spLocks noChangeArrowheads="1"/>
          </p:cNvSpPr>
          <p:nvPr/>
        </p:nvSpPr>
        <p:spPr bwMode="auto">
          <a:xfrm>
            <a:off x="2389189" y="4568612"/>
            <a:ext cx="504825" cy="280987"/>
          </a:xfrm>
          <a:prstGeom prst="rightArrow">
            <a:avLst>
              <a:gd name="adj1" fmla="val 50000"/>
              <a:gd name="adj2" fmla="val 44915"/>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nl-BE">
              <a:latin typeface="Arial" charset="0"/>
              <a:ea typeface="ＭＳ Ｐゴシック" charset="0"/>
            </a:endParaRPr>
          </a:p>
        </p:txBody>
      </p:sp>
      <p:sp>
        <p:nvSpPr>
          <p:cNvPr id="33802" name="AutoShape 18"/>
          <p:cNvSpPr>
            <a:spLocks noChangeArrowheads="1"/>
          </p:cNvSpPr>
          <p:nvPr/>
        </p:nvSpPr>
        <p:spPr bwMode="auto">
          <a:xfrm>
            <a:off x="2389189" y="5077742"/>
            <a:ext cx="504825" cy="280987"/>
          </a:xfrm>
          <a:prstGeom prst="rightArrow">
            <a:avLst>
              <a:gd name="adj1" fmla="val 50000"/>
              <a:gd name="adj2" fmla="val 44915"/>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nl-BE">
              <a:latin typeface="Arial" charset="0"/>
              <a:ea typeface="ＭＳ Ｐゴシック" charset="0"/>
            </a:endParaRPr>
          </a:p>
        </p:txBody>
      </p:sp>
      <p:sp>
        <p:nvSpPr>
          <p:cNvPr id="2" name="Slide Number Placeholder 1">
            <a:extLst>
              <a:ext uri="{FF2B5EF4-FFF2-40B4-BE49-F238E27FC236}">
                <a16:creationId xmlns:a16="http://schemas.microsoft.com/office/drawing/2014/main" id="{84EE83FC-2F72-4C95-994C-16A71A86F37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2209800" y="812800"/>
            <a:ext cx="7772400" cy="1143000"/>
          </a:xfrm>
        </p:spPr>
        <p:txBody>
          <a:bodyPr/>
          <a:lstStyle/>
          <a:p>
            <a:pPr algn="l" eaLnBrk="1" hangingPunct="1">
              <a:defRPr/>
            </a:pPr>
            <a:r>
              <a:rPr lang="nl-BE" sz="2800" u="sng" dirty="0"/>
              <a:t>Bestemming van het resultaat:</a:t>
            </a:r>
            <a:endParaRPr lang="en-US" sz="2800" u="sng" dirty="0"/>
          </a:p>
        </p:txBody>
      </p:sp>
      <p:sp>
        <p:nvSpPr>
          <p:cNvPr id="114691" name="Rectangle 3"/>
          <p:cNvSpPr>
            <a:spLocks noGrp="1" noChangeArrowheads="1"/>
          </p:cNvSpPr>
          <p:nvPr>
            <p:ph type="body" sz="half" idx="1"/>
          </p:nvPr>
        </p:nvSpPr>
        <p:spPr>
          <a:xfrm>
            <a:off x="1981200" y="1600201"/>
            <a:ext cx="4033838" cy="4525963"/>
          </a:xfrm>
        </p:spPr>
        <p:txBody>
          <a:bodyPr/>
          <a:lstStyle/>
          <a:p>
            <a:pPr eaLnBrk="1" hangingPunct="1">
              <a:buFont typeface="Wingdings" panose="05000000000000000000" pitchFamily="2" charset="2"/>
              <a:buNone/>
              <a:defRPr/>
            </a:pPr>
            <a:endParaRPr lang="nl-BE"/>
          </a:p>
          <a:p>
            <a:pPr eaLnBrk="1" hangingPunct="1">
              <a:buFont typeface="Wingdings" panose="05000000000000000000" pitchFamily="2" charset="2"/>
              <a:buNone/>
              <a:defRPr/>
            </a:pPr>
            <a:endParaRPr lang="en-US"/>
          </a:p>
        </p:txBody>
      </p:sp>
      <p:graphicFrame>
        <p:nvGraphicFramePr>
          <p:cNvPr id="80900" name="Object 4"/>
          <p:cNvGraphicFramePr>
            <a:graphicFrameLocks noGrp="1" noChangeAspect="1"/>
          </p:cNvGraphicFramePr>
          <p:nvPr>
            <p:ph sz="half" idx="2"/>
          </p:nvPr>
        </p:nvGraphicFramePr>
        <p:xfrm>
          <a:off x="2482851" y="1835150"/>
          <a:ext cx="7559675" cy="2508250"/>
        </p:xfrm>
        <a:graphic>
          <a:graphicData uri="http://schemas.openxmlformats.org/presentationml/2006/ole">
            <mc:AlternateContent xmlns:mc="http://schemas.openxmlformats.org/markup-compatibility/2006">
              <mc:Choice xmlns:v="urn:schemas-microsoft-com:vml" Requires="v">
                <p:oleObj spid="_x0000_s6155" name="Worksheet" r:id="rId4" imgW="5778500" imgH="1917700" progId="Excel.Sheet.8">
                  <p:embed/>
                </p:oleObj>
              </mc:Choice>
              <mc:Fallback>
                <p:oleObj name="Worksheet" r:id="rId4" imgW="5778500" imgH="1917700" progId="Excel.Sheet.8">
                  <p:embed/>
                  <p:pic>
                    <p:nvPicPr>
                      <p:cNvPr id="8090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2851" y="1835150"/>
                        <a:ext cx="7559675"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3" name="Rectangle 5"/>
          <p:cNvSpPr>
            <a:spLocks noChangeArrowheads="1"/>
          </p:cNvSpPr>
          <p:nvPr/>
        </p:nvSpPr>
        <p:spPr bwMode="auto">
          <a:xfrm>
            <a:off x="2536825" y="475773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nl-BE" sz="2800" dirty="0">
                <a:solidFill>
                  <a:schemeClr val="tx2"/>
                </a:solidFill>
              </a:rPr>
              <a:t>Balans wordt opgesteld na </a:t>
            </a:r>
            <a:r>
              <a:rPr lang="nl-BE" altLang="nl-NL" sz="2800" dirty="0">
                <a:solidFill>
                  <a:schemeClr val="tx2"/>
                </a:solidFill>
              </a:rPr>
              <a:t>‘</a:t>
            </a:r>
            <a:r>
              <a:rPr lang="nl-BE" sz="2800" dirty="0">
                <a:solidFill>
                  <a:schemeClr val="tx2"/>
                </a:solidFill>
              </a:rPr>
              <a:t>toewijzing</a:t>
            </a:r>
            <a:r>
              <a:rPr lang="nl-BE" altLang="nl-NL" sz="2800" dirty="0">
                <a:solidFill>
                  <a:schemeClr val="tx2"/>
                </a:solidFill>
              </a:rPr>
              <a:t>’</a:t>
            </a:r>
            <a:endParaRPr lang="en-US" sz="2800" dirty="0">
              <a:solidFill>
                <a:schemeClr val="tx2"/>
              </a:solidFill>
            </a:endParaRPr>
          </a:p>
        </p:txBody>
      </p:sp>
      <p:sp>
        <p:nvSpPr>
          <p:cNvPr id="2" name="Slide Number Placeholder 1">
            <a:extLst>
              <a:ext uri="{FF2B5EF4-FFF2-40B4-BE49-F238E27FC236}">
                <a16:creationId xmlns:a16="http://schemas.microsoft.com/office/drawing/2014/main" id="{B006BF86-20DB-4378-B54F-D8A966FB5778}"/>
              </a:ext>
            </a:extLst>
          </p:cNvPr>
          <p:cNvSpPr>
            <a:spLocks noGrp="1"/>
          </p:cNvSpPr>
          <p:nvPr>
            <p:ph type="sldNum" sz="quarter" idx="12"/>
          </p:nvPr>
        </p:nvSpPr>
        <p:spPr/>
        <p:txBody>
          <a:bodyPr/>
          <a:lstStyle/>
          <a:p>
            <a:fld id="{98E12EA2-E7FF-C44E-996C-15C424173CE7}" type="slidenum">
              <a:rPr lang="nl-NL" smtClean="0"/>
              <a:pPr/>
              <a:t>36</a:t>
            </a:fld>
            <a:endParaRPr lang="nl-NL"/>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696687" y="311151"/>
            <a:ext cx="8496300" cy="1152525"/>
          </a:xfrm>
        </p:spPr>
        <p:txBody>
          <a:bodyPr>
            <a:normAutofit fontScale="90000"/>
          </a:bodyPr>
          <a:lstStyle/>
          <a:p>
            <a:pPr algn="ctr" eaLnBrk="1" hangingPunct="1">
              <a:defRPr/>
            </a:pPr>
            <a:r>
              <a:rPr lang="nl-BE" u="sng" dirty="0">
                <a:solidFill>
                  <a:schemeClr val="tx2"/>
                </a:solidFill>
                <a:ea typeface="+mj-ea"/>
              </a:rPr>
              <a:t>Het minimum algemeen rekeningstelsel</a:t>
            </a:r>
            <a:endParaRPr lang="en-US" u="sng" dirty="0">
              <a:solidFill>
                <a:schemeClr val="tx2"/>
              </a:solidFill>
              <a:ea typeface="+mj-ea"/>
            </a:endParaRPr>
          </a:p>
        </p:txBody>
      </p:sp>
      <p:sp>
        <p:nvSpPr>
          <p:cNvPr id="118787" name="Rectangle 3"/>
          <p:cNvSpPr>
            <a:spLocks noGrp="1" noChangeArrowheads="1"/>
          </p:cNvSpPr>
          <p:nvPr>
            <p:ph idx="1"/>
          </p:nvPr>
        </p:nvSpPr>
        <p:spPr>
          <a:xfrm>
            <a:off x="2238375" y="1962150"/>
            <a:ext cx="7772400" cy="4895850"/>
          </a:xfrm>
        </p:spPr>
        <p:txBody>
          <a:bodyPr/>
          <a:lstStyle/>
          <a:p>
            <a:pPr eaLnBrk="1" hangingPunct="1">
              <a:buFont typeface="Wingdings" panose="05000000000000000000" pitchFamily="2" charset="2"/>
              <a:buNone/>
            </a:pPr>
            <a:r>
              <a:rPr lang="nl-BE" sz="2800" dirty="0"/>
              <a:t>Indeling in klassen (1 cijfer):</a:t>
            </a:r>
          </a:p>
          <a:p>
            <a:pPr eaLnBrk="1" hangingPunct="1">
              <a:buFont typeface="Wingdings" panose="05000000000000000000" pitchFamily="2" charset="2"/>
              <a:buNone/>
            </a:pPr>
            <a:r>
              <a:rPr lang="nl-BE" sz="2800" dirty="0"/>
              <a:t>	</a:t>
            </a:r>
            <a:r>
              <a:rPr lang="nl-BE" sz="2400" dirty="0"/>
              <a:t>1 – 5   	balansrekeningen</a:t>
            </a:r>
          </a:p>
          <a:p>
            <a:pPr eaLnBrk="1" hangingPunct="1">
              <a:buFont typeface="Wingdings" panose="05000000000000000000" pitchFamily="2" charset="2"/>
              <a:buNone/>
            </a:pPr>
            <a:r>
              <a:rPr lang="nl-BE" sz="2400" dirty="0"/>
              <a:t>	6 – 7  	resultatenrekeningen</a:t>
            </a:r>
          </a:p>
          <a:p>
            <a:pPr eaLnBrk="1" hangingPunct="1">
              <a:buFont typeface="Wingdings" panose="05000000000000000000" pitchFamily="2" charset="2"/>
              <a:buNone/>
            </a:pPr>
            <a:r>
              <a:rPr lang="nl-BE" sz="2400" dirty="0"/>
              <a:t>	0		orderrekeningen</a:t>
            </a:r>
          </a:p>
          <a:p>
            <a:pPr eaLnBrk="1" hangingPunct="1">
              <a:buFont typeface="Wingdings" panose="05000000000000000000" pitchFamily="2" charset="2"/>
              <a:buNone/>
            </a:pPr>
            <a:r>
              <a:rPr lang="nl-BE" sz="2400" dirty="0"/>
              <a:t>	8 – 9 	analytisch boekhouden</a:t>
            </a:r>
          </a:p>
          <a:p>
            <a:pPr eaLnBrk="1" hangingPunct="1">
              <a:buFont typeface="Wingdings" panose="05000000000000000000" pitchFamily="2" charset="2"/>
              <a:buNone/>
            </a:pPr>
            <a:r>
              <a:rPr lang="nl-BE" sz="2800" dirty="0"/>
              <a:t>Groepen (2 cijfers)</a:t>
            </a:r>
          </a:p>
          <a:p>
            <a:pPr eaLnBrk="1" hangingPunct="1">
              <a:buFont typeface="Wingdings" panose="05000000000000000000" pitchFamily="2" charset="2"/>
              <a:buNone/>
            </a:pPr>
            <a:r>
              <a:rPr lang="nl-BE" sz="2800" dirty="0"/>
              <a:t>Rekeningen (3 cijfers)</a:t>
            </a:r>
          </a:p>
          <a:p>
            <a:pPr eaLnBrk="1" hangingPunct="1">
              <a:buFont typeface="Wingdings" panose="05000000000000000000" pitchFamily="2" charset="2"/>
              <a:buNone/>
            </a:pPr>
            <a:r>
              <a:rPr lang="nl-BE" sz="2800" dirty="0"/>
              <a:t>Sub-rekeningen (4 cijfers)</a:t>
            </a:r>
            <a:endParaRPr lang="en-US" sz="2800" dirty="0"/>
          </a:p>
        </p:txBody>
      </p:sp>
      <p:sp>
        <p:nvSpPr>
          <p:cNvPr id="2" name="Slide Number Placeholder 1">
            <a:extLst>
              <a:ext uri="{FF2B5EF4-FFF2-40B4-BE49-F238E27FC236}">
                <a16:creationId xmlns:a16="http://schemas.microsoft.com/office/drawing/2014/main" id="{C57488DB-C62A-4673-A856-D25A0CA4E77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p:cNvSpPr>
            <a:spLocks noGrp="1" noChangeArrowheads="1"/>
          </p:cNvSpPr>
          <p:nvPr>
            <p:ph idx="1"/>
          </p:nvPr>
        </p:nvSpPr>
        <p:spPr>
          <a:xfrm>
            <a:off x="2980109" y="890280"/>
            <a:ext cx="7772400" cy="5832475"/>
          </a:xfrm>
        </p:spPr>
        <p:txBody>
          <a:bodyPr/>
          <a:lstStyle/>
          <a:p>
            <a:pPr eaLnBrk="1" hangingPunct="1">
              <a:lnSpc>
                <a:spcPct val="90000"/>
              </a:lnSpc>
            </a:pPr>
            <a:r>
              <a:rPr lang="nl-BE" sz="2400" u="sng" dirty="0"/>
              <a:t>Klasse 1:</a:t>
            </a:r>
            <a:r>
              <a:rPr lang="nl-BE" sz="2400" dirty="0"/>
              <a:t> Eigen vermogen, voorzieningen voor risico</a:t>
            </a:r>
            <a:r>
              <a:rPr lang="nl-BE" altLang="nl-NL" sz="2400" dirty="0"/>
              <a:t>’</a:t>
            </a:r>
            <a:r>
              <a:rPr lang="nl-BE" sz="2400" dirty="0"/>
              <a:t>s en kosten en schulden op meer dan één jaar</a:t>
            </a:r>
          </a:p>
          <a:p>
            <a:pPr eaLnBrk="1" hangingPunct="1">
              <a:lnSpc>
                <a:spcPct val="90000"/>
              </a:lnSpc>
            </a:pPr>
            <a:r>
              <a:rPr lang="nl-BE" sz="2400" u="sng" dirty="0"/>
              <a:t>Klasse 2:</a:t>
            </a:r>
            <a:r>
              <a:rPr lang="nl-BE" sz="2400" dirty="0"/>
              <a:t> Oprichtingskosten, vaste activa en vorderingen op meer dan één jaar</a:t>
            </a:r>
          </a:p>
          <a:p>
            <a:pPr eaLnBrk="1" hangingPunct="1">
              <a:lnSpc>
                <a:spcPct val="90000"/>
              </a:lnSpc>
            </a:pPr>
            <a:r>
              <a:rPr lang="nl-BE" sz="2400" u="sng" dirty="0"/>
              <a:t>Klasse 3:</a:t>
            </a:r>
            <a:r>
              <a:rPr lang="nl-BE" sz="2400" dirty="0"/>
              <a:t> Voorraden en bestellingen in uitvoering</a:t>
            </a:r>
          </a:p>
          <a:p>
            <a:pPr eaLnBrk="1" hangingPunct="1">
              <a:lnSpc>
                <a:spcPct val="90000"/>
              </a:lnSpc>
            </a:pPr>
            <a:r>
              <a:rPr lang="nl-BE" sz="2400" u="sng" dirty="0"/>
              <a:t>Klasse 4:</a:t>
            </a:r>
            <a:r>
              <a:rPr lang="nl-BE" sz="2400" dirty="0"/>
              <a:t> Vorderingen en schulden op minder dan één jaar</a:t>
            </a:r>
          </a:p>
          <a:p>
            <a:pPr eaLnBrk="1" hangingPunct="1">
              <a:lnSpc>
                <a:spcPct val="90000"/>
              </a:lnSpc>
            </a:pPr>
            <a:r>
              <a:rPr lang="nl-BE" sz="2400" u="sng" dirty="0"/>
              <a:t>Klasse 5:</a:t>
            </a:r>
            <a:r>
              <a:rPr lang="nl-BE" sz="2400" dirty="0"/>
              <a:t> Geldbeleggingen en liquide middelen</a:t>
            </a:r>
          </a:p>
          <a:p>
            <a:pPr eaLnBrk="1" hangingPunct="1">
              <a:lnSpc>
                <a:spcPct val="90000"/>
              </a:lnSpc>
            </a:pPr>
            <a:r>
              <a:rPr lang="nl-BE" sz="2400" u="sng" dirty="0"/>
              <a:t>Klasse 6:</a:t>
            </a:r>
            <a:r>
              <a:rPr lang="nl-BE" sz="2400" dirty="0"/>
              <a:t> Kosten</a:t>
            </a:r>
          </a:p>
          <a:p>
            <a:pPr eaLnBrk="1" hangingPunct="1">
              <a:lnSpc>
                <a:spcPct val="90000"/>
              </a:lnSpc>
            </a:pPr>
            <a:r>
              <a:rPr lang="nl-BE" sz="2400" u="sng" dirty="0"/>
              <a:t>Klasse 7:</a:t>
            </a:r>
            <a:r>
              <a:rPr lang="nl-BE" sz="2400" dirty="0"/>
              <a:t> Opbrengsten</a:t>
            </a:r>
          </a:p>
          <a:p>
            <a:pPr eaLnBrk="1" hangingPunct="1">
              <a:lnSpc>
                <a:spcPct val="90000"/>
              </a:lnSpc>
            </a:pPr>
            <a:r>
              <a:rPr lang="nl-BE" sz="2400" u="sng" dirty="0"/>
              <a:t>Klasse 0:</a:t>
            </a:r>
            <a:r>
              <a:rPr lang="nl-BE" sz="2400" dirty="0"/>
              <a:t> Orderrekeningen (niet in de balans opgenomen rechten en verplichtingen)</a:t>
            </a:r>
            <a:endParaRPr lang="en-US" sz="2400" dirty="0"/>
          </a:p>
        </p:txBody>
      </p:sp>
      <p:sp>
        <p:nvSpPr>
          <p:cNvPr id="2" name="Slide Number Placeholder 1">
            <a:extLst>
              <a:ext uri="{FF2B5EF4-FFF2-40B4-BE49-F238E27FC236}">
                <a16:creationId xmlns:a16="http://schemas.microsoft.com/office/drawing/2014/main" id="{1DD4DECC-77E2-4807-A43C-F0CEC1D907F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1981200" y="1600201"/>
            <a:ext cx="8686800" cy="4525963"/>
          </a:xfrm>
        </p:spPr>
        <p:txBody>
          <a:bodyPr/>
          <a:lstStyle/>
          <a:p>
            <a:r>
              <a:rPr lang="nl-NL" dirty="0"/>
              <a:t>Voorbeeld:</a:t>
            </a:r>
          </a:p>
          <a:p>
            <a:endParaRPr lang="nl-NL" dirty="0"/>
          </a:p>
          <a:p>
            <a:pPr>
              <a:buFont typeface="Wingdings" panose="05000000000000000000" pitchFamily="2" charset="2"/>
              <a:buNone/>
            </a:pPr>
            <a:r>
              <a:rPr lang="nl-NL" sz="2400" dirty="0"/>
              <a:t>Klasse		5	 Geldbeleggingen en </a:t>
            </a:r>
            <a:r>
              <a:rPr lang="nl-NL" sz="2400" dirty="0" err="1"/>
              <a:t>liq</a:t>
            </a:r>
            <a:r>
              <a:rPr lang="nl-NL" sz="2400" dirty="0"/>
              <a:t>. </a:t>
            </a:r>
            <a:r>
              <a:rPr lang="nl-NL" sz="2400" dirty="0" err="1"/>
              <a:t>midd</a:t>
            </a:r>
            <a:r>
              <a:rPr lang="nl-NL" sz="2400" dirty="0"/>
              <a:t>.</a:t>
            </a:r>
          </a:p>
          <a:p>
            <a:pPr>
              <a:buFont typeface="Wingdings" panose="05000000000000000000" pitchFamily="2" charset="2"/>
              <a:buNone/>
            </a:pPr>
            <a:r>
              <a:rPr lang="nl-NL" sz="2400" dirty="0"/>
              <a:t>Groep		55	 Kredietinstellingen</a:t>
            </a:r>
          </a:p>
          <a:p>
            <a:pPr>
              <a:buFont typeface="Wingdings" panose="05000000000000000000" pitchFamily="2" charset="2"/>
              <a:buNone/>
            </a:pPr>
            <a:r>
              <a:rPr lang="nl-NL" sz="2400" dirty="0"/>
              <a:t>Rekening	550	 Rekeningen fin. instellingen</a:t>
            </a:r>
          </a:p>
          <a:p>
            <a:pPr>
              <a:buFont typeface="Wingdings" panose="05000000000000000000" pitchFamily="2" charset="2"/>
              <a:buNone/>
            </a:pPr>
            <a:r>
              <a:rPr lang="nl-NL" sz="2400" dirty="0" err="1"/>
              <a:t>Subrekening</a:t>
            </a:r>
            <a:r>
              <a:rPr lang="nl-NL" sz="2400" dirty="0"/>
              <a:t>	5500  Zichtrekening Bank A</a:t>
            </a:r>
          </a:p>
          <a:p>
            <a:pPr>
              <a:buFont typeface="Wingdings" panose="05000000000000000000" pitchFamily="2" charset="2"/>
              <a:buNone/>
            </a:pPr>
            <a:r>
              <a:rPr lang="nl-NL" sz="2400" dirty="0"/>
              <a:t>				5510  Zichtrekening Bank B</a:t>
            </a:r>
          </a:p>
          <a:p>
            <a:pPr>
              <a:buFont typeface="Wingdings" panose="05000000000000000000" pitchFamily="2" charset="2"/>
              <a:buNone/>
            </a:pPr>
            <a:r>
              <a:rPr lang="nl-NL" sz="2400" dirty="0"/>
              <a:t>				5520  Zichtrekening Bank C</a:t>
            </a:r>
          </a:p>
        </p:txBody>
      </p:sp>
      <p:sp>
        <p:nvSpPr>
          <p:cNvPr id="2" name="Slide Number Placeholder 1">
            <a:extLst>
              <a:ext uri="{FF2B5EF4-FFF2-40B4-BE49-F238E27FC236}">
                <a16:creationId xmlns:a16="http://schemas.microsoft.com/office/drawing/2014/main" id="{B34DB045-899E-447F-B791-A6683BC0FDF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nl-NL" sz="3200" dirty="0"/>
              <a:t>2.2 Welke informatie kan men vinden in de jaarrekening?</a:t>
            </a:r>
            <a:endParaRPr lang="nl-NL" dirty="0"/>
          </a:p>
        </p:txBody>
      </p:sp>
      <p:sp>
        <p:nvSpPr>
          <p:cNvPr id="77827" name="Rectangle 3"/>
          <p:cNvSpPr>
            <a:spLocks noGrp="1" noChangeArrowheads="1"/>
          </p:cNvSpPr>
          <p:nvPr>
            <p:ph idx="1"/>
          </p:nvPr>
        </p:nvSpPr>
        <p:spPr/>
        <p:txBody>
          <a:bodyPr>
            <a:normAutofit/>
          </a:bodyPr>
          <a:lstStyle/>
          <a:p>
            <a:pPr marL="609600" indent="-609600">
              <a:defRPr/>
            </a:pPr>
            <a:r>
              <a:rPr lang="nl-NL" sz="2400" dirty="0"/>
              <a:t>Balans:</a:t>
            </a:r>
          </a:p>
          <a:p>
            <a:pPr marL="971550">
              <a:buFontTx/>
              <a:buChar char="-"/>
              <a:defRPr/>
            </a:pPr>
            <a:r>
              <a:rPr lang="nl-NL" sz="2400" dirty="0"/>
              <a:t>Geeft overzicht van de bezittingen (activa) </a:t>
            </a:r>
          </a:p>
          <a:p>
            <a:pPr marL="982663" indent="0">
              <a:buNone/>
              <a:defRPr/>
            </a:pPr>
            <a:r>
              <a:rPr lang="nl-NL" sz="2400" dirty="0"/>
              <a:t>en de schulden (passiva)</a:t>
            </a:r>
          </a:p>
          <a:p>
            <a:pPr marL="971550">
              <a:buFontTx/>
              <a:buChar char="-"/>
              <a:defRPr/>
            </a:pPr>
            <a:r>
              <a:rPr lang="nl-NL" sz="2400" dirty="0"/>
              <a:t>Momentopname</a:t>
            </a:r>
          </a:p>
          <a:p>
            <a:pPr marL="628650" indent="0">
              <a:buNone/>
              <a:defRPr/>
            </a:pPr>
            <a:endParaRPr lang="nl-NL" sz="2400" dirty="0"/>
          </a:p>
          <a:p>
            <a:pPr marL="628650" indent="-628650">
              <a:defRPr/>
            </a:pPr>
            <a:r>
              <a:rPr lang="nl-NL" sz="2400" dirty="0"/>
              <a:t>Resultatenrekening:</a:t>
            </a:r>
          </a:p>
          <a:p>
            <a:pPr marL="971550">
              <a:buFontTx/>
              <a:buChar char="-"/>
              <a:defRPr/>
            </a:pPr>
            <a:r>
              <a:rPr lang="nl-NL" sz="2400" dirty="0"/>
              <a:t>Geeft overzicht van de gerealiseerde opbrengsten en de gemaakte kosten (in een bepaalde periode)</a:t>
            </a:r>
          </a:p>
          <a:p>
            <a:pPr marL="971550">
              <a:buFontTx/>
              <a:buChar char="-"/>
              <a:defRPr/>
            </a:pPr>
            <a:r>
              <a:rPr lang="nl-NL" sz="2400" dirty="0"/>
              <a:t>Resulteert in winst of verlies </a:t>
            </a:r>
          </a:p>
        </p:txBody>
      </p:sp>
      <p:sp>
        <p:nvSpPr>
          <p:cNvPr id="2" name="Slide Number Placeholder 1">
            <a:extLst>
              <a:ext uri="{FF2B5EF4-FFF2-40B4-BE49-F238E27FC236}">
                <a16:creationId xmlns:a16="http://schemas.microsoft.com/office/drawing/2014/main" id="{B5778201-2246-4CC3-9E60-1CE41BDEE62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95203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2E7F52-8239-46BA-B1A2-26AF90413955}"/>
              </a:ext>
            </a:extLst>
          </p:cNvPr>
          <p:cNvSpPr>
            <a:spLocks noGrp="1"/>
          </p:cNvSpPr>
          <p:nvPr>
            <p:ph type="title"/>
          </p:nvPr>
        </p:nvSpPr>
        <p:spPr>
          <a:xfrm>
            <a:off x="534436" y="252965"/>
            <a:ext cx="10936806" cy="1069975"/>
          </a:xfrm>
        </p:spPr>
        <p:txBody>
          <a:bodyPr/>
          <a:lstStyle/>
          <a:p>
            <a:r>
              <a:rPr lang="nl-BE" dirty="0"/>
              <a:t>Jaarrekening nv Zitmeubel</a:t>
            </a:r>
          </a:p>
        </p:txBody>
      </p:sp>
      <p:graphicFrame>
        <p:nvGraphicFramePr>
          <p:cNvPr id="7" name="Tijdelijke aanduiding voor inhoud 6">
            <a:extLst>
              <a:ext uri="{FF2B5EF4-FFF2-40B4-BE49-F238E27FC236}">
                <a16:creationId xmlns:a16="http://schemas.microsoft.com/office/drawing/2014/main" id="{D09B96F3-46FC-4B37-9217-E0F65E8CEA02}"/>
              </a:ext>
            </a:extLst>
          </p:cNvPr>
          <p:cNvGraphicFramePr>
            <a:graphicFrameLocks noGrp="1"/>
          </p:cNvGraphicFramePr>
          <p:nvPr>
            <p:ph idx="1"/>
            <p:extLst>
              <p:ext uri="{D42A27DB-BD31-4B8C-83A1-F6EECF244321}">
                <p14:modId xmlns:p14="http://schemas.microsoft.com/office/powerpoint/2010/main" val="281064759"/>
              </p:ext>
            </p:extLst>
          </p:nvPr>
        </p:nvGraphicFramePr>
        <p:xfrm>
          <a:off x="392767" y="947176"/>
          <a:ext cx="10927207" cy="5910824"/>
        </p:xfrm>
        <a:graphic>
          <a:graphicData uri="http://schemas.openxmlformats.org/drawingml/2006/table">
            <a:tbl>
              <a:tblPr>
                <a:tableStyleId>{5C22544A-7EE6-4342-B048-85BDC9FD1C3A}</a:tableStyleId>
              </a:tblPr>
              <a:tblGrid>
                <a:gridCol w="4986807">
                  <a:extLst>
                    <a:ext uri="{9D8B030D-6E8A-4147-A177-3AD203B41FA5}">
                      <a16:colId xmlns:a16="http://schemas.microsoft.com/office/drawing/2014/main" val="2736354189"/>
                    </a:ext>
                  </a:extLst>
                </a:gridCol>
                <a:gridCol w="1485100">
                  <a:extLst>
                    <a:ext uri="{9D8B030D-6E8A-4147-A177-3AD203B41FA5}">
                      <a16:colId xmlns:a16="http://schemas.microsoft.com/office/drawing/2014/main" val="492395175"/>
                    </a:ext>
                  </a:extLst>
                </a:gridCol>
                <a:gridCol w="1485100">
                  <a:extLst>
                    <a:ext uri="{9D8B030D-6E8A-4147-A177-3AD203B41FA5}">
                      <a16:colId xmlns:a16="http://schemas.microsoft.com/office/drawing/2014/main" val="1263771168"/>
                    </a:ext>
                  </a:extLst>
                </a:gridCol>
                <a:gridCol w="1485100">
                  <a:extLst>
                    <a:ext uri="{9D8B030D-6E8A-4147-A177-3AD203B41FA5}">
                      <a16:colId xmlns:a16="http://schemas.microsoft.com/office/drawing/2014/main" val="1699777103"/>
                    </a:ext>
                  </a:extLst>
                </a:gridCol>
                <a:gridCol w="1485100">
                  <a:extLst>
                    <a:ext uri="{9D8B030D-6E8A-4147-A177-3AD203B41FA5}">
                      <a16:colId xmlns:a16="http://schemas.microsoft.com/office/drawing/2014/main" val="2033552786"/>
                    </a:ext>
                  </a:extLst>
                </a:gridCol>
              </a:tblGrid>
              <a:tr h="161504">
                <a:tc>
                  <a:txBody>
                    <a:bodyPr/>
                    <a:lstStyle/>
                    <a:p>
                      <a:pPr>
                        <a:lnSpc>
                          <a:spcPct val="107000"/>
                        </a:lnSpc>
                        <a:spcAft>
                          <a:spcPts val="0"/>
                        </a:spcAft>
                      </a:pPr>
                      <a:r>
                        <a:rPr lang="nl-NL" sz="1200" dirty="0">
                          <a:effectLst/>
                        </a:rPr>
                        <a:t>BALANS NA WINSTVERDELING</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ctr">
                        <a:lnSpc>
                          <a:spcPct val="107000"/>
                        </a:lnSpc>
                        <a:spcAft>
                          <a:spcPts val="0"/>
                        </a:spcAft>
                      </a:pPr>
                      <a:r>
                        <a:rPr lang="nl-NL" sz="1200">
                          <a:effectLst/>
                        </a:rPr>
                        <a:t>20X2</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ctr">
                        <a:lnSpc>
                          <a:spcPct val="107000"/>
                        </a:lnSpc>
                        <a:spcAft>
                          <a:spcPts val="0"/>
                        </a:spcAft>
                      </a:pPr>
                      <a:r>
                        <a:rPr lang="nl-NL" sz="1200">
                          <a:effectLst/>
                        </a:rPr>
                        <a:t>20X1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ctr">
                        <a:lnSpc>
                          <a:spcPct val="107000"/>
                        </a:lnSpc>
                        <a:spcAft>
                          <a:spcPts val="0"/>
                        </a:spcAft>
                      </a:pPr>
                      <a:r>
                        <a:rPr lang="nl-NL" sz="1200">
                          <a:effectLst/>
                        </a:rPr>
                        <a:t>20X0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3519670649"/>
                  </a:ext>
                </a:extLst>
              </a:tr>
              <a:tr h="161504">
                <a:tc>
                  <a:txBody>
                    <a:bodyPr/>
                    <a:lstStyle/>
                    <a:p>
                      <a:pPr>
                        <a:lnSpc>
                          <a:spcPct val="107000"/>
                        </a:lnSpc>
                        <a:spcAft>
                          <a:spcPts val="0"/>
                        </a:spcAft>
                      </a:pPr>
                      <a:r>
                        <a:rPr lang="nl-NL" sz="1200" dirty="0">
                          <a:effectLst/>
                        </a:rPr>
                        <a:t>Bedragen in eenheden EUR</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3687595949"/>
                  </a:ext>
                </a:extLst>
              </a:tr>
              <a:tr h="161504">
                <a:tc>
                  <a:txBody>
                    <a:bodyPr/>
                    <a:lstStyle/>
                    <a:p>
                      <a:pPr>
                        <a:lnSpc>
                          <a:spcPct val="107000"/>
                        </a:lnSpc>
                        <a:spcAft>
                          <a:spcPts val="0"/>
                        </a:spcAft>
                      </a:pPr>
                      <a:r>
                        <a:rPr lang="nl-NL" sz="1200" dirty="0">
                          <a:effectLst/>
                        </a:rPr>
                        <a:t>ACTIVA</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1704990443"/>
                  </a:ext>
                </a:extLst>
              </a:tr>
              <a:tr h="161504">
                <a:tc>
                  <a:txBody>
                    <a:bodyPr/>
                    <a:lstStyle/>
                    <a:p>
                      <a:pPr>
                        <a:lnSpc>
                          <a:spcPct val="107000"/>
                        </a:lnSpc>
                        <a:spcAft>
                          <a:spcPts val="0"/>
                        </a:spcAft>
                      </a:pPr>
                      <a:r>
                        <a:rPr lang="nl-NL" sz="1200">
                          <a:effectLst/>
                        </a:rPr>
                        <a:t>VASTE ACTIVA</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nSpc>
                          <a:spcPct val="107000"/>
                        </a:lnSpc>
                        <a:spcAft>
                          <a:spcPts val="0"/>
                        </a:spcAft>
                      </a:pPr>
                      <a:r>
                        <a:rPr lang="nl-NL" sz="1200" dirty="0">
                          <a:effectLst/>
                        </a:rPr>
                        <a:t>20/28</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43.315</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40.242</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57.230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2306691386"/>
                  </a:ext>
                </a:extLst>
              </a:tr>
              <a:tr h="161504">
                <a:tc>
                  <a:txBody>
                    <a:bodyPr/>
                    <a:lstStyle/>
                    <a:p>
                      <a:pPr>
                        <a:lnSpc>
                          <a:spcPct val="107000"/>
                        </a:lnSpc>
                        <a:spcAft>
                          <a:spcPts val="0"/>
                        </a:spcAft>
                      </a:pPr>
                      <a:r>
                        <a:rPr lang="nl-NL" sz="1200">
                          <a:effectLst/>
                        </a:rPr>
                        <a:t>OPRICHTINGSKOSTEN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20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13.534</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449</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917</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1289502271"/>
                  </a:ext>
                </a:extLst>
              </a:tr>
              <a:tr h="161504">
                <a:tc>
                  <a:txBody>
                    <a:bodyPr/>
                    <a:lstStyle/>
                    <a:p>
                      <a:pPr>
                        <a:lnSpc>
                          <a:spcPct val="107000"/>
                        </a:lnSpc>
                        <a:spcAft>
                          <a:spcPts val="0"/>
                        </a:spcAft>
                      </a:pPr>
                      <a:r>
                        <a:rPr lang="nl-NL" sz="1200">
                          <a:effectLst/>
                        </a:rPr>
                        <a:t>IMMATERIELE VASTE ACTIVA</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21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2403885012"/>
                  </a:ext>
                </a:extLst>
              </a:tr>
              <a:tr h="161504">
                <a:tc>
                  <a:txBody>
                    <a:bodyPr/>
                    <a:lstStyle/>
                    <a:p>
                      <a:pPr>
                        <a:lnSpc>
                          <a:spcPct val="107000"/>
                        </a:lnSpc>
                        <a:spcAft>
                          <a:spcPts val="0"/>
                        </a:spcAft>
                      </a:pPr>
                      <a:r>
                        <a:rPr lang="nl-NL" sz="1200">
                          <a:effectLst/>
                        </a:rPr>
                        <a:t>MATERIELE VASTE ACTIVA</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nSpc>
                          <a:spcPct val="107000"/>
                        </a:lnSpc>
                        <a:spcAft>
                          <a:spcPts val="0"/>
                        </a:spcAft>
                      </a:pPr>
                      <a:r>
                        <a:rPr lang="nl-NL" sz="1200">
                          <a:effectLst/>
                        </a:rPr>
                        <a:t>22/27</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26.261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36.285</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51.799</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1384694279"/>
                  </a:ext>
                </a:extLst>
              </a:tr>
              <a:tr h="161504">
                <a:tc>
                  <a:txBody>
                    <a:bodyPr/>
                    <a:lstStyle/>
                    <a:p>
                      <a:pPr>
                        <a:lnSpc>
                          <a:spcPct val="107000"/>
                        </a:lnSpc>
                        <a:spcAft>
                          <a:spcPts val="0"/>
                        </a:spcAft>
                      </a:pPr>
                      <a:r>
                        <a:rPr lang="nl-NL" sz="1200" dirty="0">
                          <a:effectLst/>
                        </a:rPr>
                        <a:t>Terreinen en gebouwen</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fr-FR" sz="1200">
                          <a:effectLst/>
                        </a:rPr>
                        <a:t>22</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fr-FR" sz="1200">
                          <a:effectLst/>
                        </a:rPr>
                        <a:t>9.091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fr-FR" sz="1200">
                          <a:effectLst/>
                        </a:rPr>
                        <a:t>9.729</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fr-FR" sz="1200">
                          <a:effectLst/>
                        </a:rPr>
                        <a:t>10.367</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3834348001"/>
                  </a:ext>
                </a:extLst>
              </a:tr>
              <a:tr h="161504">
                <a:tc>
                  <a:txBody>
                    <a:bodyPr/>
                    <a:lstStyle/>
                    <a:p>
                      <a:pPr>
                        <a:lnSpc>
                          <a:spcPct val="107000"/>
                        </a:lnSpc>
                        <a:spcAft>
                          <a:spcPts val="0"/>
                        </a:spcAft>
                      </a:pPr>
                      <a:r>
                        <a:rPr lang="fr-FR" sz="1200" dirty="0" err="1">
                          <a:effectLst/>
                        </a:rPr>
                        <a:t>Installaties</a:t>
                      </a:r>
                      <a:r>
                        <a:rPr lang="fr-FR" sz="1200" dirty="0">
                          <a:effectLst/>
                        </a:rPr>
                        <a:t>, machines en </a:t>
                      </a:r>
                      <a:r>
                        <a:rPr lang="fr-FR" sz="1200" dirty="0" err="1">
                          <a:effectLst/>
                        </a:rPr>
                        <a:t>uitrusting</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23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10.823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19.841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30.922</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357253786"/>
                  </a:ext>
                </a:extLst>
              </a:tr>
              <a:tr h="161504">
                <a:tc>
                  <a:txBody>
                    <a:bodyPr/>
                    <a:lstStyle/>
                    <a:p>
                      <a:pPr>
                        <a:lnSpc>
                          <a:spcPct val="107000"/>
                        </a:lnSpc>
                        <a:spcAft>
                          <a:spcPts val="0"/>
                        </a:spcAft>
                      </a:pPr>
                      <a:r>
                        <a:rPr lang="nl-NL" sz="1200" dirty="0">
                          <a:effectLst/>
                        </a:rPr>
                        <a:t>Meubilair en rollend materieel</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24</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856</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100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1.126</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3911865239"/>
                  </a:ext>
                </a:extLst>
              </a:tr>
              <a:tr h="161504">
                <a:tc>
                  <a:txBody>
                    <a:bodyPr/>
                    <a:lstStyle/>
                    <a:p>
                      <a:pPr>
                        <a:lnSpc>
                          <a:spcPct val="107000"/>
                        </a:lnSpc>
                        <a:spcAft>
                          <a:spcPts val="0"/>
                        </a:spcAft>
                      </a:pPr>
                      <a:r>
                        <a:rPr lang="nl-NL" sz="1200" dirty="0">
                          <a:effectLst/>
                        </a:rPr>
                        <a:t>Leasing en soortgelijke rechten</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25</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5.491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6.615</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9.384</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3380033420"/>
                  </a:ext>
                </a:extLst>
              </a:tr>
              <a:tr h="161504">
                <a:tc>
                  <a:txBody>
                    <a:bodyPr/>
                    <a:lstStyle/>
                    <a:p>
                      <a:pPr>
                        <a:lnSpc>
                          <a:spcPct val="107000"/>
                        </a:lnSpc>
                        <a:spcAft>
                          <a:spcPts val="0"/>
                        </a:spcAft>
                      </a:pPr>
                      <a:r>
                        <a:rPr lang="nl-NL" sz="1200">
                          <a:effectLst/>
                        </a:rPr>
                        <a:t>Overige materiële vaste activa</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26</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2394758656"/>
                  </a:ext>
                </a:extLst>
              </a:tr>
              <a:tr h="300521">
                <a:tc>
                  <a:txBody>
                    <a:bodyPr/>
                    <a:lstStyle/>
                    <a:p>
                      <a:pPr>
                        <a:lnSpc>
                          <a:spcPct val="107000"/>
                        </a:lnSpc>
                        <a:spcAft>
                          <a:spcPts val="0"/>
                        </a:spcAft>
                      </a:pPr>
                      <a:r>
                        <a:rPr lang="nl-NL" sz="1200">
                          <a:effectLst/>
                        </a:rPr>
                        <a:t>Activa in aanbouw en vooruitbetalingen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27</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760356502"/>
                  </a:ext>
                </a:extLst>
              </a:tr>
              <a:tr h="161504">
                <a:tc>
                  <a:txBody>
                    <a:bodyPr/>
                    <a:lstStyle/>
                    <a:p>
                      <a:pPr>
                        <a:lnSpc>
                          <a:spcPct val="107000"/>
                        </a:lnSpc>
                        <a:spcAft>
                          <a:spcPts val="0"/>
                        </a:spcAft>
                      </a:pPr>
                      <a:r>
                        <a:rPr lang="nl-NL" sz="1200">
                          <a:effectLst/>
                        </a:rPr>
                        <a:t>FINANCIELE VASTE ACTIVA</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28</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3.520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3.508</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4.514</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1051583507"/>
                  </a:ext>
                </a:extLst>
              </a:tr>
              <a:tr h="161504">
                <a:tc>
                  <a:txBody>
                    <a:bodyPr/>
                    <a:lstStyle/>
                    <a:p>
                      <a:pPr>
                        <a:lnSpc>
                          <a:spcPct val="107000"/>
                        </a:lnSpc>
                        <a:spcAft>
                          <a:spcPts val="0"/>
                        </a:spcAft>
                      </a:pPr>
                      <a:r>
                        <a:rPr lang="nl-NL" sz="1200">
                          <a:effectLst/>
                        </a:rPr>
                        <a:t>VLOTTENDE ACTIVA</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nSpc>
                          <a:spcPct val="107000"/>
                        </a:lnSpc>
                        <a:spcAft>
                          <a:spcPts val="0"/>
                        </a:spcAft>
                      </a:pPr>
                      <a:r>
                        <a:rPr lang="nl-NL" sz="1200">
                          <a:effectLst/>
                        </a:rPr>
                        <a:t>29/58</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663.831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661.634</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780.901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2353956615"/>
                  </a:ext>
                </a:extLst>
              </a:tr>
              <a:tr h="311176">
                <a:tc>
                  <a:txBody>
                    <a:bodyPr/>
                    <a:lstStyle/>
                    <a:p>
                      <a:pPr>
                        <a:lnSpc>
                          <a:spcPct val="107000"/>
                        </a:lnSpc>
                        <a:spcAft>
                          <a:spcPts val="0"/>
                        </a:spcAft>
                      </a:pPr>
                      <a:r>
                        <a:rPr lang="nl-NL" sz="1200">
                          <a:effectLst/>
                        </a:rPr>
                        <a:t>VORDERINGEN OP MEER DAN EEN JAAR</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29</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2400422704"/>
                  </a:ext>
                </a:extLst>
              </a:tr>
              <a:tr h="161504">
                <a:tc>
                  <a:txBody>
                    <a:bodyPr/>
                    <a:lstStyle/>
                    <a:p>
                      <a:pPr>
                        <a:lnSpc>
                          <a:spcPct val="107000"/>
                        </a:lnSpc>
                        <a:spcAft>
                          <a:spcPts val="0"/>
                        </a:spcAft>
                      </a:pPr>
                      <a:r>
                        <a:rPr lang="nl-NL" sz="1200">
                          <a:effectLst/>
                        </a:rPr>
                        <a:t>Handelsvorderingen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290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285522279"/>
                  </a:ext>
                </a:extLst>
              </a:tr>
              <a:tr h="161504">
                <a:tc>
                  <a:txBody>
                    <a:bodyPr/>
                    <a:lstStyle/>
                    <a:p>
                      <a:pPr>
                        <a:lnSpc>
                          <a:spcPct val="107000"/>
                        </a:lnSpc>
                        <a:spcAft>
                          <a:spcPts val="0"/>
                        </a:spcAft>
                      </a:pPr>
                      <a:r>
                        <a:rPr lang="nl-NL" sz="1200">
                          <a:effectLst/>
                        </a:rPr>
                        <a:t>Overige vorderingen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291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325866708"/>
                  </a:ext>
                </a:extLst>
              </a:tr>
              <a:tr h="311176">
                <a:tc>
                  <a:txBody>
                    <a:bodyPr/>
                    <a:lstStyle/>
                    <a:p>
                      <a:pPr>
                        <a:lnSpc>
                          <a:spcPct val="107000"/>
                        </a:lnSpc>
                        <a:spcAft>
                          <a:spcPts val="0"/>
                        </a:spcAft>
                      </a:pPr>
                      <a:r>
                        <a:rPr lang="nl-NL" sz="1200">
                          <a:effectLst/>
                        </a:rPr>
                        <a:t>VOORRADEN EN BESTELLINGEN IN UITVOERING</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210.965</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211.596</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266.439</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551541226"/>
                  </a:ext>
                </a:extLst>
              </a:tr>
              <a:tr h="161504">
                <a:tc>
                  <a:txBody>
                    <a:bodyPr/>
                    <a:lstStyle/>
                    <a:p>
                      <a:pPr>
                        <a:lnSpc>
                          <a:spcPct val="107000"/>
                        </a:lnSpc>
                        <a:spcAft>
                          <a:spcPts val="0"/>
                        </a:spcAft>
                      </a:pPr>
                      <a:r>
                        <a:rPr lang="nl-NL" sz="1200">
                          <a:effectLst/>
                        </a:rPr>
                        <a:t>Voorraden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nSpc>
                          <a:spcPct val="107000"/>
                        </a:lnSpc>
                        <a:spcAft>
                          <a:spcPts val="0"/>
                        </a:spcAft>
                      </a:pPr>
                      <a:r>
                        <a:rPr lang="nl-NL" sz="1200">
                          <a:effectLst/>
                        </a:rPr>
                        <a:t>30/36</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210.965</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211.596</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266.439</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4146118077"/>
                  </a:ext>
                </a:extLst>
              </a:tr>
              <a:tr h="161504">
                <a:tc>
                  <a:txBody>
                    <a:bodyPr/>
                    <a:lstStyle/>
                    <a:p>
                      <a:pPr>
                        <a:lnSpc>
                          <a:spcPct val="107000"/>
                        </a:lnSpc>
                        <a:spcAft>
                          <a:spcPts val="0"/>
                        </a:spcAft>
                      </a:pPr>
                      <a:r>
                        <a:rPr lang="nl-NL" sz="1200">
                          <a:effectLst/>
                        </a:rPr>
                        <a:t>Bestellingen in uitvoering</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37</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3065384153"/>
                  </a:ext>
                </a:extLst>
              </a:tr>
              <a:tr h="311176">
                <a:tc>
                  <a:txBody>
                    <a:bodyPr/>
                    <a:lstStyle/>
                    <a:p>
                      <a:pPr>
                        <a:lnSpc>
                          <a:spcPct val="107000"/>
                        </a:lnSpc>
                        <a:spcAft>
                          <a:spcPts val="0"/>
                        </a:spcAft>
                      </a:pPr>
                      <a:r>
                        <a:rPr lang="nl-NL" sz="1200">
                          <a:effectLst/>
                        </a:rPr>
                        <a:t>VORDERINGEN OP TEN HOOGSTE EEN JAAR</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nSpc>
                          <a:spcPct val="107000"/>
                        </a:lnSpc>
                        <a:spcAft>
                          <a:spcPts val="0"/>
                        </a:spcAft>
                      </a:pPr>
                      <a:r>
                        <a:rPr lang="nl-NL" sz="1200">
                          <a:effectLst/>
                        </a:rPr>
                        <a:t>40/41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416.597</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378.578</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423.084</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4196904487"/>
                  </a:ext>
                </a:extLst>
              </a:tr>
              <a:tr h="161504">
                <a:tc>
                  <a:txBody>
                    <a:bodyPr/>
                    <a:lstStyle/>
                    <a:p>
                      <a:pPr>
                        <a:lnSpc>
                          <a:spcPct val="107000"/>
                        </a:lnSpc>
                        <a:spcAft>
                          <a:spcPts val="0"/>
                        </a:spcAft>
                      </a:pPr>
                      <a:r>
                        <a:rPr lang="nl-NL" sz="1200">
                          <a:effectLst/>
                        </a:rPr>
                        <a:t>Handelsvorderingen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40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287.45</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351.268</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394.573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1209577985"/>
                  </a:ext>
                </a:extLst>
              </a:tr>
              <a:tr h="161504">
                <a:tc>
                  <a:txBody>
                    <a:bodyPr/>
                    <a:lstStyle/>
                    <a:p>
                      <a:pPr>
                        <a:lnSpc>
                          <a:spcPct val="107000"/>
                        </a:lnSpc>
                        <a:spcAft>
                          <a:spcPts val="0"/>
                        </a:spcAft>
                      </a:pPr>
                      <a:r>
                        <a:rPr lang="nl-NL" sz="1200">
                          <a:effectLst/>
                        </a:rPr>
                        <a:t>Overige vorderingen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41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129.147</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27.310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28.511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647061892"/>
                  </a:ext>
                </a:extLst>
              </a:tr>
              <a:tr h="161504">
                <a:tc>
                  <a:txBody>
                    <a:bodyPr/>
                    <a:lstStyle/>
                    <a:p>
                      <a:pPr>
                        <a:lnSpc>
                          <a:spcPct val="107000"/>
                        </a:lnSpc>
                        <a:spcAft>
                          <a:spcPts val="0"/>
                        </a:spcAft>
                      </a:pPr>
                      <a:r>
                        <a:rPr lang="nl-NL" sz="1200">
                          <a:effectLst/>
                        </a:rPr>
                        <a:t>GELDBELEGGINGEN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nSpc>
                          <a:spcPct val="107000"/>
                        </a:lnSpc>
                        <a:spcAft>
                          <a:spcPts val="0"/>
                        </a:spcAft>
                      </a:pPr>
                      <a:r>
                        <a:rPr lang="nl-NL" sz="1200">
                          <a:effectLst/>
                        </a:rPr>
                        <a:t>50/53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8.325</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2775188844"/>
                  </a:ext>
                </a:extLst>
              </a:tr>
              <a:tr h="161504">
                <a:tc>
                  <a:txBody>
                    <a:bodyPr/>
                    <a:lstStyle/>
                    <a:p>
                      <a:pPr>
                        <a:lnSpc>
                          <a:spcPct val="107000"/>
                        </a:lnSpc>
                        <a:spcAft>
                          <a:spcPts val="0"/>
                        </a:spcAft>
                      </a:pPr>
                      <a:r>
                        <a:rPr lang="nl-NL" sz="1200">
                          <a:effectLst/>
                        </a:rPr>
                        <a:t>LIQUIDE MIDDELEN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nSpc>
                          <a:spcPct val="107000"/>
                        </a:lnSpc>
                        <a:spcAft>
                          <a:spcPts val="0"/>
                        </a:spcAft>
                      </a:pPr>
                      <a:r>
                        <a:rPr lang="nl-NL" sz="1200">
                          <a:effectLst/>
                        </a:rPr>
                        <a:t>54/58</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25.182</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38.052</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80.837</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1533705757"/>
                  </a:ext>
                </a:extLst>
              </a:tr>
              <a:tr h="161504">
                <a:tc>
                  <a:txBody>
                    <a:bodyPr/>
                    <a:lstStyle/>
                    <a:p>
                      <a:pPr>
                        <a:lnSpc>
                          <a:spcPct val="107000"/>
                        </a:lnSpc>
                        <a:spcAft>
                          <a:spcPts val="0"/>
                        </a:spcAft>
                      </a:pPr>
                      <a:r>
                        <a:rPr lang="nl-NL" sz="1200">
                          <a:effectLst/>
                        </a:rPr>
                        <a:t>OVERLOPENDE REKENINGEN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nSpc>
                          <a:spcPct val="107000"/>
                        </a:lnSpc>
                        <a:spcAft>
                          <a:spcPts val="0"/>
                        </a:spcAft>
                      </a:pPr>
                      <a:r>
                        <a:rPr lang="nl-NL" sz="1200">
                          <a:effectLst/>
                        </a:rPr>
                        <a:t>490/1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11.087</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25.083</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10.541</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1172898330"/>
                  </a:ext>
                </a:extLst>
              </a:tr>
              <a:tr h="161504">
                <a:tc>
                  <a:txBody>
                    <a:bodyPr/>
                    <a:lstStyle/>
                    <a:p>
                      <a:pPr>
                        <a:lnSpc>
                          <a:spcPct val="107000"/>
                        </a:lnSpc>
                        <a:spcAft>
                          <a:spcPts val="0"/>
                        </a:spcAft>
                      </a:pPr>
                      <a:r>
                        <a:rPr lang="nl-NL" sz="1200">
                          <a:effectLst/>
                        </a:rPr>
                        <a:t>TOTAAL DER ACTIVA</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nSpc>
                          <a:spcPct val="107000"/>
                        </a:lnSpc>
                        <a:spcAft>
                          <a:spcPts val="0"/>
                        </a:spcAft>
                      </a:pPr>
                      <a:r>
                        <a:rPr lang="nl-NL" sz="1200">
                          <a:effectLst/>
                        </a:rPr>
                        <a:t>20/58</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707.146</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701.876</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838.131</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256238994"/>
                  </a:ext>
                </a:extLst>
              </a:tr>
              <a:tr h="161504">
                <a:tc>
                  <a:txBody>
                    <a:bodyPr/>
                    <a:lstStyle/>
                    <a:p>
                      <a:pP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 </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tc>
                  <a:txBody>
                    <a:bodyPr/>
                    <a:lstStyle/>
                    <a:p>
                      <a:pPr algn="r">
                        <a:lnSpc>
                          <a:spcPct val="107000"/>
                        </a:lnSpc>
                        <a:spcAft>
                          <a:spcPts val="0"/>
                        </a:spcAft>
                      </a:pPr>
                      <a:r>
                        <a:rPr lang="nl-NL" sz="1200" dirty="0">
                          <a:effectLst/>
                        </a:rPr>
                        <a:t> </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7048" marR="117048" marT="0" marB="0"/>
                </a:tc>
                <a:extLst>
                  <a:ext uri="{0D108BD9-81ED-4DB2-BD59-A6C34878D82A}">
                    <a16:rowId xmlns:a16="http://schemas.microsoft.com/office/drawing/2014/main" val="1422606710"/>
                  </a:ext>
                </a:extLst>
              </a:tr>
            </a:tbl>
          </a:graphicData>
        </a:graphic>
      </p:graphicFrame>
      <p:sp>
        <p:nvSpPr>
          <p:cNvPr id="3" name="Slide Number Placeholder 2">
            <a:extLst>
              <a:ext uri="{FF2B5EF4-FFF2-40B4-BE49-F238E27FC236}">
                <a16:creationId xmlns:a16="http://schemas.microsoft.com/office/drawing/2014/main" id="{11C2DF81-5398-483A-8C4C-FE3F24D0E27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990591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42820B98-1B74-4DAA-AD46-951F1D9EF9C8}"/>
              </a:ext>
            </a:extLst>
          </p:cNvPr>
          <p:cNvSpPr>
            <a:spLocks noChangeArrowheads="1"/>
          </p:cNvSpPr>
          <p:nvPr/>
        </p:nvSpPr>
        <p:spPr bwMode="auto">
          <a:xfrm>
            <a:off x="-195661" y="3472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BE"/>
          </a:p>
        </p:txBody>
      </p:sp>
      <p:graphicFrame>
        <p:nvGraphicFramePr>
          <p:cNvPr id="9" name="Tijdelijke aanduiding voor inhoud 8">
            <a:extLst>
              <a:ext uri="{FF2B5EF4-FFF2-40B4-BE49-F238E27FC236}">
                <a16:creationId xmlns:a16="http://schemas.microsoft.com/office/drawing/2014/main" id="{82532F8A-4E08-4E93-9ED5-031D0A30604A}"/>
              </a:ext>
            </a:extLst>
          </p:cNvPr>
          <p:cNvGraphicFramePr>
            <a:graphicFrameLocks noGrp="1"/>
          </p:cNvGraphicFramePr>
          <p:nvPr>
            <p:ph idx="1"/>
            <p:extLst>
              <p:ext uri="{D42A27DB-BD31-4B8C-83A1-F6EECF244321}">
                <p14:modId xmlns:p14="http://schemas.microsoft.com/office/powerpoint/2010/main" val="3589517526"/>
              </p:ext>
            </p:extLst>
          </p:nvPr>
        </p:nvGraphicFramePr>
        <p:xfrm>
          <a:off x="623888" y="1912938"/>
          <a:ext cx="10936293" cy="4155631"/>
        </p:xfrm>
        <a:graphic>
          <a:graphicData uri="http://schemas.openxmlformats.org/drawingml/2006/table">
            <a:tbl>
              <a:tblPr>
                <a:tableStyleId>{5C22544A-7EE6-4342-B048-85BDC9FD1C3A}</a:tableStyleId>
              </a:tblPr>
              <a:tblGrid>
                <a:gridCol w="4990953">
                  <a:extLst>
                    <a:ext uri="{9D8B030D-6E8A-4147-A177-3AD203B41FA5}">
                      <a16:colId xmlns:a16="http://schemas.microsoft.com/office/drawing/2014/main" val="3140492350"/>
                    </a:ext>
                  </a:extLst>
                </a:gridCol>
                <a:gridCol w="1486335">
                  <a:extLst>
                    <a:ext uri="{9D8B030D-6E8A-4147-A177-3AD203B41FA5}">
                      <a16:colId xmlns:a16="http://schemas.microsoft.com/office/drawing/2014/main" val="2925869982"/>
                    </a:ext>
                  </a:extLst>
                </a:gridCol>
                <a:gridCol w="1486335">
                  <a:extLst>
                    <a:ext uri="{9D8B030D-6E8A-4147-A177-3AD203B41FA5}">
                      <a16:colId xmlns:a16="http://schemas.microsoft.com/office/drawing/2014/main" val="2363261145"/>
                    </a:ext>
                  </a:extLst>
                </a:gridCol>
                <a:gridCol w="1486335">
                  <a:extLst>
                    <a:ext uri="{9D8B030D-6E8A-4147-A177-3AD203B41FA5}">
                      <a16:colId xmlns:a16="http://schemas.microsoft.com/office/drawing/2014/main" val="314484471"/>
                    </a:ext>
                  </a:extLst>
                </a:gridCol>
                <a:gridCol w="1486335">
                  <a:extLst>
                    <a:ext uri="{9D8B030D-6E8A-4147-A177-3AD203B41FA5}">
                      <a16:colId xmlns:a16="http://schemas.microsoft.com/office/drawing/2014/main" val="1527188977"/>
                    </a:ext>
                  </a:extLst>
                </a:gridCol>
              </a:tblGrid>
              <a:tr h="156845">
                <a:tc>
                  <a:txBody>
                    <a:bodyPr/>
                    <a:lstStyle/>
                    <a:p>
                      <a:pPr>
                        <a:lnSpc>
                          <a:spcPct val="107000"/>
                        </a:lnSpc>
                        <a:spcAft>
                          <a:spcPts val="0"/>
                        </a:spcAft>
                      </a:pPr>
                      <a:r>
                        <a:rPr lang="nl-BE" sz="1400" dirty="0">
                          <a:effectLst/>
                        </a:rPr>
                        <a:t> </a:t>
                      </a:r>
                      <a:endParaRPr lang="nl-B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nSpc>
                          <a:spcPct val="107000"/>
                        </a:lnSpc>
                        <a:spcAft>
                          <a:spcPts val="0"/>
                        </a:spcAft>
                      </a:pPr>
                      <a:r>
                        <a:rPr lang="nl-NL" sz="1400">
                          <a:effectLst/>
                        </a:rPr>
                        <a:t>       </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 </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 </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 </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extLst>
                  <a:ext uri="{0D108BD9-81ED-4DB2-BD59-A6C34878D82A}">
                    <a16:rowId xmlns:a16="http://schemas.microsoft.com/office/drawing/2014/main" val="3720695730"/>
                  </a:ext>
                </a:extLst>
              </a:tr>
              <a:tr h="156845">
                <a:tc>
                  <a:txBody>
                    <a:bodyPr/>
                    <a:lstStyle/>
                    <a:p>
                      <a:pPr>
                        <a:lnSpc>
                          <a:spcPct val="107000"/>
                        </a:lnSpc>
                        <a:spcAft>
                          <a:spcPts val="0"/>
                        </a:spcAft>
                      </a:pPr>
                      <a:r>
                        <a:rPr lang="nl-NL" sz="1400" dirty="0">
                          <a:effectLst/>
                        </a:rPr>
                        <a:t>PASSIVA</a:t>
                      </a:r>
                      <a:endParaRPr lang="nl-B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nSpc>
                          <a:spcPct val="107000"/>
                        </a:lnSpc>
                        <a:spcAft>
                          <a:spcPts val="0"/>
                        </a:spcAft>
                      </a:pPr>
                      <a:r>
                        <a:rPr lang="nl-NL" sz="1400">
                          <a:effectLst/>
                        </a:rPr>
                        <a:t>       </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 </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 </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 </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extLst>
                  <a:ext uri="{0D108BD9-81ED-4DB2-BD59-A6C34878D82A}">
                    <a16:rowId xmlns:a16="http://schemas.microsoft.com/office/drawing/2014/main" val="3254129712"/>
                  </a:ext>
                </a:extLst>
              </a:tr>
              <a:tr h="156845">
                <a:tc>
                  <a:txBody>
                    <a:bodyPr/>
                    <a:lstStyle/>
                    <a:p>
                      <a:pPr>
                        <a:lnSpc>
                          <a:spcPct val="107000"/>
                        </a:lnSpc>
                        <a:spcAft>
                          <a:spcPts val="0"/>
                        </a:spcAft>
                      </a:pPr>
                      <a:r>
                        <a:rPr lang="nl-NL" sz="1400">
                          <a:effectLst/>
                        </a:rPr>
                        <a:t>EIGEN VERMOGEN</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nSpc>
                          <a:spcPct val="107000"/>
                        </a:lnSpc>
                        <a:spcAft>
                          <a:spcPts val="0"/>
                        </a:spcAft>
                      </a:pPr>
                      <a:r>
                        <a:rPr lang="nl-NL" sz="1400">
                          <a:effectLst/>
                        </a:rPr>
                        <a:t>10/15</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166.716</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305.209</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323.398</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extLst>
                  <a:ext uri="{0D108BD9-81ED-4DB2-BD59-A6C34878D82A}">
                    <a16:rowId xmlns:a16="http://schemas.microsoft.com/office/drawing/2014/main" val="1584750048"/>
                  </a:ext>
                </a:extLst>
              </a:tr>
              <a:tr h="156845">
                <a:tc>
                  <a:txBody>
                    <a:bodyPr/>
                    <a:lstStyle/>
                    <a:p>
                      <a:pPr>
                        <a:lnSpc>
                          <a:spcPct val="107000"/>
                        </a:lnSpc>
                        <a:spcAft>
                          <a:spcPts val="0"/>
                        </a:spcAft>
                      </a:pPr>
                      <a:r>
                        <a:rPr lang="nl-NL" sz="1400">
                          <a:effectLst/>
                        </a:rPr>
                        <a:t>KAPITAAL</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10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400.000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400.000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400.000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extLst>
                  <a:ext uri="{0D108BD9-81ED-4DB2-BD59-A6C34878D82A}">
                    <a16:rowId xmlns:a16="http://schemas.microsoft.com/office/drawing/2014/main" val="2896949478"/>
                  </a:ext>
                </a:extLst>
              </a:tr>
              <a:tr h="156845">
                <a:tc>
                  <a:txBody>
                    <a:bodyPr/>
                    <a:lstStyle/>
                    <a:p>
                      <a:pPr>
                        <a:lnSpc>
                          <a:spcPct val="107000"/>
                        </a:lnSpc>
                        <a:spcAft>
                          <a:spcPts val="0"/>
                        </a:spcAft>
                      </a:pPr>
                      <a:r>
                        <a:rPr lang="nl-NL" sz="1400" dirty="0">
                          <a:effectLst/>
                        </a:rPr>
                        <a:t>Geplaatst kapitaal</a:t>
                      </a:r>
                      <a:endParaRPr lang="nl-B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100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400.000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400.000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400.000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extLst>
                  <a:ext uri="{0D108BD9-81ED-4DB2-BD59-A6C34878D82A}">
                    <a16:rowId xmlns:a16="http://schemas.microsoft.com/office/drawing/2014/main" val="1894795274"/>
                  </a:ext>
                </a:extLst>
              </a:tr>
              <a:tr h="156845">
                <a:tc>
                  <a:txBody>
                    <a:bodyPr/>
                    <a:lstStyle/>
                    <a:p>
                      <a:pPr>
                        <a:lnSpc>
                          <a:spcPct val="107000"/>
                        </a:lnSpc>
                        <a:spcAft>
                          <a:spcPts val="0"/>
                        </a:spcAft>
                      </a:pPr>
                      <a:r>
                        <a:rPr lang="nl-NL" sz="1400">
                          <a:effectLst/>
                        </a:rPr>
                        <a:t>Niet-opgevraagd kapitaal (-)</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101</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extLst>
                  <a:ext uri="{0D108BD9-81ED-4DB2-BD59-A6C34878D82A}">
                    <a16:rowId xmlns:a16="http://schemas.microsoft.com/office/drawing/2014/main" val="3976741454"/>
                  </a:ext>
                </a:extLst>
              </a:tr>
              <a:tr h="156845">
                <a:tc>
                  <a:txBody>
                    <a:bodyPr/>
                    <a:lstStyle/>
                    <a:p>
                      <a:pPr>
                        <a:lnSpc>
                          <a:spcPct val="107000"/>
                        </a:lnSpc>
                        <a:spcAft>
                          <a:spcPts val="0"/>
                        </a:spcAft>
                      </a:pPr>
                      <a:r>
                        <a:rPr lang="nl-NL" sz="1400" dirty="0">
                          <a:effectLst/>
                        </a:rPr>
                        <a:t>UITGIFTEPREMIES</a:t>
                      </a:r>
                      <a:endParaRPr lang="nl-B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11</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extLst>
                  <a:ext uri="{0D108BD9-81ED-4DB2-BD59-A6C34878D82A}">
                    <a16:rowId xmlns:a16="http://schemas.microsoft.com/office/drawing/2014/main" val="2612423008"/>
                  </a:ext>
                </a:extLst>
              </a:tr>
              <a:tr h="156845">
                <a:tc>
                  <a:txBody>
                    <a:bodyPr/>
                    <a:lstStyle/>
                    <a:p>
                      <a:pPr>
                        <a:lnSpc>
                          <a:spcPct val="107000"/>
                        </a:lnSpc>
                        <a:spcAft>
                          <a:spcPts val="0"/>
                        </a:spcAft>
                      </a:pPr>
                      <a:r>
                        <a:rPr lang="nl-NL" sz="1400">
                          <a:effectLst/>
                        </a:rPr>
                        <a:t>HERWAARDERINGSMEERWAARDEN</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12</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extLst>
                  <a:ext uri="{0D108BD9-81ED-4DB2-BD59-A6C34878D82A}">
                    <a16:rowId xmlns:a16="http://schemas.microsoft.com/office/drawing/2014/main" val="2287116531"/>
                  </a:ext>
                </a:extLst>
              </a:tr>
              <a:tr h="156845">
                <a:tc>
                  <a:txBody>
                    <a:bodyPr/>
                    <a:lstStyle/>
                    <a:p>
                      <a:pPr>
                        <a:lnSpc>
                          <a:spcPct val="107000"/>
                        </a:lnSpc>
                        <a:spcAft>
                          <a:spcPts val="0"/>
                        </a:spcAft>
                      </a:pPr>
                      <a:r>
                        <a:rPr lang="nl-NL" sz="1400">
                          <a:effectLst/>
                        </a:rPr>
                        <a:t>RESERVES</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13</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2.394</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2.394</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2.394</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extLst>
                  <a:ext uri="{0D108BD9-81ED-4DB2-BD59-A6C34878D82A}">
                    <a16:rowId xmlns:a16="http://schemas.microsoft.com/office/drawing/2014/main" val="2986648383"/>
                  </a:ext>
                </a:extLst>
              </a:tr>
              <a:tr h="156845">
                <a:tc>
                  <a:txBody>
                    <a:bodyPr/>
                    <a:lstStyle/>
                    <a:p>
                      <a:pPr>
                        <a:lnSpc>
                          <a:spcPct val="107000"/>
                        </a:lnSpc>
                        <a:spcAft>
                          <a:spcPts val="0"/>
                        </a:spcAft>
                      </a:pPr>
                      <a:r>
                        <a:rPr lang="nl-NL" sz="1400">
                          <a:effectLst/>
                        </a:rPr>
                        <a:t>Wettelijke reserve</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130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1.500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1.500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1.500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extLst>
                  <a:ext uri="{0D108BD9-81ED-4DB2-BD59-A6C34878D82A}">
                    <a16:rowId xmlns:a16="http://schemas.microsoft.com/office/drawing/2014/main" val="2058377820"/>
                  </a:ext>
                </a:extLst>
              </a:tr>
              <a:tr h="156845">
                <a:tc>
                  <a:txBody>
                    <a:bodyPr/>
                    <a:lstStyle/>
                    <a:p>
                      <a:pPr>
                        <a:lnSpc>
                          <a:spcPct val="107000"/>
                        </a:lnSpc>
                        <a:spcAft>
                          <a:spcPts val="0"/>
                        </a:spcAft>
                      </a:pPr>
                      <a:r>
                        <a:rPr lang="nl-NL" sz="1400" dirty="0" err="1">
                          <a:effectLst/>
                        </a:rPr>
                        <a:t>Onbeschikbare</a:t>
                      </a:r>
                      <a:r>
                        <a:rPr lang="nl-NL" sz="1400" dirty="0">
                          <a:effectLst/>
                        </a:rPr>
                        <a:t> reserves</a:t>
                      </a:r>
                      <a:endParaRPr lang="nl-B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131</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extLst>
                  <a:ext uri="{0D108BD9-81ED-4DB2-BD59-A6C34878D82A}">
                    <a16:rowId xmlns:a16="http://schemas.microsoft.com/office/drawing/2014/main" val="723871446"/>
                  </a:ext>
                </a:extLst>
              </a:tr>
              <a:tr h="156845">
                <a:tc>
                  <a:txBody>
                    <a:bodyPr/>
                    <a:lstStyle/>
                    <a:p>
                      <a:pPr>
                        <a:lnSpc>
                          <a:spcPct val="107000"/>
                        </a:lnSpc>
                        <a:spcAft>
                          <a:spcPts val="0"/>
                        </a:spcAft>
                      </a:pPr>
                      <a:r>
                        <a:rPr lang="nl-NL" sz="1400">
                          <a:effectLst/>
                        </a:rPr>
                        <a:t>1. Voor eigen aandelen</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1310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extLst>
                  <a:ext uri="{0D108BD9-81ED-4DB2-BD59-A6C34878D82A}">
                    <a16:rowId xmlns:a16="http://schemas.microsoft.com/office/drawing/2014/main" val="1811555063"/>
                  </a:ext>
                </a:extLst>
              </a:tr>
              <a:tr h="156845">
                <a:tc>
                  <a:txBody>
                    <a:bodyPr/>
                    <a:lstStyle/>
                    <a:p>
                      <a:pPr>
                        <a:lnSpc>
                          <a:spcPct val="107000"/>
                        </a:lnSpc>
                        <a:spcAft>
                          <a:spcPts val="0"/>
                        </a:spcAft>
                      </a:pPr>
                      <a:r>
                        <a:rPr lang="nl-NL" sz="1400">
                          <a:effectLst/>
                        </a:rPr>
                        <a:t>2. Andere</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dirty="0">
                          <a:effectLst/>
                        </a:rPr>
                        <a:t>1311</a:t>
                      </a:r>
                      <a:endParaRPr lang="nl-B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extLst>
                  <a:ext uri="{0D108BD9-81ED-4DB2-BD59-A6C34878D82A}">
                    <a16:rowId xmlns:a16="http://schemas.microsoft.com/office/drawing/2014/main" val="240108089"/>
                  </a:ext>
                </a:extLst>
              </a:tr>
              <a:tr h="156845">
                <a:tc>
                  <a:txBody>
                    <a:bodyPr/>
                    <a:lstStyle/>
                    <a:p>
                      <a:pPr>
                        <a:lnSpc>
                          <a:spcPct val="107000"/>
                        </a:lnSpc>
                        <a:spcAft>
                          <a:spcPts val="0"/>
                        </a:spcAft>
                      </a:pPr>
                      <a:r>
                        <a:rPr lang="nl-NL" sz="1400">
                          <a:effectLst/>
                        </a:rPr>
                        <a:t>Belastingvrije reserves</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132</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370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370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370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extLst>
                  <a:ext uri="{0D108BD9-81ED-4DB2-BD59-A6C34878D82A}">
                    <a16:rowId xmlns:a16="http://schemas.microsoft.com/office/drawing/2014/main" val="1029827069"/>
                  </a:ext>
                </a:extLst>
              </a:tr>
              <a:tr h="156845">
                <a:tc>
                  <a:txBody>
                    <a:bodyPr/>
                    <a:lstStyle/>
                    <a:p>
                      <a:pPr>
                        <a:lnSpc>
                          <a:spcPct val="107000"/>
                        </a:lnSpc>
                        <a:spcAft>
                          <a:spcPts val="0"/>
                        </a:spcAft>
                      </a:pPr>
                      <a:r>
                        <a:rPr lang="nl-NL" sz="1400">
                          <a:effectLst/>
                        </a:rPr>
                        <a:t>Beschikbare reserves</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133</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524</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dirty="0">
                          <a:effectLst/>
                        </a:rPr>
                        <a:t>524</a:t>
                      </a:r>
                      <a:endParaRPr lang="nl-B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524</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extLst>
                  <a:ext uri="{0D108BD9-81ED-4DB2-BD59-A6C34878D82A}">
                    <a16:rowId xmlns:a16="http://schemas.microsoft.com/office/drawing/2014/main" val="64075538"/>
                  </a:ext>
                </a:extLst>
              </a:tr>
              <a:tr h="156845">
                <a:tc>
                  <a:txBody>
                    <a:bodyPr/>
                    <a:lstStyle/>
                    <a:p>
                      <a:pPr>
                        <a:lnSpc>
                          <a:spcPct val="107000"/>
                        </a:lnSpc>
                        <a:spcAft>
                          <a:spcPts val="0"/>
                        </a:spcAft>
                      </a:pPr>
                      <a:r>
                        <a:rPr lang="nl-NL" sz="1400">
                          <a:effectLst/>
                        </a:rPr>
                        <a:t>OVERGEDRAGEN WINST (VERLIES) (+)/(-)</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14</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-235.678</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-97.185</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-78.996</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extLst>
                  <a:ext uri="{0D108BD9-81ED-4DB2-BD59-A6C34878D82A}">
                    <a16:rowId xmlns:a16="http://schemas.microsoft.com/office/drawing/2014/main" val="1096200178"/>
                  </a:ext>
                </a:extLst>
              </a:tr>
              <a:tr h="156845">
                <a:tc>
                  <a:txBody>
                    <a:bodyPr/>
                    <a:lstStyle/>
                    <a:p>
                      <a:pPr>
                        <a:lnSpc>
                          <a:spcPct val="107000"/>
                        </a:lnSpc>
                        <a:spcAft>
                          <a:spcPts val="0"/>
                        </a:spcAft>
                      </a:pPr>
                      <a:r>
                        <a:rPr lang="nl-NL" sz="1400">
                          <a:effectLst/>
                        </a:rPr>
                        <a:t>KAPITAALSUBSIDIES</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15</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dirty="0">
                          <a:effectLst/>
                        </a:rPr>
                        <a:t>0</a:t>
                      </a:r>
                      <a:endParaRPr lang="nl-B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extLst>
                  <a:ext uri="{0D108BD9-81ED-4DB2-BD59-A6C34878D82A}">
                    <a16:rowId xmlns:a16="http://schemas.microsoft.com/office/drawing/2014/main" val="4190983629"/>
                  </a:ext>
                </a:extLst>
              </a:tr>
              <a:tr h="156845">
                <a:tc>
                  <a:txBody>
                    <a:bodyPr/>
                    <a:lstStyle/>
                    <a:p>
                      <a:pPr>
                        <a:lnSpc>
                          <a:spcPct val="107000"/>
                        </a:lnSpc>
                        <a:spcAft>
                          <a:spcPts val="0"/>
                        </a:spcAft>
                      </a:pPr>
                      <a:r>
                        <a:rPr lang="nl-NL" sz="1400">
                          <a:effectLst/>
                        </a:rPr>
                        <a:t>Voorschot aan de vennoten op de verdeling van het nettoactief (-)</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19</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a:effectLst/>
                        </a:rPr>
                        <a:t>0</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tc>
                  <a:txBody>
                    <a:bodyPr/>
                    <a:lstStyle/>
                    <a:p>
                      <a:pPr algn="r">
                        <a:lnSpc>
                          <a:spcPct val="107000"/>
                        </a:lnSpc>
                        <a:spcAft>
                          <a:spcPts val="0"/>
                        </a:spcAft>
                      </a:pPr>
                      <a:r>
                        <a:rPr lang="nl-NL" sz="1400" dirty="0">
                          <a:effectLst/>
                        </a:rPr>
                        <a:t>0</a:t>
                      </a:r>
                      <a:endParaRPr lang="nl-B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41113" marR="141113" marT="0" marB="0"/>
                </a:tc>
                <a:extLst>
                  <a:ext uri="{0D108BD9-81ED-4DB2-BD59-A6C34878D82A}">
                    <a16:rowId xmlns:a16="http://schemas.microsoft.com/office/drawing/2014/main" val="606001523"/>
                  </a:ext>
                </a:extLst>
              </a:tr>
            </a:tbl>
          </a:graphicData>
        </a:graphic>
      </p:graphicFrame>
      <p:sp>
        <p:nvSpPr>
          <p:cNvPr id="2" name="Slide Number Placeholder 1">
            <a:extLst>
              <a:ext uri="{FF2B5EF4-FFF2-40B4-BE49-F238E27FC236}">
                <a16:creationId xmlns:a16="http://schemas.microsoft.com/office/drawing/2014/main" id="{3CB16C77-7A21-4373-AE25-A6D0C3DAF53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40773746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42820B98-1B74-4DAA-AD46-951F1D9EF9C8}"/>
              </a:ext>
            </a:extLst>
          </p:cNvPr>
          <p:cNvSpPr>
            <a:spLocks noChangeArrowheads="1"/>
          </p:cNvSpPr>
          <p:nvPr/>
        </p:nvSpPr>
        <p:spPr bwMode="auto">
          <a:xfrm>
            <a:off x="-195661" y="3472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BE"/>
          </a:p>
        </p:txBody>
      </p:sp>
      <p:graphicFrame>
        <p:nvGraphicFramePr>
          <p:cNvPr id="10" name="Tabel 9">
            <a:extLst>
              <a:ext uri="{FF2B5EF4-FFF2-40B4-BE49-F238E27FC236}">
                <a16:creationId xmlns:a16="http://schemas.microsoft.com/office/drawing/2014/main" id="{B09F9A87-7D2D-4737-8376-402068E08AB4}"/>
              </a:ext>
            </a:extLst>
          </p:cNvPr>
          <p:cNvGraphicFramePr>
            <a:graphicFrameLocks noGrp="1"/>
          </p:cNvGraphicFramePr>
          <p:nvPr>
            <p:extLst>
              <p:ext uri="{D42A27DB-BD31-4B8C-83A1-F6EECF244321}">
                <p14:modId xmlns:p14="http://schemas.microsoft.com/office/powerpoint/2010/main" val="3891095630"/>
              </p:ext>
            </p:extLst>
          </p:nvPr>
        </p:nvGraphicFramePr>
        <p:xfrm>
          <a:off x="1264596" y="224727"/>
          <a:ext cx="7341672" cy="6347414"/>
        </p:xfrm>
        <a:graphic>
          <a:graphicData uri="http://schemas.openxmlformats.org/drawingml/2006/table">
            <a:tbl>
              <a:tblPr>
                <a:tableStyleId>{5C22544A-7EE6-4342-B048-85BDC9FD1C3A}</a:tableStyleId>
              </a:tblPr>
              <a:tblGrid>
                <a:gridCol w="3350492">
                  <a:extLst>
                    <a:ext uri="{9D8B030D-6E8A-4147-A177-3AD203B41FA5}">
                      <a16:colId xmlns:a16="http://schemas.microsoft.com/office/drawing/2014/main" val="203754541"/>
                    </a:ext>
                  </a:extLst>
                </a:gridCol>
                <a:gridCol w="997795">
                  <a:extLst>
                    <a:ext uri="{9D8B030D-6E8A-4147-A177-3AD203B41FA5}">
                      <a16:colId xmlns:a16="http://schemas.microsoft.com/office/drawing/2014/main" val="2009836840"/>
                    </a:ext>
                  </a:extLst>
                </a:gridCol>
                <a:gridCol w="997795">
                  <a:extLst>
                    <a:ext uri="{9D8B030D-6E8A-4147-A177-3AD203B41FA5}">
                      <a16:colId xmlns:a16="http://schemas.microsoft.com/office/drawing/2014/main" val="2148727937"/>
                    </a:ext>
                  </a:extLst>
                </a:gridCol>
                <a:gridCol w="997795">
                  <a:extLst>
                    <a:ext uri="{9D8B030D-6E8A-4147-A177-3AD203B41FA5}">
                      <a16:colId xmlns:a16="http://schemas.microsoft.com/office/drawing/2014/main" val="230887206"/>
                    </a:ext>
                  </a:extLst>
                </a:gridCol>
                <a:gridCol w="997795">
                  <a:extLst>
                    <a:ext uri="{9D8B030D-6E8A-4147-A177-3AD203B41FA5}">
                      <a16:colId xmlns:a16="http://schemas.microsoft.com/office/drawing/2014/main" val="529369008"/>
                    </a:ext>
                  </a:extLst>
                </a:gridCol>
              </a:tblGrid>
              <a:tr h="308179">
                <a:tc>
                  <a:txBody>
                    <a:bodyPr/>
                    <a:lstStyle/>
                    <a:p>
                      <a:pPr>
                        <a:lnSpc>
                          <a:spcPct val="107000"/>
                        </a:lnSpc>
                        <a:spcAft>
                          <a:spcPts val="0"/>
                        </a:spcAft>
                      </a:pPr>
                      <a:r>
                        <a:rPr lang="nl-NL" sz="1200" dirty="0">
                          <a:effectLst/>
                        </a:rPr>
                        <a:t>VOORZIENINGEN EN UITGESTELDE</a:t>
                      </a:r>
                      <a:endParaRPr lang="nl-BE" sz="1200" dirty="0">
                        <a:effectLst/>
                      </a:endParaRPr>
                    </a:p>
                    <a:p>
                      <a:pPr>
                        <a:lnSpc>
                          <a:spcPct val="107000"/>
                        </a:lnSpc>
                        <a:spcAft>
                          <a:spcPts val="0"/>
                        </a:spcAft>
                      </a:pPr>
                      <a:r>
                        <a:rPr lang="nl-NL" sz="1200" dirty="0">
                          <a:effectLst/>
                        </a:rPr>
                        <a:t>BELASTINGEN</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16</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18.197</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3.616</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2.500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283072355"/>
                  </a:ext>
                </a:extLst>
              </a:tr>
              <a:tr h="308179">
                <a:tc>
                  <a:txBody>
                    <a:bodyPr/>
                    <a:lstStyle/>
                    <a:p>
                      <a:pPr>
                        <a:lnSpc>
                          <a:spcPct val="107000"/>
                        </a:lnSpc>
                        <a:spcAft>
                          <a:spcPts val="0"/>
                        </a:spcAft>
                      </a:pPr>
                      <a:r>
                        <a:rPr lang="nl-NL" sz="1200" dirty="0">
                          <a:effectLst/>
                        </a:rPr>
                        <a:t>Voorzieningen voor risico's en kosten</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160/5</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18.197</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3.616</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2.500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4121446959"/>
                  </a:ext>
                </a:extLst>
              </a:tr>
              <a:tr h="156332">
                <a:tc>
                  <a:txBody>
                    <a:bodyPr/>
                    <a:lstStyle/>
                    <a:p>
                      <a:pPr>
                        <a:lnSpc>
                          <a:spcPct val="107000"/>
                        </a:lnSpc>
                        <a:spcAft>
                          <a:spcPts val="0"/>
                        </a:spcAft>
                      </a:pPr>
                      <a:r>
                        <a:rPr lang="nl-NL" sz="1200" dirty="0">
                          <a:effectLst/>
                        </a:rPr>
                        <a:t>Uitgestelde belastingen</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168</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3993620030"/>
                  </a:ext>
                </a:extLst>
              </a:tr>
              <a:tr h="156332">
                <a:tc>
                  <a:txBody>
                    <a:bodyPr/>
                    <a:lstStyle/>
                    <a:p>
                      <a:pPr>
                        <a:lnSpc>
                          <a:spcPct val="107000"/>
                        </a:lnSpc>
                        <a:spcAft>
                          <a:spcPts val="0"/>
                        </a:spcAft>
                      </a:pPr>
                      <a:r>
                        <a:rPr lang="nl-NL" sz="1200" dirty="0">
                          <a:effectLst/>
                        </a:rPr>
                        <a:t>SCHULDEN</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17/49</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522.233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393.051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512.233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1408606171"/>
                  </a:ext>
                </a:extLst>
              </a:tr>
              <a:tr h="156332">
                <a:tc>
                  <a:txBody>
                    <a:bodyPr/>
                    <a:lstStyle/>
                    <a:p>
                      <a:pPr>
                        <a:lnSpc>
                          <a:spcPct val="107000"/>
                        </a:lnSpc>
                        <a:spcAft>
                          <a:spcPts val="0"/>
                        </a:spcAft>
                      </a:pPr>
                      <a:r>
                        <a:rPr lang="nl-NL" sz="1200">
                          <a:effectLst/>
                        </a:rPr>
                        <a:t>SCHULDEN OP MEER DAN EEN JAAR</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17</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5.608</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9.243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13.989</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4019681318"/>
                  </a:ext>
                </a:extLst>
              </a:tr>
              <a:tr h="156332">
                <a:tc>
                  <a:txBody>
                    <a:bodyPr/>
                    <a:lstStyle/>
                    <a:p>
                      <a:pPr>
                        <a:lnSpc>
                          <a:spcPct val="107000"/>
                        </a:lnSpc>
                        <a:spcAft>
                          <a:spcPts val="0"/>
                        </a:spcAft>
                      </a:pPr>
                      <a:r>
                        <a:rPr lang="nl-NL" sz="1200" dirty="0">
                          <a:effectLst/>
                        </a:rPr>
                        <a:t>Financiële schulden</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170/4</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5.608</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9.243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13.989</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3857735661"/>
                  </a:ext>
                </a:extLst>
              </a:tr>
              <a:tr h="308179">
                <a:tc>
                  <a:txBody>
                    <a:bodyPr/>
                    <a:lstStyle/>
                    <a:p>
                      <a:pPr>
                        <a:lnSpc>
                          <a:spcPct val="107000"/>
                        </a:lnSpc>
                        <a:spcAft>
                          <a:spcPts val="0"/>
                        </a:spcAft>
                      </a:pPr>
                      <a:r>
                        <a:rPr lang="nl-NL" sz="1200">
                          <a:effectLst/>
                        </a:rPr>
                        <a:t>1. Kredietinstellingen, leasingschulden 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172/3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74256232"/>
                  </a:ext>
                </a:extLst>
              </a:tr>
              <a:tr h="156332">
                <a:tc>
                  <a:txBody>
                    <a:bodyPr/>
                    <a:lstStyle/>
                    <a:p>
                      <a:pPr>
                        <a:lnSpc>
                          <a:spcPct val="107000"/>
                        </a:lnSpc>
                        <a:spcAft>
                          <a:spcPts val="0"/>
                        </a:spcAft>
                      </a:pPr>
                      <a:r>
                        <a:rPr lang="nl-NL" sz="1200" dirty="0">
                          <a:effectLst/>
                        </a:rPr>
                        <a:t>    soortgelijke schulden</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1700754129"/>
                  </a:ext>
                </a:extLst>
              </a:tr>
              <a:tr h="156332">
                <a:tc>
                  <a:txBody>
                    <a:bodyPr/>
                    <a:lstStyle/>
                    <a:p>
                      <a:pPr>
                        <a:lnSpc>
                          <a:spcPct val="107000"/>
                        </a:lnSpc>
                        <a:spcAft>
                          <a:spcPts val="0"/>
                        </a:spcAft>
                      </a:pPr>
                      <a:r>
                        <a:rPr lang="nl-NL" sz="1200" dirty="0">
                          <a:effectLst/>
                        </a:rPr>
                        <a:t>2. Overige leningen</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174/0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818307757"/>
                  </a:ext>
                </a:extLst>
              </a:tr>
              <a:tr h="156332">
                <a:tc>
                  <a:txBody>
                    <a:bodyPr/>
                    <a:lstStyle/>
                    <a:p>
                      <a:pPr>
                        <a:lnSpc>
                          <a:spcPct val="107000"/>
                        </a:lnSpc>
                        <a:spcAft>
                          <a:spcPts val="0"/>
                        </a:spcAft>
                      </a:pPr>
                      <a:r>
                        <a:rPr lang="nl-NL" sz="1200">
                          <a:effectLst/>
                        </a:rPr>
                        <a:t>Handelsschulden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175</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4205095524"/>
                  </a:ext>
                </a:extLst>
              </a:tr>
              <a:tr h="308179">
                <a:tc>
                  <a:txBody>
                    <a:bodyPr/>
                    <a:lstStyle/>
                    <a:p>
                      <a:pPr>
                        <a:lnSpc>
                          <a:spcPct val="107000"/>
                        </a:lnSpc>
                        <a:spcAft>
                          <a:spcPts val="0"/>
                        </a:spcAft>
                      </a:pPr>
                      <a:r>
                        <a:rPr lang="nl-NL" sz="1200" dirty="0">
                          <a:effectLst/>
                        </a:rPr>
                        <a:t>Ontvangen vooruitbetalingen op bestellingen</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176</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688220880"/>
                  </a:ext>
                </a:extLst>
              </a:tr>
              <a:tr h="156332">
                <a:tc>
                  <a:txBody>
                    <a:bodyPr/>
                    <a:lstStyle/>
                    <a:p>
                      <a:pPr>
                        <a:lnSpc>
                          <a:spcPct val="107000"/>
                        </a:lnSpc>
                        <a:spcAft>
                          <a:spcPts val="0"/>
                        </a:spcAft>
                      </a:pPr>
                      <a:r>
                        <a:rPr lang="nl-NL" sz="1200" dirty="0">
                          <a:effectLst/>
                        </a:rPr>
                        <a:t>Overige schulden</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178/9</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401306585"/>
                  </a:ext>
                </a:extLst>
              </a:tr>
              <a:tr h="308179">
                <a:tc>
                  <a:txBody>
                    <a:bodyPr/>
                    <a:lstStyle/>
                    <a:p>
                      <a:pPr>
                        <a:lnSpc>
                          <a:spcPct val="107000"/>
                        </a:lnSpc>
                        <a:spcAft>
                          <a:spcPts val="0"/>
                        </a:spcAft>
                      </a:pPr>
                      <a:r>
                        <a:rPr lang="nl-NL" sz="1200">
                          <a:effectLst/>
                        </a:rPr>
                        <a:t>SCHULDEN OP TEN HOOGSTE EEN JAAR</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42/48</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508.693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375.020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486.391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120535730"/>
                  </a:ext>
                </a:extLst>
              </a:tr>
              <a:tr h="156332">
                <a:tc>
                  <a:txBody>
                    <a:bodyPr/>
                    <a:lstStyle/>
                    <a:p>
                      <a:pPr>
                        <a:lnSpc>
                          <a:spcPct val="107000"/>
                        </a:lnSpc>
                        <a:spcAft>
                          <a:spcPts val="0"/>
                        </a:spcAft>
                      </a:pPr>
                      <a:r>
                        <a:rPr lang="nl-NL" sz="1200">
                          <a:effectLst/>
                        </a:rPr>
                        <a:t>Schulden op meer dan één jaar</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42</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5.830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4.782</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5.681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1821574842"/>
                  </a:ext>
                </a:extLst>
              </a:tr>
              <a:tr h="156332">
                <a:tc>
                  <a:txBody>
                    <a:bodyPr/>
                    <a:lstStyle/>
                    <a:p>
                      <a:pPr>
                        <a:lnSpc>
                          <a:spcPct val="107000"/>
                        </a:lnSpc>
                        <a:spcAft>
                          <a:spcPts val="0"/>
                        </a:spcAft>
                      </a:pPr>
                      <a:r>
                        <a:rPr lang="nl-NL" sz="1200">
                          <a:effectLst/>
                        </a:rPr>
                        <a:t>die binnen het jaar vervallen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 </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516535781"/>
                  </a:ext>
                </a:extLst>
              </a:tr>
              <a:tr h="156332">
                <a:tc>
                  <a:txBody>
                    <a:bodyPr/>
                    <a:lstStyle/>
                    <a:p>
                      <a:pPr>
                        <a:lnSpc>
                          <a:spcPct val="107000"/>
                        </a:lnSpc>
                        <a:spcAft>
                          <a:spcPts val="0"/>
                        </a:spcAft>
                      </a:pPr>
                      <a:r>
                        <a:rPr lang="nl-NL" sz="1200">
                          <a:effectLst/>
                        </a:rPr>
                        <a:t>Financiële schulden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43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206.831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127.960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207.807</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3472872902"/>
                  </a:ext>
                </a:extLst>
              </a:tr>
              <a:tr h="156332">
                <a:tc>
                  <a:txBody>
                    <a:bodyPr/>
                    <a:lstStyle/>
                    <a:p>
                      <a:pPr>
                        <a:lnSpc>
                          <a:spcPct val="107000"/>
                        </a:lnSpc>
                        <a:spcAft>
                          <a:spcPts val="0"/>
                        </a:spcAft>
                      </a:pPr>
                      <a:r>
                        <a:rPr lang="nl-NL" sz="1200">
                          <a:effectLst/>
                        </a:rPr>
                        <a:t>1. Kredietinstellingen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430/8</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206.831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118.847</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149.418</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499488065"/>
                  </a:ext>
                </a:extLst>
              </a:tr>
              <a:tr h="156332">
                <a:tc>
                  <a:txBody>
                    <a:bodyPr/>
                    <a:lstStyle/>
                    <a:p>
                      <a:pPr>
                        <a:lnSpc>
                          <a:spcPct val="107000"/>
                        </a:lnSpc>
                        <a:spcAft>
                          <a:spcPts val="0"/>
                        </a:spcAft>
                      </a:pPr>
                      <a:r>
                        <a:rPr lang="nl-NL" sz="1200">
                          <a:effectLst/>
                        </a:rPr>
                        <a:t>2. Overige leningen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439</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9.113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58.389</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2242517250"/>
                  </a:ext>
                </a:extLst>
              </a:tr>
              <a:tr h="156332">
                <a:tc>
                  <a:txBody>
                    <a:bodyPr/>
                    <a:lstStyle/>
                    <a:p>
                      <a:pPr>
                        <a:lnSpc>
                          <a:spcPct val="107000"/>
                        </a:lnSpc>
                        <a:spcAft>
                          <a:spcPts val="0"/>
                        </a:spcAft>
                      </a:pPr>
                      <a:r>
                        <a:rPr lang="nl-NL" sz="1200">
                          <a:effectLst/>
                        </a:rPr>
                        <a:t>Handelsschulden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44</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230.790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168.621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190.363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3198100843"/>
                  </a:ext>
                </a:extLst>
              </a:tr>
              <a:tr h="156332">
                <a:tc>
                  <a:txBody>
                    <a:bodyPr/>
                    <a:lstStyle/>
                    <a:p>
                      <a:pPr>
                        <a:lnSpc>
                          <a:spcPct val="107000"/>
                        </a:lnSpc>
                        <a:spcAft>
                          <a:spcPts val="0"/>
                        </a:spcAft>
                      </a:pPr>
                      <a:r>
                        <a:rPr lang="nl-NL" sz="1200">
                          <a:effectLst/>
                        </a:rPr>
                        <a:t>1. Leveranciers</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440/4</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219.453</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158.261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181.262</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2605792947"/>
                  </a:ext>
                </a:extLst>
              </a:tr>
              <a:tr h="156332">
                <a:tc>
                  <a:txBody>
                    <a:bodyPr/>
                    <a:lstStyle/>
                    <a:p>
                      <a:pPr>
                        <a:lnSpc>
                          <a:spcPct val="107000"/>
                        </a:lnSpc>
                        <a:spcAft>
                          <a:spcPts val="0"/>
                        </a:spcAft>
                      </a:pPr>
                      <a:r>
                        <a:rPr lang="nl-NL" sz="1200">
                          <a:effectLst/>
                        </a:rPr>
                        <a:t>2. Te betalen wissels</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441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11.337</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10.360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9.101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1053849304"/>
                  </a:ext>
                </a:extLst>
              </a:tr>
              <a:tr h="308179">
                <a:tc>
                  <a:txBody>
                    <a:bodyPr/>
                    <a:lstStyle/>
                    <a:p>
                      <a:pPr>
                        <a:lnSpc>
                          <a:spcPct val="107000"/>
                        </a:lnSpc>
                        <a:spcAft>
                          <a:spcPts val="0"/>
                        </a:spcAft>
                      </a:pPr>
                      <a:r>
                        <a:rPr lang="nl-NL" sz="1200">
                          <a:effectLst/>
                        </a:rPr>
                        <a:t>Ontvangen vooruitbetalingen op bestellingen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46</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1245271530"/>
                  </a:ext>
                </a:extLst>
              </a:tr>
              <a:tr h="308179">
                <a:tc>
                  <a:txBody>
                    <a:bodyPr/>
                    <a:lstStyle/>
                    <a:p>
                      <a:pPr>
                        <a:lnSpc>
                          <a:spcPct val="107000"/>
                        </a:lnSpc>
                        <a:spcAft>
                          <a:spcPts val="0"/>
                        </a:spcAft>
                      </a:pPr>
                      <a:r>
                        <a:rPr lang="nl-NL" sz="1200">
                          <a:effectLst/>
                        </a:rPr>
                        <a:t>Schulden m.b.t. belastingen, bezoldigingen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45</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65.242</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73.657</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82.540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4137494229"/>
                  </a:ext>
                </a:extLst>
              </a:tr>
              <a:tr h="156332">
                <a:tc>
                  <a:txBody>
                    <a:bodyPr/>
                    <a:lstStyle/>
                    <a:p>
                      <a:pPr>
                        <a:lnSpc>
                          <a:spcPct val="107000"/>
                        </a:lnSpc>
                        <a:spcAft>
                          <a:spcPts val="0"/>
                        </a:spcAft>
                      </a:pPr>
                      <a:r>
                        <a:rPr lang="nl-NL" sz="1200">
                          <a:effectLst/>
                        </a:rPr>
                        <a:t>en sociale lasten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 </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 </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3737348822"/>
                  </a:ext>
                </a:extLst>
              </a:tr>
              <a:tr h="156332">
                <a:tc>
                  <a:txBody>
                    <a:bodyPr/>
                    <a:lstStyle/>
                    <a:p>
                      <a:pPr>
                        <a:lnSpc>
                          <a:spcPct val="107000"/>
                        </a:lnSpc>
                        <a:spcAft>
                          <a:spcPts val="0"/>
                        </a:spcAft>
                      </a:pPr>
                      <a:r>
                        <a:rPr lang="nl-NL" sz="1200">
                          <a:effectLst/>
                        </a:rPr>
                        <a:t>1. Belastingen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450/3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4.991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6.521</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13.170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3346157354"/>
                  </a:ext>
                </a:extLst>
              </a:tr>
              <a:tr h="156332">
                <a:tc>
                  <a:txBody>
                    <a:bodyPr/>
                    <a:lstStyle/>
                    <a:p>
                      <a:pPr>
                        <a:lnSpc>
                          <a:spcPct val="107000"/>
                        </a:lnSpc>
                        <a:spcAft>
                          <a:spcPts val="0"/>
                        </a:spcAft>
                      </a:pPr>
                      <a:r>
                        <a:rPr lang="nl-NL" sz="1200">
                          <a:effectLst/>
                        </a:rPr>
                        <a:t>2. Bezoldigingen en sociale lasten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454/9</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60.251</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67.136</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69.370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4071828029"/>
                  </a:ext>
                </a:extLst>
              </a:tr>
              <a:tr h="156332">
                <a:tc>
                  <a:txBody>
                    <a:bodyPr/>
                    <a:lstStyle/>
                    <a:p>
                      <a:pPr>
                        <a:lnSpc>
                          <a:spcPct val="107000"/>
                        </a:lnSpc>
                        <a:spcAft>
                          <a:spcPts val="0"/>
                        </a:spcAft>
                      </a:pPr>
                      <a:r>
                        <a:rPr lang="nl-NL" sz="1200">
                          <a:effectLst/>
                        </a:rPr>
                        <a:t>Overige schulden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47/48</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4176560096"/>
                  </a:ext>
                </a:extLst>
              </a:tr>
              <a:tr h="156332">
                <a:tc>
                  <a:txBody>
                    <a:bodyPr/>
                    <a:lstStyle/>
                    <a:p>
                      <a:pPr>
                        <a:lnSpc>
                          <a:spcPct val="107000"/>
                        </a:lnSpc>
                        <a:spcAft>
                          <a:spcPts val="0"/>
                        </a:spcAft>
                      </a:pPr>
                      <a:r>
                        <a:rPr lang="nl-NL" sz="1200">
                          <a:effectLst/>
                        </a:rPr>
                        <a:t>OVERLOPENDE REKENINGEN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492/3</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7.932</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8.788</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11.853</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4049399799"/>
                  </a:ext>
                </a:extLst>
              </a:tr>
              <a:tr h="156332">
                <a:tc>
                  <a:txBody>
                    <a:bodyPr/>
                    <a:lstStyle/>
                    <a:p>
                      <a:pPr>
                        <a:lnSpc>
                          <a:spcPct val="107000"/>
                        </a:lnSpc>
                        <a:spcAft>
                          <a:spcPts val="0"/>
                        </a:spcAft>
                      </a:pPr>
                      <a:r>
                        <a:rPr lang="nl-NL" sz="1200">
                          <a:effectLst/>
                        </a:rPr>
                        <a:t>TOTAAL DER PASSIVA</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a:effectLst/>
                        </a:rPr>
                        <a:t>10/49</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707.146</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701.876</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tc>
                  <a:txBody>
                    <a:bodyPr/>
                    <a:lstStyle/>
                    <a:p>
                      <a:pPr algn="r">
                        <a:lnSpc>
                          <a:spcPct val="107000"/>
                        </a:lnSpc>
                        <a:spcAft>
                          <a:spcPts val="0"/>
                        </a:spcAft>
                      </a:pPr>
                      <a:r>
                        <a:rPr lang="nl-NL" sz="1200" dirty="0">
                          <a:effectLst/>
                        </a:rPr>
                        <a:t>838.131</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67" marR="63367" marT="0" marB="0"/>
                </a:tc>
                <a:extLst>
                  <a:ext uri="{0D108BD9-81ED-4DB2-BD59-A6C34878D82A}">
                    <a16:rowId xmlns:a16="http://schemas.microsoft.com/office/drawing/2014/main" val="225552247"/>
                  </a:ext>
                </a:extLst>
              </a:tr>
            </a:tbl>
          </a:graphicData>
        </a:graphic>
      </p:graphicFrame>
      <p:sp>
        <p:nvSpPr>
          <p:cNvPr id="2" name="Slide Number Placeholder 1">
            <a:extLst>
              <a:ext uri="{FF2B5EF4-FFF2-40B4-BE49-F238E27FC236}">
                <a16:creationId xmlns:a16="http://schemas.microsoft.com/office/drawing/2014/main" id="{6EA3D38C-5EBF-4671-A632-11CE4033E33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184743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 6">
            <a:extLst>
              <a:ext uri="{FF2B5EF4-FFF2-40B4-BE49-F238E27FC236}">
                <a16:creationId xmlns:a16="http://schemas.microsoft.com/office/drawing/2014/main" id="{8B346614-A8F8-4109-A6F6-0E6D286B8D49}"/>
              </a:ext>
            </a:extLst>
          </p:cNvPr>
          <p:cNvGraphicFramePr>
            <a:graphicFrameLocks noGrp="1"/>
          </p:cNvGraphicFramePr>
          <p:nvPr>
            <p:extLst>
              <p:ext uri="{D42A27DB-BD31-4B8C-83A1-F6EECF244321}">
                <p14:modId xmlns:p14="http://schemas.microsoft.com/office/powerpoint/2010/main" val="3129650042"/>
              </p:ext>
            </p:extLst>
          </p:nvPr>
        </p:nvGraphicFramePr>
        <p:xfrm>
          <a:off x="2286000" y="23241"/>
          <a:ext cx="6092695" cy="6834759"/>
        </p:xfrm>
        <a:graphic>
          <a:graphicData uri="http://schemas.openxmlformats.org/drawingml/2006/table">
            <a:tbl>
              <a:tblPr>
                <a:tableStyleId>{5C22544A-7EE6-4342-B048-85BDC9FD1C3A}</a:tableStyleId>
              </a:tblPr>
              <a:tblGrid>
                <a:gridCol w="2796887">
                  <a:extLst>
                    <a:ext uri="{9D8B030D-6E8A-4147-A177-3AD203B41FA5}">
                      <a16:colId xmlns:a16="http://schemas.microsoft.com/office/drawing/2014/main" val="2635335103"/>
                    </a:ext>
                  </a:extLst>
                </a:gridCol>
                <a:gridCol w="823952">
                  <a:extLst>
                    <a:ext uri="{9D8B030D-6E8A-4147-A177-3AD203B41FA5}">
                      <a16:colId xmlns:a16="http://schemas.microsoft.com/office/drawing/2014/main" val="3374493505"/>
                    </a:ext>
                  </a:extLst>
                </a:gridCol>
                <a:gridCol w="823952">
                  <a:extLst>
                    <a:ext uri="{9D8B030D-6E8A-4147-A177-3AD203B41FA5}">
                      <a16:colId xmlns:a16="http://schemas.microsoft.com/office/drawing/2014/main" val="2899442336"/>
                    </a:ext>
                  </a:extLst>
                </a:gridCol>
                <a:gridCol w="823952">
                  <a:extLst>
                    <a:ext uri="{9D8B030D-6E8A-4147-A177-3AD203B41FA5}">
                      <a16:colId xmlns:a16="http://schemas.microsoft.com/office/drawing/2014/main" val="2407261392"/>
                    </a:ext>
                  </a:extLst>
                </a:gridCol>
                <a:gridCol w="823952">
                  <a:extLst>
                    <a:ext uri="{9D8B030D-6E8A-4147-A177-3AD203B41FA5}">
                      <a16:colId xmlns:a16="http://schemas.microsoft.com/office/drawing/2014/main" val="285552692"/>
                    </a:ext>
                  </a:extLst>
                </a:gridCol>
              </a:tblGrid>
              <a:tr h="140904">
                <a:tc>
                  <a:txBody>
                    <a:bodyPr/>
                    <a:lstStyle/>
                    <a:p>
                      <a:pPr>
                        <a:lnSpc>
                          <a:spcPct val="107000"/>
                        </a:lnSpc>
                        <a:spcAft>
                          <a:spcPts val="0"/>
                        </a:spcAft>
                      </a:pPr>
                      <a:r>
                        <a:rPr lang="nl-NL" sz="1200" dirty="0">
                          <a:effectLst/>
                        </a:rPr>
                        <a:t>RESULTATENREKENING</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1513606024"/>
                  </a:ext>
                </a:extLst>
              </a:tr>
              <a:tr h="140904">
                <a:tc>
                  <a:txBody>
                    <a:bodyPr/>
                    <a:lstStyle/>
                    <a:p>
                      <a:pPr>
                        <a:lnSpc>
                          <a:spcPct val="107000"/>
                        </a:lnSpc>
                        <a:spcAft>
                          <a:spcPts val="0"/>
                        </a:spcAft>
                      </a:pPr>
                      <a:r>
                        <a:rPr lang="nl-NL" sz="1200">
                          <a:effectLst/>
                        </a:rPr>
                        <a:t>BEDRIJFSOPBRENGSTEN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70/76A</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1.491.411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1.728.410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2.168.731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3847934353"/>
                  </a:ext>
                </a:extLst>
              </a:tr>
              <a:tr h="140904">
                <a:tc>
                  <a:txBody>
                    <a:bodyPr/>
                    <a:lstStyle/>
                    <a:p>
                      <a:pPr>
                        <a:lnSpc>
                          <a:spcPct val="107000"/>
                        </a:lnSpc>
                        <a:spcAft>
                          <a:spcPts val="0"/>
                        </a:spcAft>
                      </a:pPr>
                      <a:r>
                        <a:rPr lang="nl-NL" sz="1200" dirty="0">
                          <a:effectLst/>
                        </a:rPr>
                        <a:t>Omzet</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70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1.398.876</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1.697.056</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2.074.092</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1912715584"/>
                  </a:ext>
                </a:extLst>
              </a:tr>
              <a:tr h="271483">
                <a:tc>
                  <a:txBody>
                    <a:bodyPr/>
                    <a:lstStyle/>
                    <a:p>
                      <a:pPr>
                        <a:lnSpc>
                          <a:spcPct val="107000"/>
                        </a:lnSpc>
                        <a:spcAft>
                          <a:spcPts val="0"/>
                        </a:spcAft>
                      </a:pPr>
                      <a:r>
                        <a:rPr lang="nl-NL" sz="1200" dirty="0">
                          <a:effectLst/>
                        </a:rPr>
                        <a:t>Wijziging in de voorraad goederen in bewerking</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71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2.717</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-48.745</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12.719</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2594723756"/>
                  </a:ext>
                </a:extLst>
              </a:tr>
              <a:tr h="140904">
                <a:tc>
                  <a:txBody>
                    <a:bodyPr/>
                    <a:lstStyle/>
                    <a:p>
                      <a:pPr>
                        <a:lnSpc>
                          <a:spcPct val="107000"/>
                        </a:lnSpc>
                        <a:spcAft>
                          <a:spcPts val="0"/>
                        </a:spcAft>
                      </a:pPr>
                      <a:r>
                        <a:rPr lang="nl-NL" sz="1200">
                          <a:effectLst/>
                        </a:rPr>
                        <a:t>en gereed product en in de bestellingen in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3297080420"/>
                  </a:ext>
                </a:extLst>
              </a:tr>
              <a:tr h="140904">
                <a:tc>
                  <a:txBody>
                    <a:bodyPr/>
                    <a:lstStyle/>
                    <a:p>
                      <a:pPr>
                        <a:lnSpc>
                          <a:spcPct val="107000"/>
                        </a:lnSpc>
                        <a:spcAft>
                          <a:spcPts val="0"/>
                        </a:spcAft>
                      </a:pPr>
                      <a:r>
                        <a:rPr lang="nl-NL" sz="1200">
                          <a:effectLst/>
                        </a:rPr>
                        <a:t>uitvoering (toename +, afname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877229932"/>
                  </a:ext>
                </a:extLst>
              </a:tr>
              <a:tr h="140904">
                <a:tc>
                  <a:txBody>
                    <a:bodyPr/>
                    <a:lstStyle/>
                    <a:p>
                      <a:pPr>
                        <a:lnSpc>
                          <a:spcPct val="107000"/>
                        </a:lnSpc>
                        <a:spcAft>
                          <a:spcPts val="0"/>
                        </a:spcAft>
                      </a:pPr>
                      <a:r>
                        <a:rPr lang="nl-NL" sz="1200">
                          <a:effectLst/>
                        </a:rPr>
                        <a:t>Geproduceerde vaste activa</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72</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2938841821"/>
                  </a:ext>
                </a:extLst>
              </a:tr>
              <a:tr h="140904">
                <a:tc>
                  <a:txBody>
                    <a:bodyPr/>
                    <a:lstStyle/>
                    <a:p>
                      <a:pPr>
                        <a:lnSpc>
                          <a:spcPct val="107000"/>
                        </a:lnSpc>
                        <a:spcAft>
                          <a:spcPts val="0"/>
                        </a:spcAft>
                      </a:pPr>
                      <a:r>
                        <a:rPr lang="nl-NL" sz="1200">
                          <a:effectLst/>
                        </a:rPr>
                        <a:t>Andere bedrijfsopbrengsten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74</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89.193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79.786</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81.436</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3650521851"/>
                  </a:ext>
                </a:extLst>
              </a:tr>
              <a:tr h="0">
                <a:tc>
                  <a:txBody>
                    <a:bodyPr/>
                    <a:lstStyle/>
                    <a:p>
                      <a:pPr>
                        <a:lnSpc>
                          <a:spcPct val="107000"/>
                        </a:lnSpc>
                        <a:spcAft>
                          <a:spcPts val="0"/>
                        </a:spcAft>
                      </a:pPr>
                      <a:r>
                        <a:rPr lang="nl-NL" sz="1200">
                          <a:effectLst/>
                        </a:rPr>
                        <a:t>Niet-recurrente bedrijfsopbrengsten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dirty="0">
                          <a:effectLst/>
                        </a:rPr>
                        <a:t>     76A</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625</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313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484</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1066893291"/>
                  </a:ext>
                </a:extLst>
              </a:tr>
              <a:tr h="140904">
                <a:tc>
                  <a:txBody>
                    <a:bodyPr/>
                    <a:lstStyle/>
                    <a:p>
                      <a:pPr>
                        <a:lnSpc>
                          <a:spcPct val="107000"/>
                        </a:lnSpc>
                        <a:spcAft>
                          <a:spcPts val="0"/>
                        </a:spcAft>
                      </a:pPr>
                      <a:r>
                        <a:rPr lang="nl-NL" sz="1200">
                          <a:effectLst/>
                        </a:rPr>
                        <a:t>BEDRIJFSKOSTEN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60/66A</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1.580.199</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1.686.707</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2.092.800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2634343133"/>
                  </a:ext>
                </a:extLst>
              </a:tr>
              <a:tr h="140904">
                <a:tc>
                  <a:txBody>
                    <a:bodyPr/>
                    <a:lstStyle/>
                    <a:p>
                      <a:pPr>
                        <a:lnSpc>
                          <a:spcPct val="107000"/>
                        </a:lnSpc>
                        <a:spcAft>
                          <a:spcPts val="0"/>
                        </a:spcAft>
                      </a:pPr>
                      <a:r>
                        <a:rPr lang="nl-NL" sz="1200">
                          <a:effectLst/>
                        </a:rPr>
                        <a:t>Handelsgoederen, grond- en hulpstoffen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60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880.517</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967.730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1.262.905</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1965189987"/>
                  </a:ext>
                </a:extLst>
              </a:tr>
              <a:tr h="140904">
                <a:tc>
                  <a:txBody>
                    <a:bodyPr/>
                    <a:lstStyle/>
                    <a:p>
                      <a:pPr>
                        <a:lnSpc>
                          <a:spcPct val="107000"/>
                        </a:lnSpc>
                        <a:spcAft>
                          <a:spcPts val="0"/>
                        </a:spcAft>
                      </a:pPr>
                      <a:r>
                        <a:rPr lang="nl-NL" sz="1200">
                          <a:effectLst/>
                        </a:rPr>
                        <a:t>1. Aankopen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600/8</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dirty="0">
                          <a:effectLst/>
                        </a:rPr>
                        <a:t>877.772</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dirty="0">
                          <a:effectLst/>
                        </a:rPr>
                        <a:t>961.341</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1.241.973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2313109237"/>
                  </a:ext>
                </a:extLst>
              </a:tr>
              <a:tr h="140904">
                <a:tc>
                  <a:txBody>
                    <a:bodyPr/>
                    <a:lstStyle/>
                    <a:p>
                      <a:pPr>
                        <a:lnSpc>
                          <a:spcPct val="107000"/>
                        </a:lnSpc>
                        <a:spcAft>
                          <a:spcPts val="0"/>
                        </a:spcAft>
                      </a:pPr>
                      <a:r>
                        <a:rPr lang="nl-NL" sz="1200">
                          <a:effectLst/>
                        </a:rPr>
                        <a:t>2. Wijzigingen in de voorraad</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609</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dirty="0">
                          <a:effectLst/>
                        </a:rPr>
                        <a:t>2.745</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dirty="0">
                          <a:effectLst/>
                        </a:rPr>
                        <a:t>6.389</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20.932</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1533294890"/>
                  </a:ext>
                </a:extLst>
              </a:tr>
              <a:tr h="140904">
                <a:tc>
                  <a:txBody>
                    <a:bodyPr/>
                    <a:lstStyle/>
                    <a:p>
                      <a:pPr>
                        <a:lnSpc>
                          <a:spcPct val="107000"/>
                        </a:lnSpc>
                        <a:spcAft>
                          <a:spcPts val="0"/>
                        </a:spcAft>
                      </a:pPr>
                      <a:r>
                        <a:rPr lang="nl-NL" sz="1200" dirty="0">
                          <a:effectLst/>
                        </a:rPr>
                        <a:t>   (toename -, afname +)</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dirty="0">
                          <a:effectLst/>
                        </a:rPr>
                        <a:t> </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524877652"/>
                  </a:ext>
                </a:extLst>
              </a:tr>
              <a:tr h="140904">
                <a:tc>
                  <a:txBody>
                    <a:bodyPr/>
                    <a:lstStyle/>
                    <a:p>
                      <a:pPr>
                        <a:lnSpc>
                          <a:spcPct val="107000"/>
                        </a:lnSpc>
                        <a:spcAft>
                          <a:spcPts val="0"/>
                        </a:spcAft>
                      </a:pPr>
                      <a:r>
                        <a:rPr lang="nl-NL" sz="1200">
                          <a:effectLst/>
                        </a:rPr>
                        <a:t>Diensten en diverse goederen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61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337.140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dirty="0">
                          <a:effectLst/>
                        </a:rPr>
                        <a:t>344.253</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422.296</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4197158808"/>
                  </a:ext>
                </a:extLst>
              </a:tr>
              <a:tr h="140904">
                <a:tc>
                  <a:txBody>
                    <a:bodyPr/>
                    <a:lstStyle/>
                    <a:p>
                      <a:pPr>
                        <a:lnSpc>
                          <a:spcPct val="107000"/>
                        </a:lnSpc>
                        <a:spcAft>
                          <a:spcPts val="0"/>
                        </a:spcAft>
                      </a:pPr>
                      <a:r>
                        <a:rPr lang="nl-NL" sz="1200">
                          <a:effectLst/>
                        </a:rPr>
                        <a:t>Bezoldigingen, sociale lasten en pensioenen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62</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306.399</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344.697</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371.733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3402643793"/>
                  </a:ext>
                </a:extLst>
              </a:tr>
              <a:tr h="140904">
                <a:tc>
                  <a:txBody>
                    <a:bodyPr/>
                    <a:lstStyle/>
                    <a:p>
                      <a:pPr>
                        <a:lnSpc>
                          <a:spcPct val="107000"/>
                        </a:lnSpc>
                        <a:spcAft>
                          <a:spcPts val="0"/>
                        </a:spcAft>
                      </a:pPr>
                      <a:r>
                        <a:rPr lang="nl-NL" sz="1200" dirty="0">
                          <a:effectLst/>
                        </a:rPr>
                        <a:t>Afschrijvingen en waardeverminderingen op</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630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16.534</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dirty="0">
                          <a:effectLst/>
                        </a:rPr>
                        <a:t>17.341</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17.471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3865777905"/>
                  </a:ext>
                </a:extLst>
              </a:tr>
              <a:tr h="271483">
                <a:tc>
                  <a:txBody>
                    <a:bodyPr/>
                    <a:lstStyle/>
                    <a:p>
                      <a:pPr>
                        <a:lnSpc>
                          <a:spcPct val="107000"/>
                        </a:lnSpc>
                        <a:spcAft>
                          <a:spcPts val="0"/>
                        </a:spcAft>
                      </a:pPr>
                      <a:r>
                        <a:rPr lang="nl-NL" sz="1200">
                          <a:effectLst/>
                        </a:rPr>
                        <a:t>oprichtingskosten, op immateriële en materiële </a:t>
                      </a:r>
                      <a:br>
                        <a:rPr lang="nl-NL" sz="1200">
                          <a:effectLst/>
                        </a:rPr>
                      </a:br>
                      <a:r>
                        <a:rPr lang="nl-NL" sz="1200">
                          <a:effectLst/>
                        </a:rPr>
                        <a:t>vaste activa</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dirty="0">
                          <a:effectLst/>
                        </a:rPr>
                        <a:t> </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3166479096"/>
                  </a:ext>
                </a:extLst>
              </a:tr>
              <a:tr h="140904">
                <a:tc>
                  <a:txBody>
                    <a:bodyPr/>
                    <a:lstStyle/>
                    <a:p>
                      <a:pPr>
                        <a:lnSpc>
                          <a:spcPct val="107000"/>
                        </a:lnSpc>
                        <a:spcAft>
                          <a:spcPts val="0"/>
                        </a:spcAft>
                      </a:pPr>
                      <a:r>
                        <a:rPr lang="nl-NL" sz="1200">
                          <a:effectLst/>
                        </a:rPr>
                        <a:t>Waardeverminderingen op voorraden,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631/4</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9.695</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9.491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dirty="0">
                          <a:effectLst/>
                        </a:rPr>
                        <a:t>16.644</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3543820042"/>
                  </a:ext>
                </a:extLst>
              </a:tr>
              <a:tr h="271483">
                <a:tc>
                  <a:txBody>
                    <a:bodyPr/>
                    <a:lstStyle/>
                    <a:p>
                      <a:pPr>
                        <a:lnSpc>
                          <a:spcPct val="107000"/>
                        </a:lnSpc>
                        <a:spcAft>
                          <a:spcPts val="0"/>
                        </a:spcAft>
                      </a:pPr>
                      <a:r>
                        <a:rPr lang="nl-NL" sz="1200">
                          <a:effectLst/>
                        </a:rPr>
                        <a:t> bestellingen in uitvoering en handels-vorderingen (toevoegingen+, terugnemingen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dirty="0">
                          <a:effectLst/>
                        </a:rPr>
                        <a:t> </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4292422741"/>
                  </a:ext>
                </a:extLst>
              </a:tr>
              <a:tr h="140904">
                <a:tc>
                  <a:txBody>
                    <a:bodyPr/>
                    <a:lstStyle/>
                    <a:p>
                      <a:pPr>
                        <a:lnSpc>
                          <a:spcPct val="107000"/>
                        </a:lnSpc>
                        <a:spcAft>
                          <a:spcPts val="0"/>
                        </a:spcAft>
                      </a:pPr>
                      <a:r>
                        <a:rPr lang="nl-NL" sz="1400">
                          <a:effectLst/>
                        </a:rPr>
                        <a:t> </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400">
                          <a:effectLst/>
                        </a:rPr>
                        <a:t> </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400">
                          <a:effectLst/>
                        </a:rPr>
                        <a:t> </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400">
                          <a:effectLst/>
                        </a:rPr>
                        <a:t> </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400">
                          <a:effectLst/>
                        </a:rPr>
                        <a:t> </a:t>
                      </a:r>
                      <a:endParaRPr lang="nl-B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966555726"/>
                  </a:ext>
                </a:extLst>
              </a:tr>
              <a:tr h="140904">
                <a:tc>
                  <a:txBody>
                    <a:bodyPr/>
                    <a:lstStyle/>
                    <a:p>
                      <a:pPr>
                        <a:lnSpc>
                          <a:spcPct val="107000"/>
                        </a:lnSpc>
                        <a:spcAft>
                          <a:spcPts val="0"/>
                        </a:spcAft>
                      </a:pPr>
                      <a:r>
                        <a:rPr lang="nl-NL" sz="1200" dirty="0">
                          <a:effectLst/>
                        </a:rPr>
                        <a:t>Voorzieningen voor risico's en kosten (toe-</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635/7</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14.581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dirty="0">
                          <a:effectLst/>
                        </a:rPr>
                        <a:t>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2829781139"/>
                  </a:ext>
                </a:extLst>
              </a:tr>
              <a:tr h="140904">
                <a:tc>
                  <a:txBody>
                    <a:bodyPr/>
                    <a:lstStyle/>
                    <a:p>
                      <a:pPr>
                        <a:lnSpc>
                          <a:spcPct val="107000"/>
                        </a:lnSpc>
                        <a:spcAft>
                          <a:spcPts val="0"/>
                        </a:spcAft>
                      </a:pPr>
                      <a:r>
                        <a:rPr lang="nl-NL" sz="1200" dirty="0">
                          <a:effectLst/>
                        </a:rPr>
                        <a:t>voegingen +, bestedingen en terugnemingen -)</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dirty="0">
                          <a:effectLst/>
                        </a:rPr>
                        <a:t> </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2767685788"/>
                  </a:ext>
                </a:extLst>
              </a:tr>
              <a:tr h="140904">
                <a:tc>
                  <a:txBody>
                    <a:bodyPr/>
                    <a:lstStyle/>
                    <a:p>
                      <a:pPr>
                        <a:lnSpc>
                          <a:spcPct val="107000"/>
                        </a:lnSpc>
                        <a:spcAft>
                          <a:spcPts val="0"/>
                        </a:spcAft>
                      </a:pPr>
                      <a:r>
                        <a:rPr lang="nl-NL" sz="1200" dirty="0">
                          <a:effectLst/>
                        </a:rPr>
                        <a:t>Andere bedrijfskosten</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640/8</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1.348</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1.369</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1.399</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2361869506"/>
                  </a:ext>
                </a:extLst>
              </a:tr>
              <a:tr h="140904">
                <a:tc>
                  <a:txBody>
                    <a:bodyPr/>
                    <a:lstStyle/>
                    <a:p>
                      <a:pPr>
                        <a:lnSpc>
                          <a:spcPct val="107000"/>
                        </a:lnSpc>
                        <a:spcAft>
                          <a:spcPts val="0"/>
                        </a:spcAft>
                      </a:pPr>
                      <a:r>
                        <a:rPr lang="nl-NL" sz="1200">
                          <a:effectLst/>
                        </a:rPr>
                        <a:t>Als herstructureringskosten geactiveerde</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649</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dirty="0">
                          <a:effectLst/>
                        </a:rPr>
                        <a:t>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nSpc>
                          <a:spcPct val="107000"/>
                        </a:lnSpc>
                        <a:spcAft>
                          <a:spcPts val="0"/>
                        </a:spcAft>
                      </a:pPr>
                      <a:r>
                        <a:rPr lang="nl-NL" sz="1200" dirty="0">
                          <a:effectLst/>
                        </a:rPr>
                        <a:t> </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dirty="0">
                          <a:effectLst/>
                        </a:rPr>
                        <a:t>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826981829"/>
                  </a:ext>
                </a:extLst>
              </a:tr>
              <a:tr h="140904">
                <a:tc>
                  <a:txBody>
                    <a:bodyPr/>
                    <a:lstStyle/>
                    <a:p>
                      <a:pPr>
                        <a:lnSpc>
                          <a:spcPct val="107000"/>
                        </a:lnSpc>
                        <a:spcAft>
                          <a:spcPts val="0"/>
                        </a:spcAft>
                      </a:pPr>
                      <a:r>
                        <a:rPr lang="nl-NL" sz="1200">
                          <a:effectLst/>
                        </a:rPr>
                        <a:t>bedrijfskosten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dirty="0">
                          <a:effectLst/>
                        </a:rPr>
                        <a:t> </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dirty="0">
                          <a:effectLst/>
                        </a:rPr>
                        <a:t> </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2514107756"/>
                  </a:ext>
                </a:extLst>
              </a:tr>
              <a:tr h="140904">
                <a:tc>
                  <a:txBody>
                    <a:bodyPr/>
                    <a:lstStyle/>
                    <a:p>
                      <a:pPr>
                        <a:lnSpc>
                          <a:spcPct val="107000"/>
                        </a:lnSpc>
                        <a:spcAft>
                          <a:spcPts val="0"/>
                        </a:spcAft>
                      </a:pPr>
                      <a:r>
                        <a:rPr lang="nl-NL" sz="1200">
                          <a:effectLst/>
                        </a:rPr>
                        <a:t>Niet-recurrente bedrijfskosten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     66A</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13.985</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1.826</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dirty="0">
                          <a:effectLst/>
                        </a:rPr>
                        <a:t>352</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674823503"/>
                  </a:ext>
                </a:extLst>
              </a:tr>
              <a:tr h="140904">
                <a:tc>
                  <a:txBody>
                    <a:bodyPr/>
                    <a:lstStyle/>
                    <a:p>
                      <a:pPr>
                        <a:lnSpc>
                          <a:spcPct val="107000"/>
                        </a:lnSpc>
                        <a:spcAft>
                          <a:spcPts val="0"/>
                        </a:spcAft>
                      </a:pPr>
                      <a:r>
                        <a:rPr lang="nl-NL" sz="1200">
                          <a:effectLst/>
                        </a:rPr>
                        <a:t>BEDRIJFSWINST (VERLIES)(+)/(-)</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9901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-88.788</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a:effectLst/>
                        </a:rPr>
                        <a:t>41.703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tc>
                  <a:txBody>
                    <a:bodyPr/>
                    <a:lstStyle/>
                    <a:p>
                      <a:pPr algn="r">
                        <a:lnSpc>
                          <a:spcPct val="107000"/>
                        </a:lnSpc>
                        <a:spcAft>
                          <a:spcPts val="0"/>
                        </a:spcAft>
                      </a:pPr>
                      <a:r>
                        <a:rPr lang="nl-NL" sz="1200" dirty="0">
                          <a:effectLst/>
                        </a:rPr>
                        <a:t>75.931</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610" marR="61610" marT="0" marB="0"/>
                </a:tc>
                <a:extLst>
                  <a:ext uri="{0D108BD9-81ED-4DB2-BD59-A6C34878D82A}">
                    <a16:rowId xmlns:a16="http://schemas.microsoft.com/office/drawing/2014/main" val="2656186963"/>
                  </a:ext>
                </a:extLst>
              </a:tr>
            </a:tbl>
          </a:graphicData>
        </a:graphic>
      </p:graphicFrame>
      <p:sp>
        <p:nvSpPr>
          <p:cNvPr id="2" name="Slide Number Placeholder 1">
            <a:extLst>
              <a:ext uri="{FF2B5EF4-FFF2-40B4-BE49-F238E27FC236}">
                <a16:creationId xmlns:a16="http://schemas.microsoft.com/office/drawing/2014/main" id="{B750FF21-3E94-4528-8442-B8086569128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4171658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 4">
            <a:extLst>
              <a:ext uri="{FF2B5EF4-FFF2-40B4-BE49-F238E27FC236}">
                <a16:creationId xmlns:a16="http://schemas.microsoft.com/office/drawing/2014/main" id="{2E0B9C0B-9600-43A8-8A29-91B8242BC7FC}"/>
              </a:ext>
            </a:extLst>
          </p:cNvPr>
          <p:cNvGraphicFramePr>
            <a:graphicFrameLocks noGrp="1"/>
          </p:cNvGraphicFramePr>
          <p:nvPr>
            <p:extLst>
              <p:ext uri="{D42A27DB-BD31-4B8C-83A1-F6EECF244321}">
                <p14:modId xmlns:p14="http://schemas.microsoft.com/office/powerpoint/2010/main" val="1904889026"/>
              </p:ext>
            </p:extLst>
          </p:nvPr>
        </p:nvGraphicFramePr>
        <p:xfrm>
          <a:off x="1103243" y="6283829"/>
          <a:ext cx="6529399" cy="540729"/>
        </p:xfrm>
        <a:graphic>
          <a:graphicData uri="http://schemas.openxmlformats.org/drawingml/2006/table">
            <a:tbl>
              <a:tblPr>
                <a:tableStyleId>{5C22544A-7EE6-4342-B048-85BDC9FD1C3A}</a:tableStyleId>
              </a:tblPr>
              <a:tblGrid>
                <a:gridCol w="918632">
                  <a:extLst>
                    <a:ext uri="{9D8B030D-6E8A-4147-A177-3AD203B41FA5}">
                      <a16:colId xmlns:a16="http://schemas.microsoft.com/office/drawing/2014/main" val="4109589850"/>
                    </a:ext>
                  </a:extLst>
                </a:gridCol>
                <a:gridCol w="2182377">
                  <a:extLst>
                    <a:ext uri="{9D8B030D-6E8A-4147-A177-3AD203B41FA5}">
                      <a16:colId xmlns:a16="http://schemas.microsoft.com/office/drawing/2014/main" val="2734361383"/>
                    </a:ext>
                  </a:extLst>
                </a:gridCol>
                <a:gridCol w="864705">
                  <a:extLst>
                    <a:ext uri="{9D8B030D-6E8A-4147-A177-3AD203B41FA5}">
                      <a16:colId xmlns:a16="http://schemas.microsoft.com/office/drawing/2014/main" val="1854531794"/>
                    </a:ext>
                  </a:extLst>
                </a:gridCol>
                <a:gridCol w="824947">
                  <a:extLst>
                    <a:ext uri="{9D8B030D-6E8A-4147-A177-3AD203B41FA5}">
                      <a16:colId xmlns:a16="http://schemas.microsoft.com/office/drawing/2014/main" val="1113501442"/>
                    </a:ext>
                  </a:extLst>
                </a:gridCol>
                <a:gridCol w="884583">
                  <a:extLst>
                    <a:ext uri="{9D8B030D-6E8A-4147-A177-3AD203B41FA5}">
                      <a16:colId xmlns:a16="http://schemas.microsoft.com/office/drawing/2014/main" val="2982558450"/>
                    </a:ext>
                  </a:extLst>
                </a:gridCol>
                <a:gridCol w="854155">
                  <a:extLst>
                    <a:ext uri="{9D8B030D-6E8A-4147-A177-3AD203B41FA5}">
                      <a16:colId xmlns:a16="http://schemas.microsoft.com/office/drawing/2014/main" val="2721407644"/>
                    </a:ext>
                  </a:extLst>
                </a:gridCol>
              </a:tblGrid>
              <a:tr h="248722">
                <a:tc>
                  <a:txBody>
                    <a:bodyPr/>
                    <a:lstStyle/>
                    <a:p>
                      <a:pPr>
                        <a:lnSpc>
                          <a:spcPts val="1100"/>
                        </a:lnSpc>
                        <a:spcAft>
                          <a:spcPts val="0"/>
                        </a:spcAft>
                        <a:tabLst>
                          <a:tab pos="-914400" algn="l"/>
                          <a:tab pos="-457200" algn="l"/>
                        </a:tabLst>
                      </a:pPr>
                      <a:r>
                        <a:rPr lang="nl-NL" sz="1200" spc="-10" dirty="0">
                          <a:effectLst/>
                        </a:rPr>
                        <a:t>VOL 5.12</a:t>
                      </a:r>
                      <a:endParaRPr lang="nl-BE" sz="12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100"/>
                        </a:lnSpc>
                        <a:spcAft>
                          <a:spcPts val="0"/>
                        </a:spcAft>
                        <a:tabLst>
                          <a:tab pos="-914400" algn="l"/>
                          <a:tab pos="-457200" algn="l"/>
                        </a:tabLst>
                      </a:pPr>
                      <a:r>
                        <a:rPr lang="nl-NL" sz="1200" spc="-10" dirty="0">
                          <a:effectLst/>
                        </a:rPr>
                        <a:t>BTW aan de onderneming </a:t>
                      </a:r>
                      <a:br>
                        <a:rPr lang="nl-NL" sz="1200" spc="-10" dirty="0">
                          <a:effectLst/>
                        </a:rPr>
                      </a:br>
                      <a:r>
                        <a:rPr lang="nl-NL" sz="1200" spc="-10" dirty="0">
                          <a:effectLst/>
                        </a:rPr>
                        <a:t>(aftrekbaar)</a:t>
                      </a:r>
                      <a:endParaRPr lang="nl-BE" sz="12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ts val="1100"/>
                        </a:lnSpc>
                        <a:spcAft>
                          <a:spcPts val="0"/>
                        </a:spcAft>
                        <a:tabLst>
                          <a:tab pos="-914400" algn="l"/>
                          <a:tab pos="-457200" algn="l"/>
                        </a:tabLst>
                      </a:pPr>
                      <a:r>
                        <a:rPr lang="nl-NL" sz="1200" spc="-10" dirty="0">
                          <a:effectLst/>
                        </a:rPr>
                        <a:t>9145</a:t>
                      </a:r>
                      <a:endParaRPr lang="nl-BE" sz="12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ts val="1100"/>
                        </a:lnSpc>
                        <a:spcAft>
                          <a:spcPts val="0"/>
                        </a:spcAft>
                        <a:tabLst>
                          <a:tab pos="-914400" algn="l"/>
                          <a:tab pos="-457200" algn="l"/>
                        </a:tabLst>
                      </a:pPr>
                      <a:r>
                        <a:rPr lang="nl-NL" sz="1200" spc="-10" dirty="0">
                          <a:effectLst/>
                        </a:rPr>
                        <a:t> 131.666</a:t>
                      </a:r>
                      <a:endParaRPr lang="nl-BE" sz="12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ts val="1100"/>
                        </a:lnSpc>
                        <a:spcAft>
                          <a:spcPts val="0"/>
                        </a:spcAft>
                        <a:tabLst>
                          <a:tab pos="-914400" algn="l"/>
                          <a:tab pos="-457200" algn="l"/>
                        </a:tabLst>
                      </a:pPr>
                      <a:r>
                        <a:rPr lang="nl-NL" sz="1200" spc="-10" dirty="0">
                          <a:effectLst/>
                        </a:rPr>
                        <a:t>   144.201</a:t>
                      </a:r>
                      <a:endParaRPr lang="nl-BE" sz="12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ts val="1100"/>
                        </a:lnSpc>
                        <a:spcAft>
                          <a:spcPts val="0"/>
                        </a:spcAft>
                        <a:tabLst>
                          <a:tab pos="-914400" algn="l"/>
                          <a:tab pos="-457200" algn="l"/>
                        </a:tabLst>
                      </a:pPr>
                      <a:r>
                        <a:rPr lang="nl-NL" sz="1200" spc="-10" dirty="0">
                          <a:effectLst/>
                        </a:rPr>
                        <a:t>186.296</a:t>
                      </a:r>
                      <a:endParaRPr lang="nl-BE" sz="12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98761944"/>
                  </a:ext>
                </a:extLst>
              </a:tr>
              <a:tr h="257201">
                <a:tc>
                  <a:txBody>
                    <a:bodyPr/>
                    <a:lstStyle/>
                    <a:p>
                      <a:pPr>
                        <a:lnSpc>
                          <a:spcPts val="1100"/>
                        </a:lnSpc>
                        <a:spcAft>
                          <a:spcPts val="0"/>
                        </a:spcAft>
                        <a:tabLst>
                          <a:tab pos="-914400" algn="l"/>
                          <a:tab pos="-457200" algn="l"/>
                        </a:tabLst>
                      </a:pPr>
                      <a:r>
                        <a:rPr lang="nl-NL" sz="1200" spc="-10" dirty="0">
                          <a:effectLst/>
                        </a:rPr>
                        <a:t>VOL 5.12</a:t>
                      </a:r>
                      <a:endParaRPr lang="nl-BE" sz="12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100"/>
                        </a:lnSpc>
                        <a:spcAft>
                          <a:spcPts val="0"/>
                        </a:spcAft>
                        <a:tabLst>
                          <a:tab pos="-914400" algn="l"/>
                          <a:tab pos="-457200" algn="l"/>
                        </a:tabLst>
                      </a:pPr>
                      <a:r>
                        <a:rPr lang="nl-NL" sz="1200" spc="-10" dirty="0">
                          <a:effectLst/>
                        </a:rPr>
                        <a:t>BTW door de onderneming</a:t>
                      </a:r>
                      <a:endParaRPr lang="nl-BE" sz="12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ts val="1100"/>
                        </a:lnSpc>
                        <a:spcAft>
                          <a:spcPts val="0"/>
                        </a:spcAft>
                        <a:tabLst>
                          <a:tab pos="-914400" algn="l"/>
                          <a:tab pos="-457200" algn="l"/>
                        </a:tabLst>
                      </a:pPr>
                      <a:r>
                        <a:rPr lang="nl-NL" sz="1200" spc="-10" dirty="0">
                          <a:effectLst/>
                        </a:rPr>
                        <a:t>9146</a:t>
                      </a:r>
                      <a:endParaRPr lang="nl-BE" sz="12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ts val="1100"/>
                        </a:lnSpc>
                        <a:spcAft>
                          <a:spcPts val="0"/>
                        </a:spcAft>
                        <a:tabLst>
                          <a:tab pos="-914400" algn="l"/>
                          <a:tab pos="-457200" algn="l"/>
                        </a:tabLst>
                      </a:pPr>
                      <a:r>
                        <a:rPr lang="nl-NL" sz="1200" spc="-10" dirty="0">
                          <a:effectLst/>
                        </a:rPr>
                        <a:t>279.775</a:t>
                      </a:r>
                      <a:endParaRPr lang="nl-BE" sz="12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ts val="1100"/>
                        </a:lnSpc>
                        <a:spcAft>
                          <a:spcPts val="0"/>
                        </a:spcAft>
                        <a:tabLst>
                          <a:tab pos="-914400" algn="l"/>
                          <a:tab pos="-457200" algn="l"/>
                        </a:tabLst>
                      </a:pPr>
                      <a:r>
                        <a:rPr lang="nl-NL" sz="1200" spc="-10" dirty="0">
                          <a:effectLst/>
                        </a:rPr>
                        <a:t>   339.411</a:t>
                      </a:r>
                      <a:endParaRPr lang="nl-BE" sz="12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ts val="1100"/>
                        </a:lnSpc>
                        <a:spcAft>
                          <a:spcPts val="0"/>
                        </a:spcAft>
                        <a:tabLst>
                          <a:tab pos="-914400" algn="l"/>
                          <a:tab pos="-457200" algn="l"/>
                        </a:tabLst>
                      </a:pPr>
                      <a:r>
                        <a:rPr lang="nl-NL" sz="1200" spc="-10" dirty="0">
                          <a:effectLst/>
                        </a:rPr>
                        <a:t>414.818</a:t>
                      </a:r>
                      <a:endParaRPr lang="nl-BE" sz="12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1596263"/>
                  </a:ext>
                </a:extLst>
              </a:tr>
            </a:tbl>
          </a:graphicData>
        </a:graphic>
      </p:graphicFrame>
      <p:graphicFrame>
        <p:nvGraphicFramePr>
          <p:cNvPr id="2" name="Tabel 1">
            <a:extLst>
              <a:ext uri="{FF2B5EF4-FFF2-40B4-BE49-F238E27FC236}">
                <a16:creationId xmlns:a16="http://schemas.microsoft.com/office/drawing/2014/main" id="{14A33C31-1CAE-4B83-8C58-A70B546B10E4}"/>
              </a:ext>
            </a:extLst>
          </p:cNvPr>
          <p:cNvGraphicFramePr>
            <a:graphicFrameLocks noGrp="1"/>
          </p:cNvGraphicFramePr>
          <p:nvPr>
            <p:extLst>
              <p:ext uri="{D42A27DB-BD31-4B8C-83A1-F6EECF244321}">
                <p14:modId xmlns:p14="http://schemas.microsoft.com/office/powerpoint/2010/main" val="2151202147"/>
              </p:ext>
            </p:extLst>
          </p:nvPr>
        </p:nvGraphicFramePr>
        <p:xfrm>
          <a:off x="1282149" y="33442"/>
          <a:ext cx="6350493" cy="6013645"/>
        </p:xfrm>
        <a:graphic>
          <a:graphicData uri="http://schemas.openxmlformats.org/drawingml/2006/table">
            <a:tbl>
              <a:tblPr>
                <a:tableStyleId>{5C22544A-7EE6-4342-B048-85BDC9FD1C3A}</a:tableStyleId>
              </a:tblPr>
              <a:tblGrid>
                <a:gridCol w="2898149">
                  <a:extLst>
                    <a:ext uri="{9D8B030D-6E8A-4147-A177-3AD203B41FA5}">
                      <a16:colId xmlns:a16="http://schemas.microsoft.com/office/drawing/2014/main" val="2367547639"/>
                    </a:ext>
                  </a:extLst>
                </a:gridCol>
                <a:gridCol w="863086">
                  <a:extLst>
                    <a:ext uri="{9D8B030D-6E8A-4147-A177-3AD203B41FA5}">
                      <a16:colId xmlns:a16="http://schemas.microsoft.com/office/drawing/2014/main" val="505836336"/>
                    </a:ext>
                  </a:extLst>
                </a:gridCol>
                <a:gridCol w="863086">
                  <a:extLst>
                    <a:ext uri="{9D8B030D-6E8A-4147-A177-3AD203B41FA5}">
                      <a16:colId xmlns:a16="http://schemas.microsoft.com/office/drawing/2014/main" val="1629509791"/>
                    </a:ext>
                  </a:extLst>
                </a:gridCol>
                <a:gridCol w="863086">
                  <a:extLst>
                    <a:ext uri="{9D8B030D-6E8A-4147-A177-3AD203B41FA5}">
                      <a16:colId xmlns:a16="http://schemas.microsoft.com/office/drawing/2014/main" val="4095585679"/>
                    </a:ext>
                  </a:extLst>
                </a:gridCol>
                <a:gridCol w="863086">
                  <a:extLst>
                    <a:ext uri="{9D8B030D-6E8A-4147-A177-3AD203B41FA5}">
                      <a16:colId xmlns:a16="http://schemas.microsoft.com/office/drawing/2014/main" val="3843923250"/>
                    </a:ext>
                  </a:extLst>
                </a:gridCol>
              </a:tblGrid>
              <a:tr h="151298">
                <a:tc>
                  <a:txBody>
                    <a:bodyPr/>
                    <a:lstStyle/>
                    <a:p>
                      <a:pPr>
                        <a:lnSpc>
                          <a:spcPct val="107000"/>
                        </a:lnSpc>
                        <a:spcAft>
                          <a:spcPts val="0"/>
                        </a:spcAft>
                      </a:pPr>
                      <a:r>
                        <a:rPr lang="nl-NL" sz="1200" dirty="0">
                          <a:effectLst/>
                        </a:rPr>
                        <a:t>FINANCIELE OPBRENGSTEN</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75/76B</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5.747</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3.964</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5.148</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2163044412"/>
                  </a:ext>
                </a:extLst>
              </a:tr>
              <a:tr h="151298">
                <a:tc>
                  <a:txBody>
                    <a:bodyPr/>
                    <a:lstStyle/>
                    <a:p>
                      <a:pPr>
                        <a:lnSpc>
                          <a:spcPct val="107000"/>
                        </a:lnSpc>
                        <a:spcAft>
                          <a:spcPts val="0"/>
                        </a:spcAft>
                      </a:pPr>
                      <a:r>
                        <a:rPr lang="nl-NL" sz="1200" dirty="0" err="1">
                          <a:effectLst/>
                        </a:rPr>
                        <a:t>Recurrente</a:t>
                      </a:r>
                      <a:r>
                        <a:rPr lang="nl-NL" sz="1200" dirty="0">
                          <a:effectLst/>
                        </a:rPr>
                        <a:t> financiële opbrengsten</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dirty="0">
                          <a:effectLst/>
                        </a:rPr>
                        <a:t>75</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5.747</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3.964</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5.148</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1804933689"/>
                  </a:ext>
                </a:extLst>
              </a:tr>
              <a:tr h="151298">
                <a:tc>
                  <a:txBody>
                    <a:bodyPr/>
                    <a:lstStyle/>
                    <a:p>
                      <a:pPr>
                        <a:lnSpc>
                          <a:spcPct val="107000"/>
                        </a:lnSpc>
                        <a:spcAft>
                          <a:spcPts val="0"/>
                        </a:spcAft>
                      </a:pPr>
                      <a:r>
                        <a:rPr lang="nl-NL" sz="1200">
                          <a:effectLst/>
                        </a:rPr>
                        <a:t>     Opbrengsten uit financiële vaste activa</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750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3186916942"/>
                  </a:ext>
                </a:extLst>
              </a:tr>
              <a:tr h="151298">
                <a:tc>
                  <a:txBody>
                    <a:bodyPr/>
                    <a:lstStyle/>
                    <a:p>
                      <a:pPr>
                        <a:lnSpc>
                          <a:spcPct val="107000"/>
                        </a:lnSpc>
                        <a:spcAft>
                          <a:spcPts val="0"/>
                        </a:spcAft>
                      </a:pPr>
                      <a:r>
                        <a:rPr lang="nl-NL" sz="1200">
                          <a:effectLst/>
                        </a:rPr>
                        <a:t>     Opbrengsten uit vlottende activa</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751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4.190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484</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538152508"/>
                  </a:ext>
                </a:extLst>
              </a:tr>
              <a:tr h="151298">
                <a:tc>
                  <a:txBody>
                    <a:bodyPr/>
                    <a:lstStyle/>
                    <a:p>
                      <a:pPr>
                        <a:lnSpc>
                          <a:spcPct val="107000"/>
                        </a:lnSpc>
                        <a:spcAft>
                          <a:spcPts val="0"/>
                        </a:spcAft>
                      </a:pPr>
                      <a:r>
                        <a:rPr lang="nl-NL" sz="1200">
                          <a:effectLst/>
                        </a:rPr>
                        <a:t>     Andere financiële opbrengsten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752/9</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1.557</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3.480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5.148</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15583497"/>
                  </a:ext>
                </a:extLst>
              </a:tr>
              <a:tr h="151298">
                <a:tc>
                  <a:txBody>
                    <a:bodyPr/>
                    <a:lstStyle/>
                    <a:p>
                      <a:pPr>
                        <a:lnSpc>
                          <a:spcPct val="107000"/>
                        </a:lnSpc>
                        <a:spcAft>
                          <a:spcPts val="0"/>
                        </a:spcAft>
                      </a:pPr>
                      <a:r>
                        <a:rPr lang="nl-NL" sz="1200" dirty="0">
                          <a:effectLst/>
                        </a:rPr>
                        <a:t>Niet-</a:t>
                      </a:r>
                      <a:r>
                        <a:rPr lang="nl-NL" sz="1200" dirty="0" err="1">
                          <a:effectLst/>
                        </a:rPr>
                        <a:t>recurrente</a:t>
                      </a:r>
                      <a:r>
                        <a:rPr lang="nl-NL" sz="1200" dirty="0">
                          <a:effectLst/>
                        </a:rPr>
                        <a:t> financiële opbrengsten</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76B</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3292440278"/>
                  </a:ext>
                </a:extLst>
              </a:tr>
              <a:tr h="151298">
                <a:tc>
                  <a:txBody>
                    <a:bodyPr/>
                    <a:lstStyle/>
                    <a:p>
                      <a:pPr>
                        <a:lnSpc>
                          <a:spcPct val="107000"/>
                        </a:lnSpc>
                        <a:spcAft>
                          <a:spcPts val="0"/>
                        </a:spcAft>
                      </a:pPr>
                      <a:r>
                        <a:rPr lang="nl-NL" sz="1200">
                          <a:effectLst/>
                        </a:rPr>
                        <a:t>FINANCIELE KOSTEN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65/66B</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55.453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dirty="0">
                          <a:effectLst/>
                        </a:rPr>
                        <a:t>63.856</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80.661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3806110308"/>
                  </a:ext>
                </a:extLst>
              </a:tr>
              <a:tr h="151298">
                <a:tc>
                  <a:txBody>
                    <a:bodyPr/>
                    <a:lstStyle/>
                    <a:p>
                      <a:pPr>
                        <a:lnSpc>
                          <a:spcPct val="107000"/>
                        </a:lnSpc>
                        <a:spcAft>
                          <a:spcPts val="0"/>
                        </a:spcAft>
                      </a:pPr>
                      <a:r>
                        <a:rPr lang="nl-NL" sz="1200">
                          <a:effectLst/>
                        </a:rPr>
                        <a:t>Recurrente financiële kosten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65</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55.453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dirty="0">
                          <a:effectLst/>
                        </a:rPr>
                        <a:t>63.856</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80.661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779194902"/>
                  </a:ext>
                </a:extLst>
              </a:tr>
              <a:tr h="151298">
                <a:tc>
                  <a:txBody>
                    <a:bodyPr/>
                    <a:lstStyle/>
                    <a:p>
                      <a:pPr>
                        <a:lnSpc>
                          <a:spcPct val="107000"/>
                        </a:lnSpc>
                        <a:spcAft>
                          <a:spcPts val="0"/>
                        </a:spcAft>
                      </a:pPr>
                      <a:r>
                        <a:rPr lang="nl-NL" sz="1200">
                          <a:effectLst/>
                        </a:rPr>
                        <a:t>     Kosten van schulden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650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14.472</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17.383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24.858</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3732129182"/>
                  </a:ext>
                </a:extLst>
              </a:tr>
              <a:tr h="291508">
                <a:tc>
                  <a:txBody>
                    <a:bodyPr/>
                    <a:lstStyle/>
                    <a:p>
                      <a:pPr>
                        <a:lnSpc>
                          <a:spcPct val="107000"/>
                        </a:lnSpc>
                        <a:spcAft>
                          <a:spcPts val="0"/>
                        </a:spcAft>
                      </a:pPr>
                      <a:r>
                        <a:rPr lang="nl-NL" sz="1200">
                          <a:effectLst/>
                        </a:rPr>
                        <a:t>    Waardeverminderingen op vlottende activa andere</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651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1069754605"/>
                  </a:ext>
                </a:extLst>
              </a:tr>
              <a:tr h="291508">
                <a:tc>
                  <a:txBody>
                    <a:bodyPr/>
                    <a:lstStyle/>
                    <a:p>
                      <a:pPr>
                        <a:lnSpc>
                          <a:spcPct val="107000"/>
                        </a:lnSpc>
                        <a:spcAft>
                          <a:spcPts val="0"/>
                        </a:spcAft>
                      </a:pPr>
                      <a:r>
                        <a:rPr lang="nl-NL" sz="1200" dirty="0">
                          <a:effectLst/>
                        </a:rPr>
                        <a:t>    dan voorraden, bestellingen in uitvoering en handels-</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4219893565"/>
                  </a:ext>
                </a:extLst>
              </a:tr>
              <a:tr h="291508">
                <a:tc>
                  <a:txBody>
                    <a:bodyPr/>
                    <a:lstStyle/>
                    <a:p>
                      <a:pPr>
                        <a:lnSpc>
                          <a:spcPct val="107000"/>
                        </a:lnSpc>
                        <a:spcAft>
                          <a:spcPts val="0"/>
                        </a:spcAft>
                      </a:pPr>
                      <a:r>
                        <a:rPr lang="nl-NL" sz="1200" dirty="0">
                          <a:effectLst/>
                        </a:rPr>
                        <a:t>    vorderingen (toevoegingen +, terugnemingen -)</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3890394830"/>
                  </a:ext>
                </a:extLst>
              </a:tr>
              <a:tr h="151298">
                <a:tc>
                  <a:txBody>
                    <a:bodyPr/>
                    <a:lstStyle/>
                    <a:p>
                      <a:pPr>
                        <a:lnSpc>
                          <a:spcPct val="107000"/>
                        </a:lnSpc>
                        <a:spcAft>
                          <a:spcPts val="0"/>
                        </a:spcAft>
                      </a:pPr>
                      <a:r>
                        <a:rPr lang="nl-NL" sz="1200">
                          <a:effectLst/>
                        </a:rPr>
                        <a:t>   Andere financiële kosten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652/9</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40.981</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46.473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55.803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2581001537"/>
                  </a:ext>
                </a:extLst>
              </a:tr>
              <a:tr h="151298">
                <a:tc>
                  <a:txBody>
                    <a:bodyPr/>
                    <a:lstStyle/>
                    <a:p>
                      <a:pPr>
                        <a:lnSpc>
                          <a:spcPct val="107000"/>
                        </a:lnSpc>
                        <a:spcAft>
                          <a:spcPts val="0"/>
                        </a:spcAft>
                      </a:pPr>
                      <a:r>
                        <a:rPr lang="nl-NL" sz="1200">
                          <a:effectLst/>
                        </a:rPr>
                        <a:t>Niet-recurrente financiële kosten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     66B</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3083031299"/>
                  </a:ext>
                </a:extLst>
              </a:tr>
              <a:tr h="440969">
                <a:tc>
                  <a:txBody>
                    <a:bodyPr/>
                    <a:lstStyle/>
                    <a:p>
                      <a:pPr>
                        <a:lnSpc>
                          <a:spcPct val="107000"/>
                        </a:lnSpc>
                        <a:spcAft>
                          <a:spcPts val="0"/>
                        </a:spcAft>
                      </a:pPr>
                      <a:r>
                        <a:rPr lang="nl-NL" sz="1200">
                          <a:effectLst/>
                        </a:rPr>
                        <a:t>WINST (VERLIES) VAN HET BOEKJAAR</a:t>
                      </a:r>
                      <a:endParaRPr lang="nl-BE" sz="1200">
                        <a:effectLst/>
                      </a:endParaRPr>
                    </a:p>
                    <a:p>
                      <a:pPr>
                        <a:lnSpc>
                          <a:spcPct val="107000"/>
                        </a:lnSpc>
                        <a:spcAft>
                          <a:spcPts val="0"/>
                        </a:spcAft>
                      </a:pPr>
                      <a:r>
                        <a:rPr lang="nl-NL" sz="1200">
                          <a:effectLst/>
                        </a:rPr>
                        <a:t>VOOR  BELASTING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9903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-138.494</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-18.189</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418</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1424848681"/>
                  </a:ext>
                </a:extLst>
              </a:tr>
              <a:tr h="151298">
                <a:tc>
                  <a:txBody>
                    <a:bodyPr/>
                    <a:lstStyle/>
                    <a:p>
                      <a:pPr>
                        <a:lnSpc>
                          <a:spcPct val="107000"/>
                        </a:lnSpc>
                        <a:spcAft>
                          <a:spcPts val="0"/>
                        </a:spcAft>
                      </a:pPr>
                      <a:r>
                        <a:rPr lang="nl-NL" sz="1200">
                          <a:effectLst/>
                        </a:rPr>
                        <a:t>Onttrekking aan de uitgestelde belast.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780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396494604"/>
                  </a:ext>
                </a:extLst>
              </a:tr>
              <a:tr h="151298">
                <a:tc>
                  <a:txBody>
                    <a:bodyPr/>
                    <a:lstStyle/>
                    <a:p>
                      <a:pPr>
                        <a:lnSpc>
                          <a:spcPct val="107000"/>
                        </a:lnSpc>
                        <a:spcAft>
                          <a:spcPts val="0"/>
                        </a:spcAft>
                      </a:pPr>
                      <a:r>
                        <a:rPr lang="nl-NL" sz="1200" dirty="0">
                          <a:effectLst/>
                        </a:rPr>
                        <a:t>Overboeking naar de uitgestelde belast. </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680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122090022"/>
                  </a:ext>
                </a:extLst>
              </a:tr>
              <a:tr h="130696">
                <a:tc>
                  <a:txBody>
                    <a:bodyPr/>
                    <a:lstStyle/>
                    <a:p>
                      <a:pPr>
                        <a:lnSpc>
                          <a:spcPct val="107000"/>
                        </a:lnSpc>
                        <a:spcAft>
                          <a:spcPts val="0"/>
                        </a:spcAft>
                      </a:pPr>
                      <a:r>
                        <a:rPr lang="nl-NL" sz="1200" dirty="0">
                          <a:effectLst/>
                        </a:rPr>
                        <a:t>BELASTINGEN OP HET RESULTAAT (+)(-)</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67/77</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1608047662"/>
                  </a:ext>
                </a:extLst>
              </a:tr>
              <a:tr h="151298">
                <a:tc>
                  <a:txBody>
                    <a:bodyPr/>
                    <a:lstStyle/>
                    <a:p>
                      <a:pPr>
                        <a:lnSpc>
                          <a:spcPct val="107000"/>
                        </a:lnSpc>
                        <a:spcAft>
                          <a:spcPts val="0"/>
                        </a:spcAft>
                      </a:pPr>
                      <a:r>
                        <a:rPr lang="nl-NL" sz="1200">
                          <a:effectLst/>
                        </a:rPr>
                        <a:t>Belastingen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670/3</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1820246087"/>
                  </a:ext>
                </a:extLst>
              </a:tr>
              <a:tr h="287682">
                <a:tc>
                  <a:txBody>
                    <a:bodyPr/>
                    <a:lstStyle/>
                    <a:p>
                      <a:pPr>
                        <a:lnSpc>
                          <a:spcPct val="107000"/>
                        </a:lnSpc>
                        <a:spcAft>
                          <a:spcPts val="0"/>
                        </a:spcAft>
                      </a:pPr>
                      <a:r>
                        <a:rPr lang="nl-NL" sz="1200">
                          <a:effectLst/>
                        </a:rPr>
                        <a:t>Regularisering van belastingen en terugneming</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dirty="0">
                          <a:effectLst/>
                        </a:rPr>
                        <a:t>77</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1977772854"/>
                  </a:ext>
                </a:extLst>
              </a:tr>
              <a:tr h="151298">
                <a:tc>
                  <a:txBody>
                    <a:bodyPr/>
                    <a:lstStyle/>
                    <a:p>
                      <a:pPr>
                        <a:lnSpc>
                          <a:spcPct val="107000"/>
                        </a:lnSpc>
                        <a:spcAft>
                          <a:spcPts val="0"/>
                        </a:spcAft>
                      </a:pPr>
                      <a:r>
                        <a:rPr lang="nl-NL" sz="1200">
                          <a:effectLst/>
                        </a:rPr>
                        <a:t>van voorzieningen voor belastingen</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1761513172"/>
                  </a:ext>
                </a:extLst>
              </a:tr>
              <a:tr h="291508">
                <a:tc>
                  <a:txBody>
                    <a:bodyPr/>
                    <a:lstStyle/>
                    <a:p>
                      <a:pPr>
                        <a:lnSpc>
                          <a:spcPct val="107000"/>
                        </a:lnSpc>
                        <a:spcAft>
                          <a:spcPts val="0"/>
                        </a:spcAft>
                      </a:pPr>
                      <a:r>
                        <a:rPr lang="nl-NL" sz="1200">
                          <a:effectLst/>
                        </a:rPr>
                        <a:t>WINST (VERLIES) VAN HET BOEKJAAR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9904</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-138.494</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-18.189</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418</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1327758645"/>
                  </a:ext>
                </a:extLst>
              </a:tr>
              <a:tr h="151298">
                <a:tc>
                  <a:txBody>
                    <a:bodyPr/>
                    <a:lstStyle/>
                    <a:p>
                      <a:pPr>
                        <a:lnSpc>
                          <a:spcPct val="107000"/>
                        </a:lnSpc>
                        <a:spcAft>
                          <a:spcPts val="0"/>
                        </a:spcAft>
                      </a:pPr>
                      <a:r>
                        <a:rPr lang="nl-NL" sz="1200">
                          <a:effectLst/>
                        </a:rPr>
                        <a:t>Onttrekking aan de belastingvrije reserves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dirty="0">
                          <a:effectLst/>
                        </a:rPr>
                        <a:t>789</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4196165559"/>
                  </a:ext>
                </a:extLst>
              </a:tr>
              <a:tr h="151298">
                <a:tc>
                  <a:txBody>
                    <a:bodyPr/>
                    <a:lstStyle/>
                    <a:p>
                      <a:pPr>
                        <a:lnSpc>
                          <a:spcPct val="107000"/>
                        </a:lnSpc>
                        <a:spcAft>
                          <a:spcPts val="0"/>
                        </a:spcAft>
                      </a:pPr>
                      <a:r>
                        <a:rPr lang="nl-NL" sz="1200">
                          <a:effectLst/>
                        </a:rPr>
                        <a:t>Overboeking naar de belastingvrije reserves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dirty="0">
                          <a:effectLst/>
                        </a:rPr>
                        <a:t>689</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0</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dirty="0">
                          <a:effectLst/>
                        </a:rPr>
                        <a:t>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561729072"/>
                  </a:ext>
                </a:extLst>
              </a:tr>
              <a:tr h="291508">
                <a:tc>
                  <a:txBody>
                    <a:bodyPr/>
                    <a:lstStyle/>
                    <a:p>
                      <a:pPr>
                        <a:lnSpc>
                          <a:spcPct val="107000"/>
                        </a:lnSpc>
                        <a:spcAft>
                          <a:spcPts val="0"/>
                        </a:spcAft>
                      </a:pPr>
                      <a:r>
                        <a:rPr lang="nl-NL" sz="1200">
                          <a:effectLst/>
                        </a:rPr>
                        <a:t>TE BESTEMMEN WINST (VERLIES) VAN </a:t>
                      </a:r>
                      <a:endParaRPr lang="nl-BE" sz="1200">
                        <a:effectLst/>
                      </a:endParaRPr>
                    </a:p>
                    <a:p>
                      <a:pPr>
                        <a:lnSpc>
                          <a:spcPct val="107000"/>
                        </a:lnSpc>
                        <a:spcAft>
                          <a:spcPts val="0"/>
                        </a:spcAft>
                      </a:pPr>
                      <a:r>
                        <a:rPr lang="nl-NL" sz="1200">
                          <a:effectLst/>
                        </a:rPr>
                        <a:t>HET BOEKJAAR (+)/(-)</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a:effectLst/>
                        </a:rPr>
                        <a:t>9905</a:t>
                      </a:r>
                      <a:endParaRPr lang="nl-BE"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dirty="0">
                          <a:effectLst/>
                        </a:rPr>
                        <a:t>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dirty="0">
                          <a:effectLst/>
                        </a:rPr>
                        <a:t>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tc>
                  <a:txBody>
                    <a:bodyPr/>
                    <a:lstStyle/>
                    <a:p>
                      <a:pPr algn="r">
                        <a:lnSpc>
                          <a:spcPct val="107000"/>
                        </a:lnSpc>
                        <a:spcAft>
                          <a:spcPts val="0"/>
                        </a:spcAft>
                      </a:pPr>
                      <a:r>
                        <a:rPr lang="nl-NL" sz="1200" dirty="0">
                          <a:effectLst/>
                        </a:rPr>
                        <a:t>0</a:t>
                      </a:r>
                      <a:endParaRPr lang="nl-BE"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395" marR="58395" marT="0" marB="0"/>
                </a:tc>
                <a:extLst>
                  <a:ext uri="{0D108BD9-81ED-4DB2-BD59-A6C34878D82A}">
                    <a16:rowId xmlns:a16="http://schemas.microsoft.com/office/drawing/2014/main" val="3266315116"/>
                  </a:ext>
                </a:extLst>
              </a:tr>
            </a:tbl>
          </a:graphicData>
        </a:graphic>
      </p:graphicFrame>
      <p:sp>
        <p:nvSpPr>
          <p:cNvPr id="3" name="Rectangle 1">
            <a:extLst>
              <a:ext uri="{FF2B5EF4-FFF2-40B4-BE49-F238E27FC236}">
                <a16:creationId xmlns:a16="http://schemas.microsoft.com/office/drawing/2014/main" id="{C3F7DD11-0E5A-4DC6-B5C2-8B91F942BBFB}"/>
              </a:ext>
            </a:extLst>
          </p:cNvPr>
          <p:cNvSpPr>
            <a:spLocks noChangeArrowheads="1"/>
          </p:cNvSpPr>
          <p:nvPr/>
        </p:nvSpPr>
        <p:spPr bwMode="auto">
          <a:xfrm>
            <a:off x="1282149" y="6047087"/>
            <a:ext cx="1056471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 pos="-457200" algn="l"/>
              </a:tabLst>
              <a:defRPr>
                <a:solidFill>
                  <a:schemeClr val="tx1"/>
                </a:solidFill>
                <a:latin typeface="Arial" panose="020B0604020202020204" pitchFamily="34" charset="0"/>
              </a:defRPr>
            </a:lvl9pPr>
          </a:lstStyle>
          <a:p>
            <a:pPr algn="just" defTabSz="914400"/>
            <a:r>
              <a:rPr lang="nl-BE" altLang="nl-BE" sz="1200" dirty="0">
                <a:solidFill>
                  <a:srgbClr val="000000"/>
                </a:solidFill>
                <a:ea typeface="Times New Roman" panose="02020603050405020304" pitchFamily="18" charset="0"/>
                <a:cs typeface="Times Roman" charset="0"/>
              </a:rPr>
              <a:t>Enkele gegevens uit de toelichting zijn:</a:t>
            </a:r>
            <a:endParaRPr lang="nl-BE" altLang="nl-BE" sz="1200" dirty="0"/>
          </a:p>
        </p:txBody>
      </p:sp>
      <p:sp>
        <p:nvSpPr>
          <p:cNvPr id="4" name="Slide Number Placeholder 3">
            <a:extLst>
              <a:ext uri="{FF2B5EF4-FFF2-40B4-BE49-F238E27FC236}">
                <a16:creationId xmlns:a16="http://schemas.microsoft.com/office/drawing/2014/main" id="{631DAB60-A044-4572-AEFA-2BBB52B6401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770228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2535238" y="271464"/>
            <a:ext cx="7772400" cy="936625"/>
          </a:xfrm>
        </p:spPr>
        <p:txBody>
          <a:bodyPr/>
          <a:lstStyle/>
          <a:p>
            <a:pPr algn="ctr" eaLnBrk="1" hangingPunct="1">
              <a:defRPr/>
            </a:pPr>
            <a:r>
              <a:rPr lang="nl-BE" u="sng" dirty="0">
                <a:solidFill>
                  <a:schemeClr val="tx2"/>
                </a:solidFill>
                <a:ea typeface="+mj-ea"/>
              </a:rPr>
              <a:t>Van begin- naar eindbalans</a:t>
            </a:r>
            <a:endParaRPr lang="en-US" u="sng" dirty="0">
              <a:solidFill>
                <a:schemeClr val="tx2"/>
              </a:solidFill>
              <a:ea typeface="+mj-ea"/>
            </a:endParaRPr>
          </a:p>
        </p:txBody>
      </p:sp>
      <p:sp>
        <p:nvSpPr>
          <p:cNvPr id="134147" name="Rectangle 3"/>
          <p:cNvSpPr>
            <a:spLocks noGrp="1" noChangeArrowheads="1"/>
          </p:cNvSpPr>
          <p:nvPr>
            <p:ph idx="1"/>
          </p:nvPr>
        </p:nvSpPr>
        <p:spPr>
          <a:xfrm>
            <a:off x="2087563" y="1716088"/>
            <a:ext cx="8361362" cy="4946650"/>
          </a:xfrm>
        </p:spPr>
        <p:txBody>
          <a:bodyPr/>
          <a:lstStyle/>
          <a:p>
            <a:pPr eaLnBrk="1" hangingPunct="1">
              <a:lnSpc>
                <a:spcPct val="90000"/>
              </a:lnSpc>
              <a:buFont typeface="Wingdings" panose="05000000000000000000" pitchFamily="2" charset="2"/>
              <a:buNone/>
            </a:pPr>
            <a:r>
              <a:rPr lang="nl-BE" b="1" u="sng" dirty="0">
                <a:solidFill>
                  <a:schemeClr val="tx2"/>
                </a:solidFill>
              </a:rPr>
              <a:t>1. Inventaris:</a:t>
            </a:r>
            <a:endParaRPr lang="nl-BE" dirty="0">
              <a:solidFill>
                <a:schemeClr val="tx2"/>
              </a:solidFill>
            </a:endParaRPr>
          </a:p>
          <a:p>
            <a:pPr eaLnBrk="1" hangingPunct="1">
              <a:lnSpc>
                <a:spcPct val="90000"/>
              </a:lnSpc>
            </a:pPr>
            <a:endParaRPr lang="nl-BE" sz="1200" dirty="0">
              <a:solidFill>
                <a:srgbClr val="FFCC00"/>
              </a:solidFill>
            </a:endParaRPr>
          </a:p>
          <a:p>
            <a:pPr eaLnBrk="1" hangingPunct="1">
              <a:lnSpc>
                <a:spcPct val="90000"/>
              </a:lnSpc>
            </a:pPr>
            <a:r>
              <a:rPr lang="nl-BE" sz="2400" dirty="0"/>
              <a:t>Afsluiten boekjaar </a:t>
            </a:r>
            <a:r>
              <a:rPr lang="nl-BE" sz="2400" dirty="0" err="1"/>
              <a:t>dmv</a:t>
            </a:r>
            <a:r>
              <a:rPr lang="nl-BE" sz="2400" dirty="0"/>
              <a:t> opmaken van </a:t>
            </a:r>
            <a:r>
              <a:rPr lang="nl-BE" sz="2400" u="sng" dirty="0"/>
              <a:t>de inventaris</a:t>
            </a:r>
          </a:p>
          <a:p>
            <a:pPr eaLnBrk="1" hangingPunct="1">
              <a:lnSpc>
                <a:spcPct val="90000"/>
              </a:lnSpc>
              <a:buFont typeface="Wingdings" panose="05000000000000000000" pitchFamily="2" charset="2"/>
              <a:buNone/>
            </a:pPr>
            <a:endParaRPr lang="nl-BE" sz="1000" u="sng" dirty="0">
              <a:solidFill>
                <a:srgbClr val="FF0000"/>
              </a:solidFill>
            </a:endParaRPr>
          </a:p>
          <a:p>
            <a:pPr algn="just" eaLnBrk="1" hangingPunct="1">
              <a:lnSpc>
                <a:spcPct val="90000"/>
              </a:lnSpc>
            </a:pPr>
            <a:r>
              <a:rPr lang="nl-BE" altLang="nl-NL" sz="2000" i="1" dirty="0"/>
              <a:t>“</a:t>
            </a:r>
            <a:r>
              <a:rPr lang="nl-BE" sz="2000" i="1" dirty="0"/>
              <a:t>Elke onderneming verricht ter goeder trouw, ten minste eens per jaar de nodige opnemingen, verificaties, onderzoekingen en waarderingen om op een door haar gekozen datum de inventaris op te maken van al haar bezittingen, vorderingen, schulden en verplichtingen van welke aard ook, die betrekking hebben op het bedrijf, en van de eigen middelen daaraan verstrekt.</a:t>
            </a:r>
            <a:r>
              <a:rPr lang="nl-BE" sz="2000" dirty="0"/>
              <a:t>  </a:t>
            </a:r>
            <a:r>
              <a:rPr lang="nl-BE" sz="2000" i="1" dirty="0"/>
              <a:t>De inventaris wordt ingericht overeenkomstig het rekeningstelsel van de onderneming.  Nadat alle rekeningen in overeenstemming zijn gebracht met de gegevens van de inventaris, worden ze samengevat en beschreven in een staat, zijnde de jaarrekening.</a:t>
            </a:r>
            <a:r>
              <a:rPr lang="nl-BE" altLang="nl-NL" sz="2000" i="1" dirty="0"/>
              <a:t>”</a:t>
            </a:r>
            <a:endParaRPr lang="en-US" sz="2000" i="1" dirty="0"/>
          </a:p>
        </p:txBody>
      </p:sp>
      <p:sp>
        <p:nvSpPr>
          <p:cNvPr id="2" name="Slide Number Placeholder 1">
            <a:extLst>
              <a:ext uri="{FF2B5EF4-FFF2-40B4-BE49-F238E27FC236}">
                <a16:creationId xmlns:a16="http://schemas.microsoft.com/office/drawing/2014/main" id="{9BF1597A-88CE-4F19-A70A-55F4A30D14A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idx="1"/>
          </p:nvPr>
        </p:nvSpPr>
        <p:spPr>
          <a:xfrm>
            <a:off x="2469470" y="1241426"/>
            <a:ext cx="7772400" cy="5616575"/>
          </a:xfrm>
        </p:spPr>
        <p:txBody>
          <a:bodyPr/>
          <a:lstStyle/>
          <a:p>
            <a:pPr eaLnBrk="1" hangingPunct="1">
              <a:defRPr/>
            </a:pPr>
            <a:endParaRPr lang="nl-BE" dirty="0">
              <a:ea typeface="+mn-ea"/>
            </a:endParaRPr>
          </a:p>
          <a:p>
            <a:pPr eaLnBrk="1" hangingPunct="1">
              <a:defRPr/>
            </a:pPr>
            <a:r>
              <a:rPr lang="nl-BE" sz="2400" dirty="0"/>
              <a:t>Inventaris  = gedetailleerde staat van alle activa en rechten enerzijds en alle passiva en verplichtingen anderzijds.</a:t>
            </a:r>
          </a:p>
          <a:p>
            <a:pPr eaLnBrk="1" hangingPunct="1">
              <a:defRPr/>
            </a:pPr>
            <a:endParaRPr lang="nl-BE" sz="2400" dirty="0"/>
          </a:p>
          <a:p>
            <a:pPr eaLnBrk="1" hangingPunct="1">
              <a:defRPr/>
            </a:pPr>
            <a:r>
              <a:rPr lang="nl-BE" sz="2400" dirty="0"/>
              <a:t>De boekhoudkundige registraties moeten aangepast worden aan de werkelijkheid weergegeven in de inventaris.</a:t>
            </a:r>
            <a:endParaRPr lang="en-US" sz="2400" dirty="0"/>
          </a:p>
        </p:txBody>
      </p:sp>
      <p:sp>
        <p:nvSpPr>
          <p:cNvPr id="2" name="Slide Number Placeholder 1">
            <a:extLst>
              <a:ext uri="{FF2B5EF4-FFF2-40B4-BE49-F238E27FC236}">
                <a16:creationId xmlns:a16="http://schemas.microsoft.com/office/drawing/2014/main" id="{0C0EEB59-9C9B-4A20-98E0-75E479DFE52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1" name="Rectangle 4"/>
          <p:cNvSpPr>
            <a:spLocks noChangeArrowheads="1"/>
          </p:cNvSpPr>
          <p:nvPr/>
        </p:nvSpPr>
        <p:spPr bwMode="auto">
          <a:xfrm>
            <a:off x="2235200" y="801689"/>
            <a:ext cx="7924800" cy="64202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p>
            <a:pPr marL="457200" indent="-457200">
              <a:spcBef>
                <a:spcPct val="20000"/>
              </a:spcBef>
              <a:tabLst>
                <a:tab pos="3429000" algn="r"/>
              </a:tabLst>
              <a:defRPr/>
            </a:pPr>
            <a:r>
              <a:rPr lang="nl-BE" sz="3200" b="1" dirty="0">
                <a:solidFill>
                  <a:srgbClr val="FFCC00"/>
                </a:solidFill>
                <a:latin typeface="Times New Roman" charset="0"/>
                <a:ea typeface="ＭＳ Ｐゴシック" charset="0"/>
              </a:rPr>
              <a:t>		          </a:t>
            </a:r>
            <a:r>
              <a:rPr lang="nl-BE" sz="3200" b="1" u="sng" dirty="0">
                <a:solidFill>
                  <a:schemeClr val="tx2"/>
                </a:solidFill>
                <a:latin typeface="Times New Roman" charset="0"/>
                <a:ea typeface="ＭＳ Ｐゴシック" charset="0"/>
              </a:rPr>
              <a:t>2. Regularisatieboekingen</a:t>
            </a:r>
            <a:endParaRPr lang="nl-BE" sz="3200" dirty="0">
              <a:solidFill>
                <a:schemeClr val="tx2"/>
              </a:solidFill>
              <a:latin typeface="Times New Roman" charset="0"/>
              <a:ea typeface="ＭＳ Ｐゴシック" charset="0"/>
            </a:endParaRPr>
          </a:p>
          <a:p>
            <a:pPr marL="457200" indent="-457200">
              <a:spcBef>
                <a:spcPct val="20000"/>
              </a:spcBef>
              <a:tabLst>
                <a:tab pos="3429000" algn="r"/>
              </a:tabLst>
              <a:defRPr/>
            </a:pPr>
            <a:endParaRPr lang="nl-BE" sz="800" dirty="0">
              <a:solidFill>
                <a:srgbClr val="FFCC00"/>
              </a:solidFill>
              <a:latin typeface="Times New Roman" charset="0"/>
              <a:ea typeface="ＭＳ Ｐゴシック" charset="0"/>
            </a:endParaRPr>
          </a:p>
          <a:p>
            <a:pPr marL="457200" indent="-457200">
              <a:spcBef>
                <a:spcPct val="20000"/>
              </a:spcBef>
              <a:buFontTx/>
              <a:buChar char="•"/>
              <a:tabLst>
                <a:tab pos="3429000" algn="r"/>
              </a:tabLst>
              <a:defRPr/>
            </a:pPr>
            <a:r>
              <a:rPr lang="nl-BE" sz="2400" dirty="0">
                <a:solidFill>
                  <a:schemeClr val="tx2"/>
                </a:solidFill>
                <a:latin typeface="Times New Roman" charset="0"/>
                <a:ea typeface="ＭＳ Ｐゴシック" charset="0"/>
              </a:rPr>
              <a:t>Vrij complexe aangelegenheid</a:t>
            </a:r>
          </a:p>
          <a:p>
            <a:pPr marL="457200" indent="-457200">
              <a:spcBef>
                <a:spcPct val="20000"/>
              </a:spcBef>
              <a:buFontTx/>
              <a:buChar char="•"/>
              <a:tabLst>
                <a:tab pos="3429000" algn="r"/>
              </a:tabLst>
              <a:defRPr/>
            </a:pPr>
            <a:r>
              <a:rPr lang="nl-BE" sz="2400" dirty="0">
                <a:solidFill>
                  <a:schemeClr val="tx2"/>
                </a:solidFill>
                <a:latin typeface="Times New Roman" charset="0"/>
                <a:ea typeface="ＭＳ Ｐゴシック" charset="0"/>
              </a:rPr>
              <a:t>Om getrouw beeld van de werkelijkheid te geven </a:t>
            </a:r>
            <a:r>
              <a:rPr lang="nl-BE" sz="2400" dirty="0">
                <a:solidFill>
                  <a:schemeClr val="tx2"/>
                </a:solidFill>
                <a:latin typeface="Times New Roman" charset="0"/>
                <a:ea typeface="ＭＳ Ｐゴシック" charset="0"/>
                <a:sym typeface="Wingdings" charset="0"/>
              </a:rPr>
              <a:t> regularisatieboekingen nodig</a:t>
            </a:r>
          </a:p>
          <a:p>
            <a:pPr marL="457200" indent="-457200">
              <a:spcBef>
                <a:spcPct val="20000"/>
              </a:spcBef>
              <a:buFontTx/>
              <a:buChar char="•"/>
              <a:tabLst>
                <a:tab pos="3429000" algn="r"/>
              </a:tabLst>
              <a:defRPr/>
            </a:pPr>
            <a:r>
              <a:rPr lang="nl-BE" sz="2400" dirty="0">
                <a:solidFill>
                  <a:schemeClr val="tx2"/>
                </a:solidFill>
                <a:latin typeface="Times New Roman" charset="0"/>
                <a:ea typeface="ＭＳ Ｐゴシック" charset="0"/>
                <a:sym typeface="Wingdings" charset="0"/>
              </a:rPr>
              <a:t>Soorten:</a:t>
            </a:r>
          </a:p>
          <a:p>
            <a:pPr marL="1371600" lvl="2" indent="-457200">
              <a:spcBef>
                <a:spcPct val="20000"/>
              </a:spcBef>
              <a:buFontTx/>
              <a:buAutoNum type="arabicPeriod"/>
              <a:tabLst>
                <a:tab pos="3429000" algn="r"/>
              </a:tabLst>
              <a:defRPr/>
            </a:pPr>
            <a:r>
              <a:rPr lang="nl-BE" sz="2400" i="1" dirty="0">
                <a:solidFill>
                  <a:schemeClr val="tx2"/>
                </a:solidFill>
                <a:latin typeface="Times New Roman" charset="0"/>
                <a:ea typeface="ＭＳ Ｐゴシック" charset="0"/>
                <a:sym typeface="Wingdings" charset="0"/>
              </a:rPr>
              <a:t>Afschrijvingskosten</a:t>
            </a:r>
          </a:p>
          <a:p>
            <a:pPr marL="1371600" lvl="2" indent="-457200">
              <a:spcBef>
                <a:spcPct val="20000"/>
              </a:spcBef>
              <a:buFontTx/>
              <a:buAutoNum type="arabicPeriod"/>
              <a:tabLst>
                <a:tab pos="3429000" algn="r"/>
              </a:tabLst>
              <a:defRPr/>
            </a:pPr>
            <a:r>
              <a:rPr lang="nl-BE" sz="2400" i="1" dirty="0">
                <a:solidFill>
                  <a:schemeClr val="tx2"/>
                </a:solidFill>
                <a:latin typeface="Times New Roman" charset="0"/>
                <a:ea typeface="ＭＳ Ｐゴシック" charset="0"/>
                <a:sym typeface="Wingdings" charset="0"/>
              </a:rPr>
              <a:t>Voorraadwijzigingen</a:t>
            </a:r>
          </a:p>
          <a:p>
            <a:pPr marL="1371600" lvl="2" indent="-457200">
              <a:spcBef>
                <a:spcPct val="20000"/>
              </a:spcBef>
              <a:buFontTx/>
              <a:buAutoNum type="arabicPeriod"/>
              <a:tabLst>
                <a:tab pos="3429000" algn="r"/>
              </a:tabLst>
              <a:defRPr/>
            </a:pPr>
            <a:r>
              <a:rPr lang="nl-BE" sz="2400" i="1" dirty="0">
                <a:solidFill>
                  <a:schemeClr val="tx2"/>
                </a:solidFill>
                <a:latin typeface="Times New Roman" charset="0"/>
                <a:ea typeface="ＭＳ Ｐゴシック" charset="0"/>
                <a:sym typeface="Wingdings" charset="0"/>
              </a:rPr>
              <a:t>Herklassering schulden &gt; 1 jaar</a:t>
            </a:r>
          </a:p>
          <a:p>
            <a:pPr marL="1371600" lvl="2" indent="-457200">
              <a:spcBef>
                <a:spcPct val="20000"/>
              </a:spcBef>
              <a:buFontTx/>
              <a:buAutoNum type="arabicPeriod"/>
              <a:tabLst>
                <a:tab pos="3429000" algn="r"/>
              </a:tabLst>
              <a:defRPr/>
            </a:pPr>
            <a:r>
              <a:rPr lang="nl-BE" sz="2400" i="1" dirty="0">
                <a:solidFill>
                  <a:schemeClr val="tx2"/>
                </a:solidFill>
                <a:latin typeface="Times New Roman" charset="0"/>
                <a:ea typeface="ＭＳ Ｐゴシック" charset="0"/>
                <a:sym typeface="Wingdings" charset="0"/>
              </a:rPr>
              <a:t>Overboeking </a:t>
            </a:r>
            <a:r>
              <a:rPr lang="nl-BE" sz="2400" i="1" dirty="0" err="1">
                <a:solidFill>
                  <a:schemeClr val="tx2"/>
                </a:solidFill>
                <a:latin typeface="Times New Roman" charset="0"/>
                <a:ea typeface="ＭＳ Ｐゴシック" charset="0"/>
                <a:sym typeface="Wingdings" charset="0"/>
              </a:rPr>
              <a:t>BTW-rekeningen</a:t>
            </a:r>
            <a:endParaRPr lang="nl-BE" sz="2400" i="1" dirty="0">
              <a:solidFill>
                <a:schemeClr val="tx2"/>
              </a:solidFill>
              <a:latin typeface="Times New Roman" charset="0"/>
              <a:ea typeface="ＭＳ Ｐゴシック" charset="0"/>
              <a:sym typeface="Wingdings" charset="0"/>
            </a:endParaRPr>
          </a:p>
          <a:p>
            <a:pPr marL="1371600" lvl="2" indent="-457200">
              <a:spcBef>
                <a:spcPct val="20000"/>
              </a:spcBef>
              <a:buFontTx/>
              <a:buAutoNum type="arabicPeriod"/>
              <a:tabLst>
                <a:tab pos="3429000" algn="r"/>
              </a:tabLst>
              <a:defRPr/>
            </a:pPr>
            <a:r>
              <a:rPr lang="nl-BE" sz="2400" i="1" dirty="0">
                <a:solidFill>
                  <a:schemeClr val="tx2"/>
                </a:solidFill>
                <a:latin typeface="Times New Roman" charset="0"/>
                <a:ea typeface="ＭＳ Ｐゴシック" charset="0"/>
                <a:sym typeface="Wingdings" charset="0"/>
              </a:rPr>
              <a:t>Waardeverminderingen</a:t>
            </a:r>
          </a:p>
          <a:p>
            <a:pPr marL="1371600" lvl="2" indent="-457200">
              <a:spcBef>
                <a:spcPct val="20000"/>
              </a:spcBef>
              <a:buFontTx/>
              <a:buAutoNum type="arabicPeriod"/>
              <a:tabLst>
                <a:tab pos="3429000" algn="r"/>
              </a:tabLst>
              <a:defRPr/>
            </a:pPr>
            <a:r>
              <a:rPr lang="nl-BE" sz="2400" i="1" dirty="0">
                <a:solidFill>
                  <a:schemeClr val="tx2"/>
                </a:solidFill>
                <a:latin typeface="Times New Roman" charset="0"/>
                <a:ea typeface="ＭＳ Ｐゴシック" charset="0"/>
                <a:sym typeface="Wingdings" charset="0"/>
              </a:rPr>
              <a:t>Voorzieningen</a:t>
            </a:r>
          </a:p>
          <a:p>
            <a:pPr marL="1371600" lvl="2" indent="-457200">
              <a:spcBef>
                <a:spcPct val="20000"/>
              </a:spcBef>
              <a:buFontTx/>
              <a:buAutoNum type="arabicPeriod"/>
              <a:tabLst>
                <a:tab pos="3429000" algn="r"/>
              </a:tabLst>
              <a:defRPr/>
            </a:pPr>
            <a:r>
              <a:rPr lang="nl-BE" sz="2400" i="1" dirty="0">
                <a:solidFill>
                  <a:schemeClr val="tx2"/>
                </a:solidFill>
                <a:latin typeface="Times New Roman" charset="0"/>
                <a:ea typeface="ＭＳ Ｐゴシック" charset="0"/>
                <a:sym typeface="Wingdings" charset="0"/>
              </a:rPr>
              <a:t>Dubieuze debiteuren </a:t>
            </a:r>
          </a:p>
          <a:p>
            <a:pPr marL="1371600" lvl="2" indent="-457200">
              <a:spcBef>
                <a:spcPct val="20000"/>
              </a:spcBef>
              <a:buFontTx/>
              <a:buAutoNum type="arabicPeriod"/>
              <a:tabLst>
                <a:tab pos="3429000" algn="r"/>
              </a:tabLst>
              <a:defRPr/>
            </a:pPr>
            <a:endParaRPr lang="nl-BE" sz="2400" i="1" dirty="0">
              <a:solidFill>
                <a:schemeClr val="tx2"/>
              </a:solidFill>
              <a:latin typeface="Times New Roman" charset="0"/>
              <a:ea typeface="ＭＳ Ｐゴシック" charset="0"/>
              <a:sym typeface="Wingdings" charset="0"/>
            </a:endParaRPr>
          </a:p>
          <a:p>
            <a:pPr marL="1371600" lvl="2" indent="-457200">
              <a:spcBef>
                <a:spcPct val="20000"/>
              </a:spcBef>
              <a:buFontTx/>
              <a:buAutoNum type="arabicPeriod"/>
              <a:tabLst>
                <a:tab pos="3429000" algn="r"/>
              </a:tabLst>
              <a:defRPr/>
            </a:pPr>
            <a:endParaRPr lang="nl-BE" sz="2400" i="1" dirty="0">
              <a:solidFill>
                <a:schemeClr val="tx2"/>
              </a:solidFill>
              <a:latin typeface="Times New Roman" charset="0"/>
              <a:ea typeface="ＭＳ Ｐゴシック" charset="0"/>
              <a:sym typeface="Wingdings" charset="0"/>
            </a:endParaRPr>
          </a:p>
        </p:txBody>
      </p:sp>
      <p:sp>
        <p:nvSpPr>
          <p:cNvPr id="2" name="Slide Number Placeholder 1">
            <a:extLst>
              <a:ext uri="{FF2B5EF4-FFF2-40B4-BE49-F238E27FC236}">
                <a16:creationId xmlns:a16="http://schemas.microsoft.com/office/drawing/2014/main" id="{5A361518-218B-4B8D-8244-9DE27119113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0579" name="Rectangle 3"/>
          <p:cNvSpPr>
            <a:spLocks noGrp="1" noChangeArrowheads="1"/>
          </p:cNvSpPr>
          <p:nvPr>
            <p:ph idx="1"/>
          </p:nvPr>
        </p:nvSpPr>
        <p:spPr>
          <a:xfrm>
            <a:off x="2138363" y="752476"/>
            <a:ext cx="8353791" cy="5476875"/>
          </a:xfrm>
        </p:spPr>
        <p:txBody>
          <a:bodyPr/>
          <a:lstStyle/>
          <a:p>
            <a:pPr marL="0" indent="0">
              <a:buNone/>
            </a:pPr>
            <a:r>
              <a:rPr lang="fr-BE" sz="2800" i="1" dirty="0">
                <a:solidFill>
                  <a:srgbClr val="66FF33"/>
                </a:solidFill>
              </a:rPr>
              <a:t>		</a:t>
            </a:r>
            <a:r>
              <a:rPr lang="fr-BE" sz="2800" i="1" dirty="0"/>
              <a:t>2.1 </a:t>
            </a:r>
            <a:r>
              <a:rPr lang="fr-BE" sz="2800" i="1" dirty="0" err="1"/>
              <a:t>Afschrijvingskosten</a:t>
            </a:r>
            <a:endParaRPr lang="fr-BE" sz="2800" i="1" dirty="0"/>
          </a:p>
          <a:p>
            <a:pPr marL="0" indent="0">
              <a:buNone/>
            </a:pPr>
            <a:r>
              <a:rPr lang="fr-BE" sz="2800" i="1" dirty="0">
                <a:ea typeface="Arial" panose="020B0604020202020204" pitchFamily="34" charset="0"/>
              </a:rPr>
              <a:t>-</a:t>
            </a:r>
            <a:r>
              <a:rPr lang="nl-BE" sz="2400" dirty="0">
                <a:ea typeface="Arial" panose="020B0604020202020204" pitchFamily="34" charset="0"/>
              </a:rPr>
              <a:t>Materiële vaste activa </a:t>
            </a:r>
          </a:p>
          <a:p>
            <a:pPr marL="0" indent="0">
              <a:buNone/>
            </a:pPr>
            <a:r>
              <a:rPr lang="nl-BE" sz="2400" dirty="0">
                <a:ea typeface="Arial" panose="020B0604020202020204" pitchFamily="34" charset="0"/>
              </a:rPr>
              <a:t>	</a:t>
            </a:r>
            <a:r>
              <a:rPr lang="nl-BE" sz="2000" dirty="0">
                <a:ea typeface="Arial" panose="020B0604020202020204" pitchFamily="34" charset="0"/>
              </a:rPr>
              <a:t>Duurzame werkmiddelen</a:t>
            </a:r>
          </a:p>
          <a:p>
            <a:pPr lvl="3" eaLnBrk="1" hangingPunct="1"/>
            <a:r>
              <a:rPr lang="nl-BE" dirty="0">
                <a:ea typeface="Arial" panose="020B0604020202020204" pitchFamily="34" charset="0"/>
              </a:rPr>
              <a:t>Benuttingsperiode van meerdere jaren</a:t>
            </a:r>
          </a:p>
          <a:p>
            <a:pPr lvl="3" eaLnBrk="1" hangingPunct="1"/>
            <a:r>
              <a:rPr lang="nl-BE" dirty="0">
                <a:ea typeface="Arial" panose="020B0604020202020204" pitchFamily="34" charset="0"/>
              </a:rPr>
              <a:t>Veroudering / slijtage waardoor waarde daalt</a:t>
            </a:r>
          </a:p>
          <a:p>
            <a:pPr marL="914400" lvl="2" indent="0">
              <a:buNone/>
            </a:pPr>
            <a:r>
              <a:rPr lang="nl-BE" dirty="0">
                <a:ea typeface="Arial" panose="020B0604020202020204" pitchFamily="34" charset="0"/>
              </a:rPr>
              <a:t>Goed activeren </a:t>
            </a:r>
            <a:r>
              <a:rPr lang="nl-BE" sz="1800" dirty="0">
                <a:ea typeface="Arial" panose="020B0604020202020204" pitchFamily="34" charset="0"/>
              </a:rPr>
              <a:t>(balans)</a:t>
            </a:r>
            <a:r>
              <a:rPr lang="nl-BE" dirty="0">
                <a:ea typeface="Arial" panose="020B0604020202020204" pitchFamily="34" charset="0"/>
              </a:rPr>
              <a:t> en </a:t>
            </a:r>
          </a:p>
          <a:p>
            <a:pPr marL="914400" lvl="2" indent="0">
              <a:buNone/>
            </a:pPr>
            <a:r>
              <a:rPr lang="nl-BE" dirty="0">
                <a:ea typeface="Arial" panose="020B0604020202020204" pitchFamily="34" charset="0"/>
              </a:rPr>
              <a:t>afschrijven : </a:t>
            </a:r>
            <a:r>
              <a:rPr lang="nl-BE" sz="1800" dirty="0">
                <a:ea typeface="Arial" panose="020B0604020202020204" pitchFamily="34" charset="0"/>
              </a:rPr>
              <a:t>balanspost (in min) en resultatenrekening (in +)</a:t>
            </a:r>
          </a:p>
          <a:p>
            <a:pPr lvl="2" eaLnBrk="1" hangingPunct="1">
              <a:buFontTx/>
              <a:buNone/>
            </a:pPr>
            <a:endParaRPr lang="en-US" sz="1800" dirty="0">
              <a:ea typeface="Arial" panose="020B0604020202020204" pitchFamily="34" charset="0"/>
            </a:endParaRPr>
          </a:p>
          <a:p>
            <a:pPr lvl="1" eaLnBrk="1" hangingPunct="1">
              <a:lnSpc>
                <a:spcPct val="90000"/>
              </a:lnSpc>
            </a:pPr>
            <a:r>
              <a:rPr lang="nl-BE" sz="2400" dirty="0">
                <a:ea typeface="Arial" panose="020B0604020202020204" pitchFamily="34" charset="0"/>
              </a:rPr>
              <a:t>Afschrijvingen</a:t>
            </a:r>
          </a:p>
          <a:p>
            <a:pPr lvl="2" eaLnBrk="1" hangingPunct="1">
              <a:lnSpc>
                <a:spcPct val="90000"/>
              </a:lnSpc>
            </a:pPr>
            <a:r>
              <a:rPr lang="nl-BE" dirty="0">
                <a:ea typeface="Arial" panose="020B0604020202020204" pitchFamily="34" charset="0"/>
              </a:rPr>
              <a:t>Aankoopwaarde (AW) als kosten spreiden over meerdere boekjaren (= de geplande gebruiksduur)</a:t>
            </a:r>
          </a:p>
          <a:p>
            <a:pPr lvl="2" eaLnBrk="1" hangingPunct="1">
              <a:lnSpc>
                <a:spcPct val="90000"/>
              </a:lnSpc>
            </a:pPr>
            <a:r>
              <a:rPr lang="nl-BE" dirty="0">
                <a:ea typeface="Arial" panose="020B0604020202020204" pitchFamily="34" charset="0"/>
              </a:rPr>
              <a:t>Jaarlijkse afschrijving = AW /fiscale duur</a:t>
            </a:r>
          </a:p>
          <a:p>
            <a:pPr lvl="2" eaLnBrk="1" hangingPunct="1">
              <a:lnSpc>
                <a:spcPct val="90000"/>
              </a:lnSpc>
            </a:pPr>
            <a:r>
              <a:rPr lang="nl-BE" dirty="0">
                <a:ea typeface="Arial" panose="020B0604020202020204" pitchFamily="34" charset="0"/>
              </a:rPr>
              <a:t>AW – geboekte afschrijvingen = netto boekwaarde</a:t>
            </a:r>
          </a:p>
          <a:p>
            <a:pPr lvl="2" eaLnBrk="1" hangingPunct="1">
              <a:lnSpc>
                <a:spcPct val="90000"/>
              </a:lnSpc>
              <a:buFontTx/>
              <a:buNone/>
            </a:pPr>
            <a:endParaRPr lang="nl-BE" sz="800" dirty="0">
              <a:ea typeface="Arial" panose="020B0604020202020204" pitchFamily="34" charset="0"/>
            </a:endParaRPr>
          </a:p>
        </p:txBody>
      </p:sp>
      <p:sp>
        <p:nvSpPr>
          <p:cNvPr id="2" name="Slide Number Placeholder 1">
            <a:extLst>
              <a:ext uri="{FF2B5EF4-FFF2-40B4-BE49-F238E27FC236}">
                <a16:creationId xmlns:a16="http://schemas.microsoft.com/office/drawing/2014/main" id="{F19DDFD3-7A89-4B63-A5D6-BCE9CAE36BA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8" name="Rectangle 4"/>
          <p:cNvSpPr>
            <a:spLocks noGrp="1" noChangeArrowheads="1"/>
          </p:cNvSpPr>
          <p:nvPr>
            <p:ph idx="1"/>
          </p:nvPr>
        </p:nvSpPr>
        <p:spPr>
          <a:xfrm>
            <a:off x="1749669" y="1244601"/>
            <a:ext cx="8692662" cy="4713287"/>
          </a:xfrm>
        </p:spPr>
        <p:txBody>
          <a:bodyPr>
            <a:normAutofit fontScale="92500" lnSpcReduction="20000"/>
          </a:bodyPr>
          <a:lstStyle/>
          <a:p>
            <a:pPr eaLnBrk="1" hangingPunct="1">
              <a:lnSpc>
                <a:spcPct val="80000"/>
              </a:lnSpc>
              <a:buFont typeface="Wingdings" panose="05000000000000000000" pitchFamily="2" charset="2"/>
              <a:buNone/>
              <a:defRPr/>
            </a:pPr>
            <a:r>
              <a:rPr lang="nl-BE" sz="1800" dirty="0"/>
              <a:t>		2210 Gebouwen AW </a:t>
            </a:r>
          </a:p>
          <a:p>
            <a:pPr eaLnBrk="1" hangingPunct="1">
              <a:lnSpc>
                <a:spcPct val="80000"/>
              </a:lnSpc>
              <a:defRPr/>
            </a:pPr>
            <a:endParaRPr lang="nl-BE" sz="1800" dirty="0"/>
          </a:p>
          <a:p>
            <a:pPr eaLnBrk="1" hangingPunct="1">
              <a:lnSpc>
                <a:spcPct val="80000"/>
              </a:lnSpc>
              <a:buFont typeface="Wingdings" panose="05000000000000000000" pitchFamily="2" charset="2"/>
              <a:buNone/>
              <a:defRPr/>
            </a:pPr>
            <a:r>
              <a:rPr lang="nl-BE" sz="1800" dirty="0"/>
              <a:t>		1.000.000</a:t>
            </a:r>
          </a:p>
          <a:p>
            <a:pPr eaLnBrk="1" hangingPunct="1">
              <a:lnSpc>
                <a:spcPct val="80000"/>
              </a:lnSpc>
              <a:buFont typeface="Wingdings" panose="05000000000000000000" pitchFamily="2" charset="2"/>
              <a:buNone/>
              <a:defRPr/>
            </a:pPr>
            <a:r>
              <a:rPr lang="nl-BE" sz="1800" dirty="0"/>
              <a:t>							       BALANS	</a:t>
            </a:r>
          </a:p>
          <a:p>
            <a:pPr eaLnBrk="1" hangingPunct="1">
              <a:lnSpc>
                <a:spcPct val="80000"/>
              </a:lnSpc>
              <a:buFont typeface="Wingdings" panose="05000000000000000000" pitchFamily="2" charset="2"/>
              <a:buNone/>
              <a:defRPr/>
            </a:pPr>
            <a:r>
              <a:rPr lang="nl-BE" sz="1800" dirty="0"/>
              <a:t>		2219 Geb. geboekte afschrijvingen 		       31/12/x1		</a:t>
            </a:r>
          </a:p>
          <a:p>
            <a:pPr eaLnBrk="1" hangingPunct="1">
              <a:lnSpc>
                <a:spcPct val="80000"/>
              </a:lnSpc>
              <a:buFont typeface="Wingdings" panose="05000000000000000000" pitchFamily="2" charset="2"/>
              <a:buNone/>
              <a:defRPr/>
            </a:pPr>
            <a:r>
              <a:rPr lang="nl-BE" sz="1800" dirty="0"/>
              <a:t>				</a:t>
            </a:r>
          </a:p>
          <a:p>
            <a:pPr eaLnBrk="1" hangingPunct="1">
              <a:lnSpc>
                <a:spcPct val="80000"/>
              </a:lnSpc>
              <a:buFont typeface="Wingdings" panose="05000000000000000000" pitchFamily="2" charset="2"/>
              <a:buNone/>
              <a:defRPr/>
            </a:pPr>
            <a:r>
              <a:rPr lang="nl-BE" sz="1800" dirty="0"/>
              <a:t>				50.000 			</a:t>
            </a:r>
            <a:r>
              <a:rPr lang="nl-BE" sz="1400" dirty="0"/>
              <a:t>Netto  boekwaarde </a:t>
            </a:r>
          </a:p>
          <a:p>
            <a:pPr eaLnBrk="1" hangingPunct="1">
              <a:lnSpc>
                <a:spcPct val="80000"/>
              </a:lnSpc>
              <a:buFont typeface="Wingdings" panose="05000000000000000000" pitchFamily="2" charset="2"/>
              <a:buNone/>
              <a:defRPr/>
            </a:pPr>
            <a:r>
              <a:rPr lang="nl-BE" sz="1400" dirty="0"/>
              <a:t>							31/12/x1  950.000</a:t>
            </a:r>
          </a:p>
          <a:p>
            <a:pPr eaLnBrk="1" hangingPunct="1">
              <a:lnSpc>
                <a:spcPct val="80000"/>
              </a:lnSpc>
              <a:buFont typeface="Wingdings" panose="05000000000000000000" pitchFamily="2" charset="2"/>
              <a:buNone/>
              <a:defRPr/>
            </a:pPr>
            <a:r>
              <a:rPr lang="nl-BE" sz="1400" dirty="0"/>
              <a:t>							31/12/x2  900.000</a:t>
            </a:r>
            <a:endParaRPr lang="nl-BE" sz="1800" dirty="0"/>
          </a:p>
          <a:p>
            <a:pPr eaLnBrk="1" hangingPunct="1">
              <a:lnSpc>
                <a:spcPct val="80000"/>
              </a:lnSpc>
              <a:buFont typeface="Wingdings" panose="05000000000000000000" pitchFamily="2" charset="2"/>
              <a:buNone/>
              <a:defRPr/>
            </a:pPr>
            <a:r>
              <a:rPr lang="nl-BE" sz="1800" dirty="0"/>
              <a:t>				</a:t>
            </a:r>
          </a:p>
          <a:p>
            <a:pPr eaLnBrk="1" hangingPunct="1">
              <a:lnSpc>
                <a:spcPct val="80000"/>
              </a:lnSpc>
              <a:defRPr/>
            </a:pPr>
            <a:endParaRPr lang="nl-BE" sz="1800" dirty="0"/>
          </a:p>
          <a:p>
            <a:pPr eaLnBrk="1" hangingPunct="1">
              <a:lnSpc>
                <a:spcPct val="80000"/>
              </a:lnSpc>
              <a:buFont typeface="Wingdings" panose="05000000000000000000" pitchFamily="2" charset="2"/>
              <a:buNone/>
              <a:defRPr/>
            </a:pPr>
            <a:r>
              <a:rPr lang="nl-BE" sz="1800" dirty="0"/>
              <a:t>		6302 Afschrijvingen MVA</a:t>
            </a:r>
          </a:p>
          <a:p>
            <a:pPr eaLnBrk="1" hangingPunct="1">
              <a:lnSpc>
                <a:spcPct val="80000"/>
              </a:lnSpc>
              <a:buFont typeface="Wingdings" panose="05000000000000000000" pitchFamily="2" charset="2"/>
              <a:buNone/>
              <a:defRPr/>
            </a:pPr>
            <a:r>
              <a:rPr lang="nl-BE" sz="1800" dirty="0"/>
              <a:t>							RESULTATEN </a:t>
            </a:r>
          </a:p>
          <a:p>
            <a:pPr eaLnBrk="1" hangingPunct="1">
              <a:lnSpc>
                <a:spcPct val="80000"/>
              </a:lnSpc>
              <a:buFont typeface="Wingdings" panose="05000000000000000000" pitchFamily="2" charset="2"/>
              <a:buNone/>
              <a:defRPr/>
            </a:pPr>
            <a:r>
              <a:rPr lang="nl-BE" sz="1800" dirty="0"/>
              <a:t>		 50.000 					REKENING</a:t>
            </a:r>
          </a:p>
          <a:p>
            <a:pPr eaLnBrk="1" hangingPunct="1">
              <a:lnSpc>
                <a:spcPct val="80000"/>
              </a:lnSpc>
              <a:buFont typeface="Wingdings" panose="05000000000000000000" pitchFamily="2" charset="2"/>
              <a:buNone/>
              <a:defRPr/>
            </a:pPr>
            <a:r>
              <a:rPr lang="nl-BE" sz="1800" dirty="0"/>
              <a:t>							over boekjaar x1</a:t>
            </a:r>
            <a:endParaRPr lang="en-US" sz="1800" dirty="0"/>
          </a:p>
          <a:p>
            <a:pPr eaLnBrk="1" hangingPunct="1">
              <a:lnSpc>
                <a:spcPct val="80000"/>
              </a:lnSpc>
              <a:buFont typeface="Wingdings" panose="05000000000000000000" pitchFamily="2" charset="2"/>
              <a:buNone/>
              <a:defRPr/>
            </a:pPr>
            <a:endParaRPr lang="en-US" sz="1600" dirty="0"/>
          </a:p>
          <a:p>
            <a:pPr eaLnBrk="1" hangingPunct="1">
              <a:lnSpc>
                <a:spcPct val="80000"/>
              </a:lnSpc>
              <a:buFont typeface="Wingdings" panose="05000000000000000000" pitchFamily="2" charset="2"/>
              <a:buNone/>
              <a:defRPr/>
            </a:pPr>
            <a:r>
              <a:rPr lang="nl-BE" sz="1400" dirty="0"/>
              <a:t>			</a:t>
            </a:r>
            <a:endParaRPr lang="en-US" sz="1400" dirty="0"/>
          </a:p>
          <a:p>
            <a:pPr eaLnBrk="1" hangingPunct="1">
              <a:lnSpc>
                <a:spcPct val="80000"/>
              </a:lnSpc>
              <a:buFont typeface="Wingdings" panose="05000000000000000000" pitchFamily="2" charset="2"/>
              <a:buNone/>
              <a:defRPr/>
            </a:pPr>
            <a:endParaRPr lang="en-US" sz="1600" dirty="0"/>
          </a:p>
        </p:txBody>
      </p:sp>
      <p:grpSp>
        <p:nvGrpSpPr>
          <p:cNvPr id="136195" name="Group 5"/>
          <p:cNvGrpSpPr>
            <a:grpSpLocks/>
          </p:cNvGrpSpPr>
          <p:nvPr/>
        </p:nvGrpSpPr>
        <p:grpSpPr bwMode="auto">
          <a:xfrm>
            <a:off x="2713109" y="1591136"/>
            <a:ext cx="2879725" cy="650875"/>
            <a:chOff x="703" y="709"/>
            <a:chExt cx="1814" cy="544"/>
          </a:xfrm>
        </p:grpSpPr>
        <p:sp>
          <p:nvSpPr>
            <p:cNvPr id="60429" name="Line 6"/>
            <p:cNvSpPr>
              <a:spLocks noChangeShapeType="1"/>
            </p:cNvSpPr>
            <p:nvPr/>
          </p:nvSpPr>
          <p:spPr bwMode="auto">
            <a:xfrm>
              <a:off x="703" y="709"/>
              <a:ext cx="181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60430" name="Line 7"/>
            <p:cNvSpPr>
              <a:spLocks noChangeShapeType="1"/>
            </p:cNvSpPr>
            <p:nvPr/>
          </p:nvSpPr>
          <p:spPr bwMode="auto">
            <a:xfrm>
              <a:off x="1565" y="709"/>
              <a:ext cx="0" cy="5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grpSp>
        <p:nvGrpSpPr>
          <p:cNvPr id="136196" name="Group 8"/>
          <p:cNvGrpSpPr>
            <a:grpSpLocks/>
          </p:cNvGrpSpPr>
          <p:nvPr/>
        </p:nvGrpSpPr>
        <p:grpSpPr bwMode="auto">
          <a:xfrm>
            <a:off x="3042281" y="2892123"/>
            <a:ext cx="2879725" cy="538162"/>
            <a:chOff x="703" y="709"/>
            <a:chExt cx="1814" cy="544"/>
          </a:xfrm>
        </p:grpSpPr>
        <p:sp>
          <p:nvSpPr>
            <p:cNvPr id="60427" name="Line 9"/>
            <p:cNvSpPr>
              <a:spLocks noChangeShapeType="1"/>
            </p:cNvSpPr>
            <p:nvPr/>
          </p:nvSpPr>
          <p:spPr bwMode="auto">
            <a:xfrm>
              <a:off x="703" y="709"/>
              <a:ext cx="181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60428" name="Line 10"/>
            <p:cNvSpPr>
              <a:spLocks noChangeShapeType="1"/>
            </p:cNvSpPr>
            <p:nvPr/>
          </p:nvSpPr>
          <p:spPr bwMode="auto">
            <a:xfrm>
              <a:off x="1565" y="709"/>
              <a:ext cx="0" cy="5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grpSp>
        <p:nvGrpSpPr>
          <p:cNvPr id="136197" name="Group 11"/>
          <p:cNvGrpSpPr>
            <a:grpSpLocks/>
          </p:cNvGrpSpPr>
          <p:nvPr/>
        </p:nvGrpSpPr>
        <p:grpSpPr bwMode="auto">
          <a:xfrm>
            <a:off x="2460696" y="4720665"/>
            <a:ext cx="3384550" cy="765175"/>
            <a:chOff x="703" y="2795"/>
            <a:chExt cx="2041" cy="726"/>
          </a:xfrm>
        </p:grpSpPr>
        <p:sp>
          <p:nvSpPr>
            <p:cNvPr id="60425" name="Line 12"/>
            <p:cNvSpPr>
              <a:spLocks noChangeShapeType="1"/>
            </p:cNvSpPr>
            <p:nvPr/>
          </p:nvSpPr>
          <p:spPr bwMode="auto">
            <a:xfrm>
              <a:off x="703" y="2795"/>
              <a:ext cx="20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60426" name="Line 13"/>
            <p:cNvSpPr>
              <a:spLocks noChangeShapeType="1"/>
            </p:cNvSpPr>
            <p:nvPr/>
          </p:nvSpPr>
          <p:spPr bwMode="auto">
            <a:xfrm>
              <a:off x="1701" y="2795"/>
              <a:ext cx="0" cy="72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sp>
        <p:nvSpPr>
          <p:cNvPr id="60423" name="AutoShape 14"/>
          <p:cNvSpPr>
            <a:spLocks/>
          </p:cNvSpPr>
          <p:nvPr/>
        </p:nvSpPr>
        <p:spPr bwMode="auto">
          <a:xfrm>
            <a:off x="6834895" y="1244601"/>
            <a:ext cx="427038" cy="2270125"/>
          </a:xfrm>
          <a:prstGeom prst="rightBrace">
            <a:avLst>
              <a:gd name="adj1" fmla="val 44300"/>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nl-BE">
              <a:latin typeface="Arial" charset="0"/>
              <a:ea typeface="ＭＳ Ｐゴシック" charset="0"/>
            </a:endParaRPr>
          </a:p>
        </p:txBody>
      </p:sp>
      <p:sp>
        <p:nvSpPr>
          <p:cNvPr id="60424" name="AutoShape 15"/>
          <p:cNvSpPr>
            <a:spLocks/>
          </p:cNvSpPr>
          <p:nvPr/>
        </p:nvSpPr>
        <p:spPr bwMode="auto">
          <a:xfrm>
            <a:off x="6772833" y="4213665"/>
            <a:ext cx="427037" cy="1546225"/>
          </a:xfrm>
          <a:prstGeom prst="rightBrace">
            <a:avLst>
              <a:gd name="adj1" fmla="val 30174"/>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nl-BE">
              <a:latin typeface="Arial" charset="0"/>
              <a:ea typeface="ＭＳ Ｐゴシック" charset="0"/>
            </a:endParaRPr>
          </a:p>
        </p:txBody>
      </p:sp>
      <p:sp>
        <p:nvSpPr>
          <p:cNvPr id="2" name="Rechthoek 1">
            <a:extLst>
              <a:ext uri="{FF2B5EF4-FFF2-40B4-BE49-F238E27FC236}">
                <a16:creationId xmlns:a16="http://schemas.microsoft.com/office/drawing/2014/main" id="{8E660BA0-FAE5-420A-B662-10AE68182F4F}"/>
              </a:ext>
            </a:extLst>
          </p:cNvPr>
          <p:cNvSpPr/>
          <p:nvPr/>
        </p:nvSpPr>
        <p:spPr>
          <a:xfrm>
            <a:off x="3042280" y="640836"/>
            <a:ext cx="2221382" cy="400110"/>
          </a:xfrm>
          <a:prstGeom prst="rect">
            <a:avLst/>
          </a:prstGeom>
        </p:spPr>
        <p:txBody>
          <a:bodyPr wrap="square">
            <a:spAutoFit/>
          </a:bodyPr>
          <a:lstStyle/>
          <a:p>
            <a:r>
              <a:rPr lang="fr-BE" sz="2000" dirty="0" err="1">
                <a:solidFill>
                  <a:srgbClr val="002060"/>
                </a:solidFill>
                <a:ea typeface="Arial" panose="020B0604020202020204" pitchFamily="34" charset="0"/>
              </a:rPr>
              <a:t>Voorbeeld</a:t>
            </a:r>
            <a:endParaRPr lang="nl-BE" sz="2000" dirty="0">
              <a:solidFill>
                <a:srgbClr val="002060"/>
              </a:solidFill>
            </a:endParaRPr>
          </a:p>
        </p:txBody>
      </p:sp>
      <p:sp>
        <p:nvSpPr>
          <p:cNvPr id="3" name="Slide Number Placeholder 2">
            <a:extLst>
              <a:ext uri="{FF2B5EF4-FFF2-40B4-BE49-F238E27FC236}">
                <a16:creationId xmlns:a16="http://schemas.microsoft.com/office/drawing/2014/main" id="{74FF3286-7382-42A8-90B5-1CA7C9CA802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defRPr/>
            </a:pPr>
            <a:r>
              <a:rPr lang="nl-NL" sz="2800" dirty="0"/>
              <a:t>2.2 Welke informatie kan men vinden in de jaarrekening?  (vervolg)</a:t>
            </a:r>
            <a:endParaRPr lang="nl-NL" dirty="0"/>
          </a:p>
        </p:txBody>
      </p:sp>
      <p:sp>
        <p:nvSpPr>
          <p:cNvPr id="77827" name="Rectangle 3"/>
          <p:cNvSpPr>
            <a:spLocks noGrp="1" noChangeArrowheads="1"/>
          </p:cNvSpPr>
          <p:nvPr>
            <p:ph idx="1"/>
          </p:nvPr>
        </p:nvSpPr>
        <p:spPr/>
        <p:txBody>
          <a:bodyPr>
            <a:normAutofit/>
          </a:bodyPr>
          <a:lstStyle/>
          <a:p>
            <a:pPr marL="609600" indent="-609600">
              <a:defRPr/>
            </a:pPr>
            <a:r>
              <a:rPr lang="nl-NL" sz="2400" dirty="0"/>
              <a:t>Toelichting:</a:t>
            </a:r>
          </a:p>
          <a:p>
            <a:pPr marL="971550">
              <a:buFontTx/>
              <a:buChar char="-"/>
              <a:defRPr/>
            </a:pPr>
            <a:r>
              <a:rPr lang="nl-NL" sz="2400" dirty="0"/>
              <a:t>Meer gedetailleerde informatie over bepaalde posten in balans en resultatenrekening</a:t>
            </a:r>
          </a:p>
          <a:p>
            <a:pPr marL="971550">
              <a:buFontTx/>
              <a:buChar char="-"/>
              <a:defRPr/>
            </a:pPr>
            <a:r>
              <a:rPr lang="nl-NL" sz="2400" dirty="0"/>
              <a:t>Overzicht van rechten en plichten die niet in balans zijn opgenomen</a:t>
            </a:r>
          </a:p>
          <a:p>
            <a:pPr marL="628650" indent="0">
              <a:buNone/>
              <a:defRPr/>
            </a:pPr>
            <a:endParaRPr lang="nl-NL" sz="2400" dirty="0"/>
          </a:p>
          <a:p>
            <a:pPr marL="628650" indent="-628650">
              <a:defRPr/>
            </a:pPr>
            <a:r>
              <a:rPr lang="nl-NL" sz="2400" dirty="0"/>
              <a:t>Sociale balans:</a:t>
            </a:r>
          </a:p>
          <a:p>
            <a:pPr marL="971550">
              <a:buFontTx/>
              <a:buChar char="-"/>
              <a:defRPr/>
            </a:pPr>
            <a:r>
              <a:rPr lang="nl-NL" sz="2400" dirty="0"/>
              <a:t>Informatie over het tewerkgestelde personeel: personeelsverloop, tewerkstellingsmaatregelen, opleiding, enz.</a:t>
            </a:r>
          </a:p>
        </p:txBody>
      </p:sp>
      <p:sp>
        <p:nvSpPr>
          <p:cNvPr id="2" name="Slide Number Placeholder 1">
            <a:extLst>
              <a:ext uri="{FF2B5EF4-FFF2-40B4-BE49-F238E27FC236}">
                <a16:creationId xmlns:a16="http://schemas.microsoft.com/office/drawing/2014/main" id="{4C256474-AAEC-421A-BADD-2B0D5DBE84C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80349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2628" name="Rectangle 4"/>
          <p:cNvSpPr>
            <a:spLocks noGrp="1" noChangeArrowheads="1"/>
          </p:cNvSpPr>
          <p:nvPr>
            <p:ph idx="1"/>
          </p:nvPr>
        </p:nvSpPr>
        <p:spPr>
          <a:xfrm>
            <a:off x="2138363" y="752476"/>
            <a:ext cx="8128000" cy="5476875"/>
          </a:xfrm>
        </p:spPr>
        <p:txBody>
          <a:bodyPr/>
          <a:lstStyle/>
          <a:p>
            <a:pPr marL="0" indent="0">
              <a:buNone/>
            </a:pPr>
            <a:r>
              <a:rPr lang="fr-BE" sz="2800" i="1" dirty="0">
                <a:solidFill>
                  <a:srgbClr val="66FF33"/>
                </a:solidFill>
              </a:rPr>
              <a:t>		</a:t>
            </a:r>
            <a:r>
              <a:rPr lang="fr-BE" sz="2800" i="1" dirty="0"/>
              <a:t>2.2 </a:t>
            </a:r>
            <a:r>
              <a:rPr lang="fr-BE" sz="2800" i="1" dirty="0" err="1"/>
              <a:t>Voorraadwijzigingen</a:t>
            </a:r>
            <a:endParaRPr lang="fr-BE" sz="2800" i="1" dirty="0"/>
          </a:p>
          <a:p>
            <a:pPr lvl="1" eaLnBrk="1" hangingPunct="1"/>
            <a:r>
              <a:rPr lang="nl-BE" sz="2400" dirty="0">
                <a:ea typeface="Arial" panose="020B0604020202020204" pitchFamily="34" charset="0"/>
              </a:rPr>
              <a:t>Voorraadwijziging </a:t>
            </a:r>
          </a:p>
          <a:p>
            <a:pPr lvl="2" eaLnBrk="1" hangingPunct="1">
              <a:buClr>
                <a:srgbClr val="66FF33"/>
              </a:buClr>
            </a:pPr>
            <a:r>
              <a:rPr lang="nl-BE" dirty="0">
                <a:ea typeface="Arial" panose="020B0604020202020204" pitchFamily="34" charset="0"/>
              </a:rPr>
              <a:t>Alle aankopen worden tijdens het jaar in de resultatenrekening geboekt</a:t>
            </a:r>
          </a:p>
          <a:p>
            <a:pPr lvl="2" eaLnBrk="1" hangingPunct="1">
              <a:buClr>
                <a:srgbClr val="66FF33"/>
              </a:buClr>
            </a:pPr>
            <a:r>
              <a:rPr lang="nl-BE" dirty="0">
                <a:ea typeface="Arial" panose="020B0604020202020204" pitchFamily="34" charset="0"/>
              </a:rPr>
              <a:t>kost van de niet verkochte eenheden tegenboeken (rek.609 voorraadwijziging) </a:t>
            </a:r>
          </a:p>
          <a:p>
            <a:pPr lvl="2" eaLnBrk="1" hangingPunct="1">
              <a:buClr>
                <a:srgbClr val="66FF33"/>
              </a:buClr>
            </a:pPr>
            <a:r>
              <a:rPr lang="nl-BE" dirty="0">
                <a:ea typeface="Arial" panose="020B0604020202020204" pitchFamily="34" charset="0"/>
              </a:rPr>
              <a:t>naar balansrekening </a:t>
            </a:r>
            <a:r>
              <a:rPr lang="nl-BE" altLang="nl-NL" dirty="0">
                <a:ea typeface="Arial" panose="020B0604020202020204" pitchFamily="34" charset="0"/>
              </a:rPr>
              <a:t>“</a:t>
            </a:r>
            <a:r>
              <a:rPr lang="nl-BE" dirty="0">
                <a:ea typeface="Arial" panose="020B0604020202020204" pitchFamily="34" charset="0"/>
              </a:rPr>
              <a:t>voorraden</a:t>
            </a:r>
            <a:r>
              <a:rPr lang="nl-BE" altLang="nl-NL" dirty="0">
                <a:ea typeface="Arial" panose="020B0604020202020204" pitchFamily="34" charset="0"/>
              </a:rPr>
              <a:t>”</a:t>
            </a:r>
            <a:endParaRPr lang="en-US" altLang="ja-JP" dirty="0">
              <a:ea typeface="MS PGothic" panose="020B0600070205080204" pitchFamily="34" charset="-128"/>
            </a:endParaRPr>
          </a:p>
          <a:p>
            <a:pPr lvl="1" eaLnBrk="1" hangingPunct="1"/>
            <a:endParaRPr lang="nl-NL" i="1" dirty="0">
              <a:ea typeface="Arial" panose="020B0604020202020204" pitchFamily="34" charset="0"/>
            </a:endParaRPr>
          </a:p>
        </p:txBody>
      </p:sp>
      <p:sp>
        <p:nvSpPr>
          <p:cNvPr id="282629" name="Rectangle 5"/>
          <p:cNvSpPr>
            <a:spLocks noChangeArrowheads="1"/>
          </p:cNvSpPr>
          <p:nvPr/>
        </p:nvSpPr>
        <p:spPr bwMode="auto">
          <a:xfrm>
            <a:off x="3048001" y="3543300"/>
            <a:ext cx="7751763"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tabLst>
                <a:tab pos="7442200" algn="r"/>
              </a:tabLst>
              <a:defRPr sz="2400">
                <a:solidFill>
                  <a:schemeClr val="tx1"/>
                </a:solidFill>
                <a:latin typeface="Arial" panose="020B0604020202020204" pitchFamily="34" charset="0"/>
                <a:ea typeface="MS PGothic" panose="020B0600070205080204" pitchFamily="34" charset="-128"/>
              </a:defRPr>
            </a:lvl1pPr>
            <a:lvl2pPr marL="742950" indent="-285750" eaLnBrk="0" hangingPunct="0">
              <a:tabLst>
                <a:tab pos="7442200" algn="r"/>
              </a:tabLst>
              <a:defRPr sz="2400">
                <a:solidFill>
                  <a:schemeClr val="tx1"/>
                </a:solidFill>
                <a:latin typeface="Arial" panose="020B0604020202020204" pitchFamily="34" charset="0"/>
                <a:ea typeface="MS PGothic" panose="020B0600070205080204" pitchFamily="34" charset="-128"/>
              </a:defRPr>
            </a:lvl2pPr>
            <a:lvl3pPr marL="1143000" indent="-228600" eaLnBrk="0" hangingPunct="0">
              <a:tabLst>
                <a:tab pos="7442200" algn="r"/>
              </a:tabLst>
              <a:defRPr sz="2400">
                <a:solidFill>
                  <a:schemeClr val="tx1"/>
                </a:solidFill>
                <a:latin typeface="Arial" panose="020B0604020202020204" pitchFamily="34" charset="0"/>
                <a:ea typeface="MS PGothic" panose="020B0600070205080204" pitchFamily="34" charset="-128"/>
              </a:defRPr>
            </a:lvl3pPr>
            <a:lvl4pPr marL="1600200" indent="-228600" eaLnBrk="0" hangingPunct="0">
              <a:tabLst>
                <a:tab pos="7442200" algn="r"/>
              </a:tabLst>
              <a:defRPr sz="2400">
                <a:solidFill>
                  <a:schemeClr val="tx1"/>
                </a:solidFill>
                <a:latin typeface="Arial" panose="020B0604020202020204" pitchFamily="34" charset="0"/>
                <a:ea typeface="MS PGothic" panose="020B0600070205080204" pitchFamily="34" charset="-128"/>
              </a:defRPr>
            </a:lvl4pPr>
            <a:lvl5pPr marL="2057400" indent="-228600" eaLnBrk="0" hangingPunct="0">
              <a:tabLst>
                <a:tab pos="7442200" algn="r"/>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7442200" algn="r"/>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7442200" algn="r"/>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7442200" algn="r"/>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7442200" algn="r"/>
              </a:tabLs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buClr>
                <a:schemeClr val="hlink"/>
              </a:buClr>
              <a:buSzPct val="80000"/>
              <a:buFont typeface="Wingdings" panose="05000000000000000000" pitchFamily="2" charset="2"/>
              <a:buChar char="Ø"/>
            </a:pPr>
            <a:r>
              <a:rPr lang="nl-BE" sz="2000" u="sng" dirty="0">
                <a:solidFill>
                  <a:schemeClr val="tx2"/>
                </a:solidFill>
              </a:rPr>
              <a:t>Situatieschets</a:t>
            </a:r>
            <a:r>
              <a:rPr lang="nl-BE" sz="2000" dirty="0">
                <a:solidFill>
                  <a:schemeClr val="tx2"/>
                </a:solidFill>
              </a:rPr>
              <a:t>	</a:t>
            </a:r>
          </a:p>
          <a:p>
            <a:pPr lvl="1" eaLnBrk="1" hangingPunct="1">
              <a:spcBef>
                <a:spcPct val="20000"/>
              </a:spcBef>
              <a:buClr>
                <a:schemeClr val="tx2"/>
              </a:buClr>
              <a:buSzPct val="50000"/>
              <a:buFont typeface="Wingdings" panose="05000000000000000000" pitchFamily="2" charset="2"/>
              <a:buChar char="l"/>
            </a:pPr>
            <a:r>
              <a:rPr lang="nl-BE" sz="1800" dirty="0">
                <a:solidFill>
                  <a:schemeClr val="tx2"/>
                </a:solidFill>
              </a:rPr>
              <a:t>Beginvoorraad = 0</a:t>
            </a:r>
          </a:p>
          <a:p>
            <a:pPr lvl="1" eaLnBrk="1" hangingPunct="1">
              <a:spcBef>
                <a:spcPct val="20000"/>
              </a:spcBef>
              <a:buClr>
                <a:schemeClr val="tx2"/>
              </a:buClr>
              <a:buSzPct val="50000"/>
              <a:buFont typeface="Wingdings" panose="05000000000000000000" pitchFamily="2" charset="2"/>
              <a:buChar char="l"/>
            </a:pPr>
            <a:r>
              <a:rPr lang="nl-BE" sz="1800" dirty="0">
                <a:solidFill>
                  <a:schemeClr val="tx2"/>
                </a:solidFill>
              </a:rPr>
              <a:t>Aankoop 800.000  eenheden aan € 2 per stuk</a:t>
            </a:r>
          </a:p>
          <a:p>
            <a:pPr lvl="1" eaLnBrk="1" hangingPunct="1">
              <a:spcBef>
                <a:spcPct val="20000"/>
              </a:spcBef>
              <a:buClr>
                <a:schemeClr val="tx2"/>
              </a:buClr>
              <a:buSzPct val="50000"/>
              <a:buFont typeface="Wingdings" panose="05000000000000000000" pitchFamily="2" charset="2"/>
              <a:buChar char="l"/>
            </a:pPr>
            <a:r>
              <a:rPr lang="nl-BE" sz="1800" dirty="0">
                <a:solidFill>
                  <a:schemeClr val="tx2"/>
                </a:solidFill>
              </a:rPr>
              <a:t>Verkoop  700.000  eenheden aan € 3 per stuk</a:t>
            </a:r>
          </a:p>
          <a:p>
            <a:pPr eaLnBrk="1" hangingPunct="1">
              <a:spcBef>
                <a:spcPct val="20000"/>
              </a:spcBef>
              <a:buClr>
                <a:schemeClr val="hlink"/>
              </a:buClr>
              <a:buSzPct val="80000"/>
              <a:buFont typeface="Wingdings" panose="05000000000000000000" pitchFamily="2" charset="2"/>
              <a:buChar char="Ø"/>
            </a:pPr>
            <a:endParaRPr lang="nl-BE" sz="2000" dirty="0">
              <a:effectLst>
                <a:outerShdw blurRad="38100" dist="38100" dir="2700000" algn="tl">
                  <a:srgbClr val="000000"/>
                </a:outerShdw>
              </a:effectLst>
            </a:endParaRPr>
          </a:p>
          <a:p>
            <a:pPr eaLnBrk="1" hangingPunct="1">
              <a:spcBef>
                <a:spcPct val="20000"/>
              </a:spcBef>
              <a:buClr>
                <a:schemeClr val="hlink"/>
              </a:buClr>
              <a:buSzPct val="80000"/>
            </a:pPr>
            <a:endParaRPr lang="en-US" sz="3200" dirty="0">
              <a:effectLst>
                <a:outerShdw blurRad="38100" dist="38100" dir="2700000" algn="tl">
                  <a:srgbClr val="000000"/>
                </a:outerShdw>
              </a:effectLst>
            </a:endParaRPr>
          </a:p>
        </p:txBody>
      </p:sp>
      <p:sp>
        <p:nvSpPr>
          <p:cNvPr id="61445" name="Rectangle 6"/>
          <p:cNvSpPr>
            <a:spLocks noChangeArrowheads="1"/>
          </p:cNvSpPr>
          <p:nvPr/>
        </p:nvSpPr>
        <p:spPr bwMode="auto">
          <a:xfrm>
            <a:off x="3616325" y="5016500"/>
            <a:ext cx="3240088" cy="3352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marL="342900" indent="-342900">
              <a:spcBef>
                <a:spcPct val="20000"/>
              </a:spcBef>
              <a:defRPr/>
            </a:pPr>
            <a:r>
              <a:rPr lang="nl-BE" dirty="0">
                <a:solidFill>
                  <a:schemeClr val="tx2"/>
                </a:solidFill>
                <a:latin typeface="Times New Roman" charset="0"/>
                <a:ea typeface="ＭＳ Ｐゴシック" charset="0"/>
              </a:rPr>
              <a:t>D      604 Aankopen HG      C 1.600.000</a:t>
            </a:r>
            <a:r>
              <a:rPr lang="nl-BE" sz="2800" dirty="0">
                <a:solidFill>
                  <a:schemeClr val="tx2"/>
                </a:solidFill>
                <a:latin typeface="Times New Roman" charset="0"/>
                <a:ea typeface="ＭＳ Ｐゴシック" charset="0"/>
              </a:rPr>
              <a:t> </a:t>
            </a:r>
            <a:endParaRPr lang="nl-NL" sz="800" dirty="0">
              <a:solidFill>
                <a:schemeClr val="tx2"/>
              </a:solidFill>
              <a:latin typeface="Times New Roman" charset="0"/>
              <a:ea typeface="ＭＳ Ｐゴシック" charset="0"/>
            </a:endParaRPr>
          </a:p>
        </p:txBody>
      </p:sp>
      <p:grpSp>
        <p:nvGrpSpPr>
          <p:cNvPr id="138245" name="Group 7"/>
          <p:cNvGrpSpPr>
            <a:grpSpLocks/>
          </p:cNvGrpSpPr>
          <p:nvPr/>
        </p:nvGrpSpPr>
        <p:grpSpPr bwMode="auto">
          <a:xfrm>
            <a:off x="3608389" y="5408613"/>
            <a:ext cx="3024187" cy="404812"/>
            <a:chOff x="567" y="2115"/>
            <a:chExt cx="1905" cy="1043"/>
          </a:xfrm>
        </p:grpSpPr>
        <p:sp>
          <p:nvSpPr>
            <p:cNvPr id="61452" name="Line 8"/>
            <p:cNvSpPr>
              <a:spLocks noChangeShapeType="1"/>
            </p:cNvSpPr>
            <p:nvPr/>
          </p:nvSpPr>
          <p:spPr bwMode="auto">
            <a:xfrm>
              <a:off x="567" y="2115"/>
              <a:ext cx="190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61453" name="Line 9"/>
            <p:cNvSpPr>
              <a:spLocks noChangeShapeType="1"/>
            </p:cNvSpPr>
            <p:nvPr/>
          </p:nvSpPr>
          <p:spPr bwMode="auto">
            <a:xfrm>
              <a:off x="1519" y="2115"/>
              <a:ext cx="0" cy="104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sp>
        <p:nvSpPr>
          <p:cNvPr id="61447" name="Rectangle 10"/>
          <p:cNvSpPr>
            <a:spLocks noChangeArrowheads="1"/>
          </p:cNvSpPr>
          <p:nvPr/>
        </p:nvSpPr>
        <p:spPr bwMode="auto">
          <a:xfrm>
            <a:off x="7173914" y="5006975"/>
            <a:ext cx="3240087" cy="3352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marL="342900" indent="-342900">
              <a:spcBef>
                <a:spcPct val="20000"/>
              </a:spcBef>
              <a:defRPr/>
            </a:pPr>
            <a:r>
              <a:rPr lang="nl-BE" dirty="0">
                <a:solidFill>
                  <a:schemeClr val="tx2"/>
                </a:solidFill>
                <a:latin typeface="Times New Roman" charset="0"/>
                <a:ea typeface="ＭＳ Ｐゴシック" charset="0"/>
              </a:rPr>
              <a:t>D      704 Verkopen HG      C </a:t>
            </a:r>
          </a:p>
          <a:p>
            <a:pPr marL="342900" indent="-342900">
              <a:spcBef>
                <a:spcPct val="20000"/>
              </a:spcBef>
              <a:defRPr/>
            </a:pPr>
            <a:r>
              <a:rPr lang="nl-BE" dirty="0">
                <a:solidFill>
                  <a:schemeClr val="tx2"/>
                </a:solidFill>
                <a:latin typeface="Times New Roman" charset="0"/>
                <a:ea typeface="ＭＳ Ｐゴシック" charset="0"/>
              </a:rPr>
              <a:t>  		       	 2.100.000</a:t>
            </a:r>
            <a:endParaRPr lang="nl-NL" dirty="0">
              <a:solidFill>
                <a:schemeClr val="tx2"/>
              </a:solidFill>
              <a:latin typeface="Times New Roman" charset="0"/>
              <a:ea typeface="ＭＳ Ｐゴシック" charset="0"/>
            </a:endParaRPr>
          </a:p>
        </p:txBody>
      </p:sp>
      <p:grpSp>
        <p:nvGrpSpPr>
          <p:cNvPr id="138247" name="Group 11"/>
          <p:cNvGrpSpPr>
            <a:grpSpLocks/>
          </p:cNvGrpSpPr>
          <p:nvPr/>
        </p:nvGrpSpPr>
        <p:grpSpPr bwMode="auto">
          <a:xfrm>
            <a:off x="6680199" y="5395562"/>
            <a:ext cx="3024188" cy="466725"/>
            <a:chOff x="567" y="2115"/>
            <a:chExt cx="1905" cy="1043"/>
          </a:xfrm>
        </p:grpSpPr>
        <p:sp>
          <p:nvSpPr>
            <p:cNvPr id="61450" name="Line 12"/>
            <p:cNvSpPr>
              <a:spLocks noChangeShapeType="1"/>
            </p:cNvSpPr>
            <p:nvPr/>
          </p:nvSpPr>
          <p:spPr bwMode="auto">
            <a:xfrm>
              <a:off x="567" y="2115"/>
              <a:ext cx="190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61451" name="Line 13"/>
            <p:cNvSpPr>
              <a:spLocks noChangeShapeType="1"/>
            </p:cNvSpPr>
            <p:nvPr/>
          </p:nvSpPr>
          <p:spPr bwMode="auto">
            <a:xfrm>
              <a:off x="1519" y="2115"/>
              <a:ext cx="0" cy="104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sp>
        <p:nvSpPr>
          <p:cNvPr id="61449" name="Rectangle 14"/>
          <p:cNvSpPr>
            <a:spLocks noChangeArrowheads="1"/>
          </p:cNvSpPr>
          <p:nvPr/>
        </p:nvSpPr>
        <p:spPr bwMode="auto">
          <a:xfrm>
            <a:off x="5167313" y="5588000"/>
            <a:ext cx="3433762" cy="935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r>
              <a:rPr lang="nl-NL" sz="1800" b="1" dirty="0">
                <a:solidFill>
                  <a:schemeClr val="tx2"/>
                </a:solidFill>
                <a:latin typeface="Times New Roman" panose="02020603050405020304" pitchFamily="18" charset="0"/>
              </a:rPr>
              <a:t>Boekhoudkundige winst</a:t>
            </a:r>
          </a:p>
          <a:p>
            <a:pPr algn="ctr" eaLnBrk="1" hangingPunct="1">
              <a:spcBef>
                <a:spcPct val="20000"/>
              </a:spcBef>
            </a:pPr>
            <a:r>
              <a:rPr lang="nl-NL" sz="1800" b="1" dirty="0">
                <a:solidFill>
                  <a:schemeClr val="tx2"/>
                </a:solidFill>
                <a:latin typeface="Times New Roman" panose="02020603050405020304" pitchFamily="18" charset="0"/>
              </a:rPr>
              <a:t>€ 500.000</a:t>
            </a:r>
          </a:p>
          <a:p>
            <a:pPr eaLnBrk="1" hangingPunct="1">
              <a:spcBef>
                <a:spcPct val="20000"/>
              </a:spcBef>
            </a:pPr>
            <a:endParaRPr lang="nl-NL" sz="1800" b="1" dirty="0">
              <a:solidFill>
                <a:schemeClr val="tx2"/>
              </a:solidFill>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DDDD24F6-CA6C-4478-A866-83B892A0880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87" name="Rectangle 15"/>
          <p:cNvSpPr>
            <a:spLocks noGrp="1" noChangeArrowheads="1"/>
          </p:cNvSpPr>
          <p:nvPr>
            <p:ph idx="1"/>
          </p:nvPr>
        </p:nvSpPr>
        <p:spPr>
          <a:xfrm>
            <a:off x="2611974" y="328247"/>
            <a:ext cx="7772400" cy="6025073"/>
          </a:xfrm>
        </p:spPr>
        <p:txBody>
          <a:bodyPr>
            <a:normAutofit fontScale="92500" lnSpcReduction="10000"/>
          </a:bodyPr>
          <a:lstStyle/>
          <a:p>
            <a:pPr eaLnBrk="1" hangingPunct="1">
              <a:buFont typeface="Wingdings" panose="05000000000000000000" pitchFamily="2" charset="2"/>
              <a:buNone/>
            </a:pPr>
            <a:r>
              <a:rPr lang="nl-BE" sz="2000" dirty="0">
                <a:solidFill>
                  <a:srgbClr val="003399"/>
                </a:solidFill>
              </a:rPr>
              <a:t>	</a:t>
            </a:r>
            <a:r>
              <a:rPr lang="nl-BE" sz="2000" dirty="0"/>
              <a:t>Werkelijke winst</a:t>
            </a:r>
          </a:p>
          <a:p>
            <a:pPr lvl="1" eaLnBrk="1" hangingPunct="1"/>
            <a:r>
              <a:rPr lang="nl-BE" sz="1800" dirty="0">
                <a:ea typeface="Arial" panose="020B0604020202020204" pitchFamily="34" charset="0"/>
              </a:rPr>
              <a:t>Verkoopprijs van de verkochte goederen</a:t>
            </a:r>
          </a:p>
          <a:p>
            <a:pPr eaLnBrk="1" hangingPunct="1">
              <a:buFont typeface="Wingdings" panose="05000000000000000000" pitchFamily="2" charset="2"/>
              <a:buNone/>
            </a:pPr>
            <a:r>
              <a:rPr lang="nl-BE" sz="2000" dirty="0"/>
              <a:t>				700.000 stuks x € 3 = € 2.100.000</a:t>
            </a:r>
          </a:p>
          <a:p>
            <a:pPr lvl="1" eaLnBrk="1" hangingPunct="1"/>
            <a:r>
              <a:rPr lang="nl-BE" sz="1800" dirty="0">
                <a:ea typeface="Arial" panose="020B0604020202020204" pitchFamily="34" charset="0"/>
              </a:rPr>
              <a:t>Kostprijs van de verkochte goederen</a:t>
            </a:r>
          </a:p>
          <a:p>
            <a:pPr eaLnBrk="1" hangingPunct="1">
              <a:buFont typeface="Wingdings" panose="05000000000000000000" pitchFamily="2" charset="2"/>
              <a:buNone/>
            </a:pPr>
            <a:r>
              <a:rPr lang="nl-BE" sz="2000" dirty="0"/>
              <a:t>				700.000 stuks x € 2 = </a:t>
            </a:r>
            <a:r>
              <a:rPr lang="nl-BE" sz="2000" u="sng" dirty="0"/>
              <a:t>€ 1.400.000</a:t>
            </a:r>
          </a:p>
          <a:p>
            <a:pPr eaLnBrk="1" hangingPunct="1">
              <a:buFont typeface="Wingdings" panose="05000000000000000000" pitchFamily="2" charset="2"/>
              <a:buNone/>
            </a:pPr>
            <a:r>
              <a:rPr lang="nl-BE" sz="2000" dirty="0"/>
              <a:t>				werkelijke winst           €   700.000</a:t>
            </a:r>
          </a:p>
          <a:p>
            <a:pPr eaLnBrk="1" hangingPunct="1">
              <a:buFont typeface="Wingdings" panose="05000000000000000000" pitchFamily="2" charset="2"/>
              <a:buNone/>
            </a:pPr>
            <a:r>
              <a:rPr lang="nl-BE" sz="2000" dirty="0"/>
              <a:t>Boekhoudkundige winst	€ 500.000</a:t>
            </a:r>
          </a:p>
          <a:p>
            <a:pPr eaLnBrk="1" hangingPunct="1">
              <a:buFont typeface="Wingdings" panose="05000000000000000000" pitchFamily="2" charset="2"/>
              <a:buNone/>
            </a:pPr>
            <a:r>
              <a:rPr lang="nl-BE" sz="2000" dirty="0"/>
              <a:t>Werkelijke winst		</a:t>
            </a:r>
            <a:r>
              <a:rPr lang="nl-BE" sz="2000" u="sng" dirty="0"/>
              <a:t>€ 700.000</a:t>
            </a:r>
          </a:p>
          <a:p>
            <a:pPr eaLnBrk="1" hangingPunct="1">
              <a:buFont typeface="Wingdings" panose="05000000000000000000" pitchFamily="2" charset="2"/>
              <a:buNone/>
            </a:pPr>
            <a:r>
              <a:rPr lang="nl-BE" sz="2000" dirty="0"/>
              <a:t>Verschil			€ 200.000	</a:t>
            </a:r>
          </a:p>
          <a:p>
            <a:pPr algn="just" eaLnBrk="1" hangingPunct="1">
              <a:buFont typeface="Wingdings" panose="05000000000000000000" pitchFamily="2" charset="2"/>
              <a:buNone/>
            </a:pPr>
            <a:r>
              <a:rPr lang="nl-BE" sz="2000" u="sng" dirty="0"/>
              <a:t>Oorzaak:</a:t>
            </a:r>
            <a:r>
              <a:rPr lang="nl-BE" sz="2000" dirty="0"/>
              <a:t> kostprijs van de goederen die aangekocht zijn tijdens het boekjaar maar niet verkocht (100.000 stuks), is opgenomen in de resultatenrekening.</a:t>
            </a:r>
          </a:p>
          <a:p>
            <a:pPr algn="just" eaLnBrk="1" hangingPunct="1">
              <a:buFont typeface="Wingdings" panose="05000000000000000000" pitchFamily="2" charset="2"/>
              <a:buNone/>
            </a:pPr>
            <a:r>
              <a:rPr lang="nl-BE" sz="2000" dirty="0"/>
              <a:t>  			</a:t>
            </a:r>
            <a:r>
              <a:rPr lang="nl-BE" sz="2000" dirty="0">
                <a:solidFill>
                  <a:srgbClr val="FF0000"/>
                </a:solidFill>
              </a:rPr>
              <a:t>voorraadwijziging boeken</a:t>
            </a:r>
            <a:endParaRPr lang="en-US" sz="2000" dirty="0">
              <a:solidFill>
                <a:srgbClr val="FF0000"/>
              </a:solidFill>
            </a:endParaRPr>
          </a:p>
          <a:p>
            <a:pPr eaLnBrk="1" hangingPunct="1">
              <a:buFont typeface="Wingdings" panose="05000000000000000000" pitchFamily="2" charset="2"/>
              <a:buNone/>
            </a:pPr>
            <a:r>
              <a:rPr lang="en-US" sz="2000" dirty="0" err="1"/>
              <a:t>Omzet</a:t>
            </a:r>
            <a:r>
              <a:rPr lang="en-US" sz="2000" dirty="0"/>
              <a:t>				2.100.000</a:t>
            </a:r>
          </a:p>
          <a:p>
            <a:pPr eaLnBrk="1" hangingPunct="1">
              <a:buFontTx/>
              <a:buChar char="-"/>
            </a:pPr>
            <a:r>
              <a:rPr lang="en-US" sz="2000" dirty="0" err="1"/>
              <a:t>Aankopen</a:t>
            </a:r>
            <a:r>
              <a:rPr lang="en-US" sz="2000" dirty="0"/>
              <a:t> ( </a:t>
            </a:r>
            <a:r>
              <a:rPr lang="en-US" sz="2000" dirty="0" err="1"/>
              <a:t>kosten</a:t>
            </a:r>
            <a:r>
              <a:rPr lang="en-US" sz="2000" dirty="0"/>
              <a:t>) 		1.600.000</a:t>
            </a:r>
          </a:p>
          <a:p>
            <a:pPr eaLnBrk="1" hangingPunct="1">
              <a:buFontTx/>
              <a:buChar char="-"/>
            </a:pPr>
            <a:r>
              <a:rPr lang="en-US" sz="2000" dirty="0" err="1"/>
              <a:t>Voorraadwijziging</a:t>
            </a:r>
            <a:r>
              <a:rPr lang="en-US" sz="2000" dirty="0"/>
              <a:t> (- of +) 	 - 200.000</a:t>
            </a:r>
          </a:p>
          <a:p>
            <a:pPr eaLnBrk="1" hangingPunct="1">
              <a:buFontTx/>
              <a:buChar char="-"/>
            </a:pPr>
            <a:r>
              <a:rPr lang="en-US" sz="2100" b="1" dirty="0" err="1"/>
              <a:t>Bedrijfswinst</a:t>
            </a:r>
            <a:r>
              <a:rPr lang="en-US" sz="2100" b="1" dirty="0"/>
              <a:t>			700.000</a:t>
            </a:r>
          </a:p>
        </p:txBody>
      </p:sp>
      <p:sp>
        <p:nvSpPr>
          <p:cNvPr id="2" name="Slide Number Placeholder 1">
            <a:extLst>
              <a:ext uri="{FF2B5EF4-FFF2-40B4-BE49-F238E27FC236}">
                <a16:creationId xmlns:a16="http://schemas.microsoft.com/office/drawing/2014/main" id="{9C1CF93F-A423-4FE8-B430-57C44C33577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4916" name="Rectangle 4"/>
          <p:cNvSpPr>
            <a:spLocks noGrp="1" noChangeArrowheads="1"/>
          </p:cNvSpPr>
          <p:nvPr>
            <p:ph idx="1"/>
          </p:nvPr>
        </p:nvSpPr>
        <p:spPr>
          <a:xfrm>
            <a:off x="2138363" y="752476"/>
            <a:ext cx="8128000" cy="5476875"/>
          </a:xfrm>
        </p:spPr>
        <p:txBody>
          <a:bodyPr/>
          <a:lstStyle/>
          <a:p>
            <a:pPr marL="0" indent="0">
              <a:buNone/>
            </a:pPr>
            <a:r>
              <a:rPr lang="fr-BE" sz="2800" i="1" dirty="0">
                <a:solidFill>
                  <a:srgbClr val="66FF33"/>
                </a:solidFill>
              </a:rPr>
              <a:t>	</a:t>
            </a:r>
            <a:r>
              <a:rPr lang="fr-BE" sz="2800" i="1" dirty="0"/>
              <a:t>2.3 </a:t>
            </a:r>
            <a:r>
              <a:rPr lang="fr-BE" sz="2800" i="1" dirty="0" err="1"/>
              <a:t>Herklassering</a:t>
            </a:r>
            <a:r>
              <a:rPr lang="fr-BE" sz="2800" i="1" dirty="0"/>
              <a:t> </a:t>
            </a:r>
            <a:r>
              <a:rPr lang="fr-BE" sz="2800" i="1" dirty="0" err="1"/>
              <a:t>schulden</a:t>
            </a:r>
            <a:r>
              <a:rPr lang="fr-BE" sz="2800" i="1" dirty="0"/>
              <a:t> &gt; 1 </a:t>
            </a:r>
            <a:r>
              <a:rPr lang="fr-BE" sz="2800" i="1" dirty="0" err="1"/>
              <a:t>jaar</a:t>
            </a:r>
            <a:endParaRPr lang="fr-BE" sz="2800" i="1" dirty="0"/>
          </a:p>
          <a:p>
            <a:pPr lvl="1" eaLnBrk="1" hangingPunct="1"/>
            <a:endParaRPr lang="nl-BE" dirty="0">
              <a:solidFill>
                <a:srgbClr val="66FF33"/>
              </a:solidFill>
              <a:ea typeface="Arial" panose="020B0604020202020204" pitchFamily="34" charset="0"/>
            </a:endParaRPr>
          </a:p>
          <a:p>
            <a:pPr lvl="1" eaLnBrk="1" hangingPunct="1"/>
            <a:r>
              <a:rPr lang="nl-BE" sz="2400" dirty="0">
                <a:ea typeface="Arial" panose="020B0604020202020204" pitchFamily="34" charset="0"/>
              </a:rPr>
              <a:t>Leningen met looptijd over meerdere jaren</a:t>
            </a:r>
            <a:r>
              <a:rPr lang="nl-BE" dirty="0">
                <a:ea typeface="Arial" panose="020B0604020202020204" pitchFamily="34" charset="0"/>
              </a:rPr>
              <a:t> </a:t>
            </a:r>
          </a:p>
          <a:p>
            <a:pPr lvl="2" eaLnBrk="1" hangingPunct="1"/>
            <a:r>
              <a:rPr lang="nl-BE" dirty="0">
                <a:ea typeface="Arial" panose="020B0604020202020204" pitchFamily="34" charset="0"/>
              </a:rPr>
              <a:t>Elk jaar deel van </a:t>
            </a:r>
            <a:r>
              <a:rPr lang="nl-BE" dirty="0" err="1">
                <a:ea typeface="Arial" panose="020B0604020202020204" pitchFamily="34" charset="0"/>
              </a:rPr>
              <a:t>leningschuld</a:t>
            </a:r>
            <a:r>
              <a:rPr lang="nl-BE" dirty="0">
                <a:ea typeface="Arial" panose="020B0604020202020204" pitchFamily="34" charset="0"/>
              </a:rPr>
              <a:t> aflossen</a:t>
            </a:r>
          </a:p>
          <a:p>
            <a:pPr lvl="2" eaLnBrk="1" hangingPunct="1"/>
            <a:r>
              <a:rPr lang="nl-BE" dirty="0">
                <a:ea typeface="Arial" panose="020B0604020202020204" pitchFamily="34" charset="0"/>
              </a:rPr>
              <a:t>Deel dat afgelost wordt mag niet meer als schuld op meer dan één jaar beschouwd worden </a:t>
            </a:r>
            <a:r>
              <a:rPr lang="nl-BE" dirty="0">
                <a:ea typeface="Arial" panose="020B0604020202020204" pitchFamily="34" charset="0"/>
                <a:sym typeface="Wingdings" panose="05000000000000000000" pitchFamily="2" charset="2"/>
              </a:rPr>
              <a:t> overboeken naar schulden </a:t>
            </a:r>
            <a:r>
              <a:rPr lang="nl-BE" dirty="0">
                <a:ea typeface="MS PGothic" panose="020B0600070205080204" pitchFamily="34" charset="-128"/>
                <a:sym typeface="Wingdings" panose="05000000000000000000" pitchFamily="2" charset="2"/>
              </a:rPr>
              <a:t>≤ 1 jaar</a:t>
            </a:r>
          </a:p>
          <a:p>
            <a:pPr eaLnBrk="1" hangingPunct="1"/>
            <a:endParaRPr lang="nl-NL" i="1" dirty="0"/>
          </a:p>
        </p:txBody>
      </p:sp>
      <p:grpSp>
        <p:nvGrpSpPr>
          <p:cNvPr id="142339" name="Group 5"/>
          <p:cNvGrpSpPr>
            <a:grpSpLocks/>
          </p:cNvGrpSpPr>
          <p:nvPr/>
        </p:nvGrpSpPr>
        <p:grpSpPr bwMode="auto">
          <a:xfrm>
            <a:off x="2576513" y="4427539"/>
            <a:ext cx="3600450" cy="930275"/>
            <a:chOff x="340" y="1661"/>
            <a:chExt cx="2268" cy="816"/>
          </a:xfrm>
        </p:grpSpPr>
        <p:sp>
          <p:nvSpPr>
            <p:cNvPr id="63503" name="Line 6"/>
            <p:cNvSpPr>
              <a:spLocks noChangeShapeType="1"/>
            </p:cNvSpPr>
            <p:nvPr/>
          </p:nvSpPr>
          <p:spPr bwMode="auto">
            <a:xfrm>
              <a:off x="340" y="1661"/>
              <a:ext cx="22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63504" name="Line 7"/>
            <p:cNvSpPr>
              <a:spLocks noChangeShapeType="1"/>
            </p:cNvSpPr>
            <p:nvPr/>
          </p:nvSpPr>
          <p:spPr bwMode="auto">
            <a:xfrm flipH="1">
              <a:off x="1519" y="1661"/>
              <a:ext cx="0" cy="81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sp>
        <p:nvSpPr>
          <p:cNvPr id="63493" name="Rectangle 8"/>
          <p:cNvSpPr>
            <a:spLocks noChangeArrowheads="1"/>
          </p:cNvSpPr>
          <p:nvPr/>
        </p:nvSpPr>
        <p:spPr bwMode="auto">
          <a:xfrm>
            <a:off x="6457951" y="3673476"/>
            <a:ext cx="3870325" cy="2447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marL="342900" indent="-342900" algn="ctr">
              <a:spcBef>
                <a:spcPct val="20000"/>
              </a:spcBef>
              <a:defRPr/>
            </a:pPr>
            <a:r>
              <a:rPr lang="nl-BE" sz="2000" dirty="0">
                <a:solidFill>
                  <a:schemeClr val="tx2"/>
                </a:solidFill>
                <a:latin typeface="Times New Roman" charset="0"/>
                <a:ea typeface="ＭＳ Ｐゴシック" charset="0"/>
              </a:rPr>
              <a:t>D   </a:t>
            </a:r>
            <a:r>
              <a:rPr lang="nl-BE" sz="1700" b="1" dirty="0">
                <a:solidFill>
                  <a:schemeClr val="tx2"/>
                </a:solidFill>
                <a:latin typeface="Times New Roman" charset="0"/>
                <a:ea typeface="ＭＳ Ｐゴシック" charset="0"/>
              </a:rPr>
              <a:t>4230 Leningen &gt; 1 jaar die   </a:t>
            </a:r>
            <a:r>
              <a:rPr lang="nl-BE" sz="2400" dirty="0">
                <a:solidFill>
                  <a:schemeClr val="tx2"/>
                </a:solidFill>
                <a:latin typeface="Times New Roman" charset="0"/>
                <a:ea typeface="ＭＳ Ｐゴシック" charset="0"/>
              </a:rPr>
              <a:t>C</a:t>
            </a:r>
          </a:p>
          <a:p>
            <a:pPr marL="342900" indent="-342900" algn="ctr">
              <a:lnSpc>
                <a:spcPct val="25000"/>
              </a:lnSpc>
              <a:spcBef>
                <a:spcPct val="20000"/>
              </a:spcBef>
              <a:defRPr/>
            </a:pPr>
            <a:r>
              <a:rPr lang="nl-BE" sz="1700" b="1" dirty="0">
                <a:solidFill>
                  <a:schemeClr val="tx2"/>
                </a:solidFill>
                <a:latin typeface="Times New Roman" charset="0"/>
                <a:ea typeface="ＭＳ Ｐゴシック" charset="0"/>
              </a:rPr>
              <a:t>    binnen het jaar vervallen</a:t>
            </a:r>
            <a:r>
              <a:rPr lang="nl-BE" sz="2800" dirty="0">
                <a:solidFill>
                  <a:schemeClr val="tx2"/>
                </a:solidFill>
                <a:latin typeface="Times New Roman" charset="0"/>
                <a:ea typeface="ＭＳ Ｐゴシック" charset="0"/>
              </a:rPr>
              <a:t>	</a:t>
            </a:r>
          </a:p>
          <a:p>
            <a:pPr marL="342900" indent="-342900" algn="ctr">
              <a:spcBef>
                <a:spcPct val="20000"/>
              </a:spcBef>
              <a:defRPr/>
            </a:pPr>
            <a:r>
              <a:rPr lang="nl-BE" sz="2800" dirty="0">
                <a:solidFill>
                  <a:schemeClr val="tx2"/>
                </a:solidFill>
                <a:latin typeface="Times New Roman" charset="0"/>
                <a:ea typeface="ＭＳ Ｐゴシック" charset="0"/>
              </a:rPr>
              <a:t> </a:t>
            </a:r>
            <a:endParaRPr lang="nl-NL" sz="2800" dirty="0">
              <a:solidFill>
                <a:schemeClr val="tx2"/>
              </a:solidFill>
              <a:latin typeface="Times New Roman" charset="0"/>
              <a:ea typeface="ＭＳ Ｐゴシック" charset="0"/>
            </a:endParaRPr>
          </a:p>
        </p:txBody>
      </p:sp>
      <p:sp>
        <p:nvSpPr>
          <p:cNvPr id="63494" name="Line 9"/>
          <p:cNvSpPr>
            <a:spLocks noChangeShapeType="1"/>
          </p:cNvSpPr>
          <p:nvPr/>
        </p:nvSpPr>
        <p:spPr bwMode="auto">
          <a:xfrm flipH="1">
            <a:off x="8408988" y="4437064"/>
            <a:ext cx="0" cy="8588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63495" name="Line 10"/>
          <p:cNvSpPr>
            <a:spLocks noChangeShapeType="1"/>
          </p:cNvSpPr>
          <p:nvPr/>
        </p:nvSpPr>
        <p:spPr bwMode="auto">
          <a:xfrm>
            <a:off x="6629400" y="4437063"/>
            <a:ext cx="345598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63496" name="Line 11"/>
          <p:cNvSpPr>
            <a:spLocks noChangeShapeType="1"/>
          </p:cNvSpPr>
          <p:nvPr/>
        </p:nvSpPr>
        <p:spPr bwMode="auto">
          <a:xfrm>
            <a:off x="3603625" y="5899150"/>
            <a:ext cx="54737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63497" name="Line 12"/>
          <p:cNvSpPr>
            <a:spLocks noChangeShapeType="1"/>
          </p:cNvSpPr>
          <p:nvPr/>
        </p:nvSpPr>
        <p:spPr bwMode="auto">
          <a:xfrm flipV="1">
            <a:off x="9067800" y="5386389"/>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63498" name="Line 13"/>
          <p:cNvSpPr>
            <a:spLocks noChangeShapeType="1"/>
          </p:cNvSpPr>
          <p:nvPr/>
        </p:nvSpPr>
        <p:spPr bwMode="auto">
          <a:xfrm flipV="1">
            <a:off x="3613150" y="5395914"/>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63499" name="Rectangle 14"/>
          <p:cNvSpPr>
            <a:spLocks noChangeArrowheads="1"/>
          </p:cNvSpPr>
          <p:nvPr/>
        </p:nvSpPr>
        <p:spPr bwMode="auto">
          <a:xfrm>
            <a:off x="2606675" y="3725864"/>
            <a:ext cx="36782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marL="342900" indent="-342900">
              <a:spcBef>
                <a:spcPct val="20000"/>
              </a:spcBef>
              <a:defRPr/>
            </a:pPr>
            <a:r>
              <a:rPr lang="nl-BE" sz="2000" dirty="0">
                <a:solidFill>
                  <a:schemeClr val="tx2"/>
                </a:solidFill>
                <a:latin typeface="Times New Roman" charset="0"/>
                <a:ea typeface="ＭＳ Ｐゴシック" charset="0"/>
              </a:rPr>
              <a:t>D    </a:t>
            </a:r>
            <a:r>
              <a:rPr lang="nl-BE" sz="1700" b="1" dirty="0">
                <a:solidFill>
                  <a:schemeClr val="tx2"/>
                </a:solidFill>
                <a:latin typeface="Times New Roman" charset="0"/>
                <a:ea typeface="ＭＳ Ｐゴシック" charset="0"/>
              </a:rPr>
              <a:t>1730 Lening &gt; 1 jaar    </a:t>
            </a:r>
            <a:r>
              <a:rPr lang="nl-BE" sz="2000" dirty="0">
                <a:solidFill>
                  <a:schemeClr val="tx2"/>
                </a:solidFill>
                <a:latin typeface="Times New Roman" charset="0"/>
                <a:ea typeface="ＭＳ Ｐゴシック" charset="0"/>
              </a:rPr>
              <a:t>C</a:t>
            </a:r>
          </a:p>
          <a:p>
            <a:pPr marL="342900" indent="-342900">
              <a:lnSpc>
                <a:spcPct val="35000"/>
              </a:lnSpc>
              <a:spcBef>
                <a:spcPct val="20000"/>
              </a:spcBef>
              <a:defRPr/>
            </a:pPr>
            <a:r>
              <a:rPr lang="nl-BE" sz="2800" dirty="0">
                <a:solidFill>
                  <a:schemeClr val="tx2"/>
                </a:solidFill>
                <a:latin typeface="Times New Roman" charset="0"/>
                <a:ea typeface="ＭＳ Ｐゴシック" charset="0"/>
              </a:rPr>
              <a:t>	</a:t>
            </a:r>
            <a:r>
              <a:rPr lang="nl-BE" sz="2800" b="1" dirty="0">
                <a:solidFill>
                  <a:schemeClr val="tx2"/>
                </a:solidFill>
                <a:latin typeface="Times New Roman" charset="0"/>
                <a:ea typeface="ＭＳ Ｐゴシック" charset="0"/>
              </a:rPr>
              <a:t>	</a:t>
            </a:r>
            <a:endParaRPr lang="nl-BE" sz="1700" b="1" dirty="0">
              <a:solidFill>
                <a:schemeClr val="tx2"/>
              </a:solidFill>
              <a:latin typeface="Times New Roman" charset="0"/>
              <a:ea typeface="ＭＳ Ｐゴシック" charset="0"/>
            </a:endParaRPr>
          </a:p>
          <a:p>
            <a:pPr marL="342900" indent="-342900">
              <a:spcBef>
                <a:spcPct val="20000"/>
              </a:spcBef>
              <a:defRPr/>
            </a:pPr>
            <a:endParaRPr lang="nl-BE" sz="1700" dirty="0">
              <a:solidFill>
                <a:schemeClr val="tx2"/>
              </a:solidFill>
              <a:latin typeface="Times New Roman" charset="0"/>
              <a:ea typeface="ＭＳ Ｐゴシック" charset="0"/>
            </a:endParaRPr>
          </a:p>
          <a:p>
            <a:pPr marL="342900" indent="-342900">
              <a:spcBef>
                <a:spcPct val="20000"/>
              </a:spcBef>
              <a:defRPr/>
            </a:pPr>
            <a:r>
              <a:rPr lang="nl-BE" sz="2800" dirty="0">
                <a:solidFill>
                  <a:schemeClr val="tx2"/>
                </a:solidFill>
                <a:latin typeface="Times New Roman" charset="0"/>
                <a:ea typeface="ＭＳ Ｐゴシック" charset="0"/>
              </a:rPr>
              <a:t> 			</a:t>
            </a:r>
            <a:endParaRPr lang="nl-NL" sz="2400" dirty="0">
              <a:solidFill>
                <a:schemeClr val="tx2"/>
              </a:solidFill>
              <a:latin typeface="Times New Roman" charset="0"/>
              <a:ea typeface="ＭＳ Ｐゴシック" charset="0"/>
            </a:endParaRPr>
          </a:p>
        </p:txBody>
      </p:sp>
      <p:sp>
        <p:nvSpPr>
          <p:cNvPr id="63500" name="Text Box 15"/>
          <p:cNvSpPr txBox="1">
            <a:spLocks noChangeArrowheads="1"/>
          </p:cNvSpPr>
          <p:nvPr/>
        </p:nvSpPr>
        <p:spPr bwMode="auto">
          <a:xfrm>
            <a:off x="4541838" y="4521200"/>
            <a:ext cx="1503362" cy="406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marL="342900" indent="-342900" eaLnBrk="0" hangingPunct="0">
              <a:tabLst>
                <a:tab pos="3429000" algn="r"/>
              </a:tabLst>
              <a:defRPr>
                <a:solidFill>
                  <a:schemeClr val="tx1"/>
                </a:solidFill>
                <a:latin typeface="Arial" charset="0"/>
                <a:ea typeface="ＭＳ Ｐゴシック" charset="0"/>
                <a:cs typeface="Arial" charset="0"/>
              </a:defRPr>
            </a:lvl1pPr>
            <a:lvl2pPr marL="742950" indent="-285750" eaLnBrk="0" hangingPunct="0">
              <a:tabLst>
                <a:tab pos="3429000" algn="r"/>
              </a:tabLst>
              <a:defRPr>
                <a:solidFill>
                  <a:schemeClr val="tx1"/>
                </a:solidFill>
                <a:latin typeface="Arial" charset="0"/>
                <a:ea typeface="Arial" charset="0"/>
                <a:cs typeface="Arial" charset="0"/>
              </a:defRPr>
            </a:lvl2pPr>
            <a:lvl3pPr marL="1143000" indent="-228600" eaLnBrk="0" hangingPunct="0">
              <a:tabLst>
                <a:tab pos="3429000" algn="r"/>
              </a:tabLst>
              <a:defRPr>
                <a:solidFill>
                  <a:schemeClr val="tx1"/>
                </a:solidFill>
                <a:latin typeface="Arial" charset="0"/>
                <a:ea typeface="Arial" charset="0"/>
                <a:cs typeface="Arial" charset="0"/>
              </a:defRPr>
            </a:lvl3pPr>
            <a:lvl4pPr marL="1600200" indent="-228600" eaLnBrk="0" hangingPunct="0">
              <a:tabLst>
                <a:tab pos="3429000" algn="r"/>
              </a:tabLst>
              <a:defRPr>
                <a:solidFill>
                  <a:schemeClr val="tx1"/>
                </a:solidFill>
                <a:latin typeface="Arial" charset="0"/>
                <a:ea typeface="Arial" charset="0"/>
                <a:cs typeface="Arial" charset="0"/>
              </a:defRPr>
            </a:lvl4pPr>
            <a:lvl5pPr marL="2057400" indent="-228600" eaLnBrk="0" hangingPunct="0">
              <a:tabLst>
                <a:tab pos="3429000" algn="r"/>
              </a:tabLst>
              <a:defRPr>
                <a:solidFill>
                  <a:schemeClr val="tx1"/>
                </a:solidFill>
                <a:latin typeface="Arial" charset="0"/>
                <a:ea typeface="Arial" charset="0"/>
                <a:cs typeface="Arial" charset="0"/>
              </a:defRPr>
            </a:lvl5pPr>
            <a:lvl6pPr marL="25146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9pPr>
          </a:lstStyle>
          <a:p>
            <a:pPr algn="ctr" eaLnBrk="1" hangingPunct="1">
              <a:spcBef>
                <a:spcPct val="50000"/>
              </a:spcBef>
              <a:defRPr/>
            </a:pPr>
            <a:r>
              <a:rPr lang="fr-BE" sz="2000" dirty="0">
                <a:solidFill>
                  <a:schemeClr val="tx2"/>
                </a:solidFill>
                <a:latin typeface="Times New Roman" charset="0"/>
              </a:rPr>
              <a:t>60 000</a:t>
            </a:r>
            <a:endParaRPr lang="nl-NL" sz="2000" dirty="0">
              <a:solidFill>
                <a:schemeClr val="tx2"/>
              </a:solidFill>
              <a:latin typeface="Times New Roman" charset="0"/>
            </a:endParaRPr>
          </a:p>
        </p:txBody>
      </p:sp>
      <p:sp>
        <p:nvSpPr>
          <p:cNvPr id="63501" name="Text Box 17"/>
          <p:cNvSpPr txBox="1">
            <a:spLocks noChangeArrowheads="1"/>
          </p:cNvSpPr>
          <p:nvPr/>
        </p:nvSpPr>
        <p:spPr bwMode="auto">
          <a:xfrm>
            <a:off x="3168650" y="4886326"/>
            <a:ext cx="9842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marL="342900" indent="-342900" eaLnBrk="0" hangingPunct="0">
              <a:tabLst>
                <a:tab pos="3429000" algn="r"/>
              </a:tabLst>
              <a:defRPr>
                <a:solidFill>
                  <a:schemeClr val="tx1"/>
                </a:solidFill>
                <a:latin typeface="Arial" charset="0"/>
                <a:ea typeface="ＭＳ Ｐゴシック" charset="0"/>
                <a:cs typeface="Arial" charset="0"/>
              </a:defRPr>
            </a:lvl1pPr>
            <a:lvl2pPr marL="742950" indent="-285750" eaLnBrk="0" hangingPunct="0">
              <a:tabLst>
                <a:tab pos="3429000" algn="r"/>
              </a:tabLst>
              <a:defRPr>
                <a:solidFill>
                  <a:schemeClr val="tx1"/>
                </a:solidFill>
                <a:latin typeface="Arial" charset="0"/>
                <a:ea typeface="Arial" charset="0"/>
                <a:cs typeface="Arial" charset="0"/>
              </a:defRPr>
            </a:lvl2pPr>
            <a:lvl3pPr marL="1143000" indent="-228600" eaLnBrk="0" hangingPunct="0">
              <a:tabLst>
                <a:tab pos="3429000" algn="r"/>
              </a:tabLst>
              <a:defRPr>
                <a:solidFill>
                  <a:schemeClr val="tx1"/>
                </a:solidFill>
                <a:latin typeface="Arial" charset="0"/>
                <a:ea typeface="Arial" charset="0"/>
                <a:cs typeface="Arial" charset="0"/>
              </a:defRPr>
            </a:lvl3pPr>
            <a:lvl4pPr marL="1600200" indent="-228600" eaLnBrk="0" hangingPunct="0">
              <a:tabLst>
                <a:tab pos="3429000" algn="r"/>
              </a:tabLst>
              <a:defRPr>
                <a:solidFill>
                  <a:schemeClr val="tx1"/>
                </a:solidFill>
                <a:latin typeface="Arial" charset="0"/>
                <a:ea typeface="Arial" charset="0"/>
                <a:cs typeface="Arial" charset="0"/>
              </a:defRPr>
            </a:lvl4pPr>
            <a:lvl5pPr marL="2057400" indent="-228600" eaLnBrk="0" hangingPunct="0">
              <a:tabLst>
                <a:tab pos="3429000" algn="r"/>
              </a:tabLst>
              <a:defRPr>
                <a:solidFill>
                  <a:schemeClr val="tx1"/>
                </a:solidFill>
                <a:latin typeface="Arial" charset="0"/>
                <a:ea typeface="Arial" charset="0"/>
                <a:cs typeface="Arial" charset="0"/>
              </a:defRPr>
            </a:lvl5pPr>
            <a:lvl6pPr marL="25146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9pPr>
          </a:lstStyle>
          <a:p>
            <a:pPr eaLnBrk="1" hangingPunct="1">
              <a:spcBef>
                <a:spcPct val="50000"/>
              </a:spcBef>
              <a:defRPr/>
            </a:pPr>
            <a:r>
              <a:rPr lang="fr-BE" sz="2000" b="1" dirty="0">
                <a:solidFill>
                  <a:schemeClr val="tx2"/>
                </a:solidFill>
                <a:latin typeface="Times New Roman" charset="0"/>
              </a:rPr>
              <a:t>10 000</a:t>
            </a:r>
            <a:endParaRPr lang="nl-NL" sz="2000" b="1" dirty="0">
              <a:solidFill>
                <a:schemeClr val="tx2"/>
              </a:solidFill>
              <a:latin typeface="Times New Roman" charset="0"/>
            </a:endParaRPr>
          </a:p>
        </p:txBody>
      </p:sp>
      <p:sp>
        <p:nvSpPr>
          <p:cNvPr id="63502" name="Text Box 18"/>
          <p:cNvSpPr txBox="1">
            <a:spLocks noChangeArrowheads="1"/>
          </p:cNvSpPr>
          <p:nvPr/>
        </p:nvSpPr>
        <p:spPr bwMode="auto">
          <a:xfrm>
            <a:off x="8567738" y="4900614"/>
            <a:ext cx="1219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marL="342900" indent="-342900" eaLnBrk="0" hangingPunct="0">
              <a:tabLst>
                <a:tab pos="3429000" algn="r"/>
              </a:tabLst>
              <a:defRPr>
                <a:solidFill>
                  <a:schemeClr val="tx1"/>
                </a:solidFill>
                <a:latin typeface="Arial" charset="0"/>
                <a:ea typeface="ＭＳ Ｐゴシック" charset="0"/>
                <a:cs typeface="Arial" charset="0"/>
              </a:defRPr>
            </a:lvl1pPr>
            <a:lvl2pPr marL="742950" indent="-285750" eaLnBrk="0" hangingPunct="0">
              <a:tabLst>
                <a:tab pos="3429000" algn="r"/>
              </a:tabLst>
              <a:defRPr>
                <a:solidFill>
                  <a:schemeClr val="tx1"/>
                </a:solidFill>
                <a:latin typeface="Arial" charset="0"/>
                <a:ea typeface="Arial" charset="0"/>
                <a:cs typeface="Arial" charset="0"/>
              </a:defRPr>
            </a:lvl2pPr>
            <a:lvl3pPr marL="1143000" indent="-228600" eaLnBrk="0" hangingPunct="0">
              <a:tabLst>
                <a:tab pos="3429000" algn="r"/>
              </a:tabLst>
              <a:defRPr>
                <a:solidFill>
                  <a:schemeClr val="tx1"/>
                </a:solidFill>
                <a:latin typeface="Arial" charset="0"/>
                <a:ea typeface="Arial" charset="0"/>
                <a:cs typeface="Arial" charset="0"/>
              </a:defRPr>
            </a:lvl3pPr>
            <a:lvl4pPr marL="1600200" indent="-228600" eaLnBrk="0" hangingPunct="0">
              <a:tabLst>
                <a:tab pos="3429000" algn="r"/>
              </a:tabLst>
              <a:defRPr>
                <a:solidFill>
                  <a:schemeClr val="tx1"/>
                </a:solidFill>
                <a:latin typeface="Arial" charset="0"/>
                <a:ea typeface="Arial" charset="0"/>
                <a:cs typeface="Arial" charset="0"/>
              </a:defRPr>
            </a:lvl4pPr>
            <a:lvl5pPr marL="2057400" indent="-228600" eaLnBrk="0" hangingPunct="0">
              <a:tabLst>
                <a:tab pos="3429000" algn="r"/>
              </a:tabLst>
              <a:defRPr>
                <a:solidFill>
                  <a:schemeClr val="tx1"/>
                </a:solidFill>
                <a:latin typeface="Arial" charset="0"/>
                <a:ea typeface="Arial" charset="0"/>
                <a:cs typeface="Arial" charset="0"/>
              </a:defRPr>
            </a:lvl5pPr>
            <a:lvl6pPr marL="25146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9pPr>
          </a:lstStyle>
          <a:p>
            <a:pPr eaLnBrk="1" hangingPunct="1">
              <a:spcBef>
                <a:spcPct val="50000"/>
              </a:spcBef>
              <a:defRPr/>
            </a:pPr>
            <a:r>
              <a:rPr lang="fr-BE" sz="2000" b="1" dirty="0">
                <a:solidFill>
                  <a:schemeClr val="tx2"/>
                </a:solidFill>
                <a:latin typeface="Times New Roman" charset="0"/>
              </a:rPr>
              <a:t>10 000</a:t>
            </a:r>
            <a:endParaRPr lang="nl-NL" sz="2000" b="1" dirty="0">
              <a:solidFill>
                <a:schemeClr val="tx2"/>
              </a:solidFill>
              <a:latin typeface="Times New Roman" charset="0"/>
            </a:endParaRPr>
          </a:p>
        </p:txBody>
      </p:sp>
      <p:sp>
        <p:nvSpPr>
          <p:cNvPr id="2" name="Slide Number Placeholder 1">
            <a:extLst>
              <a:ext uri="{FF2B5EF4-FFF2-40B4-BE49-F238E27FC236}">
                <a16:creationId xmlns:a16="http://schemas.microsoft.com/office/drawing/2014/main" id="{8DF83759-739C-4778-89C4-A5B31CEA062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64" name="Rectangle 4"/>
          <p:cNvSpPr>
            <a:spLocks noGrp="1" noChangeArrowheads="1"/>
          </p:cNvSpPr>
          <p:nvPr>
            <p:ph idx="1"/>
          </p:nvPr>
        </p:nvSpPr>
        <p:spPr>
          <a:xfrm>
            <a:off x="1925639" y="752476"/>
            <a:ext cx="8613775" cy="5476875"/>
          </a:xfrm>
        </p:spPr>
        <p:txBody>
          <a:bodyPr/>
          <a:lstStyle/>
          <a:p>
            <a:pPr marL="0" indent="0">
              <a:buNone/>
              <a:defRPr/>
            </a:pPr>
            <a:r>
              <a:rPr lang="fr-BE" sz="2800" i="1" dirty="0">
                <a:solidFill>
                  <a:srgbClr val="66FF33"/>
                </a:solidFill>
              </a:rPr>
              <a:t>		</a:t>
            </a:r>
            <a:r>
              <a:rPr lang="fr-BE" sz="2800" i="1" dirty="0"/>
              <a:t>2.4 </a:t>
            </a:r>
            <a:r>
              <a:rPr lang="fr-BE" sz="2800" i="1" dirty="0" err="1"/>
              <a:t>Overboeking</a:t>
            </a:r>
            <a:r>
              <a:rPr lang="fr-BE" sz="2800" i="1" dirty="0"/>
              <a:t> BTW-</a:t>
            </a:r>
            <a:r>
              <a:rPr lang="fr-BE" sz="2800" i="1" dirty="0" err="1"/>
              <a:t>rekeningen</a:t>
            </a:r>
            <a:endParaRPr lang="fr-BE" sz="2800" i="1" dirty="0"/>
          </a:p>
          <a:p>
            <a:pPr lvl="1" eaLnBrk="1" hangingPunct="1">
              <a:defRPr/>
            </a:pPr>
            <a:r>
              <a:rPr lang="nl-BE" sz="2400" dirty="0"/>
              <a:t>Tijdens boekjaar:</a:t>
            </a:r>
            <a:r>
              <a:rPr lang="nl-BE" dirty="0"/>
              <a:t> </a:t>
            </a:r>
          </a:p>
          <a:p>
            <a:pPr lvl="2" eaLnBrk="1" hangingPunct="1">
              <a:defRPr/>
            </a:pPr>
            <a:r>
              <a:rPr lang="nl-BE" dirty="0"/>
              <a:t>bij elke aankoop </a:t>
            </a:r>
            <a:r>
              <a:rPr lang="nl-BE" dirty="0">
                <a:sym typeface="Wingdings" pitchFamily="2" charset="2"/>
              </a:rPr>
              <a:t> 411 BTW op aankopen</a:t>
            </a:r>
          </a:p>
          <a:p>
            <a:pPr lvl="2" eaLnBrk="1" hangingPunct="1">
              <a:defRPr/>
            </a:pPr>
            <a:r>
              <a:rPr lang="nl-BE" dirty="0">
                <a:sym typeface="Wingdings" pitchFamily="2" charset="2"/>
              </a:rPr>
              <a:t>Bij elke verkoop  451 BTW op verkopen</a:t>
            </a:r>
          </a:p>
          <a:p>
            <a:pPr lvl="1" eaLnBrk="1" hangingPunct="1">
              <a:defRPr/>
            </a:pPr>
            <a:r>
              <a:rPr lang="fr-BE" sz="2400" dirty="0" err="1"/>
              <a:t>Einde</a:t>
            </a:r>
            <a:r>
              <a:rPr lang="fr-BE" sz="2400" dirty="0"/>
              <a:t> </a:t>
            </a:r>
            <a:r>
              <a:rPr lang="fr-BE" sz="2400" dirty="0" err="1"/>
              <a:t>boekjaar</a:t>
            </a:r>
            <a:r>
              <a:rPr lang="fr-BE" sz="2400" dirty="0"/>
              <a:t>:</a:t>
            </a:r>
            <a:r>
              <a:rPr lang="fr-BE" sz="2400" i="1" dirty="0"/>
              <a:t> </a:t>
            </a:r>
          </a:p>
          <a:p>
            <a:pPr lvl="2" eaLnBrk="1" hangingPunct="1">
              <a:defRPr/>
            </a:pPr>
            <a:r>
              <a:rPr lang="fr-BE" dirty="0" err="1"/>
              <a:t>beide</a:t>
            </a:r>
            <a:r>
              <a:rPr lang="fr-BE" dirty="0"/>
              <a:t> </a:t>
            </a:r>
            <a:r>
              <a:rPr lang="fr-BE" dirty="0" err="1"/>
              <a:t>rekeningen</a:t>
            </a:r>
            <a:r>
              <a:rPr lang="fr-BE" dirty="0"/>
              <a:t> </a:t>
            </a:r>
            <a:r>
              <a:rPr lang="fr-BE" dirty="0" err="1"/>
              <a:t>regulariseren</a:t>
            </a:r>
            <a:r>
              <a:rPr lang="fr-BE" dirty="0"/>
              <a:t> </a:t>
            </a:r>
            <a:r>
              <a:rPr lang="fr-BE" dirty="0" err="1"/>
              <a:t>zodat</a:t>
            </a:r>
            <a:r>
              <a:rPr lang="fr-BE" dirty="0"/>
              <a:t> er </a:t>
            </a:r>
            <a:r>
              <a:rPr lang="fr-BE" dirty="0" err="1"/>
              <a:t>nog</a:t>
            </a:r>
            <a:r>
              <a:rPr lang="fr-BE" dirty="0"/>
              <a:t> maar 1 </a:t>
            </a:r>
            <a:r>
              <a:rPr lang="fr-BE" dirty="0" err="1"/>
              <a:t>rekening</a:t>
            </a:r>
            <a:r>
              <a:rPr lang="fr-BE" dirty="0"/>
              <a:t> </a:t>
            </a:r>
            <a:r>
              <a:rPr lang="fr-BE" dirty="0" err="1"/>
              <a:t>overblijft</a:t>
            </a:r>
            <a:endParaRPr lang="fr-BE" dirty="0"/>
          </a:p>
          <a:p>
            <a:pPr lvl="2" eaLnBrk="1" hangingPunct="1">
              <a:defRPr/>
            </a:pPr>
            <a:r>
              <a:rPr lang="fr-BE" dirty="0" err="1"/>
              <a:t>Het</a:t>
            </a:r>
            <a:r>
              <a:rPr lang="fr-BE" dirty="0"/>
              <a:t> </a:t>
            </a:r>
            <a:r>
              <a:rPr lang="fr-BE" dirty="0" err="1"/>
              <a:t>kleinste</a:t>
            </a:r>
            <a:r>
              <a:rPr lang="fr-BE" dirty="0"/>
              <a:t> </a:t>
            </a:r>
            <a:r>
              <a:rPr lang="fr-BE" dirty="0" err="1"/>
              <a:t>saldo</a:t>
            </a:r>
            <a:r>
              <a:rPr lang="fr-BE" dirty="0"/>
              <a:t> </a:t>
            </a:r>
            <a:r>
              <a:rPr lang="fr-BE" dirty="0" err="1"/>
              <a:t>overboeken</a:t>
            </a:r>
            <a:r>
              <a:rPr lang="fr-BE" dirty="0"/>
              <a:t> </a:t>
            </a:r>
            <a:r>
              <a:rPr lang="fr-BE" dirty="0" err="1"/>
              <a:t>naar</a:t>
            </a:r>
            <a:r>
              <a:rPr lang="fr-BE" dirty="0"/>
              <a:t> de </a:t>
            </a:r>
            <a:r>
              <a:rPr lang="fr-BE" dirty="0" err="1"/>
              <a:t>rekening</a:t>
            </a:r>
            <a:r>
              <a:rPr lang="fr-BE" dirty="0"/>
              <a:t> met </a:t>
            </a:r>
            <a:r>
              <a:rPr lang="fr-BE" dirty="0" err="1"/>
              <a:t>het</a:t>
            </a:r>
            <a:r>
              <a:rPr lang="fr-BE" dirty="0"/>
              <a:t> </a:t>
            </a:r>
            <a:r>
              <a:rPr lang="fr-BE" dirty="0" err="1"/>
              <a:t>grootste</a:t>
            </a:r>
            <a:r>
              <a:rPr lang="fr-BE" dirty="0"/>
              <a:t> </a:t>
            </a:r>
            <a:r>
              <a:rPr lang="fr-BE" dirty="0" err="1"/>
              <a:t>saldo</a:t>
            </a:r>
            <a:endParaRPr lang="nl-NL" dirty="0"/>
          </a:p>
        </p:txBody>
      </p:sp>
      <p:grpSp>
        <p:nvGrpSpPr>
          <p:cNvPr id="144387" name="Group 5"/>
          <p:cNvGrpSpPr>
            <a:grpSpLocks/>
          </p:cNvGrpSpPr>
          <p:nvPr/>
        </p:nvGrpSpPr>
        <p:grpSpPr bwMode="auto">
          <a:xfrm>
            <a:off x="2568575" y="4694239"/>
            <a:ext cx="3600450" cy="930275"/>
            <a:chOff x="340" y="1661"/>
            <a:chExt cx="2268" cy="816"/>
          </a:xfrm>
        </p:grpSpPr>
        <p:sp>
          <p:nvSpPr>
            <p:cNvPr id="64528" name="Line 6"/>
            <p:cNvSpPr>
              <a:spLocks noChangeShapeType="1"/>
            </p:cNvSpPr>
            <p:nvPr/>
          </p:nvSpPr>
          <p:spPr bwMode="auto">
            <a:xfrm>
              <a:off x="340" y="1661"/>
              <a:ext cx="22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64529" name="Line 7"/>
            <p:cNvSpPr>
              <a:spLocks noChangeShapeType="1"/>
            </p:cNvSpPr>
            <p:nvPr/>
          </p:nvSpPr>
          <p:spPr bwMode="auto">
            <a:xfrm flipH="1">
              <a:off x="1519" y="1661"/>
              <a:ext cx="0" cy="81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sp>
        <p:nvSpPr>
          <p:cNvPr id="64517" name="Rectangle 8"/>
          <p:cNvSpPr>
            <a:spLocks noChangeArrowheads="1"/>
          </p:cNvSpPr>
          <p:nvPr/>
        </p:nvSpPr>
        <p:spPr bwMode="auto">
          <a:xfrm>
            <a:off x="6581776" y="4225926"/>
            <a:ext cx="3870325" cy="2447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marL="342900" indent="-342900" algn="ctr">
              <a:spcBef>
                <a:spcPct val="20000"/>
              </a:spcBef>
              <a:defRPr/>
            </a:pPr>
            <a:r>
              <a:rPr lang="nl-BE" sz="2000" dirty="0">
                <a:solidFill>
                  <a:schemeClr val="tx2"/>
                </a:solidFill>
                <a:latin typeface="Times New Roman" charset="0"/>
                <a:ea typeface="ＭＳ Ｐゴシック" charset="0"/>
              </a:rPr>
              <a:t>D    </a:t>
            </a:r>
            <a:r>
              <a:rPr lang="nl-BE" sz="1700" b="1" dirty="0">
                <a:solidFill>
                  <a:schemeClr val="tx2"/>
                </a:solidFill>
                <a:latin typeface="Times New Roman" charset="0"/>
                <a:ea typeface="ＭＳ Ｐゴシック" charset="0"/>
              </a:rPr>
              <a:t>451 Te betalen BTW    </a:t>
            </a:r>
            <a:r>
              <a:rPr lang="nl-BE" sz="2400" dirty="0">
                <a:solidFill>
                  <a:schemeClr val="tx2"/>
                </a:solidFill>
                <a:latin typeface="Times New Roman" charset="0"/>
                <a:ea typeface="ＭＳ Ｐゴシック" charset="0"/>
              </a:rPr>
              <a:t>C</a:t>
            </a:r>
          </a:p>
          <a:p>
            <a:pPr marL="342900" indent="-342900" algn="ctr">
              <a:lnSpc>
                <a:spcPct val="25000"/>
              </a:lnSpc>
              <a:spcBef>
                <a:spcPct val="20000"/>
              </a:spcBef>
              <a:defRPr/>
            </a:pPr>
            <a:r>
              <a:rPr lang="nl-BE" sz="2800" dirty="0">
                <a:solidFill>
                  <a:schemeClr val="tx2"/>
                </a:solidFill>
                <a:latin typeface="Times New Roman" charset="0"/>
                <a:ea typeface="ＭＳ Ｐゴシック" charset="0"/>
              </a:rPr>
              <a:t>	</a:t>
            </a:r>
          </a:p>
          <a:p>
            <a:pPr marL="342900" indent="-342900" algn="ctr">
              <a:spcBef>
                <a:spcPct val="20000"/>
              </a:spcBef>
              <a:defRPr/>
            </a:pPr>
            <a:r>
              <a:rPr lang="nl-BE" sz="2800" dirty="0">
                <a:solidFill>
                  <a:schemeClr val="tx2"/>
                </a:solidFill>
                <a:latin typeface="Times New Roman" charset="0"/>
                <a:ea typeface="ＭＳ Ｐゴシック" charset="0"/>
              </a:rPr>
              <a:t> </a:t>
            </a:r>
            <a:endParaRPr lang="nl-NL" sz="2800" dirty="0">
              <a:solidFill>
                <a:schemeClr val="tx2"/>
              </a:solidFill>
              <a:latin typeface="Times New Roman" charset="0"/>
              <a:ea typeface="ＭＳ Ｐゴシック" charset="0"/>
            </a:endParaRPr>
          </a:p>
        </p:txBody>
      </p:sp>
      <p:sp>
        <p:nvSpPr>
          <p:cNvPr id="64518" name="Line 9"/>
          <p:cNvSpPr>
            <a:spLocks noChangeShapeType="1"/>
          </p:cNvSpPr>
          <p:nvPr/>
        </p:nvSpPr>
        <p:spPr bwMode="auto">
          <a:xfrm flipH="1">
            <a:off x="8655050" y="4724400"/>
            <a:ext cx="0" cy="8588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64519" name="Line 10"/>
          <p:cNvSpPr>
            <a:spLocks noChangeShapeType="1"/>
          </p:cNvSpPr>
          <p:nvPr/>
        </p:nvSpPr>
        <p:spPr bwMode="auto">
          <a:xfrm>
            <a:off x="6999289" y="4703763"/>
            <a:ext cx="31400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64520" name="Line 12"/>
          <p:cNvSpPr>
            <a:spLocks noChangeShapeType="1"/>
          </p:cNvSpPr>
          <p:nvPr/>
        </p:nvSpPr>
        <p:spPr bwMode="auto">
          <a:xfrm flipV="1">
            <a:off x="7729538" y="5532439"/>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64521" name="Line 13"/>
          <p:cNvSpPr>
            <a:spLocks noChangeShapeType="1"/>
          </p:cNvSpPr>
          <p:nvPr/>
        </p:nvSpPr>
        <p:spPr bwMode="auto">
          <a:xfrm flipV="1">
            <a:off x="5149850" y="5561014"/>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64522" name="Rectangle 14"/>
          <p:cNvSpPr>
            <a:spLocks noChangeArrowheads="1"/>
          </p:cNvSpPr>
          <p:nvPr/>
        </p:nvSpPr>
        <p:spPr bwMode="auto">
          <a:xfrm>
            <a:off x="2568575" y="4278314"/>
            <a:ext cx="36782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marL="342900" indent="-342900">
              <a:spcBef>
                <a:spcPct val="20000"/>
              </a:spcBef>
              <a:defRPr/>
            </a:pPr>
            <a:r>
              <a:rPr lang="nl-BE" sz="2000" dirty="0">
                <a:solidFill>
                  <a:schemeClr val="tx2"/>
                </a:solidFill>
                <a:latin typeface="Times New Roman" charset="0"/>
                <a:ea typeface="ＭＳ Ｐゴシック" charset="0"/>
              </a:rPr>
              <a:t>D    </a:t>
            </a:r>
            <a:r>
              <a:rPr lang="nl-BE" sz="1700" b="1" dirty="0">
                <a:solidFill>
                  <a:schemeClr val="tx2"/>
                </a:solidFill>
                <a:latin typeface="Times New Roman" charset="0"/>
                <a:ea typeface="ＭＳ Ｐゴシック" charset="0"/>
              </a:rPr>
              <a:t>411 Terug te vorderen BTW    </a:t>
            </a:r>
            <a:r>
              <a:rPr lang="nl-BE" sz="2000" dirty="0">
                <a:solidFill>
                  <a:schemeClr val="tx2"/>
                </a:solidFill>
                <a:latin typeface="Times New Roman" charset="0"/>
                <a:ea typeface="ＭＳ Ｐゴシック" charset="0"/>
              </a:rPr>
              <a:t>C</a:t>
            </a:r>
          </a:p>
          <a:p>
            <a:pPr marL="342900" indent="-342900">
              <a:lnSpc>
                <a:spcPct val="35000"/>
              </a:lnSpc>
              <a:spcBef>
                <a:spcPct val="20000"/>
              </a:spcBef>
              <a:defRPr/>
            </a:pPr>
            <a:r>
              <a:rPr lang="nl-BE" sz="2800" dirty="0">
                <a:solidFill>
                  <a:schemeClr val="tx2"/>
                </a:solidFill>
                <a:latin typeface="Times New Roman" charset="0"/>
                <a:ea typeface="ＭＳ Ｐゴシック" charset="0"/>
              </a:rPr>
              <a:t>	</a:t>
            </a:r>
            <a:r>
              <a:rPr lang="nl-BE" sz="2800" b="1" dirty="0">
                <a:solidFill>
                  <a:schemeClr val="tx2"/>
                </a:solidFill>
                <a:latin typeface="Times New Roman" charset="0"/>
                <a:ea typeface="ＭＳ Ｐゴシック" charset="0"/>
              </a:rPr>
              <a:t>	</a:t>
            </a:r>
            <a:endParaRPr lang="nl-BE" sz="1700" b="1" dirty="0">
              <a:solidFill>
                <a:schemeClr val="tx2"/>
              </a:solidFill>
              <a:latin typeface="Times New Roman" charset="0"/>
              <a:ea typeface="ＭＳ Ｐゴシック" charset="0"/>
            </a:endParaRPr>
          </a:p>
          <a:p>
            <a:pPr marL="342900" indent="-342900">
              <a:spcBef>
                <a:spcPct val="20000"/>
              </a:spcBef>
              <a:defRPr/>
            </a:pPr>
            <a:endParaRPr lang="nl-BE" sz="1700" dirty="0">
              <a:solidFill>
                <a:schemeClr val="tx2"/>
              </a:solidFill>
              <a:latin typeface="Times New Roman" charset="0"/>
              <a:ea typeface="ＭＳ Ｐゴシック" charset="0"/>
            </a:endParaRPr>
          </a:p>
          <a:p>
            <a:pPr marL="342900" indent="-342900">
              <a:spcBef>
                <a:spcPct val="20000"/>
              </a:spcBef>
              <a:defRPr/>
            </a:pPr>
            <a:r>
              <a:rPr lang="nl-BE" sz="2800" dirty="0">
                <a:solidFill>
                  <a:schemeClr val="tx2"/>
                </a:solidFill>
                <a:latin typeface="Times New Roman" charset="0"/>
                <a:ea typeface="ＭＳ Ｐゴシック" charset="0"/>
              </a:rPr>
              <a:t> 			</a:t>
            </a:r>
            <a:endParaRPr lang="nl-NL" sz="2400" dirty="0">
              <a:solidFill>
                <a:schemeClr val="tx2"/>
              </a:solidFill>
              <a:latin typeface="Times New Roman" charset="0"/>
              <a:ea typeface="ＭＳ Ｐゴシック" charset="0"/>
            </a:endParaRPr>
          </a:p>
        </p:txBody>
      </p:sp>
      <p:sp>
        <p:nvSpPr>
          <p:cNvPr id="64523" name="Text Box 15"/>
          <p:cNvSpPr txBox="1">
            <a:spLocks noChangeArrowheads="1"/>
          </p:cNvSpPr>
          <p:nvPr/>
        </p:nvSpPr>
        <p:spPr bwMode="auto">
          <a:xfrm>
            <a:off x="4725988" y="5133976"/>
            <a:ext cx="9842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marL="342900" indent="-342900" eaLnBrk="0" hangingPunct="0">
              <a:tabLst>
                <a:tab pos="3429000" algn="r"/>
              </a:tabLst>
              <a:defRPr>
                <a:solidFill>
                  <a:schemeClr val="tx1"/>
                </a:solidFill>
                <a:latin typeface="Arial" charset="0"/>
                <a:ea typeface="ＭＳ Ｐゴシック" charset="0"/>
                <a:cs typeface="Arial" charset="0"/>
              </a:defRPr>
            </a:lvl1pPr>
            <a:lvl2pPr marL="742950" indent="-285750" eaLnBrk="0" hangingPunct="0">
              <a:tabLst>
                <a:tab pos="3429000" algn="r"/>
              </a:tabLst>
              <a:defRPr>
                <a:solidFill>
                  <a:schemeClr val="tx1"/>
                </a:solidFill>
                <a:latin typeface="Arial" charset="0"/>
                <a:ea typeface="Arial" charset="0"/>
                <a:cs typeface="Arial" charset="0"/>
              </a:defRPr>
            </a:lvl2pPr>
            <a:lvl3pPr marL="1143000" indent="-228600" eaLnBrk="0" hangingPunct="0">
              <a:tabLst>
                <a:tab pos="3429000" algn="r"/>
              </a:tabLst>
              <a:defRPr>
                <a:solidFill>
                  <a:schemeClr val="tx1"/>
                </a:solidFill>
                <a:latin typeface="Arial" charset="0"/>
                <a:ea typeface="Arial" charset="0"/>
                <a:cs typeface="Arial" charset="0"/>
              </a:defRPr>
            </a:lvl3pPr>
            <a:lvl4pPr marL="1600200" indent="-228600" eaLnBrk="0" hangingPunct="0">
              <a:tabLst>
                <a:tab pos="3429000" algn="r"/>
              </a:tabLst>
              <a:defRPr>
                <a:solidFill>
                  <a:schemeClr val="tx1"/>
                </a:solidFill>
                <a:latin typeface="Arial" charset="0"/>
                <a:ea typeface="Arial" charset="0"/>
                <a:cs typeface="Arial" charset="0"/>
              </a:defRPr>
            </a:lvl4pPr>
            <a:lvl5pPr marL="2057400" indent="-228600" eaLnBrk="0" hangingPunct="0">
              <a:tabLst>
                <a:tab pos="3429000" algn="r"/>
              </a:tabLst>
              <a:defRPr>
                <a:solidFill>
                  <a:schemeClr val="tx1"/>
                </a:solidFill>
                <a:latin typeface="Arial" charset="0"/>
                <a:ea typeface="Arial" charset="0"/>
                <a:cs typeface="Arial" charset="0"/>
              </a:defRPr>
            </a:lvl5pPr>
            <a:lvl6pPr marL="25146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9pPr>
          </a:lstStyle>
          <a:p>
            <a:pPr eaLnBrk="1" hangingPunct="1">
              <a:spcBef>
                <a:spcPct val="50000"/>
              </a:spcBef>
              <a:defRPr/>
            </a:pPr>
            <a:r>
              <a:rPr lang="fr-BE" sz="2000" b="1" dirty="0">
                <a:solidFill>
                  <a:schemeClr val="tx2"/>
                </a:solidFill>
                <a:latin typeface="Times New Roman" charset="0"/>
              </a:rPr>
              <a:t>20 000</a:t>
            </a:r>
            <a:endParaRPr lang="nl-NL" sz="2000" b="1" dirty="0">
              <a:solidFill>
                <a:schemeClr val="tx2"/>
              </a:solidFill>
              <a:latin typeface="Times New Roman" charset="0"/>
            </a:endParaRPr>
          </a:p>
        </p:txBody>
      </p:sp>
      <p:sp>
        <p:nvSpPr>
          <p:cNvPr id="64524" name="Text Box 16"/>
          <p:cNvSpPr txBox="1">
            <a:spLocks noChangeArrowheads="1"/>
          </p:cNvSpPr>
          <p:nvPr/>
        </p:nvSpPr>
        <p:spPr bwMode="auto">
          <a:xfrm>
            <a:off x="7239000" y="5118101"/>
            <a:ext cx="1219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marL="342900" indent="-342900" eaLnBrk="0" hangingPunct="0">
              <a:tabLst>
                <a:tab pos="3429000" algn="r"/>
              </a:tabLst>
              <a:defRPr>
                <a:solidFill>
                  <a:schemeClr val="tx1"/>
                </a:solidFill>
                <a:latin typeface="Arial" charset="0"/>
                <a:ea typeface="ＭＳ Ｐゴシック" charset="0"/>
                <a:cs typeface="Arial" charset="0"/>
              </a:defRPr>
            </a:lvl1pPr>
            <a:lvl2pPr marL="742950" indent="-285750" eaLnBrk="0" hangingPunct="0">
              <a:tabLst>
                <a:tab pos="3429000" algn="r"/>
              </a:tabLst>
              <a:defRPr>
                <a:solidFill>
                  <a:schemeClr val="tx1"/>
                </a:solidFill>
                <a:latin typeface="Arial" charset="0"/>
                <a:ea typeface="Arial" charset="0"/>
                <a:cs typeface="Arial" charset="0"/>
              </a:defRPr>
            </a:lvl2pPr>
            <a:lvl3pPr marL="1143000" indent="-228600" eaLnBrk="0" hangingPunct="0">
              <a:tabLst>
                <a:tab pos="3429000" algn="r"/>
              </a:tabLst>
              <a:defRPr>
                <a:solidFill>
                  <a:schemeClr val="tx1"/>
                </a:solidFill>
                <a:latin typeface="Arial" charset="0"/>
                <a:ea typeface="Arial" charset="0"/>
                <a:cs typeface="Arial" charset="0"/>
              </a:defRPr>
            </a:lvl3pPr>
            <a:lvl4pPr marL="1600200" indent="-228600" eaLnBrk="0" hangingPunct="0">
              <a:tabLst>
                <a:tab pos="3429000" algn="r"/>
              </a:tabLst>
              <a:defRPr>
                <a:solidFill>
                  <a:schemeClr val="tx1"/>
                </a:solidFill>
                <a:latin typeface="Arial" charset="0"/>
                <a:ea typeface="Arial" charset="0"/>
                <a:cs typeface="Arial" charset="0"/>
              </a:defRPr>
            </a:lvl4pPr>
            <a:lvl5pPr marL="2057400" indent="-228600" eaLnBrk="0" hangingPunct="0">
              <a:tabLst>
                <a:tab pos="3429000" algn="r"/>
              </a:tabLst>
              <a:defRPr>
                <a:solidFill>
                  <a:schemeClr val="tx1"/>
                </a:solidFill>
                <a:latin typeface="Arial" charset="0"/>
                <a:ea typeface="Arial" charset="0"/>
                <a:cs typeface="Arial" charset="0"/>
              </a:defRPr>
            </a:lvl5pPr>
            <a:lvl6pPr marL="25146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9pPr>
          </a:lstStyle>
          <a:p>
            <a:pPr eaLnBrk="1" hangingPunct="1">
              <a:spcBef>
                <a:spcPct val="50000"/>
              </a:spcBef>
              <a:defRPr/>
            </a:pPr>
            <a:r>
              <a:rPr lang="fr-BE" sz="2000" b="1" dirty="0">
                <a:solidFill>
                  <a:schemeClr val="tx2"/>
                </a:solidFill>
                <a:latin typeface="Times New Roman" charset="0"/>
              </a:rPr>
              <a:t>20 000</a:t>
            </a:r>
            <a:endParaRPr lang="nl-NL" sz="2000" b="1" dirty="0">
              <a:solidFill>
                <a:schemeClr val="tx2"/>
              </a:solidFill>
              <a:latin typeface="Times New Roman" charset="0"/>
            </a:endParaRPr>
          </a:p>
        </p:txBody>
      </p:sp>
      <p:sp>
        <p:nvSpPr>
          <p:cNvPr id="64525" name="Text Box 17"/>
          <p:cNvSpPr txBox="1">
            <a:spLocks noChangeArrowheads="1"/>
          </p:cNvSpPr>
          <p:nvPr/>
        </p:nvSpPr>
        <p:spPr bwMode="auto">
          <a:xfrm>
            <a:off x="3194050" y="4781551"/>
            <a:ext cx="9842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marL="342900" indent="-342900" eaLnBrk="0" hangingPunct="0">
              <a:tabLst>
                <a:tab pos="3429000" algn="r"/>
              </a:tabLst>
              <a:defRPr>
                <a:solidFill>
                  <a:schemeClr val="tx1"/>
                </a:solidFill>
                <a:latin typeface="Arial" charset="0"/>
                <a:ea typeface="ＭＳ Ｐゴシック" charset="0"/>
                <a:cs typeface="Arial" charset="0"/>
              </a:defRPr>
            </a:lvl1pPr>
            <a:lvl2pPr marL="742950" indent="-285750" eaLnBrk="0" hangingPunct="0">
              <a:tabLst>
                <a:tab pos="3429000" algn="r"/>
              </a:tabLst>
              <a:defRPr>
                <a:solidFill>
                  <a:schemeClr val="tx1"/>
                </a:solidFill>
                <a:latin typeface="Arial" charset="0"/>
                <a:ea typeface="Arial" charset="0"/>
                <a:cs typeface="Arial" charset="0"/>
              </a:defRPr>
            </a:lvl2pPr>
            <a:lvl3pPr marL="1143000" indent="-228600" eaLnBrk="0" hangingPunct="0">
              <a:tabLst>
                <a:tab pos="3429000" algn="r"/>
              </a:tabLst>
              <a:defRPr>
                <a:solidFill>
                  <a:schemeClr val="tx1"/>
                </a:solidFill>
                <a:latin typeface="Arial" charset="0"/>
                <a:ea typeface="Arial" charset="0"/>
                <a:cs typeface="Arial" charset="0"/>
              </a:defRPr>
            </a:lvl3pPr>
            <a:lvl4pPr marL="1600200" indent="-228600" eaLnBrk="0" hangingPunct="0">
              <a:tabLst>
                <a:tab pos="3429000" algn="r"/>
              </a:tabLst>
              <a:defRPr>
                <a:solidFill>
                  <a:schemeClr val="tx1"/>
                </a:solidFill>
                <a:latin typeface="Arial" charset="0"/>
                <a:ea typeface="Arial" charset="0"/>
                <a:cs typeface="Arial" charset="0"/>
              </a:defRPr>
            </a:lvl4pPr>
            <a:lvl5pPr marL="2057400" indent="-228600" eaLnBrk="0" hangingPunct="0">
              <a:tabLst>
                <a:tab pos="3429000" algn="r"/>
              </a:tabLst>
              <a:defRPr>
                <a:solidFill>
                  <a:schemeClr val="tx1"/>
                </a:solidFill>
                <a:latin typeface="Arial" charset="0"/>
                <a:ea typeface="Arial" charset="0"/>
                <a:cs typeface="Arial" charset="0"/>
              </a:defRPr>
            </a:lvl5pPr>
            <a:lvl6pPr marL="25146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9pPr>
          </a:lstStyle>
          <a:p>
            <a:pPr eaLnBrk="1" hangingPunct="1">
              <a:spcBef>
                <a:spcPct val="50000"/>
              </a:spcBef>
              <a:defRPr/>
            </a:pPr>
            <a:r>
              <a:rPr lang="fr-BE" dirty="0">
                <a:solidFill>
                  <a:schemeClr val="tx2"/>
                </a:solidFill>
                <a:latin typeface="Times New Roman" charset="0"/>
              </a:rPr>
              <a:t>20 000</a:t>
            </a:r>
            <a:endParaRPr lang="nl-NL" dirty="0">
              <a:solidFill>
                <a:schemeClr val="tx2"/>
              </a:solidFill>
              <a:latin typeface="Times New Roman" charset="0"/>
            </a:endParaRPr>
          </a:p>
        </p:txBody>
      </p:sp>
      <p:sp>
        <p:nvSpPr>
          <p:cNvPr id="64526" name="Text Box 18"/>
          <p:cNvSpPr txBox="1">
            <a:spLocks noChangeArrowheads="1"/>
          </p:cNvSpPr>
          <p:nvPr/>
        </p:nvSpPr>
        <p:spPr bwMode="auto">
          <a:xfrm>
            <a:off x="8856663" y="4764088"/>
            <a:ext cx="984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marL="342900" indent="-342900" eaLnBrk="0" hangingPunct="0">
              <a:tabLst>
                <a:tab pos="3429000" algn="r"/>
              </a:tabLst>
              <a:defRPr>
                <a:solidFill>
                  <a:schemeClr val="tx1"/>
                </a:solidFill>
                <a:latin typeface="Arial" charset="0"/>
                <a:ea typeface="ＭＳ Ｐゴシック" charset="0"/>
                <a:cs typeface="Arial" charset="0"/>
              </a:defRPr>
            </a:lvl1pPr>
            <a:lvl2pPr marL="742950" indent="-285750" eaLnBrk="0" hangingPunct="0">
              <a:tabLst>
                <a:tab pos="3429000" algn="r"/>
              </a:tabLst>
              <a:defRPr>
                <a:solidFill>
                  <a:schemeClr val="tx1"/>
                </a:solidFill>
                <a:latin typeface="Arial" charset="0"/>
                <a:ea typeface="Arial" charset="0"/>
                <a:cs typeface="Arial" charset="0"/>
              </a:defRPr>
            </a:lvl2pPr>
            <a:lvl3pPr marL="1143000" indent="-228600" eaLnBrk="0" hangingPunct="0">
              <a:tabLst>
                <a:tab pos="3429000" algn="r"/>
              </a:tabLst>
              <a:defRPr>
                <a:solidFill>
                  <a:schemeClr val="tx1"/>
                </a:solidFill>
                <a:latin typeface="Arial" charset="0"/>
                <a:ea typeface="Arial" charset="0"/>
                <a:cs typeface="Arial" charset="0"/>
              </a:defRPr>
            </a:lvl3pPr>
            <a:lvl4pPr marL="1600200" indent="-228600" eaLnBrk="0" hangingPunct="0">
              <a:tabLst>
                <a:tab pos="3429000" algn="r"/>
              </a:tabLst>
              <a:defRPr>
                <a:solidFill>
                  <a:schemeClr val="tx1"/>
                </a:solidFill>
                <a:latin typeface="Arial" charset="0"/>
                <a:ea typeface="Arial" charset="0"/>
                <a:cs typeface="Arial" charset="0"/>
              </a:defRPr>
            </a:lvl4pPr>
            <a:lvl5pPr marL="2057400" indent="-228600" eaLnBrk="0" hangingPunct="0">
              <a:tabLst>
                <a:tab pos="3429000" algn="r"/>
              </a:tabLst>
              <a:defRPr>
                <a:solidFill>
                  <a:schemeClr val="tx1"/>
                </a:solidFill>
                <a:latin typeface="Arial" charset="0"/>
                <a:ea typeface="Arial" charset="0"/>
                <a:cs typeface="Arial" charset="0"/>
              </a:defRPr>
            </a:lvl5pPr>
            <a:lvl6pPr marL="25146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tabLst>
                <a:tab pos="3429000" algn="r"/>
              </a:tabLst>
              <a:defRPr>
                <a:solidFill>
                  <a:schemeClr val="tx1"/>
                </a:solidFill>
                <a:latin typeface="Arial" charset="0"/>
                <a:ea typeface="Arial" charset="0"/>
                <a:cs typeface="Arial" charset="0"/>
              </a:defRPr>
            </a:lvl9pPr>
          </a:lstStyle>
          <a:p>
            <a:pPr eaLnBrk="1" hangingPunct="1">
              <a:spcBef>
                <a:spcPct val="50000"/>
              </a:spcBef>
              <a:defRPr/>
            </a:pPr>
            <a:r>
              <a:rPr lang="fr-BE" dirty="0">
                <a:solidFill>
                  <a:schemeClr val="tx2"/>
                </a:solidFill>
                <a:latin typeface="Times New Roman" charset="0"/>
              </a:rPr>
              <a:t>30 000</a:t>
            </a:r>
            <a:endParaRPr lang="nl-NL" dirty="0">
              <a:solidFill>
                <a:schemeClr val="tx2"/>
              </a:solidFill>
              <a:latin typeface="Times New Roman" charset="0"/>
            </a:endParaRPr>
          </a:p>
        </p:txBody>
      </p:sp>
      <p:sp>
        <p:nvSpPr>
          <p:cNvPr id="64527" name="Line 19"/>
          <p:cNvSpPr>
            <a:spLocks noChangeShapeType="1"/>
          </p:cNvSpPr>
          <p:nvPr/>
        </p:nvSpPr>
        <p:spPr bwMode="auto">
          <a:xfrm>
            <a:off x="5160963" y="6056313"/>
            <a:ext cx="257175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2" name="Slide Number Placeholder 1">
            <a:extLst>
              <a:ext uri="{FF2B5EF4-FFF2-40B4-BE49-F238E27FC236}">
                <a16:creationId xmlns:a16="http://schemas.microsoft.com/office/drawing/2014/main" id="{24B86087-CEDD-418F-A7E6-415BA57E7E4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53" name="Rectangle 20"/>
          <p:cNvSpPr>
            <a:spLocks noChangeArrowheads="1"/>
          </p:cNvSpPr>
          <p:nvPr/>
        </p:nvSpPr>
        <p:spPr bwMode="auto">
          <a:xfrm>
            <a:off x="2227264" y="1681163"/>
            <a:ext cx="3678237" cy="2520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marL="342900" indent="-342900">
              <a:spcBef>
                <a:spcPct val="20000"/>
              </a:spcBef>
              <a:defRPr/>
            </a:pPr>
            <a:r>
              <a:rPr lang="nl-BE" sz="2000" dirty="0">
                <a:solidFill>
                  <a:schemeClr val="tx2"/>
                </a:solidFill>
                <a:latin typeface="Times New Roman" charset="0"/>
                <a:ea typeface="ＭＳ Ｐゴシック" charset="0"/>
              </a:rPr>
              <a:t>D   </a:t>
            </a:r>
            <a:r>
              <a:rPr lang="nl-BE" sz="1700" b="1" dirty="0">
                <a:solidFill>
                  <a:schemeClr val="tx2"/>
                </a:solidFill>
                <a:latin typeface="Times New Roman" charset="0"/>
                <a:ea typeface="ＭＳ Ｐゴシック" charset="0"/>
              </a:rPr>
              <a:t>6310 Waardevermindering op </a:t>
            </a:r>
            <a:r>
              <a:rPr lang="nl-BE" sz="2000" dirty="0">
                <a:solidFill>
                  <a:schemeClr val="tx2"/>
                </a:solidFill>
                <a:latin typeface="Times New Roman" charset="0"/>
                <a:ea typeface="ＭＳ Ｐゴシック" charset="0"/>
              </a:rPr>
              <a:t>C</a:t>
            </a:r>
          </a:p>
          <a:p>
            <a:pPr marL="342900" indent="-342900">
              <a:lnSpc>
                <a:spcPct val="35000"/>
              </a:lnSpc>
              <a:spcBef>
                <a:spcPct val="20000"/>
              </a:spcBef>
              <a:defRPr/>
            </a:pPr>
            <a:r>
              <a:rPr lang="nl-BE" sz="2800" dirty="0">
                <a:solidFill>
                  <a:schemeClr val="tx2"/>
                </a:solidFill>
                <a:latin typeface="Times New Roman" charset="0"/>
                <a:ea typeface="ＭＳ Ｐゴシック" charset="0"/>
              </a:rPr>
              <a:t>	</a:t>
            </a:r>
            <a:r>
              <a:rPr lang="nl-BE" sz="2800" b="1" dirty="0">
                <a:solidFill>
                  <a:schemeClr val="tx2"/>
                </a:solidFill>
                <a:latin typeface="Times New Roman" charset="0"/>
                <a:ea typeface="ＭＳ Ｐゴシック" charset="0"/>
              </a:rPr>
              <a:t>	</a:t>
            </a:r>
            <a:r>
              <a:rPr lang="nl-BE" sz="1700" b="1" dirty="0">
                <a:solidFill>
                  <a:schemeClr val="tx2"/>
                </a:solidFill>
                <a:latin typeface="Times New Roman" charset="0"/>
                <a:ea typeface="ＭＳ Ｐゴシック" charset="0"/>
              </a:rPr>
              <a:t>voorraden</a:t>
            </a:r>
            <a:r>
              <a:rPr lang="nl-BE" sz="1700" dirty="0">
                <a:solidFill>
                  <a:schemeClr val="tx2"/>
                </a:solidFill>
                <a:latin typeface="Times New Roman" charset="0"/>
                <a:ea typeface="ＭＳ Ｐゴシック" charset="0"/>
              </a:rPr>
              <a:t> </a:t>
            </a:r>
            <a:r>
              <a:rPr lang="nl-BE" sz="1700" b="1" dirty="0">
                <a:solidFill>
                  <a:schemeClr val="tx2"/>
                </a:solidFill>
                <a:latin typeface="Times New Roman" charset="0"/>
                <a:ea typeface="ＭＳ Ｐゴシック" charset="0"/>
              </a:rPr>
              <a:t>toevoeging</a:t>
            </a:r>
          </a:p>
          <a:p>
            <a:pPr marL="342900" indent="-342900">
              <a:spcBef>
                <a:spcPct val="20000"/>
              </a:spcBef>
              <a:defRPr/>
            </a:pPr>
            <a:endParaRPr lang="nl-BE" sz="1700" dirty="0">
              <a:solidFill>
                <a:schemeClr val="tx2"/>
              </a:solidFill>
              <a:latin typeface="Times New Roman" charset="0"/>
              <a:ea typeface="ＭＳ Ｐゴシック" charset="0"/>
            </a:endParaRPr>
          </a:p>
          <a:p>
            <a:pPr marL="342900" indent="-342900">
              <a:spcBef>
                <a:spcPct val="20000"/>
              </a:spcBef>
              <a:defRPr/>
            </a:pPr>
            <a:r>
              <a:rPr lang="nl-BE" sz="2800" dirty="0">
                <a:solidFill>
                  <a:schemeClr val="tx2"/>
                </a:solidFill>
                <a:latin typeface="Times New Roman" charset="0"/>
                <a:ea typeface="ＭＳ Ｐゴシック" charset="0"/>
              </a:rPr>
              <a:t> 			</a:t>
            </a:r>
            <a:endParaRPr lang="nl-NL" sz="2400" dirty="0">
              <a:solidFill>
                <a:schemeClr val="tx2"/>
              </a:solidFill>
              <a:latin typeface="Times New Roman" charset="0"/>
              <a:ea typeface="ＭＳ Ｐゴシック" charset="0"/>
            </a:endParaRPr>
          </a:p>
        </p:txBody>
      </p:sp>
      <p:sp>
        <p:nvSpPr>
          <p:cNvPr id="286724" name="Rectangle 4"/>
          <p:cNvSpPr>
            <a:spLocks noGrp="1" noChangeArrowheads="1"/>
          </p:cNvSpPr>
          <p:nvPr>
            <p:ph type="title"/>
          </p:nvPr>
        </p:nvSpPr>
        <p:spPr>
          <a:xfrm>
            <a:off x="2133600" y="549275"/>
            <a:ext cx="7772400" cy="503238"/>
          </a:xfrm>
        </p:spPr>
        <p:txBody>
          <a:bodyPr anchorCtr="0"/>
          <a:lstStyle/>
          <a:p>
            <a:pPr algn="l" eaLnBrk="1" hangingPunct="1">
              <a:defRPr/>
            </a:pPr>
            <a:r>
              <a:rPr lang="fr-BE" sz="2800" i="1" dirty="0">
                <a:solidFill>
                  <a:srgbClr val="66FF33"/>
                </a:solidFill>
              </a:rPr>
              <a:t>		</a:t>
            </a:r>
            <a:r>
              <a:rPr lang="fr-BE" sz="2800" i="1" dirty="0"/>
              <a:t>2.5 </a:t>
            </a:r>
            <a:r>
              <a:rPr lang="fr-BE" sz="2800" i="1" dirty="0" err="1"/>
              <a:t>Waardeverminderingen</a:t>
            </a:r>
            <a:endParaRPr lang="nl-NL" sz="2800" i="1" dirty="0"/>
          </a:p>
        </p:txBody>
      </p:sp>
      <p:sp>
        <p:nvSpPr>
          <p:cNvPr id="286725" name="Rectangle 5"/>
          <p:cNvSpPr>
            <a:spLocks noChangeArrowheads="1"/>
          </p:cNvSpPr>
          <p:nvPr/>
        </p:nvSpPr>
        <p:spPr bwMode="auto">
          <a:xfrm>
            <a:off x="1827214" y="1557338"/>
            <a:ext cx="4046537"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r">
              <a:spcBef>
                <a:spcPct val="20000"/>
              </a:spcBef>
              <a:buClr>
                <a:schemeClr val="hlink"/>
              </a:buClr>
              <a:buSzPct val="80000"/>
              <a:defRPr/>
            </a:pPr>
            <a:endParaRPr lang="nl-BE" sz="2800">
              <a:effectLst>
                <a:outerShdw blurRad="38100" dist="38100" dir="2700000" algn="tl">
                  <a:srgbClr val="000000"/>
                </a:outerShdw>
              </a:effectLst>
              <a:latin typeface="Arial" charset="0"/>
            </a:endParaRPr>
          </a:p>
          <a:p>
            <a:pPr marL="342900" indent="-342900" algn="r">
              <a:spcBef>
                <a:spcPct val="20000"/>
              </a:spcBef>
              <a:buClr>
                <a:schemeClr val="hlink"/>
              </a:buClr>
              <a:buSzPct val="80000"/>
              <a:defRPr/>
            </a:pPr>
            <a:r>
              <a:rPr lang="nl-BE" sz="2800">
                <a:effectLst>
                  <a:outerShdw blurRad="38100" dist="38100" dir="2700000" algn="tl">
                    <a:srgbClr val="000000"/>
                  </a:outerShdw>
                </a:effectLst>
                <a:latin typeface="Arial" charset="0"/>
              </a:rPr>
              <a:t> </a:t>
            </a:r>
          </a:p>
          <a:p>
            <a:pPr marL="342900" indent="-342900" algn="r">
              <a:spcBef>
                <a:spcPct val="20000"/>
              </a:spcBef>
              <a:buClr>
                <a:schemeClr val="hlink"/>
              </a:buClr>
              <a:buSzPct val="80000"/>
              <a:defRPr/>
            </a:pPr>
            <a:endParaRPr lang="nl-NL" sz="2400">
              <a:effectLst>
                <a:outerShdw blurRad="38100" dist="38100" dir="2700000" algn="tl">
                  <a:srgbClr val="000000"/>
                </a:outerShdw>
              </a:effectLst>
              <a:latin typeface="Arial" charset="0"/>
            </a:endParaRPr>
          </a:p>
          <a:p>
            <a:pPr marL="342900" indent="-342900">
              <a:spcBef>
                <a:spcPct val="20000"/>
              </a:spcBef>
              <a:buClr>
                <a:schemeClr val="hlink"/>
              </a:buClr>
              <a:buSzPct val="80000"/>
              <a:defRPr/>
            </a:pPr>
            <a:endParaRPr lang="nl-NL" sz="2800">
              <a:effectLst>
                <a:outerShdw blurRad="38100" dist="38100" dir="2700000" algn="tl">
                  <a:srgbClr val="000000"/>
                </a:outerShdw>
              </a:effectLst>
              <a:latin typeface="Arial" charset="0"/>
            </a:endParaRPr>
          </a:p>
        </p:txBody>
      </p:sp>
      <p:grpSp>
        <p:nvGrpSpPr>
          <p:cNvPr id="146436" name="Group 6"/>
          <p:cNvGrpSpPr>
            <a:grpSpLocks/>
          </p:cNvGrpSpPr>
          <p:nvPr/>
        </p:nvGrpSpPr>
        <p:grpSpPr bwMode="auto">
          <a:xfrm>
            <a:off x="2197100" y="2382839"/>
            <a:ext cx="3600450" cy="757237"/>
            <a:chOff x="340" y="1661"/>
            <a:chExt cx="2268" cy="816"/>
          </a:xfrm>
        </p:grpSpPr>
        <p:sp>
          <p:nvSpPr>
            <p:cNvPr id="65554" name="Line 7"/>
            <p:cNvSpPr>
              <a:spLocks noChangeShapeType="1"/>
            </p:cNvSpPr>
            <p:nvPr/>
          </p:nvSpPr>
          <p:spPr bwMode="auto">
            <a:xfrm>
              <a:off x="340" y="1661"/>
              <a:ext cx="22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65555" name="Line 8"/>
            <p:cNvSpPr>
              <a:spLocks noChangeShapeType="1"/>
            </p:cNvSpPr>
            <p:nvPr/>
          </p:nvSpPr>
          <p:spPr bwMode="auto">
            <a:xfrm flipH="1">
              <a:off x="1519" y="1661"/>
              <a:ext cx="0" cy="81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grpSp>
      <p:sp>
        <p:nvSpPr>
          <p:cNvPr id="65542" name="Rectangle 9"/>
          <p:cNvSpPr>
            <a:spLocks noChangeArrowheads="1"/>
          </p:cNvSpPr>
          <p:nvPr/>
        </p:nvSpPr>
        <p:spPr bwMode="auto">
          <a:xfrm>
            <a:off x="6240464" y="1628776"/>
            <a:ext cx="3678237" cy="2447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marL="342900" indent="-342900" algn="ctr">
              <a:spcBef>
                <a:spcPct val="20000"/>
              </a:spcBef>
              <a:defRPr/>
            </a:pPr>
            <a:r>
              <a:rPr lang="nl-BE" sz="2000" dirty="0">
                <a:solidFill>
                  <a:schemeClr val="tx2"/>
                </a:solidFill>
                <a:latin typeface="Times New Roman" charset="0"/>
                <a:ea typeface="ＭＳ Ｐゴシック" charset="0"/>
              </a:rPr>
              <a:t>D      </a:t>
            </a:r>
            <a:r>
              <a:rPr lang="nl-BE" sz="1700" b="1" dirty="0">
                <a:solidFill>
                  <a:schemeClr val="tx2"/>
                </a:solidFill>
                <a:latin typeface="Times New Roman" charset="0"/>
                <a:ea typeface="ＭＳ Ｐゴシック" charset="0"/>
              </a:rPr>
              <a:t>349 HG, geboekte                    </a:t>
            </a:r>
            <a:r>
              <a:rPr lang="nl-BE" sz="2400" dirty="0">
                <a:solidFill>
                  <a:schemeClr val="tx2"/>
                </a:solidFill>
                <a:latin typeface="Times New Roman" charset="0"/>
                <a:ea typeface="ＭＳ Ｐゴシック" charset="0"/>
              </a:rPr>
              <a:t>C</a:t>
            </a:r>
          </a:p>
          <a:p>
            <a:pPr marL="342900" indent="-342900" algn="ctr">
              <a:lnSpc>
                <a:spcPct val="25000"/>
              </a:lnSpc>
              <a:spcBef>
                <a:spcPct val="20000"/>
              </a:spcBef>
              <a:defRPr/>
            </a:pPr>
            <a:r>
              <a:rPr lang="nl-BE" sz="1700" b="1" dirty="0">
                <a:solidFill>
                  <a:schemeClr val="tx2"/>
                </a:solidFill>
                <a:latin typeface="Times New Roman" charset="0"/>
                <a:ea typeface="ＭＳ Ｐゴシック" charset="0"/>
              </a:rPr>
              <a:t>    waardevermindering</a:t>
            </a:r>
            <a:r>
              <a:rPr lang="nl-BE" sz="2000" dirty="0">
                <a:solidFill>
                  <a:schemeClr val="tx2"/>
                </a:solidFill>
                <a:latin typeface="Times New Roman" charset="0"/>
                <a:ea typeface="ＭＳ Ｐゴシック" charset="0"/>
              </a:rPr>
              <a:t> </a:t>
            </a:r>
            <a:r>
              <a:rPr lang="nl-BE" sz="2800" dirty="0">
                <a:solidFill>
                  <a:schemeClr val="tx2"/>
                </a:solidFill>
                <a:latin typeface="Times New Roman" charset="0"/>
                <a:ea typeface="ＭＳ Ｐゴシック" charset="0"/>
              </a:rPr>
              <a:t>	</a:t>
            </a:r>
          </a:p>
          <a:p>
            <a:pPr marL="342900" indent="-342900" algn="ctr">
              <a:spcBef>
                <a:spcPct val="20000"/>
              </a:spcBef>
              <a:defRPr/>
            </a:pPr>
            <a:r>
              <a:rPr lang="nl-BE" sz="2800" dirty="0">
                <a:solidFill>
                  <a:schemeClr val="tx2"/>
                </a:solidFill>
                <a:latin typeface="Times New Roman" charset="0"/>
                <a:ea typeface="ＭＳ Ｐゴシック" charset="0"/>
              </a:rPr>
              <a:t> </a:t>
            </a:r>
            <a:endParaRPr lang="nl-NL" sz="2800" dirty="0">
              <a:solidFill>
                <a:schemeClr val="tx2"/>
              </a:solidFill>
              <a:latin typeface="Times New Roman" charset="0"/>
              <a:ea typeface="ＭＳ Ｐゴシック" charset="0"/>
            </a:endParaRPr>
          </a:p>
        </p:txBody>
      </p:sp>
      <p:sp>
        <p:nvSpPr>
          <p:cNvPr id="65543" name="Line 10"/>
          <p:cNvSpPr>
            <a:spLocks noChangeShapeType="1"/>
          </p:cNvSpPr>
          <p:nvPr/>
        </p:nvSpPr>
        <p:spPr bwMode="auto">
          <a:xfrm flipH="1">
            <a:off x="8029575" y="2392364"/>
            <a:ext cx="0" cy="8588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65544" name="Line 11"/>
          <p:cNvSpPr>
            <a:spLocks noChangeShapeType="1"/>
          </p:cNvSpPr>
          <p:nvPr/>
        </p:nvSpPr>
        <p:spPr bwMode="auto">
          <a:xfrm>
            <a:off x="6249989" y="2392363"/>
            <a:ext cx="345598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286732" name="Rectangle 12"/>
          <p:cNvSpPr>
            <a:spLocks noChangeArrowheads="1"/>
          </p:cNvSpPr>
          <p:nvPr/>
        </p:nvSpPr>
        <p:spPr bwMode="auto">
          <a:xfrm>
            <a:off x="8266114" y="2498725"/>
            <a:ext cx="20145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defRPr/>
            </a:pPr>
            <a:r>
              <a:rPr lang="nl-BE" sz="2000" dirty="0">
                <a:solidFill>
                  <a:schemeClr val="tx2"/>
                </a:solidFill>
                <a:latin typeface="Arial" charset="0"/>
              </a:rPr>
              <a:t>1.000</a:t>
            </a:r>
            <a:endParaRPr lang="en-US" sz="2000" dirty="0">
              <a:solidFill>
                <a:schemeClr val="tx2"/>
              </a:solidFill>
              <a:latin typeface="Arial" charset="0"/>
            </a:endParaRPr>
          </a:p>
        </p:txBody>
      </p:sp>
      <p:sp>
        <p:nvSpPr>
          <p:cNvPr id="286733" name="Rectangle 13"/>
          <p:cNvSpPr>
            <a:spLocks noChangeArrowheads="1"/>
          </p:cNvSpPr>
          <p:nvPr/>
        </p:nvSpPr>
        <p:spPr bwMode="auto">
          <a:xfrm>
            <a:off x="2274889" y="2427289"/>
            <a:ext cx="20145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spcBef>
                <a:spcPct val="20000"/>
              </a:spcBef>
              <a:buClr>
                <a:schemeClr val="hlink"/>
              </a:buClr>
              <a:buSzPct val="80000"/>
              <a:defRPr/>
            </a:pPr>
            <a:r>
              <a:rPr lang="nl-BE" sz="2000" dirty="0">
                <a:solidFill>
                  <a:schemeClr val="tx2"/>
                </a:solidFill>
                <a:latin typeface="Arial" charset="0"/>
              </a:rPr>
              <a:t>1.000</a:t>
            </a:r>
            <a:endParaRPr lang="en-US" sz="2000" dirty="0">
              <a:solidFill>
                <a:schemeClr val="tx2"/>
              </a:solidFill>
              <a:latin typeface="Arial" charset="0"/>
            </a:endParaRPr>
          </a:p>
        </p:txBody>
      </p:sp>
      <p:sp>
        <p:nvSpPr>
          <p:cNvPr id="286734" name="Rectangle 14"/>
          <p:cNvSpPr>
            <a:spLocks noChangeArrowheads="1"/>
          </p:cNvSpPr>
          <p:nvPr/>
        </p:nvSpPr>
        <p:spPr bwMode="auto">
          <a:xfrm>
            <a:off x="2135189" y="4652964"/>
            <a:ext cx="7056437" cy="144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defRPr/>
            </a:pPr>
            <a:endParaRPr lang="en-US" sz="3200">
              <a:effectLst>
                <a:outerShdw blurRad="38100" dist="38100" dir="2700000" algn="tl">
                  <a:srgbClr val="000000"/>
                </a:outerShdw>
              </a:effectLst>
              <a:latin typeface="Arial" charset="0"/>
            </a:endParaRPr>
          </a:p>
        </p:txBody>
      </p:sp>
      <p:sp>
        <p:nvSpPr>
          <p:cNvPr id="286735" name="Rectangle 15"/>
          <p:cNvSpPr>
            <a:spLocks noChangeArrowheads="1"/>
          </p:cNvSpPr>
          <p:nvPr/>
        </p:nvSpPr>
        <p:spPr bwMode="auto">
          <a:xfrm>
            <a:off x="2198689" y="4437064"/>
            <a:ext cx="7773987" cy="165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defRPr/>
            </a:pPr>
            <a:endParaRPr lang="en-US" sz="3200">
              <a:effectLst>
                <a:outerShdw blurRad="38100" dist="38100" dir="2700000" algn="tl">
                  <a:srgbClr val="000000"/>
                </a:outerShdw>
              </a:effectLst>
              <a:latin typeface="Arial" charset="0"/>
            </a:endParaRPr>
          </a:p>
        </p:txBody>
      </p:sp>
      <p:sp>
        <p:nvSpPr>
          <p:cNvPr id="286736" name="Rectangle 16"/>
          <p:cNvSpPr>
            <a:spLocks noChangeArrowheads="1"/>
          </p:cNvSpPr>
          <p:nvPr/>
        </p:nvSpPr>
        <p:spPr bwMode="auto">
          <a:xfrm>
            <a:off x="2373314" y="3597276"/>
            <a:ext cx="7773987"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spcBef>
                <a:spcPct val="20000"/>
              </a:spcBef>
              <a:buClr>
                <a:schemeClr val="hlink"/>
              </a:buClr>
              <a:buSzPct val="80000"/>
              <a:defRPr/>
            </a:pPr>
            <a:r>
              <a:rPr lang="nl-BE" sz="2000" dirty="0">
                <a:solidFill>
                  <a:schemeClr val="tx2"/>
                </a:solidFill>
                <a:latin typeface="Arial" charset="0"/>
              </a:rPr>
              <a:t>Waardevermindering als </a:t>
            </a:r>
          </a:p>
          <a:p>
            <a:pPr marL="342900" indent="-342900" algn="ctr">
              <a:spcBef>
                <a:spcPct val="20000"/>
              </a:spcBef>
              <a:buClr>
                <a:schemeClr val="hlink"/>
              </a:buClr>
              <a:buSzPct val="80000"/>
              <a:defRPr/>
            </a:pPr>
            <a:r>
              <a:rPr lang="nl-BE" sz="2000" dirty="0">
                <a:solidFill>
                  <a:schemeClr val="tx2"/>
                </a:solidFill>
                <a:latin typeface="Arial" charset="0"/>
              </a:rPr>
              <a:t>realisatiewaarde </a:t>
            </a:r>
            <a:r>
              <a:rPr lang="nl-BE" sz="2000" b="1" dirty="0">
                <a:solidFill>
                  <a:schemeClr val="tx2"/>
                </a:solidFill>
                <a:latin typeface="Arial" charset="0"/>
              </a:rPr>
              <a:t>&lt;</a:t>
            </a:r>
            <a:r>
              <a:rPr lang="nl-BE" sz="2000" dirty="0">
                <a:solidFill>
                  <a:schemeClr val="tx2"/>
                </a:solidFill>
                <a:latin typeface="Arial" charset="0"/>
              </a:rPr>
              <a:t> aanschaffingswaarde</a:t>
            </a:r>
            <a:endParaRPr lang="en-US" sz="2000" dirty="0">
              <a:solidFill>
                <a:schemeClr val="tx2"/>
              </a:solidFill>
              <a:latin typeface="Arial" charset="0"/>
            </a:endParaRPr>
          </a:p>
        </p:txBody>
      </p:sp>
      <p:sp>
        <p:nvSpPr>
          <p:cNvPr id="65550" name="Line 17"/>
          <p:cNvSpPr>
            <a:spLocks noChangeShapeType="1"/>
          </p:cNvSpPr>
          <p:nvPr/>
        </p:nvSpPr>
        <p:spPr bwMode="auto">
          <a:xfrm>
            <a:off x="3255963" y="3559175"/>
            <a:ext cx="54737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65551" name="Line 18"/>
          <p:cNvSpPr>
            <a:spLocks noChangeShapeType="1"/>
          </p:cNvSpPr>
          <p:nvPr/>
        </p:nvSpPr>
        <p:spPr bwMode="auto">
          <a:xfrm flipV="1">
            <a:off x="8728075" y="3036889"/>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65552" name="Line 19"/>
          <p:cNvSpPr>
            <a:spLocks noChangeShapeType="1"/>
          </p:cNvSpPr>
          <p:nvPr/>
        </p:nvSpPr>
        <p:spPr bwMode="auto">
          <a:xfrm flipV="1">
            <a:off x="3255963" y="3025776"/>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2" name="Slide Number Placeholder 1">
            <a:extLst>
              <a:ext uri="{FF2B5EF4-FFF2-40B4-BE49-F238E27FC236}">
                <a16:creationId xmlns:a16="http://schemas.microsoft.com/office/drawing/2014/main" id="{FEC5DBB0-2744-4A15-B653-4A826247A49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1" name="Rectangle 3"/>
          <p:cNvSpPr>
            <a:spLocks noGrp="1" noChangeArrowheads="1"/>
          </p:cNvSpPr>
          <p:nvPr>
            <p:ph idx="1"/>
          </p:nvPr>
        </p:nvSpPr>
        <p:spPr>
          <a:xfrm>
            <a:off x="2170113" y="801688"/>
            <a:ext cx="7772400" cy="4114800"/>
          </a:xfrm>
        </p:spPr>
        <p:txBody>
          <a:bodyPr/>
          <a:lstStyle/>
          <a:p>
            <a:pPr marL="0" indent="0">
              <a:buNone/>
              <a:defRPr/>
            </a:pPr>
            <a:r>
              <a:rPr lang="fr-BE" sz="2800" i="1" dirty="0">
                <a:solidFill>
                  <a:srgbClr val="66FF33"/>
                </a:solidFill>
              </a:rPr>
              <a:t>		</a:t>
            </a:r>
            <a:r>
              <a:rPr lang="fr-BE" sz="2800" i="1" dirty="0"/>
              <a:t>2.6 </a:t>
            </a:r>
            <a:r>
              <a:rPr lang="fr-BE" sz="2800" i="1" dirty="0" err="1"/>
              <a:t>Voorzieningen</a:t>
            </a:r>
            <a:endParaRPr lang="fr-BE" sz="2800" i="1" dirty="0"/>
          </a:p>
          <a:p>
            <a:pPr eaLnBrk="1" hangingPunct="1">
              <a:defRPr/>
            </a:pPr>
            <a:endParaRPr lang="nl-NL" dirty="0">
              <a:ea typeface="+mn-ea"/>
            </a:endParaRPr>
          </a:p>
        </p:txBody>
      </p:sp>
      <p:sp>
        <p:nvSpPr>
          <p:cNvPr id="288772" name="Rectangle 4"/>
          <p:cNvSpPr>
            <a:spLocks noChangeArrowheads="1"/>
          </p:cNvSpPr>
          <p:nvPr/>
        </p:nvSpPr>
        <p:spPr bwMode="auto">
          <a:xfrm>
            <a:off x="2219325" y="1482725"/>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lvl="1" algn="just" eaLnBrk="1" hangingPunct="1">
              <a:spcBef>
                <a:spcPct val="20000"/>
              </a:spcBef>
              <a:buClr>
                <a:schemeClr val="tx2"/>
              </a:buClr>
              <a:buSzPct val="50000"/>
              <a:buFont typeface="Wingdings" panose="05000000000000000000" pitchFamily="2" charset="2"/>
              <a:buChar char="l"/>
            </a:pPr>
            <a:r>
              <a:rPr lang="nl-BE" altLang="nl-NL" dirty="0">
                <a:solidFill>
                  <a:schemeClr val="tx2"/>
                </a:solidFill>
              </a:rPr>
              <a:t>“</a:t>
            </a:r>
            <a:r>
              <a:rPr lang="nl-BE" dirty="0">
                <a:solidFill>
                  <a:schemeClr val="tx2"/>
                </a:solidFill>
              </a:rPr>
              <a:t>Voorzieningen voor risico</a:t>
            </a:r>
            <a:r>
              <a:rPr lang="nl-BE" altLang="nl-NL" dirty="0">
                <a:solidFill>
                  <a:schemeClr val="tx2"/>
                </a:solidFill>
              </a:rPr>
              <a:t>’</a:t>
            </a:r>
            <a:r>
              <a:rPr lang="nl-BE" dirty="0">
                <a:solidFill>
                  <a:schemeClr val="tx2"/>
                </a:solidFill>
              </a:rPr>
              <a:t>s en kosten beogen naar hun aard duidelijk omschreven verliezen of kosten te dekken die op balansdatum waarschijnlijk of zeker zijn, doch waarvan het bedrag niet vaststaat.</a:t>
            </a:r>
            <a:r>
              <a:rPr lang="nl-BE" altLang="nl-NL" dirty="0">
                <a:solidFill>
                  <a:schemeClr val="tx2"/>
                </a:solidFill>
              </a:rPr>
              <a:t>”</a:t>
            </a:r>
            <a:endParaRPr lang="nl-BE" dirty="0">
              <a:solidFill>
                <a:schemeClr val="tx2"/>
              </a:solidFill>
            </a:endParaRPr>
          </a:p>
          <a:p>
            <a:pPr algn="just" eaLnBrk="1" hangingPunct="1">
              <a:spcBef>
                <a:spcPct val="20000"/>
              </a:spcBef>
              <a:buClr>
                <a:schemeClr val="hlink"/>
              </a:buClr>
              <a:buSzPct val="80000"/>
              <a:buFont typeface="Wingdings" panose="05000000000000000000" pitchFamily="2" charset="2"/>
              <a:buNone/>
            </a:pPr>
            <a:endParaRPr lang="nl-BE" sz="1000" dirty="0">
              <a:solidFill>
                <a:schemeClr val="tx2"/>
              </a:solidFill>
            </a:endParaRPr>
          </a:p>
          <a:p>
            <a:pPr lvl="1" algn="just" eaLnBrk="1" hangingPunct="1">
              <a:spcBef>
                <a:spcPct val="20000"/>
              </a:spcBef>
              <a:buClr>
                <a:schemeClr val="tx2"/>
              </a:buClr>
              <a:buSzPct val="50000"/>
              <a:buFont typeface="Wingdings" panose="05000000000000000000" pitchFamily="2" charset="2"/>
              <a:buChar char="l"/>
            </a:pPr>
            <a:r>
              <a:rPr lang="nl-BE" dirty="0">
                <a:solidFill>
                  <a:schemeClr val="tx2"/>
                </a:solidFill>
              </a:rPr>
              <a:t>Betreft enkel een boekhoudkundige verwerking, staat volledig los van het </a:t>
            </a:r>
            <a:r>
              <a:rPr lang="nl-BE" altLang="nl-NL" dirty="0">
                <a:solidFill>
                  <a:schemeClr val="tx2"/>
                </a:solidFill>
              </a:rPr>
              <a:t>“</a:t>
            </a:r>
            <a:r>
              <a:rPr lang="nl-BE" dirty="0">
                <a:solidFill>
                  <a:schemeClr val="tx2"/>
                </a:solidFill>
              </a:rPr>
              <a:t>sparen</a:t>
            </a:r>
            <a:r>
              <a:rPr lang="nl-BE" altLang="nl-NL" dirty="0">
                <a:solidFill>
                  <a:schemeClr val="tx2"/>
                </a:solidFill>
              </a:rPr>
              <a:t>”</a:t>
            </a:r>
            <a:r>
              <a:rPr lang="nl-BE" dirty="0">
                <a:solidFill>
                  <a:schemeClr val="tx2"/>
                </a:solidFill>
              </a:rPr>
              <a:t> van liquide middelen</a:t>
            </a:r>
            <a:endParaRPr lang="en-US" dirty="0">
              <a:solidFill>
                <a:schemeClr val="tx2"/>
              </a:solidFill>
            </a:endParaRPr>
          </a:p>
        </p:txBody>
      </p:sp>
      <p:sp>
        <p:nvSpPr>
          <p:cNvPr id="2" name="Slide Number Placeholder 1">
            <a:extLst>
              <a:ext uri="{FF2B5EF4-FFF2-40B4-BE49-F238E27FC236}">
                <a16:creationId xmlns:a16="http://schemas.microsoft.com/office/drawing/2014/main" id="{F22FCC31-A0EA-46A5-93E2-085E25E32D2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20" name="Rectangle 4"/>
          <p:cNvSpPr>
            <a:spLocks noGrp="1" noChangeArrowheads="1"/>
          </p:cNvSpPr>
          <p:nvPr>
            <p:ph idx="1"/>
          </p:nvPr>
        </p:nvSpPr>
        <p:spPr>
          <a:xfrm>
            <a:off x="2170113" y="801688"/>
            <a:ext cx="7772400" cy="4114800"/>
          </a:xfrm>
        </p:spPr>
        <p:txBody>
          <a:bodyPr/>
          <a:lstStyle/>
          <a:p>
            <a:pPr marL="0" indent="0">
              <a:buNone/>
              <a:defRPr/>
            </a:pPr>
            <a:r>
              <a:rPr lang="fr-BE" sz="2800" i="1" dirty="0">
                <a:solidFill>
                  <a:srgbClr val="66FF33"/>
                </a:solidFill>
              </a:rPr>
              <a:t>		</a:t>
            </a:r>
            <a:r>
              <a:rPr lang="fr-BE" sz="2800" i="1" dirty="0"/>
              <a:t>2.7 </a:t>
            </a:r>
            <a:r>
              <a:rPr lang="fr-BE" sz="2800" i="1" dirty="0" err="1"/>
              <a:t>Dubieuze</a:t>
            </a:r>
            <a:r>
              <a:rPr lang="fr-BE" sz="2800" i="1" dirty="0"/>
              <a:t> </a:t>
            </a:r>
            <a:r>
              <a:rPr lang="fr-BE" sz="2800" i="1" dirty="0" err="1"/>
              <a:t>debiteuren</a:t>
            </a:r>
            <a:endParaRPr lang="fr-BE" sz="2800" i="1" dirty="0"/>
          </a:p>
          <a:p>
            <a:pPr eaLnBrk="1" hangingPunct="1">
              <a:defRPr/>
            </a:pPr>
            <a:endParaRPr lang="nl-NL" sz="2800" dirty="0">
              <a:solidFill>
                <a:srgbClr val="66FF33"/>
              </a:solidFill>
            </a:endParaRPr>
          </a:p>
        </p:txBody>
      </p:sp>
      <p:sp>
        <p:nvSpPr>
          <p:cNvPr id="290821" name="Rectangle 5"/>
          <p:cNvSpPr>
            <a:spLocks noChangeArrowheads="1"/>
          </p:cNvSpPr>
          <p:nvPr/>
        </p:nvSpPr>
        <p:spPr bwMode="auto">
          <a:xfrm>
            <a:off x="2219326" y="1482725"/>
            <a:ext cx="84486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lvl="1" algn="just" eaLnBrk="1" hangingPunct="1">
              <a:spcBef>
                <a:spcPct val="20000"/>
              </a:spcBef>
              <a:buClr>
                <a:schemeClr val="tx2"/>
              </a:buClr>
              <a:buSzPct val="50000"/>
              <a:buFont typeface="Wingdings" panose="05000000000000000000" pitchFamily="2" charset="2"/>
              <a:buChar char="l"/>
            </a:pPr>
            <a:r>
              <a:rPr lang="nl-BE" dirty="0">
                <a:solidFill>
                  <a:schemeClr val="tx2"/>
                </a:solidFill>
              </a:rPr>
              <a:t>Verkoop + vordering (rek.400) boeken</a:t>
            </a:r>
          </a:p>
          <a:p>
            <a:pPr lvl="1" algn="just" eaLnBrk="1" hangingPunct="1">
              <a:spcBef>
                <a:spcPct val="20000"/>
              </a:spcBef>
              <a:buClr>
                <a:schemeClr val="tx2"/>
              </a:buClr>
              <a:buSzPct val="50000"/>
              <a:buFont typeface="Wingdings" panose="05000000000000000000" pitchFamily="2" charset="2"/>
              <a:buChar char="l"/>
            </a:pPr>
            <a:r>
              <a:rPr lang="nl-BE" dirty="0">
                <a:solidFill>
                  <a:schemeClr val="tx2"/>
                </a:solidFill>
              </a:rPr>
              <a:t>Indien inning </a:t>
            </a:r>
            <a:r>
              <a:rPr lang="nl-BE" altLang="nl-NL" dirty="0">
                <a:solidFill>
                  <a:schemeClr val="tx2"/>
                </a:solidFill>
              </a:rPr>
              <a:t>“</a:t>
            </a:r>
            <a:r>
              <a:rPr lang="nl-BE" dirty="0">
                <a:solidFill>
                  <a:schemeClr val="tx2"/>
                </a:solidFill>
              </a:rPr>
              <a:t>twijfelachtig</a:t>
            </a:r>
            <a:r>
              <a:rPr lang="nl-BE" altLang="nl-NL" dirty="0">
                <a:solidFill>
                  <a:schemeClr val="tx2"/>
                </a:solidFill>
              </a:rPr>
              <a:t>”</a:t>
            </a:r>
            <a:r>
              <a:rPr lang="nl-BE" dirty="0">
                <a:solidFill>
                  <a:schemeClr val="tx2"/>
                </a:solidFill>
              </a:rPr>
              <a:t> wordt</a:t>
            </a:r>
          </a:p>
          <a:p>
            <a:pPr lvl="2" algn="just" eaLnBrk="1" hangingPunct="1">
              <a:spcBef>
                <a:spcPct val="20000"/>
              </a:spcBef>
              <a:buClr>
                <a:srgbClr val="66FF33"/>
              </a:buClr>
              <a:buFontTx/>
              <a:buChar char="•"/>
            </a:pPr>
            <a:r>
              <a:rPr lang="nl-BE" sz="2000" dirty="0">
                <a:solidFill>
                  <a:schemeClr val="tx2"/>
                </a:solidFill>
              </a:rPr>
              <a:t>vordering overboeken (rek. 407 dubieuze debiteuren)</a:t>
            </a:r>
          </a:p>
          <a:p>
            <a:pPr lvl="2" algn="just" eaLnBrk="1" hangingPunct="1">
              <a:spcBef>
                <a:spcPct val="20000"/>
              </a:spcBef>
              <a:buClr>
                <a:srgbClr val="66FF33"/>
              </a:buClr>
              <a:buFontTx/>
              <a:buChar char="•"/>
            </a:pPr>
            <a:r>
              <a:rPr lang="nl-BE" sz="2000" dirty="0">
                <a:solidFill>
                  <a:schemeClr val="tx2"/>
                </a:solidFill>
              </a:rPr>
              <a:t>Voor </a:t>
            </a:r>
            <a:r>
              <a:rPr lang="nl-BE" altLang="nl-NL" sz="2000" dirty="0">
                <a:solidFill>
                  <a:schemeClr val="tx2"/>
                </a:solidFill>
              </a:rPr>
              <a:t>“</a:t>
            </a:r>
            <a:r>
              <a:rPr lang="nl-BE" sz="2000" dirty="0">
                <a:solidFill>
                  <a:schemeClr val="tx2"/>
                </a:solidFill>
              </a:rPr>
              <a:t>het geschatte verlies</a:t>
            </a:r>
            <a:r>
              <a:rPr lang="nl-BE" altLang="nl-NL" sz="2000" dirty="0">
                <a:solidFill>
                  <a:schemeClr val="tx2"/>
                </a:solidFill>
              </a:rPr>
              <a:t>”</a:t>
            </a:r>
            <a:r>
              <a:rPr lang="nl-BE" sz="2000" dirty="0">
                <a:solidFill>
                  <a:schemeClr val="tx2"/>
                </a:solidFill>
              </a:rPr>
              <a:t> op de vordering een waardevermindering (rek. 6340) boeken in de </a:t>
            </a:r>
            <a:r>
              <a:rPr lang="nl-BE" sz="2000" dirty="0" err="1">
                <a:solidFill>
                  <a:schemeClr val="tx2"/>
                </a:solidFill>
              </a:rPr>
              <a:t>res.rek</a:t>
            </a:r>
            <a:r>
              <a:rPr lang="nl-BE" sz="2000" dirty="0">
                <a:solidFill>
                  <a:schemeClr val="tx2"/>
                </a:solidFill>
              </a:rPr>
              <a:t>. ten opzichte van een afname van de vordering op de balans (rek. 409)</a:t>
            </a:r>
          </a:p>
          <a:p>
            <a:pPr lvl="3" algn="just" eaLnBrk="1" hangingPunct="1">
              <a:spcBef>
                <a:spcPct val="20000"/>
              </a:spcBef>
              <a:buClr>
                <a:srgbClr val="66FF33"/>
              </a:buClr>
              <a:buFont typeface="Wingdings" panose="05000000000000000000" pitchFamily="2" charset="2"/>
              <a:buChar char="l"/>
            </a:pPr>
            <a:r>
              <a:rPr lang="nl-BE" sz="1800" dirty="0">
                <a:solidFill>
                  <a:schemeClr val="tx2"/>
                </a:solidFill>
              </a:rPr>
              <a:t>Waardevermindering enkel voor de waarde ZONDER BTW</a:t>
            </a:r>
          </a:p>
          <a:p>
            <a:pPr algn="just" eaLnBrk="1" hangingPunct="1">
              <a:spcBef>
                <a:spcPct val="20000"/>
              </a:spcBef>
              <a:buClr>
                <a:schemeClr val="hlink"/>
              </a:buClr>
              <a:buSzPct val="80000"/>
              <a:buFont typeface="Wingdings" panose="05000000000000000000" pitchFamily="2" charset="2"/>
              <a:buChar char="Ø"/>
            </a:pPr>
            <a:endParaRPr lang="nl-BE" dirty="0">
              <a:solidFill>
                <a:schemeClr val="tx2"/>
              </a:solidFill>
            </a:endParaRPr>
          </a:p>
          <a:p>
            <a:pPr lvl="1" algn="just" eaLnBrk="1" hangingPunct="1">
              <a:spcBef>
                <a:spcPct val="20000"/>
              </a:spcBef>
              <a:buClr>
                <a:schemeClr val="tx2"/>
              </a:buClr>
              <a:buSzPct val="50000"/>
              <a:buFont typeface="Wingdings" panose="05000000000000000000" pitchFamily="2" charset="2"/>
              <a:buChar char="l"/>
            </a:pPr>
            <a:r>
              <a:rPr lang="nl-BE" dirty="0">
                <a:solidFill>
                  <a:schemeClr val="tx2"/>
                </a:solidFill>
              </a:rPr>
              <a:t>Bij definitief faillissement of vordering =&gt; afhandeling boeken</a:t>
            </a:r>
          </a:p>
          <a:p>
            <a:pPr lvl="1" algn="just" eaLnBrk="1" hangingPunct="1">
              <a:spcBef>
                <a:spcPct val="20000"/>
              </a:spcBef>
              <a:buClr>
                <a:schemeClr val="tx2"/>
              </a:buClr>
              <a:buSzPct val="50000"/>
              <a:buFont typeface="Wingdings" panose="05000000000000000000" pitchFamily="2" charset="2"/>
              <a:buChar char="l"/>
            </a:pPr>
            <a:r>
              <a:rPr lang="nl-BE" dirty="0">
                <a:solidFill>
                  <a:schemeClr val="tx2"/>
                </a:solidFill>
              </a:rPr>
              <a:t>Voorbeeld</a:t>
            </a:r>
          </a:p>
        </p:txBody>
      </p:sp>
      <p:sp>
        <p:nvSpPr>
          <p:cNvPr id="2" name="Slide Number Placeholder 1">
            <a:extLst>
              <a:ext uri="{FF2B5EF4-FFF2-40B4-BE49-F238E27FC236}">
                <a16:creationId xmlns:a16="http://schemas.microsoft.com/office/drawing/2014/main" id="{6EE5D584-810C-4E22-ADA9-9DA55764540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52578" name="Object 4"/>
          <p:cNvGraphicFramePr>
            <a:graphicFrameLocks noChangeAspect="1"/>
          </p:cNvGraphicFramePr>
          <p:nvPr/>
        </p:nvGraphicFramePr>
        <p:xfrm>
          <a:off x="3130654" y="796123"/>
          <a:ext cx="7159625" cy="2359025"/>
        </p:xfrm>
        <a:graphic>
          <a:graphicData uri="http://schemas.openxmlformats.org/presentationml/2006/ole">
            <mc:AlternateContent xmlns:mc="http://schemas.openxmlformats.org/markup-compatibility/2006">
              <mc:Choice xmlns:v="urn:schemas-microsoft-com:vml" Requires="v">
                <p:oleObj spid="_x0000_s7188" name="Werkblad" r:id="rId4" imgW="5114857" imgH="1705065" progId="Excel.Sheet.8">
                  <p:embed/>
                </p:oleObj>
              </mc:Choice>
              <mc:Fallback>
                <p:oleObj name="Werkblad" r:id="rId4" imgW="5114857" imgH="1705065" progId="Excel.Sheet.8">
                  <p:embed/>
                  <p:pic>
                    <p:nvPicPr>
                      <p:cNvPr id="152578" name="Object 4"/>
                      <p:cNvPicPr>
                        <a:picLocks noChangeAspect="1" noChangeArrowheads="1"/>
                      </p:cNvPicPr>
                      <p:nvPr/>
                    </p:nvPicPr>
                    <p:blipFill>
                      <a:blip r:embed="rId5"/>
                      <a:srcRect/>
                      <a:stretch>
                        <a:fillRect/>
                      </a:stretch>
                    </p:blipFill>
                    <p:spPr bwMode="auto">
                      <a:xfrm>
                        <a:off x="3130654" y="796123"/>
                        <a:ext cx="7159625" cy="2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52579" name="Object 5"/>
          <p:cNvGraphicFramePr>
            <a:graphicFrameLocks noChangeAspect="1"/>
          </p:cNvGraphicFramePr>
          <p:nvPr/>
        </p:nvGraphicFramePr>
        <p:xfrm>
          <a:off x="3225903" y="3404672"/>
          <a:ext cx="6969125" cy="2230438"/>
        </p:xfrm>
        <a:graphic>
          <a:graphicData uri="http://schemas.openxmlformats.org/presentationml/2006/ole">
            <mc:AlternateContent xmlns:mc="http://schemas.openxmlformats.org/markup-compatibility/2006">
              <mc:Choice xmlns:v="urn:schemas-microsoft-com:vml" Requires="v">
                <p:oleObj spid="_x0000_s7189" name="Werkblad" r:id="rId6" imgW="5114857" imgH="1533615" progId="Excel.Sheet.8">
                  <p:embed/>
                </p:oleObj>
              </mc:Choice>
              <mc:Fallback>
                <p:oleObj name="Werkblad" r:id="rId6" imgW="5114857" imgH="1533615" progId="Excel.Sheet.8">
                  <p:embed/>
                  <p:pic>
                    <p:nvPicPr>
                      <p:cNvPr id="152579" name="Object 5"/>
                      <p:cNvPicPr>
                        <a:picLocks noChangeAspect="1" noChangeArrowheads="1"/>
                      </p:cNvPicPr>
                      <p:nvPr/>
                    </p:nvPicPr>
                    <p:blipFill>
                      <a:blip r:embed="rId7"/>
                      <a:srcRect/>
                      <a:stretch>
                        <a:fillRect/>
                      </a:stretch>
                    </p:blipFill>
                    <p:spPr bwMode="auto">
                      <a:xfrm>
                        <a:off x="3225903" y="3404672"/>
                        <a:ext cx="6969125" cy="223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688C70D6-B9EB-459A-A3AC-4A4F60A729D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3" name="Rectangle 4"/>
          <p:cNvSpPr>
            <a:spLocks noChangeArrowheads="1"/>
          </p:cNvSpPr>
          <p:nvPr/>
        </p:nvSpPr>
        <p:spPr bwMode="auto">
          <a:xfrm>
            <a:off x="2177225" y="1261405"/>
            <a:ext cx="7924800" cy="32439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p>
            <a:pPr marL="457200" indent="-457200">
              <a:spcBef>
                <a:spcPct val="20000"/>
              </a:spcBef>
              <a:tabLst>
                <a:tab pos="3429000" algn="r"/>
              </a:tabLst>
              <a:defRPr/>
            </a:pPr>
            <a:r>
              <a:rPr lang="nl-BE" sz="3200" b="1" dirty="0">
                <a:solidFill>
                  <a:schemeClr val="tx2"/>
                </a:solidFill>
                <a:latin typeface="Times New Roman" charset="0"/>
                <a:ea typeface="ＭＳ Ｐゴシック" charset="0"/>
              </a:rPr>
              <a:t>		       </a:t>
            </a:r>
            <a:r>
              <a:rPr lang="nl-BE" sz="3200" b="1" u="sng" dirty="0">
                <a:solidFill>
                  <a:schemeClr val="tx2"/>
                </a:solidFill>
                <a:latin typeface="Times New Roman" charset="0"/>
                <a:ea typeface="ＭＳ Ｐゴシック" charset="0"/>
              </a:rPr>
              <a:t>3. Bepaling resultaat v/h boekjaar</a:t>
            </a:r>
            <a:endParaRPr lang="nl-BE" sz="3200" dirty="0">
              <a:solidFill>
                <a:schemeClr val="tx2"/>
              </a:solidFill>
              <a:latin typeface="Times New Roman" charset="0"/>
              <a:ea typeface="ＭＳ Ｐゴシック" charset="0"/>
            </a:endParaRPr>
          </a:p>
          <a:p>
            <a:pPr marL="457200" indent="-457200">
              <a:spcBef>
                <a:spcPct val="20000"/>
              </a:spcBef>
              <a:tabLst>
                <a:tab pos="3429000" algn="r"/>
              </a:tabLst>
              <a:defRPr/>
            </a:pPr>
            <a:endParaRPr lang="nl-BE" sz="800" dirty="0">
              <a:solidFill>
                <a:schemeClr val="tx2"/>
              </a:solidFill>
              <a:latin typeface="Times New Roman" charset="0"/>
              <a:ea typeface="ＭＳ Ｐゴシック" charset="0"/>
            </a:endParaRPr>
          </a:p>
          <a:p>
            <a:pPr marL="457200" indent="-457200">
              <a:spcBef>
                <a:spcPct val="20000"/>
              </a:spcBef>
              <a:buFontTx/>
              <a:buChar char="•"/>
              <a:tabLst>
                <a:tab pos="3429000" algn="r"/>
              </a:tabLst>
              <a:defRPr/>
            </a:pPr>
            <a:endParaRPr lang="nl-BE" sz="2400" dirty="0">
              <a:solidFill>
                <a:schemeClr val="tx2"/>
              </a:solidFill>
              <a:latin typeface="Times New Roman" charset="0"/>
              <a:ea typeface="ＭＳ Ｐゴシック" charset="0"/>
            </a:endParaRPr>
          </a:p>
          <a:p>
            <a:pPr marL="457200" indent="-457200">
              <a:spcBef>
                <a:spcPct val="20000"/>
              </a:spcBef>
              <a:buFontTx/>
              <a:buChar char="•"/>
              <a:tabLst>
                <a:tab pos="3429000" algn="r"/>
              </a:tabLst>
              <a:defRPr/>
            </a:pPr>
            <a:r>
              <a:rPr lang="nl-BE" sz="2400" dirty="0">
                <a:solidFill>
                  <a:schemeClr val="tx2"/>
                </a:solidFill>
                <a:latin typeface="Times New Roman" charset="0"/>
                <a:ea typeface="ＭＳ Ｐゴシック" charset="0"/>
              </a:rPr>
              <a:t>Na alle regularisatieboekingen in journaal en grootboek kan de definitieve proef- en saldibalans opgesteld worden</a:t>
            </a:r>
          </a:p>
          <a:p>
            <a:pPr marL="457200" indent="-457200">
              <a:spcBef>
                <a:spcPct val="20000"/>
              </a:spcBef>
              <a:buFontTx/>
              <a:buChar char="•"/>
              <a:tabLst>
                <a:tab pos="3429000" algn="r"/>
              </a:tabLst>
              <a:defRPr/>
            </a:pPr>
            <a:r>
              <a:rPr lang="nl-BE" sz="2400" dirty="0">
                <a:solidFill>
                  <a:schemeClr val="tx2"/>
                </a:solidFill>
                <a:latin typeface="Times New Roman" charset="0"/>
                <a:ea typeface="ＭＳ Ｐゴシック" charset="0"/>
              </a:rPr>
              <a:t>Uit de saldibalans kunnen we het resultaat v/h boekjaar afleiden</a:t>
            </a:r>
          </a:p>
          <a:p>
            <a:pPr marL="1371600" lvl="2" indent="-457200">
              <a:spcBef>
                <a:spcPct val="20000"/>
              </a:spcBef>
              <a:tabLst>
                <a:tab pos="3429000" algn="r"/>
              </a:tabLst>
              <a:defRPr/>
            </a:pPr>
            <a:endParaRPr lang="nl-BE" sz="2400" i="1" dirty="0">
              <a:solidFill>
                <a:schemeClr val="tx2"/>
              </a:solidFill>
              <a:latin typeface="Times New Roman" charset="0"/>
              <a:ea typeface="ＭＳ Ｐゴシック" charset="0"/>
              <a:sym typeface="Wingdings" charset="0"/>
            </a:endParaRPr>
          </a:p>
        </p:txBody>
      </p:sp>
      <p:sp>
        <p:nvSpPr>
          <p:cNvPr id="2" name="Slide Number Placeholder 1">
            <a:extLst>
              <a:ext uri="{FF2B5EF4-FFF2-40B4-BE49-F238E27FC236}">
                <a16:creationId xmlns:a16="http://schemas.microsoft.com/office/drawing/2014/main" id="{0360B049-6077-484F-8AAF-446E22F1766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229" name="Rectangle 5"/>
          <p:cNvSpPr>
            <a:spLocks noGrp="1" noChangeArrowheads="1"/>
          </p:cNvSpPr>
          <p:nvPr>
            <p:ph idx="1"/>
          </p:nvPr>
        </p:nvSpPr>
        <p:spPr>
          <a:xfrm>
            <a:off x="2219325" y="1574800"/>
            <a:ext cx="7772400" cy="4114800"/>
          </a:xfrm>
        </p:spPr>
        <p:txBody>
          <a:bodyPr/>
          <a:lstStyle/>
          <a:p>
            <a:pPr eaLnBrk="1" hangingPunct="1">
              <a:buFont typeface="Wingdings" panose="05000000000000000000" pitchFamily="2" charset="2"/>
              <a:buNone/>
              <a:defRPr/>
            </a:pPr>
            <a:r>
              <a:rPr lang="nl-BE" sz="2800"/>
              <a:t>	</a:t>
            </a:r>
            <a:r>
              <a:rPr lang="nl-BE" sz="2400"/>
              <a:t>totaal opbrengsten (klasse 7)</a:t>
            </a:r>
          </a:p>
          <a:p>
            <a:pPr eaLnBrk="1" hangingPunct="1">
              <a:buFont typeface="Wingdings" panose="05000000000000000000" pitchFamily="2" charset="2"/>
              <a:buNone/>
              <a:defRPr/>
            </a:pPr>
            <a:r>
              <a:rPr lang="nl-BE" sz="2400"/>
              <a:t>	</a:t>
            </a:r>
            <a:r>
              <a:rPr lang="nl-BE" sz="2400" u="sng"/>
              <a:t>totaal kosten (klasse 6)</a:t>
            </a:r>
          </a:p>
          <a:p>
            <a:pPr eaLnBrk="1" hangingPunct="1">
              <a:buFont typeface="Wingdings" panose="05000000000000000000" pitchFamily="2" charset="2"/>
              <a:buNone/>
              <a:defRPr/>
            </a:pPr>
            <a:r>
              <a:rPr lang="nl-BE" sz="2400"/>
              <a:t>	resultaat van het boekjaar</a:t>
            </a:r>
          </a:p>
          <a:p>
            <a:pPr eaLnBrk="1" hangingPunct="1">
              <a:defRPr/>
            </a:pPr>
            <a:endParaRPr lang="nl-BE" sz="2800"/>
          </a:p>
          <a:p>
            <a:pPr eaLnBrk="1" hangingPunct="1">
              <a:defRPr/>
            </a:pPr>
            <a:r>
              <a:rPr lang="nl-BE" sz="2400"/>
              <a:t>na het boeken van de resultaatsverdeling zullen de resultatenrekening (kosten/opbrengsten) en de balans (actief/passief) in evenwicht zijn</a:t>
            </a:r>
            <a:endParaRPr lang="en-US" sz="2400"/>
          </a:p>
        </p:txBody>
      </p:sp>
      <p:sp>
        <p:nvSpPr>
          <p:cNvPr id="72707" name="Rectangle 4"/>
          <p:cNvSpPr>
            <a:spLocks noChangeArrowheads="1"/>
          </p:cNvSpPr>
          <p:nvPr/>
        </p:nvSpPr>
        <p:spPr bwMode="auto">
          <a:xfrm>
            <a:off x="2901620" y="857642"/>
            <a:ext cx="7924800" cy="11757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p>
            <a:pPr marL="457200" indent="-457200">
              <a:spcBef>
                <a:spcPct val="20000"/>
              </a:spcBef>
              <a:tabLst>
                <a:tab pos="3429000" algn="r"/>
              </a:tabLst>
              <a:defRPr/>
            </a:pPr>
            <a:r>
              <a:rPr lang="nl-BE" sz="3200" b="1" u="sng" dirty="0">
                <a:solidFill>
                  <a:schemeClr val="tx2"/>
                </a:solidFill>
                <a:latin typeface="Times New Roman" charset="0"/>
                <a:ea typeface="ＭＳ Ｐゴシック" charset="0"/>
              </a:rPr>
              <a:t>4. Bestemming v/h resultaat v/h boekjaar</a:t>
            </a:r>
            <a:endParaRPr lang="nl-BE" sz="3200" dirty="0">
              <a:solidFill>
                <a:schemeClr val="tx2"/>
              </a:solidFill>
              <a:latin typeface="Times New Roman" charset="0"/>
              <a:ea typeface="ＭＳ Ｐゴシック" charset="0"/>
            </a:endParaRPr>
          </a:p>
          <a:p>
            <a:pPr marL="457200" indent="-457200">
              <a:spcBef>
                <a:spcPct val="20000"/>
              </a:spcBef>
              <a:tabLst>
                <a:tab pos="3429000" algn="r"/>
              </a:tabLst>
              <a:defRPr/>
            </a:pPr>
            <a:endParaRPr lang="nl-BE" sz="800" dirty="0">
              <a:solidFill>
                <a:srgbClr val="FFCC00"/>
              </a:solidFill>
              <a:latin typeface="Times New Roman" charset="0"/>
              <a:ea typeface="ＭＳ Ｐゴシック" charset="0"/>
            </a:endParaRPr>
          </a:p>
          <a:p>
            <a:pPr marL="1371600" lvl="2" indent="-457200">
              <a:spcBef>
                <a:spcPct val="20000"/>
              </a:spcBef>
              <a:tabLst>
                <a:tab pos="3429000" algn="r"/>
              </a:tabLst>
              <a:defRPr/>
            </a:pPr>
            <a:endParaRPr lang="nl-BE" sz="2400" i="1" dirty="0">
              <a:latin typeface="Times New Roman" charset="0"/>
              <a:ea typeface="ＭＳ Ｐゴシック" charset="0"/>
              <a:sym typeface="Wingdings" charset="0"/>
            </a:endParaRPr>
          </a:p>
        </p:txBody>
      </p:sp>
      <p:sp>
        <p:nvSpPr>
          <p:cNvPr id="2" name="Slide Number Placeholder 1">
            <a:extLst>
              <a:ext uri="{FF2B5EF4-FFF2-40B4-BE49-F238E27FC236}">
                <a16:creationId xmlns:a16="http://schemas.microsoft.com/office/drawing/2014/main" id="{608EA82E-CF77-4657-8AD5-1BDBDDECC00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9879" y="2527334"/>
            <a:ext cx="10936806" cy="1069975"/>
          </a:xfrm>
        </p:spPr>
        <p:txBody>
          <a:bodyPr/>
          <a:lstStyle/>
          <a:p>
            <a:pPr algn="ctr" eaLnBrk="1" hangingPunct="1">
              <a:defRPr/>
            </a:pPr>
            <a:r>
              <a:rPr lang="nl-BE" sz="4800" dirty="0"/>
              <a:t>Balans</a:t>
            </a:r>
            <a:endParaRPr lang="en-US" sz="4800" dirty="0"/>
          </a:p>
        </p:txBody>
      </p:sp>
      <p:sp>
        <p:nvSpPr>
          <p:cNvPr id="2" name="Slide Number Placeholder 1">
            <a:extLst>
              <a:ext uri="{FF2B5EF4-FFF2-40B4-BE49-F238E27FC236}">
                <a16:creationId xmlns:a16="http://schemas.microsoft.com/office/drawing/2014/main" id="{2091E9C1-A341-4500-80FD-168313F9218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556142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0276" name="Rectangle 4"/>
          <p:cNvSpPr>
            <a:spLocks noGrp="1" noChangeArrowheads="1"/>
          </p:cNvSpPr>
          <p:nvPr>
            <p:ph type="title"/>
          </p:nvPr>
        </p:nvSpPr>
        <p:spPr>
          <a:xfrm>
            <a:off x="2665413" y="1151915"/>
            <a:ext cx="7870825" cy="635000"/>
          </a:xfrm>
        </p:spPr>
        <p:txBody>
          <a:bodyPr anchorCtr="0">
            <a:normAutofit fontScale="90000"/>
          </a:bodyPr>
          <a:lstStyle/>
          <a:p>
            <a:pPr algn="l" eaLnBrk="1" hangingPunct="1">
              <a:defRPr/>
            </a:pPr>
            <a:r>
              <a:rPr lang="nl-BE" sz="2400" u="sng" dirty="0"/>
              <a:t>Winst =  150:</a:t>
            </a:r>
            <a:r>
              <a:rPr lang="nl-BE" sz="2400" dirty="0"/>
              <a:t> </a:t>
            </a:r>
            <a:br>
              <a:rPr lang="nl-BE" sz="2400" dirty="0"/>
            </a:br>
            <a:r>
              <a:rPr lang="nl-BE" sz="2000" dirty="0"/>
              <a:t>2/3 blijft in de onderneming en wordt overgedragen naar het 	volgende boekjaar; 1/3 wordt uitgekeerd als dividend</a:t>
            </a:r>
            <a:endParaRPr lang="en-US" sz="2000" dirty="0"/>
          </a:p>
        </p:txBody>
      </p:sp>
      <p:graphicFrame>
        <p:nvGraphicFramePr>
          <p:cNvPr id="162819" name="Object 5"/>
          <p:cNvGraphicFramePr>
            <a:graphicFrameLocks noChangeAspect="1"/>
          </p:cNvGraphicFramePr>
          <p:nvPr/>
        </p:nvGraphicFramePr>
        <p:xfrm>
          <a:off x="2159000" y="2085975"/>
          <a:ext cx="7429500" cy="2590800"/>
        </p:xfrm>
        <a:graphic>
          <a:graphicData uri="http://schemas.openxmlformats.org/presentationml/2006/ole">
            <mc:AlternateContent xmlns:mc="http://schemas.openxmlformats.org/markup-compatibility/2006">
              <mc:Choice xmlns:v="urn:schemas-microsoft-com:vml" Requires="v">
                <p:oleObj spid="_x0000_s8203" name="Worksheet" r:id="rId4" imgW="5511800" imgH="1968500" progId="Excel.Sheet.8">
                  <p:embed/>
                </p:oleObj>
              </mc:Choice>
              <mc:Fallback>
                <p:oleObj name="Worksheet" r:id="rId4" imgW="5511800" imgH="1968500" progId="Excel.Sheet.8">
                  <p:embed/>
                  <p:pic>
                    <p:nvPicPr>
                      <p:cNvPr id="16281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9000" y="2085975"/>
                        <a:ext cx="74295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10278" name="Rectangle 6"/>
          <p:cNvSpPr>
            <a:spLocks noChangeArrowheads="1"/>
          </p:cNvSpPr>
          <p:nvPr/>
        </p:nvSpPr>
        <p:spPr bwMode="auto">
          <a:xfrm>
            <a:off x="8183564" y="4724400"/>
            <a:ext cx="14382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lnSpc>
                <a:spcPct val="90000"/>
              </a:lnSpc>
              <a:spcBef>
                <a:spcPct val="20000"/>
              </a:spcBef>
              <a:buClr>
                <a:schemeClr val="hlink"/>
              </a:buClr>
              <a:buSzPct val="80000"/>
              <a:defRPr/>
            </a:pPr>
            <a:r>
              <a:rPr lang="nl-BE" sz="2800" b="1">
                <a:solidFill>
                  <a:schemeClr val="folHlink"/>
                </a:solidFill>
                <a:effectLst>
                  <a:outerShdw blurRad="38100" dist="38100" dir="2700000" algn="tl">
                    <a:srgbClr val="000000"/>
                  </a:outerShdw>
                </a:effectLst>
                <a:latin typeface="Arial" charset="0"/>
              </a:rPr>
              <a:t>900</a:t>
            </a:r>
            <a:endParaRPr lang="en-US" sz="2800" b="1">
              <a:solidFill>
                <a:schemeClr val="folHlink"/>
              </a:solidFill>
              <a:effectLst>
                <a:outerShdw blurRad="38100" dist="38100" dir="2700000" algn="tl">
                  <a:srgbClr val="000000"/>
                </a:outerShdw>
              </a:effectLst>
              <a:latin typeface="Arial" charset="0"/>
            </a:endParaRPr>
          </a:p>
        </p:txBody>
      </p:sp>
      <p:sp>
        <p:nvSpPr>
          <p:cNvPr id="310279" name="Rectangle 7"/>
          <p:cNvSpPr>
            <a:spLocks noChangeArrowheads="1"/>
          </p:cNvSpPr>
          <p:nvPr/>
        </p:nvSpPr>
        <p:spPr bwMode="auto">
          <a:xfrm>
            <a:off x="6600826" y="4724400"/>
            <a:ext cx="14382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lnSpc>
                <a:spcPct val="90000"/>
              </a:lnSpc>
              <a:spcBef>
                <a:spcPct val="20000"/>
              </a:spcBef>
              <a:buClr>
                <a:schemeClr val="hlink"/>
              </a:buClr>
              <a:buSzPct val="80000"/>
              <a:defRPr/>
            </a:pPr>
            <a:r>
              <a:rPr lang="nl-BE" sz="2800" b="1">
                <a:solidFill>
                  <a:schemeClr val="folHlink"/>
                </a:solidFill>
                <a:effectLst>
                  <a:outerShdw blurRad="38100" dist="38100" dir="2700000" algn="tl">
                    <a:srgbClr val="000000"/>
                  </a:outerShdw>
                </a:effectLst>
                <a:latin typeface="Arial" charset="0"/>
              </a:rPr>
              <a:t>750</a:t>
            </a:r>
            <a:endParaRPr lang="en-US" sz="2800" b="1">
              <a:solidFill>
                <a:schemeClr val="folHlink"/>
              </a:solidFill>
              <a:effectLst>
                <a:outerShdw blurRad="38100" dist="38100" dir="2700000" algn="tl">
                  <a:srgbClr val="000000"/>
                </a:outerShdw>
              </a:effectLst>
              <a:latin typeface="Arial" charset="0"/>
            </a:endParaRPr>
          </a:p>
        </p:txBody>
      </p:sp>
      <p:sp>
        <p:nvSpPr>
          <p:cNvPr id="310280" name="Rectangle 8"/>
          <p:cNvSpPr>
            <a:spLocks noChangeArrowheads="1"/>
          </p:cNvSpPr>
          <p:nvPr/>
        </p:nvSpPr>
        <p:spPr bwMode="auto">
          <a:xfrm>
            <a:off x="5808664" y="5589588"/>
            <a:ext cx="14382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lnSpc>
                <a:spcPct val="90000"/>
              </a:lnSpc>
              <a:spcBef>
                <a:spcPct val="20000"/>
              </a:spcBef>
              <a:buClr>
                <a:schemeClr val="hlink"/>
              </a:buClr>
              <a:buSzPct val="80000"/>
              <a:defRPr/>
            </a:pPr>
            <a:r>
              <a:rPr lang="nl-BE" sz="2800" b="1">
                <a:solidFill>
                  <a:srgbClr val="66FF33"/>
                </a:solidFill>
                <a:effectLst>
                  <a:outerShdw blurRad="38100" dist="38100" dir="2700000" algn="tl">
                    <a:srgbClr val="000000"/>
                  </a:outerShdw>
                </a:effectLst>
                <a:latin typeface="Arial" charset="0"/>
              </a:rPr>
              <a:t>150</a:t>
            </a:r>
            <a:endParaRPr lang="en-US" sz="2800" b="1">
              <a:solidFill>
                <a:srgbClr val="66FF33"/>
              </a:solidFill>
              <a:effectLst>
                <a:outerShdw blurRad="38100" dist="38100" dir="2700000" algn="tl">
                  <a:srgbClr val="000000"/>
                </a:outerShdw>
              </a:effectLst>
              <a:latin typeface="Arial" charset="0"/>
            </a:endParaRPr>
          </a:p>
        </p:txBody>
      </p:sp>
      <p:sp>
        <p:nvSpPr>
          <p:cNvPr id="310281" name="Rectangle 9"/>
          <p:cNvSpPr>
            <a:spLocks noChangeArrowheads="1"/>
          </p:cNvSpPr>
          <p:nvPr/>
        </p:nvSpPr>
        <p:spPr bwMode="auto">
          <a:xfrm>
            <a:off x="4105584" y="3160487"/>
            <a:ext cx="1008062"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lnSpc>
                <a:spcPct val="90000"/>
              </a:lnSpc>
              <a:spcBef>
                <a:spcPct val="20000"/>
              </a:spcBef>
              <a:buClr>
                <a:schemeClr val="hlink"/>
              </a:buClr>
              <a:buSzPct val="80000"/>
              <a:defRPr/>
            </a:pPr>
            <a:r>
              <a:rPr lang="nl-BE" sz="2800" b="1" dirty="0">
                <a:solidFill>
                  <a:srgbClr val="66FF33"/>
                </a:solidFill>
                <a:effectLst>
                  <a:outerShdw blurRad="38100" dist="38100" dir="2700000" algn="tl">
                    <a:srgbClr val="000000"/>
                  </a:outerShdw>
                </a:effectLst>
                <a:latin typeface="Arial" charset="0"/>
              </a:rPr>
              <a:t>100</a:t>
            </a:r>
            <a:endParaRPr lang="en-US" sz="2800" b="1" dirty="0">
              <a:solidFill>
                <a:srgbClr val="66FF33"/>
              </a:solidFill>
              <a:effectLst>
                <a:outerShdw blurRad="38100" dist="38100" dir="2700000" algn="tl">
                  <a:srgbClr val="000000"/>
                </a:outerShdw>
              </a:effectLst>
              <a:latin typeface="Arial" charset="0"/>
            </a:endParaRPr>
          </a:p>
        </p:txBody>
      </p:sp>
      <p:sp>
        <p:nvSpPr>
          <p:cNvPr id="310282" name="Rectangle 10"/>
          <p:cNvSpPr>
            <a:spLocks noChangeArrowheads="1"/>
          </p:cNvSpPr>
          <p:nvPr/>
        </p:nvSpPr>
        <p:spPr bwMode="auto">
          <a:xfrm>
            <a:off x="4033353" y="4005262"/>
            <a:ext cx="11525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lnSpc>
                <a:spcPct val="90000"/>
              </a:lnSpc>
              <a:spcBef>
                <a:spcPct val="20000"/>
              </a:spcBef>
              <a:buClr>
                <a:schemeClr val="hlink"/>
              </a:buClr>
              <a:buSzPct val="80000"/>
              <a:defRPr/>
            </a:pPr>
            <a:r>
              <a:rPr lang="nl-BE" sz="2800" b="1" dirty="0">
                <a:solidFill>
                  <a:srgbClr val="66FF33"/>
                </a:solidFill>
                <a:effectLst>
                  <a:outerShdw blurRad="38100" dist="38100" dir="2700000" algn="tl">
                    <a:srgbClr val="000000"/>
                  </a:outerShdw>
                </a:effectLst>
                <a:latin typeface="Arial" charset="0"/>
              </a:rPr>
              <a:t>50</a:t>
            </a:r>
            <a:endParaRPr lang="en-US" sz="2800" b="1" dirty="0">
              <a:solidFill>
                <a:srgbClr val="66FF33"/>
              </a:solidFill>
              <a:effectLst>
                <a:outerShdw blurRad="38100" dist="38100" dir="2700000" algn="tl">
                  <a:srgbClr val="000000"/>
                </a:outerShdw>
              </a:effectLst>
              <a:latin typeface="Arial" charset="0"/>
            </a:endParaRPr>
          </a:p>
        </p:txBody>
      </p:sp>
      <p:sp>
        <p:nvSpPr>
          <p:cNvPr id="73738" name="Line 11"/>
          <p:cNvSpPr>
            <a:spLocks noChangeShapeType="1"/>
          </p:cNvSpPr>
          <p:nvPr/>
        </p:nvSpPr>
        <p:spPr bwMode="auto">
          <a:xfrm flipH="1" flipV="1">
            <a:off x="5185877" y="3449410"/>
            <a:ext cx="1630848" cy="700314"/>
          </a:xfrm>
          <a:prstGeom prst="line">
            <a:avLst/>
          </a:prstGeom>
          <a:noFill/>
          <a:ln w="19050">
            <a:solidFill>
              <a:srgbClr val="66FF33"/>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73739" name="Line 12"/>
          <p:cNvSpPr>
            <a:spLocks noChangeShapeType="1"/>
          </p:cNvSpPr>
          <p:nvPr/>
        </p:nvSpPr>
        <p:spPr bwMode="auto">
          <a:xfrm flipH="1">
            <a:off x="5185877" y="4221163"/>
            <a:ext cx="1630848" cy="69849"/>
          </a:xfrm>
          <a:prstGeom prst="line">
            <a:avLst/>
          </a:prstGeom>
          <a:noFill/>
          <a:ln w="19050">
            <a:solidFill>
              <a:srgbClr val="66FF33"/>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73740" name="Line 13"/>
          <p:cNvSpPr>
            <a:spLocks noChangeShapeType="1"/>
          </p:cNvSpPr>
          <p:nvPr/>
        </p:nvSpPr>
        <p:spPr bwMode="auto">
          <a:xfrm flipV="1">
            <a:off x="6456363" y="4365626"/>
            <a:ext cx="215900" cy="1222375"/>
          </a:xfrm>
          <a:prstGeom prst="line">
            <a:avLst/>
          </a:prstGeom>
          <a:noFill/>
          <a:ln w="19050">
            <a:solidFill>
              <a:srgbClr val="66FF33"/>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2" name="Slide Number Placeholder 1">
            <a:extLst>
              <a:ext uri="{FF2B5EF4-FFF2-40B4-BE49-F238E27FC236}">
                <a16:creationId xmlns:a16="http://schemas.microsoft.com/office/drawing/2014/main" id="{39742162-3E19-43DD-979B-357C533522C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a:xfrm>
            <a:off x="2620552" y="1150938"/>
            <a:ext cx="7870825" cy="635000"/>
          </a:xfrm>
        </p:spPr>
        <p:txBody>
          <a:bodyPr anchorCtr="0">
            <a:normAutofit fontScale="90000"/>
          </a:bodyPr>
          <a:lstStyle/>
          <a:p>
            <a:pPr algn="l" eaLnBrk="1" hangingPunct="1"/>
            <a:r>
              <a:rPr lang="nl-BE" sz="2400" dirty="0"/>
              <a:t>	</a:t>
            </a:r>
            <a:r>
              <a:rPr lang="nl-BE" sz="2400" u="sng" dirty="0"/>
              <a:t>Verlies:</a:t>
            </a:r>
            <a:br>
              <a:rPr lang="nl-BE" sz="2400" dirty="0"/>
            </a:br>
            <a:r>
              <a:rPr lang="nl-BE" sz="2400" dirty="0"/>
              <a:t>	</a:t>
            </a:r>
            <a:r>
              <a:rPr lang="nl-BE" sz="2000" dirty="0"/>
              <a:t>Wordt overgedragen naar het volgende boekjaar</a:t>
            </a:r>
            <a:endParaRPr lang="en-US" sz="2000" dirty="0"/>
          </a:p>
        </p:txBody>
      </p:sp>
      <p:graphicFrame>
        <p:nvGraphicFramePr>
          <p:cNvPr id="166915" name="Object 5"/>
          <p:cNvGraphicFramePr>
            <a:graphicFrameLocks noChangeAspect="1"/>
          </p:cNvGraphicFramePr>
          <p:nvPr/>
        </p:nvGraphicFramePr>
        <p:xfrm>
          <a:off x="2070100" y="1803400"/>
          <a:ext cx="8001000" cy="3175000"/>
        </p:xfrm>
        <a:graphic>
          <a:graphicData uri="http://schemas.openxmlformats.org/presentationml/2006/ole">
            <mc:AlternateContent xmlns:mc="http://schemas.openxmlformats.org/markup-compatibility/2006">
              <mc:Choice xmlns:v="urn:schemas-microsoft-com:vml" Requires="v">
                <p:oleObj spid="_x0000_s9227" name="Worksheet" r:id="rId4" imgW="5511800" imgH="2197100" progId="Excel.Sheet.8">
                  <p:embed/>
                </p:oleObj>
              </mc:Choice>
              <mc:Fallback>
                <p:oleObj name="Worksheet" r:id="rId4" imgW="5511800" imgH="2197100" progId="Excel.Sheet.8">
                  <p:embed/>
                  <p:pic>
                    <p:nvPicPr>
                      <p:cNvPr id="16691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0100" y="1803400"/>
                        <a:ext cx="8001000"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14374" name="Rectangle 6"/>
          <p:cNvSpPr>
            <a:spLocks noChangeArrowheads="1"/>
          </p:cNvSpPr>
          <p:nvPr/>
        </p:nvSpPr>
        <p:spPr bwMode="auto">
          <a:xfrm>
            <a:off x="8183564" y="5013325"/>
            <a:ext cx="14382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lnSpc>
                <a:spcPct val="90000"/>
              </a:lnSpc>
              <a:spcBef>
                <a:spcPct val="20000"/>
              </a:spcBef>
              <a:buClr>
                <a:schemeClr val="hlink"/>
              </a:buClr>
              <a:buSzPct val="80000"/>
              <a:defRPr/>
            </a:pPr>
            <a:r>
              <a:rPr lang="nl-BE" sz="2800" b="1">
                <a:solidFill>
                  <a:schemeClr val="folHlink"/>
                </a:solidFill>
                <a:effectLst>
                  <a:outerShdw blurRad="38100" dist="38100" dir="2700000" algn="tl">
                    <a:srgbClr val="000000"/>
                  </a:outerShdw>
                </a:effectLst>
                <a:latin typeface="Arial" charset="0"/>
              </a:rPr>
              <a:t>750</a:t>
            </a:r>
            <a:endParaRPr lang="en-US" sz="2800" b="1">
              <a:solidFill>
                <a:schemeClr val="folHlink"/>
              </a:solidFill>
              <a:effectLst>
                <a:outerShdw blurRad="38100" dist="38100" dir="2700000" algn="tl">
                  <a:srgbClr val="000000"/>
                </a:outerShdw>
              </a:effectLst>
              <a:latin typeface="Arial" charset="0"/>
            </a:endParaRPr>
          </a:p>
        </p:txBody>
      </p:sp>
      <p:sp>
        <p:nvSpPr>
          <p:cNvPr id="314375" name="Rectangle 7"/>
          <p:cNvSpPr>
            <a:spLocks noChangeArrowheads="1"/>
          </p:cNvSpPr>
          <p:nvPr/>
        </p:nvSpPr>
        <p:spPr bwMode="auto">
          <a:xfrm>
            <a:off x="6672264" y="5013325"/>
            <a:ext cx="14382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lnSpc>
                <a:spcPct val="90000"/>
              </a:lnSpc>
              <a:spcBef>
                <a:spcPct val="20000"/>
              </a:spcBef>
              <a:buClr>
                <a:schemeClr val="hlink"/>
              </a:buClr>
              <a:buSzPct val="80000"/>
              <a:defRPr/>
            </a:pPr>
            <a:r>
              <a:rPr lang="nl-BE" sz="2800" b="1">
                <a:solidFill>
                  <a:schemeClr val="folHlink"/>
                </a:solidFill>
                <a:effectLst>
                  <a:outerShdw blurRad="38100" dist="38100" dir="2700000" algn="tl">
                    <a:srgbClr val="000000"/>
                  </a:outerShdw>
                </a:effectLst>
                <a:latin typeface="Arial" charset="0"/>
              </a:rPr>
              <a:t>900</a:t>
            </a:r>
            <a:endParaRPr lang="en-US" sz="2800" b="1">
              <a:solidFill>
                <a:schemeClr val="folHlink"/>
              </a:solidFill>
              <a:effectLst>
                <a:outerShdw blurRad="38100" dist="38100" dir="2700000" algn="tl">
                  <a:srgbClr val="000000"/>
                </a:outerShdw>
              </a:effectLst>
              <a:latin typeface="Arial" charset="0"/>
            </a:endParaRPr>
          </a:p>
        </p:txBody>
      </p:sp>
      <p:sp>
        <p:nvSpPr>
          <p:cNvPr id="314376" name="Rectangle 8"/>
          <p:cNvSpPr>
            <a:spLocks noChangeArrowheads="1"/>
          </p:cNvSpPr>
          <p:nvPr/>
        </p:nvSpPr>
        <p:spPr bwMode="auto">
          <a:xfrm>
            <a:off x="7464426" y="5805488"/>
            <a:ext cx="14382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lnSpc>
                <a:spcPct val="90000"/>
              </a:lnSpc>
              <a:spcBef>
                <a:spcPct val="20000"/>
              </a:spcBef>
              <a:buClr>
                <a:schemeClr val="hlink"/>
              </a:buClr>
              <a:buSzPct val="80000"/>
              <a:defRPr/>
            </a:pPr>
            <a:r>
              <a:rPr lang="nl-BE" sz="2800" b="1">
                <a:solidFill>
                  <a:srgbClr val="FF0000"/>
                </a:solidFill>
                <a:effectLst>
                  <a:outerShdw blurRad="38100" dist="38100" dir="2700000" algn="tl">
                    <a:srgbClr val="000000"/>
                  </a:outerShdw>
                </a:effectLst>
                <a:latin typeface="Arial" charset="0"/>
              </a:rPr>
              <a:t>150</a:t>
            </a:r>
            <a:endParaRPr lang="en-US" sz="2800" b="1">
              <a:solidFill>
                <a:srgbClr val="FF0000"/>
              </a:solidFill>
              <a:effectLst>
                <a:outerShdw blurRad="38100" dist="38100" dir="2700000" algn="tl">
                  <a:srgbClr val="000000"/>
                </a:outerShdw>
              </a:effectLst>
              <a:latin typeface="Arial" charset="0"/>
            </a:endParaRPr>
          </a:p>
        </p:txBody>
      </p:sp>
      <p:sp>
        <p:nvSpPr>
          <p:cNvPr id="75784" name="Line 9"/>
          <p:cNvSpPr>
            <a:spLocks noChangeShapeType="1"/>
          </p:cNvSpPr>
          <p:nvPr/>
        </p:nvSpPr>
        <p:spPr bwMode="auto">
          <a:xfrm flipV="1">
            <a:off x="8256588" y="4365625"/>
            <a:ext cx="360362" cy="136683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314378" name="Rectangle 10"/>
          <p:cNvSpPr>
            <a:spLocks noChangeArrowheads="1"/>
          </p:cNvSpPr>
          <p:nvPr/>
        </p:nvSpPr>
        <p:spPr bwMode="auto">
          <a:xfrm>
            <a:off x="3950588" y="3242903"/>
            <a:ext cx="14382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lnSpc>
                <a:spcPct val="90000"/>
              </a:lnSpc>
              <a:spcBef>
                <a:spcPct val="20000"/>
              </a:spcBef>
              <a:buClr>
                <a:schemeClr val="hlink"/>
              </a:buClr>
              <a:buSzPct val="80000"/>
              <a:defRPr/>
            </a:pPr>
            <a:r>
              <a:rPr lang="nl-BE" sz="2800" b="1" dirty="0">
                <a:solidFill>
                  <a:srgbClr val="FF0000"/>
                </a:solidFill>
                <a:effectLst>
                  <a:outerShdw blurRad="38100" dist="38100" dir="2700000" algn="tl">
                    <a:srgbClr val="000000"/>
                  </a:outerShdw>
                </a:effectLst>
                <a:latin typeface="Arial" charset="0"/>
              </a:rPr>
              <a:t>-150</a:t>
            </a:r>
            <a:endParaRPr lang="en-US" sz="2800" b="1" dirty="0">
              <a:solidFill>
                <a:srgbClr val="FF0000"/>
              </a:solidFill>
              <a:effectLst>
                <a:outerShdw blurRad="38100" dist="38100" dir="2700000" algn="tl">
                  <a:srgbClr val="000000"/>
                </a:outerShdw>
              </a:effectLst>
              <a:latin typeface="Arial" charset="0"/>
            </a:endParaRPr>
          </a:p>
        </p:txBody>
      </p:sp>
      <p:sp>
        <p:nvSpPr>
          <p:cNvPr id="75786" name="Line 11"/>
          <p:cNvSpPr>
            <a:spLocks noChangeShapeType="1"/>
          </p:cNvSpPr>
          <p:nvPr/>
        </p:nvSpPr>
        <p:spPr bwMode="auto">
          <a:xfrm flipH="1" flipV="1">
            <a:off x="5303838" y="3449227"/>
            <a:ext cx="4321175" cy="115093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nl-NL">
              <a:latin typeface="Arial" charset="0"/>
              <a:ea typeface="ＭＳ Ｐゴシック" charset="0"/>
              <a:cs typeface="ＭＳ Ｐゴシック" charset="0"/>
            </a:endParaRPr>
          </a:p>
        </p:txBody>
      </p:sp>
      <p:sp>
        <p:nvSpPr>
          <p:cNvPr id="2" name="Slide Number Placeholder 1">
            <a:extLst>
              <a:ext uri="{FF2B5EF4-FFF2-40B4-BE49-F238E27FC236}">
                <a16:creationId xmlns:a16="http://schemas.microsoft.com/office/drawing/2014/main" id="{2F1DB386-6577-4C11-A96D-0CED3027C5A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Rectangle 4"/>
          <p:cNvSpPr>
            <a:spLocks noChangeArrowheads="1"/>
          </p:cNvSpPr>
          <p:nvPr/>
        </p:nvSpPr>
        <p:spPr bwMode="auto">
          <a:xfrm>
            <a:off x="2165350" y="703264"/>
            <a:ext cx="7924800" cy="36132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p>
            <a:pPr marL="457200" indent="-457200">
              <a:spcBef>
                <a:spcPct val="20000"/>
              </a:spcBef>
              <a:tabLst>
                <a:tab pos="3429000" algn="r"/>
              </a:tabLst>
              <a:defRPr/>
            </a:pPr>
            <a:r>
              <a:rPr lang="nl-BE" sz="3200" b="1" dirty="0">
                <a:solidFill>
                  <a:srgbClr val="FFCC00"/>
                </a:solidFill>
                <a:latin typeface="Times New Roman" charset="0"/>
                <a:ea typeface="ＭＳ Ｐゴシック" charset="0"/>
              </a:rPr>
              <a:t>		       </a:t>
            </a:r>
            <a:r>
              <a:rPr lang="nl-BE" sz="3200" b="1" u="sng" dirty="0">
                <a:solidFill>
                  <a:schemeClr val="tx2"/>
                </a:solidFill>
                <a:latin typeface="Times New Roman" charset="0"/>
                <a:ea typeface="ＭＳ Ｐゴシック" charset="0"/>
              </a:rPr>
              <a:t>5. Opstellen van de jaarrekening</a:t>
            </a:r>
            <a:endParaRPr lang="nl-BE" sz="3200" dirty="0">
              <a:solidFill>
                <a:schemeClr val="tx2"/>
              </a:solidFill>
              <a:latin typeface="Times New Roman" charset="0"/>
              <a:ea typeface="ＭＳ Ｐゴシック" charset="0"/>
            </a:endParaRPr>
          </a:p>
          <a:p>
            <a:pPr marL="457200" indent="-457200">
              <a:spcBef>
                <a:spcPct val="20000"/>
              </a:spcBef>
              <a:tabLst>
                <a:tab pos="3429000" algn="r"/>
              </a:tabLst>
              <a:defRPr/>
            </a:pPr>
            <a:endParaRPr lang="nl-BE" sz="800" dirty="0">
              <a:solidFill>
                <a:srgbClr val="FFCC00"/>
              </a:solidFill>
              <a:latin typeface="Times New Roman" charset="0"/>
              <a:ea typeface="ＭＳ Ｐゴシック" charset="0"/>
            </a:endParaRPr>
          </a:p>
          <a:p>
            <a:pPr marL="457200" indent="-457200">
              <a:spcBef>
                <a:spcPct val="20000"/>
              </a:spcBef>
              <a:buFontTx/>
              <a:buChar char="•"/>
              <a:tabLst>
                <a:tab pos="3429000" algn="r"/>
              </a:tabLst>
              <a:defRPr/>
            </a:pPr>
            <a:endParaRPr lang="nl-BE" sz="2400" dirty="0">
              <a:latin typeface="Times New Roman" charset="0"/>
              <a:ea typeface="ＭＳ Ｐゴシック" charset="0"/>
            </a:endParaRPr>
          </a:p>
          <a:p>
            <a:pPr marL="457200" indent="-457200">
              <a:spcBef>
                <a:spcPct val="20000"/>
              </a:spcBef>
              <a:buFontTx/>
              <a:buChar char="•"/>
              <a:tabLst>
                <a:tab pos="3429000" algn="r"/>
              </a:tabLst>
              <a:defRPr/>
            </a:pPr>
            <a:r>
              <a:rPr lang="nl-BE" sz="2400" dirty="0">
                <a:solidFill>
                  <a:schemeClr val="tx2"/>
                </a:solidFill>
                <a:latin typeface="Times New Roman" charset="0"/>
                <a:ea typeface="ＭＳ Ｐゴシック" charset="0"/>
              </a:rPr>
              <a:t>Na het verwerken van het resultaat kunnen de resultatenrekening en de eindbalans opgesteld worden</a:t>
            </a:r>
          </a:p>
          <a:p>
            <a:pPr marL="457200" indent="-457200">
              <a:spcBef>
                <a:spcPct val="20000"/>
              </a:spcBef>
              <a:buFontTx/>
              <a:buChar char="•"/>
              <a:tabLst>
                <a:tab pos="3429000" algn="r"/>
              </a:tabLst>
              <a:defRPr/>
            </a:pPr>
            <a:r>
              <a:rPr lang="nl-BE" sz="2400" dirty="0">
                <a:solidFill>
                  <a:schemeClr val="tx2"/>
                </a:solidFill>
                <a:latin typeface="Times New Roman" charset="0"/>
                <a:ea typeface="ＭＳ Ｐゴシック" charset="0"/>
              </a:rPr>
              <a:t>Uiteraard worden in deze definitieve resultatenrekening en de eindbalans alleen de saldi van respectievelijk de resultatenrekeningen en balansrekeningen opgenomen</a:t>
            </a:r>
          </a:p>
          <a:p>
            <a:pPr marL="1371600" lvl="2" indent="-457200">
              <a:spcBef>
                <a:spcPct val="20000"/>
              </a:spcBef>
              <a:tabLst>
                <a:tab pos="3429000" algn="r"/>
              </a:tabLst>
              <a:defRPr/>
            </a:pPr>
            <a:endParaRPr lang="nl-BE" sz="2400" i="1" dirty="0">
              <a:solidFill>
                <a:schemeClr val="tx2"/>
              </a:solidFill>
              <a:latin typeface="Times New Roman" charset="0"/>
              <a:ea typeface="ＭＳ Ｐゴシック" charset="0"/>
              <a:sym typeface="Wingdings" charset="0"/>
            </a:endParaRPr>
          </a:p>
        </p:txBody>
      </p:sp>
      <p:sp>
        <p:nvSpPr>
          <p:cNvPr id="2" name="Slide Number Placeholder 1">
            <a:extLst>
              <a:ext uri="{FF2B5EF4-FFF2-40B4-BE49-F238E27FC236}">
                <a16:creationId xmlns:a16="http://schemas.microsoft.com/office/drawing/2014/main" id="{9CB9CDA8-C7C4-4EAA-8585-7E2560E8E58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Rectangle 4"/>
          <p:cNvSpPr>
            <a:spLocks noChangeArrowheads="1"/>
          </p:cNvSpPr>
          <p:nvPr/>
        </p:nvSpPr>
        <p:spPr bwMode="auto">
          <a:xfrm>
            <a:off x="1040860" y="1053459"/>
            <a:ext cx="9990306" cy="31885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square">
            <a:spAutoFit/>
          </a:bodyPr>
          <a:lstStyle/>
          <a:p>
            <a:pPr marL="228600" lvl="0" indent="-228600" defTabSz="914400">
              <a:lnSpc>
                <a:spcPct val="90000"/>
              </a:lnSpc>
              <a:spcBef>
                <a:spcPts val="1000"/>
              </a:spcBef>
              <a:buClr>
                <a:srgbClr val="EA2C38"/>
              </a:buClr>
              <a:buSzPct val="75000"/>
              <a:buFont typeface="Wingdings" pitchFamily="2" charset="2"/>
              <a:buChar char="§"/>
            </a:pPr>
            <a:r>
              <a:rPr lang="nl-BE" sz="2400" b="1" dirty="0">
                <a:solidFill>
                  <a:srgbClr val="002E65"/>
                </a:solidFill>
              </a:rPr>
              <a:t>(</a:t>
            </a:r>
            <a:r>
              <a:rPr lang="nl-BE" sz="2400" b="1" dirty="0" err="1">
                <a:solidFill>
                  <a:srgbClr val="002E65"/>
                </a:solidFill>
              </a:rPr>
              <a:t>bedrijfs</a:t>
            </a:r>
            <a:r>
              <a:rPr lang="nl-BE" sz="2400" b="1" dirty="0">
                <a:solidFill>
                  <a:srgbClr val="002E65"/>
                </a:solidFill>
              </a:rPr>
              <a:t>)EBIT =  </a:t>
            </a:r>
            <a:r>
              <a:rPr lang="nl-BE" sz="2400" b="1" dirty="0" err="1">
                <a:solidFill>
                  <a:srgbClr val="002E65"/>
                </a:solidFill>
              </a:rPr>
              <a:t>recurrente</a:t>
            </a:r>
            <a:r>
              <a:rPr lang="nl-BE" sz="2400" b="1" dirty="0">
                <a:solidFill>
                  <a:srgbClr val="002E65"/>
                </a:solidFill>
              </a:rPr>
              <a:t> bedrijfsopbrengsten – </a:t>
            </a:r>
            <a:r>
              <a:rPr lang="nl-BE" sz="2400" b="1" dirty="0" err="1">
                <a:solidFill>
                  <a:srgbClr val="002E65"/>
                </a:solidFill>
              </a:rPr>
              <a:t>recurrente</a:t>
            </a:r>
            <a:r>
              <a:rPr lang="nl-BE" sz="2400" b="1" dirty="0">
                <a:solidFill>
                  <a:srgbClr val="002E65"/>
                </a:solidFill>
              </a:rPr>
              <a:t> bedrijfskosten </a:t>
            </a:r>
          </a:p>
          <a:p>
            <a:pPr lvl="0" defTabSz="914400">
              <a:lnSpc>
                <a:spcPct val="90000"/>
              </a:lnSpc>
              <a:spcBef>
                <a:spcPts val="1000"/>
              </a:spcBef>
              <a:buClr>
                <a:srgbClr val="EA2C38"/>
              </a:buClr>
              <a:buSzPct val="75000"/>
            </a:pPr>
            <a:endParaRPr lang="nl-BE" sz="2400" b="1" dirty="0">
              <a:solidFill>
                <a:srgbClr val="002E65"/>
              </a:solidFill>
            </a:endParaRPr>
          </a:p>
          <a:p>
            <a:pPr marL="228600" lvl="0" indent="-228600" defTabSz="914400">
              <a:lnSpc>
                <a:spcPct val="90000"/>
              </a:lnSpc>
              <a:spcBef>
                <a:spcPts val="1000"/>
              </a:spcBef>
              <a:buClr>
                <a:srgbClr val="EA2C38"/>
              </a:buClr>
              <a:buSzPct val="75000"/>
              <a:buFont typeface="Wingdings" pitchFamily="2" charset="2"/>
              <a:buChar char="§"/>
            </a:pPr>
            <a:r>
              <a:rPr lang="nl-BE" sz="2400" b="1" dirty="0">
                <a:solidFill>
                  <a:srgbClr val="002E65"/>
                </a:solidFill>
              </a:rPr>
              <a:t>(</a:t>
            </a:r>
            <a:r>
              <a:rPr lang="nl-BE" sz="2400" b="1" dirty="0" err="1">
                <a:solidFill>
                  <a:srgbClr val="002E65"/>
                </a:solidFill>
              </a:rPr>
              <a:t>bedrijfs</a:t>
            </a:r>
            <a:r>
              <a:rPr lang="nl-BE" sz="2400" b="1" dirty="0">
                <a:solidFill>
                  <a:srgbClr val="002E65"/>
                </a:solidFill>
              </a:rPr>
              <a:t>)EBITDA =   (</a:t>
            </a:r>
            <a:r>
              <a:rPr lang="nl-BE" sz="2400" b="1" dirty="0" err="1">
                <a:solidFill>
                  <a:srgbClr val="002E65"/>
                </a:solidFill>
              </a:rPr>
              <a:t>bedrijfs</a:t>
            </a:r>
            <a:r>
              <a:rPr lang="nl-BE" sz="2400" b="1" dirty="0">
                <a:solidFill>
                  <a:srgbClr val="002E65"/>
                </a:solidFill>
              </a:rPr>
              <a:t>)EBIT +  </a:t>
            </a:r>
          </a:p>
          <a:p>
            <a:pPr lvl="0" defTabSz="914400">
              <a:lnSpc>
                <a:spcPct val="90000"/>
              </a:lnSpc>
              <a:spcBef>
                <a:spcPts val="1000"/>
              </a:spcBef>
              <a:buClr>
                <a:srgbClr val="EA2C38"/>
              </a:buClr>
              <a:buSzPct val="75000"/>
            </a:pPr>
            <a:r>
              <a:rPr lang="nl-BE" sz="2400" b="1" dirty="0">
                <a:solidFill>
                  <a:srgbClr val="002E65"/>
                </a:solidFill>
              </a:rPr>
              <a:t>	+  Niet-kaskosten van bedrijfs- en financiële aard</a:t>
            </a:r>
          </a:p>
          <a:p>
            <a:pPr lvl="0" defTabSz="914400">
              <a:lnSpc>
                <a:spcPct val="90000"/>
              </a:lnSpc>
              <a:spcBef>
                <a:spcPts val="1000"/>
              </a:spcBef>
              <a:buClr>
                <a:srgbClr val="EA2C38"/>
              </a:buClr>
              <a:buSzPct val="75000"/>
            </a:pPr>
            <a:endParaRPr lang="nl-BE" sz="2400" b="1" dirty="0">
              <a:solidFill>
                <a:srgbClr val="002E65"/>
              </a:solidFill>
            </a:endParaRPr>
          </a:p>
          <a:p>
            <a:pPr marL="228600" lvl="0" indent="-228600" defTabSz="914400">
              <a:lnSpc>
                <a:spcPct val="90000"/>
              </a:lnSpc>
              <a:spcBef>
                <a:spcPts val="1000"/>
              </a:spcBef>
              <a:buClr>
                <a:srgbClr val="EA2C38"/>
              </a:buClr>
              <a:buSzPct val="75000"/>
              <a:buFont typeface="Wingdings" pitchFamily="2" charset="2"/>
              <a:buChar char="§"/>
            </a:pPr>
            <a:r>
              <a:rPr lang="nl-BE" sz="2400" b="1" dirty="0">
                <a:solidFill>
                  <a:srgbClr val="002E65"/>
                </a:solidFill>
              </a:rPr>
              <a:t>Netto Cashflow = </a:t>
            </a:r>
          </a:p>
          <a:p>
            <a:pPr lvl="0" defTabSz="914400">
              <a:lnSpc>
                <a:spcPct val="90000"/>
              </a:lnSpc>
              <a:spcBef>
                <a:spcPts val="1000"/>
              </a:spcBef>
              <a:buClr>
                <a:srgbClr val="EA2C38"/>
              </a:buClr>
              <a:buSzPct val="75000"/>
            </a:pPr>
            <a:r>
              <a:rPr lang="nl-BE" sz="2400" b="1" dirty="0">
                <a:solidFill>
                  <a:srgbClr val="002E65"/>
                </a:solidFill>
              </a:rPr>
              <a:t>	Winst (of  verlies) van het boekjaar na belastingen + niet-kaskosten</a:t>
            </a:r>
            <a:endParaRPr lang="nl-BE" sz="2400" i="1" dirty="0">
              <a:solidFill>
                <a:schemeClr val="tx2"/>
              </a:solidFill>
              <a:latin typeface="Times New Roman" charset="0"/>
              <a:ea typeface="ＭＳ Ｐゴシック" charset="0"/>
              <a:sym typeface="Wingdings" charset="0"/>
            </a:endParaRPr>
          </a:p>
        </p:txBody>
      </p:sp>
      <p:sp>
        <p:nvSpPr>
          <p:cNvPr id="2" name="Slide Number Placeholder 1">
            <a:extLst>
              <a:ext uri="{FF2B5EF4-FFF2-40B4-BE49-F238E27FC236}">
                <a16:creationId xmlns:a16="http://schemas.microsoft.com/office/drawing/2014/main" id="{9CB9CDA8-C7C4-4EAA-8585-7E2560E8E58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
        <p:nvSpPr>
          <p:cNvPr id="4" name="Rectangle 2">
            <a:extLst>
              <a:ext uri="{FF2B5EF4-FFF2-40B4-BE49-F238E27FC236}">
                <a16:creationId xmlns:a16="http://schemas.microsoft.com/office/drawing/2014/main" id="{014BBF05-C330-47E8-9781-9AFCB1FD2496}"/>
              </a:ext>
            </a:extLst>
          </p:cNvPr>
          <p:cNvSpPr txBox="1">
            <a:spLocks noChangeArrowheads="1"/>
          </p:cNvSpPr>
          <p:nvPr/>
        </p:nvSpPr>
        <p:spPr>
          <a:xfrm>
            <a:off x="2160587" y="324854"/>
            <a:ext cx="7870825" cy="60157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kern="1200">
                <a:solidFill>
                  <a:schemeClr val="tx2"/>
                </a:solidFill>
                <a:latin typeface="+mj-lt"/>
                <a:ea typeface="+mj-ea"/>
                <a:cs typeface="+mj-cs"/>
              </a:defRPr>
            </a:lvl1pPr>
          </a:lstStyle>
          <a:p>
            <a:pPr algn="ctr">
              <a:defRPr/>
            </a:pPr>
            <a:r>
              <a:rPr lang="nl-NL" sz="3200"/>
              <a:t>Nog enkele begrippen</a:t>
            </a:r>
            <a:endParaRPr lang="nl-NL" dirty="0"/>
          </a:p>
        </p:txBody>
      </p:sp>
    </p:spTree>
    <p:extLst>
      <p:ext uri="{BB962C8B-B14F-4D97-AF65-F5344CB8AC3E}">
        <p14:creationId xmlns:p14="http://schemas.microsoft.com/office/powerpoint/2010/main" val="174605349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eaLnBrk="1" hangingPunct="1">
              <a:defRPr/>
            </a:pPr>
            <a:r>
              <a:rPr lang="nl-BE" sz="4000" u="sng" dirty="0">
                <a:solidFill>
                  <a:schemeClr val="tx2"/>
                </a:solidFill>
              </a:rPr>
              <a:t>De balans</a:t>
            </a:r>
            <a:endParaRPr lang="nl-NL" sz="4000" u="sng" dirty="0">
              <a:solidFill>
                <a:schemeClr val="tx2"/>
              </a:solidFill>
            </a:endParaRPr>
          </a:p>
        </p:txBody>
      </p:sp>
      <p:sp>
        <p:nvSpPr>
          <p:cNvPr id="3075" name="Rectangle 3"/>
          <p:cNvSpPr>
            <a:spLocks noGrp="1" noChangeArrowheads="1"/>
          </p:cNvSpPr>
          <p:nvPr>
            <p:ph idx="1"/>
          </p:nvPr>
        </p:nvSpPr>
        <p:spPr/>
        <p:txBody>
          <a:bodyPr>
            <a:normAutofit/>
          </a:bodyPr>
          <a:lstStyle/>
          <a:p>
            <a:pPr eaLnBrk="1" hangingPunct="1">
              <a:buFont typeface="Wingdings" panose="05000000000000000000" pitchFamily="2" charset="2"/>
              <a:buNone/>
              <a:defRPr/>
            </a:pPr>
            <a:r>
              <a:rPr lang="nl-BE" sz="2800" dirty="0"/>
              <a:t>Boekhouden =&gt;</a:t>
            </a:r>
          </a:p>
          <a:p>
            <a:pPr eaLnBrk="1" hangingPunct="1">
              <a:buFont typeface="Wingdings" panose="05000000000000000000" pitchFamily="2" charset="2"/>
              <a:buNone/>
              <a:defRPr/>
            </a:pPr>
            <a:endParaRPr lang="nl-BE" sz="2400" dirty="0"/>
          </a:p>
          <a:p>
            <a:pPr eaLnBrk="1" hangingPunct="1">
              <a:defRPr/>
            </a:pPr>
            <a:r>
              <a:rPr lang="nl-BE" sz="2400" dirty="0"/>
              <a:t>registreren van transacties</a:t>
            </a:r>
          </a:p>
          <a:p>
            <a:pPr eaLnBrk="1" hangingPunct="1">
              <a:defRPr/>
            </a:pPr>
            <a:r>
              <a:rPr lang="nl-BE" sz="2400" dirty="0"/>
              <a:t>op basis van documenten</a:t>
            </a:r>
          </a:p>
          <a:p>
            <a:pPr eaLnBrk="1" hangingPunct="1">
              <a:defRPr/>
            </a:pPr>
            <a:r>
              <a:rPr lang="nl-BE" sz="2400" dirty="0"/>
              <a:t>dubbele registratie van elke verrichting</a:t>
            </a:r>
            <a:br>
              <a:rPr lang="nl-BE" sz="2400" dirty="0"/>
            </a:br>
            <a:r>
              <a:rPr lang="nl-BE" sz="2400" dirty="0"/>
              <a:t>(debet = credit)</a:t>
            </a:r>
          </a:p>
          <a:p>
            <a:pPr eaLnBrk="1" hangingPunct="1">
              <a:defRPr/>
            </a:pPr>
            <a:endParaRPr lang="nl-BE" sz="2400" dirty="0"/>
          </a:p>
          <a:p>
            <a:pPr eaLnBrk="1" hangingPunct="1">
              <a:defRPr/>
            </a:pPr>
            <a:endParaRPr lang="nl-BE" dirty="0">
              <a:ea typeface="+mn-ea"/>
            </a:endParaRPr>
          </a:p>
          <a:p>
            <a:pPr eaLnBrk="1" hangingPunct="1">
              <a:defRPr/>
            </a:pPr>
            <a:endParaRPr lang="nl-NL" dirty="0">
              <a:ea typeface="+mn-ea"/>
            </a:endParaRPr>
          </a:p>
        </p:txBody>
      </p:sp>
      <p:sp>
        <p:nvSpPr>
          <p:cNvPr id="2" name="Slide Number Placeholder 1">
            <a:extLst>
              <a:ext uri="{FF2B5EF4-FFF2-40B4-BE49-F238E27FC236}">
                <a16:creationId xmlns:a16="http://schemas.microsoft.com/office/drawing/2014/main" id="{D9DDC349-AAE7-4885-9009-AEE52ADEA1C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765382-9BBB-4B51-98A0-FC3344B8DAF5}"/>
              </a:ext>
            </a:extLst>
          </p:cNvPr>
          <p:cNvSpPr>
            <a:spLocks noGrp="1"/>
          </p:cNvSpPr>
          <p:nvPr>
            <p:ph type="title"/>
          </p:nvPr>
        </p:nvSpPr>
        <p:spPr/>
        <p:txBody>
          <a:bodyPr>
            <a:normAutofit fontScale="90000"/>
          </a:bodyPr>
          <a:lstStyle/>
          <a:p>
            <a:pPr>
              <a:defRPr/>
            </a:pPr>
            <a:r>
              <a:rPr lang="nl-BE" u="sng" dirty="0"/>
              <a:t>1.1. Financieringsmiddelen (bronnen)</a:t>
            </a:r>
            <a:br>
              <a:rPr lang="nl-BE" sz="6000" u="sng" dirty="0"/>
            </a:br>
            <a:br>
              <a:rPr lang="nl-BE" sz="6000" dirty="0"/>
            </a:br>
            <a:endParaRPr lang="nl-BE" dirty="0"/>
          </a:p>
        </p:txBody>
      </p:sp>
      <p:sp>
        <p:nvSpPr>
          <p:cNvPr id="6147" name="Rectangle 3"/>
          <p:cNvSpPr>
            <a:spLocks noGrp="1" noChangeArrowheads="1"/>
          </p:cNvSpPr>
          <p:nvPr>
            <p:ph idx="1"/>
          </p:nvPr>
        </p:nvSpPr>
        <p:spPr/>
        <p:txBody>
          <a:bodyPr>
            <a:normAutofit/>
          </a:bodyPr>
          <a:lstStyle/>
          <a:p>
            <a:pPr eaLnBrk="1" hangingPunct="1">
              <a:defRPr/>
            </a:pPr>
            <a:r>
              <a:rPr lang="nl-BE" sz="2400" dirty="0"/>
              <a:t>Eigen middelen (kapitaal)</a:t>
            </a:r>
          </a:p>
          <a:p>
            <a:pPr lvl="2" eaLnBrk="1" hangingPunct="1">
              <a:defRPr/>
            </a:pPr>
            <a:r>
              <a:rPr lang="nl-BE" sz="2000" dirty="0"/>
              <a:t>Middelen verschaft door de aandeelhouders</a:t>
            </a:r>
          </a:p>
          <a:p>
            <a:pPr eaLnBrk="1" hangingPunct="1">
              <a:buFont typeface="Wingdings" panose="05000000000000000000" pitchFamily="2" charset="2"/>
              <a:buNone/>
              <a:defRPr/>
            </a:pPr>
            <a:r>
              <a:rPr lang="nl-BE" dirty="0">
                <a:ea typeface="+mn-ea"/>
              </a:rPr>
              <a:t>				</a:t>
            </a:r>
            <a:r>
              <a:rPr lang="nl-BE" sz="2400" dirty="0">
                <a:solidFill>
                  <a:srgbClr val="66FF33"/>
                </a:solidFill>
              </a:rPr>
              <a:t>Eigen vermogen</a:t>
            </a:r>
          </a:p>
          <a:p>
            <a:pPr eaLnBrk="1" hangingPunct="1">
              <a:buFont typeface="Wingdings" panose="05000000000000000000" pitchFamily="2" charset="2"/>
              <a:buNone/>
              <a:defRPr/>
            </a:pPr>
            <a:endParaRPr lang="nl-BE" sz="1000" dirty="0">
              <a:solidFill>
                <a:srgbClr val="FF0000"/>
              </a:solidFill>
            </a:endParaRPr>
          </a:p>
          <a:p>
            <a:pPr eaLnBrk="1" hangingPunct="1">
              <a:defRPr/>
            </a:pPr>
            <a:r>
              <a:rPr lang="nl-BE" sz="2400" dirty="0"/>
              <a:t>Financieringsmiddelen van derden</a:t>
            </a:r>
            <a:r>
              <a:rPr lang="nl-BE" dirty="0">
                <a:ea typeface="+mn-ea"/>
              </a:rPr>
              <a:t> </a:t>
            </a:r>
          </a:p>
          <a:p>
            <a:pPr lvl="2" eaLnBrk="1" hangingPunct="1">
              <a:defRPr/>
            </a:pPr>
            <a:r>
              <a:rPr lang="nl-BE" sz="2000" dirty="0"/>
              <a:t>Schulden aan derden</a:t>
            </a:r>
          </a:p>
          <a:p>
            <a:pPr eaLnBrk="1" hangingPunct="1">
              <a:buFont typeface="Wingdings" panose="05000000000000000000" pitchFamily="2" charset="2"/>
              <a:buNone/>
              <a:defRPr/>
            </a:pPr>
            <a:r>
              <a:rPr lang="nl-BE" dirty="0">
                <a:ea typeface="+mn-ea"/>
              </a:rPr>
              <a:t>				</a:t>
            </a:r>
            <a:r>
              <a:rPr lang="nl-BE" sz="2400" dirty="0">
                <a:solidFill>
                  <a:srgbClr val="66FF33"/>
                </a:solidFill>
              </a:rPr>
              <a:t>Vreemd vermogen</a:t>
            </a:r>
            <a:endParaRPr lang="nl-NL" sz="2400" dirty="0">
              <a:solidFill>
                <a:srgbClr val="66FF33"/>
              </a:solidFill>
            </a:endParaRPr>
          </a:p>
        </p:txBody>
      </p:sp>
      <p:sp>
        <p:nvSpPr>
          <p:cNvPr id="7172" name="Rectangle 7"/>
          <p:cNvSpPr>
            <a:spLocks noChangeArrowheads="1"/>
          </p:cNvSpPr>
          <p:nvPr/>
        </p:nvSpPr>
        <p:spPr bwMode="auto">
          <a:xfrm>
            <a:off x="2209800" y="228600"/>
            <a:ext cx="7772400" cy="99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spcBef>
                <a:spcPct val="20000"/>
              </a:spcBef>
              <a:buFontTx/>
              <a:buChar char="•"/>
              <a:defRPr/>
            </a:pPr>
            <a:endParaRPr lang="en-US" sz="3200">
              <a:latin typeface="Times New Roman" charset="0"/>
              <a:ea typeface="ＭＳ Ｐゴシック" charset="0"/>
            </a:endParaRPr>
          </a:p>
        </p:txBody>
      </p:sp>
      <p:sp>
        <p:nvSpPr>
          <p:cNvPr id="7173" name="Rectangle 8"/>
          <p:cNvSpPr>
            <a:spLocks noChangeArrowheads="1"/>
          </p:cNvSpPr>
          <p:nvPr/>
        </p:nvSpPr>
        <p:spPr bwMode="auto">
          <a:xfrm>
            <a:off x="3633788" y="5275263"/>
            <a:ext cx="5689600" cy="749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spcBef>
                <a:spcPct val="20000"/>
              </a:spcBef>
              <a:defRPr/>
            </a:pPr>
            <a:r>
              <a:rPr lang="nl-BE" sz="3200" b="1">
                <a:solidFill>
                  <a:srgbClr val="FF0000"/>
                </a:solidFill>
                <a:latin typeface="Times New Roman" charset="0"/>
                <a:ea typeface="ＭＳ Ｐゴシック" charset="0"/>
              </a:rPr>
              <a:t>PASSIEF</a:t>
            </a:r>
            <a:r>
              <a:rPr lang="nl-BE" sz="3200">
                <a:latin typeface="Times New Roman" charset="0"/>
                <a:ea typeface="ＭＳ Ｐゴシック" charset="0"/>
              </a:rPr>
              <a:t> van de onderneming</a:t>
            </a:r>
            <a:endParaRPr lang="nl-NL" sz="3200">
              <a:latin typeface="Times New Roman" charset="0"/>
              <a:ea typeface="ＭＳ Ｐゴシック" charset="0"/>
            </a:endParaRPr>
          </a:p>
        </p:txBody>
      </p:sp>
      <p:sp>
        <p:nvSpPr>
          <p:cNvPr id="7174" name="AutoShape 9"/>
          <p:cNvSpPr>
            <a:spLocks noChangeArrowheads="1"/>
          </p:cNvSpPr>
          <p:nvPr/>
        </p:nvSpPr>
        <p:spPr bwMode="auto">
          <a:xfrm>
            <a:off x="2652714" y="5330825"/>
            <a:ext cx="949325" cy="488950"/>
          </a:xfrm>
          <a:prstGeom prst="rightArrow">
            <a:avLst>
              <a:gd name="adj1" fmla="val 50000"/>
              <a:gd name="adj2" fmla="val 48539"/>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nl-BE">
              <a:latin typeface="Arial" charset="0"/>
              <a:ea typeface="ＭＳ Ｐゴシック" charset="0"/>
            </a:endParaRPr>
          </a:p>
        </p:txBody>
      </p:sp>
      <p:sp>
        <p:nvSpPr>
          <p:cNvPr id="7175" name="AutoShape 10"/>
          <p:cNvSpPr>
            <a:spLocks noChangeArrowheads="1"/>
          </p:cNvSpPr>
          <p:nvPr/>
        </p:nvSpPr>
        <p:spPr bwMode="auto">
          <a:xfrm>
            <a:off x="2540008" y="4637249"/>
            <a:ext cx="685800" cy="228600"/>
          </a:xfrm>
          <a:prstGeom prst="rightArrow">
            <a:avLst>
              <a:gd name="adj1" fmla="val 50000"/>
              <a:gd name="adj2" fmla="val 75000"/>
            </a:avLst>
          </a:prstGeom>
          <a:solidFill>
            <a:srgbClr val="66FF33"/>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nl-BE">
              <a:latin typeface="Arial" charset="0"/>
              <a:ea typeface="ＭＳ Ｐゴシック" charset="0"/>
            </a:endParaRPr>
          </a:p>
        </p:txBody>
      </p:sp>
      <p:sp>
        <p:nvSpPr>
          <p:cNvPr id="7176" name="AutoShape 12"/>
          <p:cNvSpPr>
            <a:spLocks noChangeArrowheads="1"/>
          </p:cNvSpPr>
          <p:nvPr/>
        </p:nvSpPr>
        <p:spPr bwMode="auto">
          <a:xfrm>
            <a:off x="2309814" y="2932113"/>
            <a:ext cx="685800" cy="228600"/>
          </a:xfrm>
          <a:prstGeom prst="rightArrow">
            <a:avLst>
              <a:gd name="adj1" fmla="val 50000"/>
              <a:gd name="adj2" fmla="val 75000"/>
            </a:avLst>
          </a:prstGeom>
          <a:solidFill>
            <a:srgbClr val="66FF33"/>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nl-BE">
              <a:latin typeface="Arial" charset="0"/>
              <a:ea typeface="ＭＳ Ｐゴシック" charset="0"/>
            </a:endParaRPr>
          </a:p>
        </p:txBody>
      </p:sp>
      <p:sp>
        <p:nvSpPr>
          <p:cNvPr id="2" name="Slide Number Placeholder 1">
            <a:extLst>
              <a:ext uri="{FF2B5EF4-FFF2-40B4-BE49-F238E27FC236}">
                <a16:creationId xmlns:a16="http://schemas.microsoft.com/office/drawing/2014/main" id="{083E557F-1F1F-4C0B-BB0D-30BCA2DAAED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algn="ctr" eaLnBrk="1" hangingPunct="1">
              <a:defRPr/>
            </a:pPr>
            <a:r>
              <a:rPr lang="nl-BE" sz="3200" u="sng" dirty="0">
                <a:solidFill>
                  <a:schemeClr val="tx2"/>
                </a:solidFill>
              </a:rPr>
              <a:t>Werkmiddelen</a:t>
            </a:r>
            <a:r>
              <a:rPr lang="nl-BE" u="sng" dirty="0">
                <a:solidFill>
                  <a:schemeClr val="tx2"/>
                </a:solidFill>
                <a:ea typeface="+mj-ea"/>
              </a:rPr>
              <a:t> </a:t>
            </a:r>
            <a:br>
              <a:rPr lang="nl-BE" u="sng" dirty="0">
                <a:solidFill>
                  <a:schemeClr val="tx2"/>
                </a:solidFill>
                <a:ea typeface="+mj-ea"/>
              </a:rPr>
            </a:br>
            <a:r>
              <a:rPr lang="nl-BE" sz="3200" u="sng" dirty="0">
                <a:solidFill>
                  <a:schemeClr val="tx2"/>
                </a:solidFill>
              </a:rPr>
              <a:t>(bestedingen en bezittingen):</a:t>
            </a:r>
            <a:br>
              <a:rPr lang="nl-BE" sz="3200" u="sng" dirty="0">
                <a:solidFill>
                  <a:schemeClr val="tx2"/>
                </a:solidFill>
              </a:rPr>
            </a:br>
            <a:endParaRPr lang="nl-NL" sz="3200" u="sng" dirty="0">
              <a:solidFill>
                <a:schemeClr val="tx2"/>
              </a:solidFill>
            </a:endParaRPr>
          </a:p>
        </p:txBody>
      </p:sp>
      <p:sp>
        <p:nvSpPr>
          <p:cNvPr id="8195" name="Rectangle 3"/>
          <p:cNvSpPr>
            <a:spLocks noGrp="1" noChangeArrowheads="1"/>
          </p:cNvSpPr>
          <p:nvPr>
            <p:ph idx="1"/>
          </p:nvPr>
        </p:nvSpPr>
        <p:spPr/>
        <p:txBody>
          <a:bodyPr>
            <a:normAutofit/>
          </a:bodyPr>
          <a:lstStyle/>
          <a:p>
            <a:pPr eaLnBrk="1" hangingPunct="1"/>
            <a:r>
              <a:rPr lang="nl-BE" sz="2400" dirty="0"/>
              <a:t>Vaste werkmiddelen</a:t>
            </a:r>
          </a:p>
          <a:p>
            <a:pPr lvl="2" eaLnBrk="1" hangingPunct="1"/>
            <a:r>
              <a:rPr lang="nl-BE" sz="2000" dirty="0">
                <a:ea typeface="Arial" panose="020B0604020202020204" pitchFamily="34" charset="0"/>
              </a:rPr>
              <a:t>Investeringen (materiële en financiële)</a:t>
            </a:r>
          </a:p>
          <a:p>
            <a:pPr eaLnBrk="1" hangingPunct="1">
              <a:buFont typeface="Wingdings" panose="05000000000000000000" pitchFamily="2" charset="2"/>
              <a:buNone/>
            </a:pPr>
            <a:r>
              <a:rPr lang="nl-BE" dirty="0"/>
              <a:t>				</a:t>
            </a:r>
            <a:r>
              <a:rPr lang="nl-BE" sz="2400" dirty="0">
                <a:solidFill>
                  <a:srgbClr val="66FF33"/>
                </a:solidFill>
              </a:rPr>
              <a:t>Vaste activa</a:t>
            </a:r>
          </a:p>
          <a:p>
            <a:pPr eaLnBrk="1" hangingPunct="1">
              <a:buFont typeface="Wingdings" panose="05000000000000000000" pitchFamily="2" charset="2"/>
              <a:buNone/>
            </a:pPr>
            <a:endParaRPr lang="nl-BE" sz="2400" dirty="0">
              <a:solidFill>
                <a:srgbClr val="FF0000"/>
              </a:solidFill>
            </a:endParaRPr>
          </a:p>
          <a:p>
            <a:pPr eaLnBrk="1" hangingPunct="1"/>
            <a:r>
              <a:rPr lang="nl-BE" sz="2400" dirty="0"/>
              <a:t>Vlottende werkmiddelen</a:t>
            </a:r>
          </a:p>
          <a:p>
            <a:pPr lvl="2" eaLnBrk="1" hangingPunct="1"/>
            <a:r>
              <a:rPr lang="nl-BE" sz="2000" dirty="0">
                <a:ea typeface="Arial" panose="020B0604020202020204" pitchFamily="34" charset="0"/>
              </a:rPr>
              <a:t>Bedrijfscyclus</a:t>
            </a:r>
          </a:p>
          <a:p>
            <a:pPr eaLnBrk="1" hangingPunct="1">
              <a:buFont typeface="Wingdings" panose="05000000000000000000" pitchFamily="2" charset="2"/>
              <a:buNone/>
            </a:pPr>
            <a:r>
              <a:rPr lang="nl-BE" dirty="0"/>
              <a:t>				</a:t>
            </a:r>
            <a:r>
              <a:rPr lang="nl-BE" sz="2400" dirty="0">
                <a:solidFill>
                  <a:srgbClr val="66FF33"/>
                </a:solidFill>
              </a:rPr>
              <a:t>Vlottende activa</a:t>
            </a:r>
            <a:endParaRPr lang="nl-NL" sz="2400" dirty="0">
              <a:solidFill>
                <a:srgbClr val="66FF33"/>
              </a:solidFill>
            </a:endParaRPr>
          </a:p>
        </p:txBody>
      </p:sp>
      <p:sp>
        <p:nvSpPr>
          <p:cNvPr id="8197" name="AutoShape 4"/>
          <p:cNvSpPr>
            <a:spLocks noChangeArrowheads="1"/>
          </p:cNvSpPr>
          <p:nvPr/>
        </p:nvSpPr>
        <p:spPr bwMode="auto">
          <a:xfrm>
            <a:off x="2523737" y="4662490"/>
            <a:ext cx="685800" cy="228600"/>
          </a:xfrm>
          <a:prstGeom prst="rightArrow">
            <a:avLst>
              <a:gd name="adj1" fmla="val 50000"/>
              <a:gd name="adj2" fmla="val 75000"/>
            </a:avLst>
          </a:prstGeom>
          <a:solidFill>
            <a:srgbClr val="66FF33"/>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nl-BE">
              <a:latin typeface="Arial" charset="0"/>
              <a:ea typeface="ＭＳ Ｐゴシック" charset="0"/>
            </a:endParaRPr>
          </a:p>
        </p:txBody>
      </p:sp>
      <p:sp>
        <p:nvSpPr>
          <p:cNvPr id="8198" name="AutoShape 5"/>
          <p:cNvSpPr>
            <a:spLocks noChangeArrowheads="1"/>
          </p:cNvSpPr>
          <p:nvPr/>
        </p:nvSpPr>
        <p:spPr bwMode="auto">
          <a:xfrm>
            <a:off x="2451101" y="2882867"/>
            <a:ext cx="685800" cy="228600"/>
          </a:xfrm>
          <a:prstGeom prst="rightArrow">
            <a:avLst>
              <a:gd name="adj1" fmla="val 50000"/>
              <a:gd name="adj2" fmla="val 75000"/>
            </a:avLst>
          </a:prstGeom>
          <a:solidFill>
            <a:srgbClr val="66FF33"/>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nl-BE">
              <a:latin typeface="Arial" charset="0"/>
              <a:ea typeface="ＭＳ Ｐゴシック" charset="0"/>
            </a:endParaRPr>
          </a:p>
        </p:txBody>
      </p:sp>
      <p:sp>
        <p:nvSpPr>
          <p:cNvPr id="8199" name="AutoShape 6"/>
          <p:cNvSpPr>
            <a:spLocks noChangeArrowheads="1"/>
          </p:cNvSpPr>
          <p:nvPr/>
        </p:nvSpPr>
        <p:spPr bwMode="auto">
          <a:xfrm>
            <a:off x="2794001" y="5257801"/>
            <a:ext cx="919163" cy="498475"/>
          </a:xfrm>
          <a:prstGeom prst="rightArrow">
            <a:avLst>
              <a:gd name="adj1" fmla="val 50000"/>
              <a:gd name="adj2" fmla="val 46099"/>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nl-BE">
              <a:solidFill>
                <a:schemeClr val="tx2"/>
              </a:solidFill>
              <a:latin typeface="Arial" charset="0"/>
              <a:ea typeface="ＭＳ Ｐゴシック" charset="0"/>
            </a:endParaRPr>
          </a:p>
        </p:txBody>
      </p:sp>
      <p:sp>
        <p:nvSpPr>
          <p:cNvPr id="8200" name="Rectangle 7"/>
          <p:cNvSpPr>
            <a:spLocks noChangeArrowheads="1"/>
          </p:cNvSpPr>
          <p:nvPr/>
        </p:nvSpPr>
        <p:spPr bwMode="auto">
          <a:xfrm>
            <a:off x="3840163" y="5202239"/>
            <a:ext cx="5141912"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spcBef>
                <a:spcPct val="20000"/>
              </a:spcBef>
              <a:defRPr/>
            </a:pPr>
            <a:r>
              <a:rPr lang="nl-BE" sz="3200" b="1">
                <a:solidFill>
                  <a:srgbClr val="FF0000"/>
                </a:solidFill>
                <a:latin typeface="Times New Roman" charset="0"/>
                <a:ea typeface="ＭＳ Ｐゴシック" charset="0"/>
              </a:rPr>
              <a:t>ACTIEF</a:t>
            </a:r>
            <a:r>
              <a:rPr lang="nl-BE" sz="3200">
                <a:solidFill>
                  <a:srgbClr val="003399"/>
                </a:solidFill>
                <a:latin typeface="Times New Roman" charset="0"/>
                <a:ea typeface="ＭＳ Ｐゴシック" charset="0"/>
              </a:rPr>
              <a:t> </a:t>
            </a:r>
            <a:r>
              <a:rPr lang="nl-BE" sz="3200">
                <a:latin typeface="Times New Roman" charset="0"/>
                <a:ea typeface="ＭＳ Ｐゴシック" charset="0"/>
              </a:rPr>
              <a:t>van de onderneming</a:t>
            </a:r>
            <a:endParaRPr lang="nl-NL" sz="3200">
              <a:latin typeface="Times New Roman" charset="0"/>
              <a:ea typeface="ＭＳ Ｐゴシック" charset="0"/>
            </a:endParaRPr>
          </a:p>
        </p:txBody>
      </p:sp>
      <p:sp>
        <p:nvSpPr>
          <p:cNvPr id="2" name="Slide Number Placeholder 1">
            <a:extLst>
              <a:ext uri="{FF2B5EF4-FFF2-40B4-BE49-F238E27FC236}">
                <a16:creationId xmlns:a16="http://schemas.microsoft.com/office/drawing/2014/main" id="{4F1C1E88-5843-4FD5-8FC1-82706ACF308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ransition/>
</p:sld>
</file>

<file path=ppt/theme/theme1.xml><?xml version="1.0" encoding="utf-8"?>
<a:theme xmlns:a="http://schemas.openxmlformats.org/drawingml/2006/main" name="1_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antwerp-algemeen-basic" id="{D5DA2BC7-0486-C44D-8B51-373AD6445CC8}" vid="{15A2C10D-D975-1E44-A6B5-02931D5282AE}"/>
    </a:ext>
  </a:extLst>
</a:theme>
</file>

<file path=ppt/theme/theme2.xml><?xml version="1.0" encoding="utf-8"?>
<a:theme xmlns:a="http://schemas.openxmlformats.org/drawingml/2006/main"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antwerp-algemeen-basic" id="{D5DA2BC7-0486-C44D-8B51-373AD6445CC8}" vid="{15A2C10D-D975-1E44-A6B5-02931D5282AE}"/>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2465</TotalTime>
  <Words>2630</Words>
  <Application>Microsoft Office PowerPoint</Application>
  <PresentationFormat>Widescreen</PresentationFormat>
  <Paragraphs>1479</Paragraphs>
  <Slides>63</Slides>
  <Notes>48</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2</vt:i4>
      </vt:variant>
      <vt:variant>
        <vt:lpstr>Slide Titles</vt:lpstr>
      </vt:variant>
      <vt:variant>
        <vt:i4>63</vt:i4>
      </vt:variant>
    </vt:vector>
  </HeadingPairs>
  <TitlesOfParts>
    <vt:vector size="79" baseType="lpstr">
      <vt:lpstr>MS PGothic</vt:lpstr>
      <vt:lpstr>MS PGothic</vt:lpstr>
      <vt:lpstr>Arial</vt:lpstr>
      <vt:lpstr>Calibri</vt:lpstr>
      <vt:lpstr>Calibri bold</vt:lpstr>
      <vt:lpstr>Cambria</vt:lpstr>
      <vt:lpstr>Comic Sans MS</vt:lpstr>
      <vt:lpstr>Lucida Sans Unicode</vt:lpstr>
      <vt:lpstr>Times New Roman</vt:lpstr>
      <vt:lpstr>Times Roman</vt:lpstr>
      <vt:lpstr>Verdana</vt:lpstr>
      <vt:lpstr>Wingdings</vt:lpstr>
      <vt:lpstr>1_UAntwerpen-basic</vt:lpstr>
      <vt:lpstr>UAntwerpen-basic</vt:lpstr>
      <vt:lpstr>Worksheet</vt:lpstr>
      <vt:lpstr>Werkblad</vt:lpstr>
      <vt:lpstr>       Inleiding tot de jaarrekening  Hoofdstuk 2   Eddy Laveren, Sven Damen &amp; Peter-Jan Engelen,  Financieel Beheer voor KMO’s, Intersentia, Antwerpen, Derde editie.  </vt:lpstr>
      <vt:lpstr>2.1 Welke zijn de wettelijke verplichtingen inzake de boekhouding?</vt:lpstr>
      <vt:lpstr>2.1 Welke zijn de wettelijke verplichtingen inzake de boekhouding?</vt:lpstr>
      <vt:lpstr>2.2 Welke informatie kan men vinden in de jaarrekening?</vt:lpstr>
      <vt:lpstr>2.2 Welke informatie kan men vinden in de jaarrekening?  (vervolg)</vt:lpstr>
      <vt:lpstr>Balans</vt:lpstr>
      <vt:lpstr>De balans</vt:lpstr>
      <vt:lpstr>1.1. Financieringsmiddelen (bronnen)  </vt:lpstr>
      <vt:lpstr>Werkmiddelen  (bestedingen en bezittingen): </vt:lpstr>
      <vt:lpstr>BALANS =  Momentopname van de vermogenstoestand van de onderneming</vt:lpstr>
      <vt:lpstr>Oefening </vt:lpstr>
      <vt:lpstr>Beginbalans Alpha</vt:lpstr>
      <vt:lpstr>Indeling van de balans</vt:lpstr>
      <vt:lpstr>Voorbeeld Debra Bv:  Wijzigingen in werk– en financieringsmiddelen      Beginbalans</vt:lpstr>
      <vt:lpstr>PowerPoint Presentation</vt:lpstr>
      <vt:lpstr>03/04/x1   Debra Bv VOOR boeking aankoopfactuur</vt:lpstr>
      <vt:lpstr>PowerPoint Presentation</vt:lpstr>
      <vt:lpstr>PowerPoint Presentation</vt:lpstr>
      <vt:lpstr>Herwerking van de balans</vt:lpstr>
      <vt:lpstr>Herwerking van de balans</vt:lpstr>
      <vt:lpstr>Herwerkt schema van de balans</vt:lpstr>
      <vt:lpstr>De balansrekeningen</vt:lpstr>
      <vt:lpstr>Boekingsregels van de balansrekeningen</vt:lpstr>
      <vt:lpstr>Voorbeeld: boeken van een aankoopfactuur</vt:lpstr>
      <vt:lpstr>Voorbeeld: registreren van een  bankoverschrijving om leverancier te betalen</vt:lpstr>
      <vt:lpstr>Verschilpunten  tussen balans en rekening</vt:lpstr>
      <vt:lpstr>Resultatenrekening</vt:lpstr>
      <vt:lpstr>De resultatenrekening</vt:lpstr>
      <vt:lpstr>PowerPoint Presentation</vt:lpstr>
      <vt:lpstr>Resultatenrekening</vt:lpstr>
      <vt:lpstr>Resultatenrekening</vt:lpstr>
      <vt:lpstr>Resultatenrekening: bedrijfsresultaat</vt:lpstr>
      <vt:lpstr>Resultatenrekening: financieel resultaat</vt:lpstr>
      <vt:lpstr>Resultatenrekening</vt:lpstr>
      <vt:lpstr>Bestemming van het resultaat</vt:lpstr>
      <vt:lpstr>Bestemming van het resultaat:</vt:lpstr>
      <vt:lpstr>Het minimum algemeen rekeningstelsel</vt:lpstr>
      <vt:lpstr>PowerPoint Presentation</vt:lpstr>
      <vt:lpstr>PowerPoint Presentation</vt:lpstr>
      <vt:lpstr>Jaarrekening nv Zitmeubel</vt:lpstr>
      <vt:lpstr>PowerPoint Presentation</vt:lpstr>
      <vt:lpstr>PowerPoint Presentation</vt:lpstr>
      <vt:lpstr>PowerPoint Presentation</vt:lpstr>
      <vt:lpstr>PowerPoint Presentation</vt:lpstr>
      <vt:lpstr>Van begin- naar eindbalans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2.5 Waardeverminderingen</vt:lpstr>
      <vt:lpstr>PowerPoint Presentation</vt:lpstr>
      <vt:lpstr>PowerPoint Presentation</vt:lpstr>
      <vt:lpstr>PowerPoint Presentation</vt:lpstr>
      <vt:lpstr>PowerPoint Presentation</vt:lpstr>
      <vt:lpstr>PowerPoint Presentation</vt:lpstr>
      <vt:lpstr>Winst =  150:  2/3 blijft in de onderneming en wordt overgedragen naar het  volgende boekjaar; 1/3 wordt uitgekeerd als dividend</vt:lpstr>
      <vt:lpstr> Verlies:  Wordt overgedragen naar het volgende boekjaar</vt:lpstr>
      <vt:lpstr>PowerPoint Presentation</vt:lpstr>
      <vt:lpstr>PowerPoint Presentation</vt:lpstr>
    </vt:vector>
  </TitlesOfParts>
  <Company>AltoAlto bvba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jp staelens</dc:creator>
  <cp:lastModifiedBy>Alain Praet</cp:lastModifiedBy>
  <cp:revision>91</cp:revision>
  <cp:lastPrinted>2012-04-30T08:36:07Z</cp:lastPrinted>
  <dcterms:created xsi:type="dcterms:W3CDTF">2012-04-16T13:59:02Z</dcterms:created>
  <dcterms:modified xsi:type="dcterms:W3CDTF">2025-02-18T10:25:16Z</dcterms:modified>
</cp:coreProperties>
</file>