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nl-NL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nl-N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1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1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C7D8D38-94BC-46C4-AE91-8F043D98A7A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3EBD7F8-6B69-4A7A-96C3-735296176E40}" type="slidenum">
              <a:rPr b="0" lang="nl-NL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3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5FDB4B-7E54-4005-B0A1-C6412DCF1AE4}" type="slidenum">
              <a:rPr b="0" lang="nl-NL" sz="13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83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4B34F7-67D0-4D4C-8372-6E42BDFFF23C}" type="slidenum">
              <a:rPr b="0" lang="nl-NL" sz="12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ldImg"/>
          </p:nvPr>
        </p:nvSpPr>
        <p:spPr>
          <a:xfrm>
            <a:off x="125280" y="773280"/>
            <a:ext cx="6868800" cy="38653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949680" y="4896360"/>
            <a:ext cx="5221080" cy="464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C6F49F-EE73-422A-97AA-35DABB7B6090}" type="slidenum">
              <a:rPr b="0" lang="nl-NL" sz="12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Img"/>
          </p:nvPr>
        </p:nvSpPr>
        <p:spPr>
          <a:xfrm>
            <a:off x="125280" y="773280"/>
            <a:ext cx="6868800" cy="38653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949680" y="4896360"/>
            <a:ext cx="5221080" cy="464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3A4215-23C7-418F-8B51-BEB6D611A3A3}" type="slidenum">
              <a:rPr b="0" lang="nl-NL" sz="12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ldImg"/>
          </p:nvPr>
        </p:nvSpPr>
        <p:spPr>
          <a:xfrm>
            <a:off x="125280" y="773280"/>
            <a:ext cx="6868800" cy="38653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949680" y="4896360"/>
            <a:ext cx="5221080" cy="464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3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03663F-078F-4403-951F-AF495DDF6A4F}" type="slidenum">
              <a:rPr b="0" lang="nl-NL" sz="13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83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ftr" idx="45"/>
          </p:nvPr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Investment Analysis (E. Laveren)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BC0250-EC88-45C8-8990-B6B0B02B32C2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832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ftr" idx="47"/>
          </p:nvPr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Investment Analysis (E. Laveren)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F3DA918-3D2F-4460-9089-8D7BDC2882C3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83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ftr" idx="49"/>
          </p:nvPr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Investment Analysis (E. Laveren)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FDFE8C-6053-4102-9CE4-E5CF8667AA01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832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12CD09-F49A-46B5-8543-4AB4F483E29B}" type="slidenum">
              <a:rPr b="0" lang="nl-NL" sz="12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Img"/>
          </p:nvPr>
        </p:nvSpPr>
        <p:spPr>
          <a:xfrm>
            <a:off x="125280" y="773280"/>
            <a:ext cx="6868800" cy="38653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949680" y="4896360"/>
            <a:ext cx="5221080" cy="464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70C232-7041-40B9-9C1D-4A5DE929371F}" type="slidenum">
              <a:rPr b="0" lang="nl-NL" sz="12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Img"/>
          </p:nvPr>
        </p:nvSpPr>
        <p:spPr>
          <a:xfrm>
            <a:off x="125280" y="773280"/>
            <a:ext cx="6868800" cy="38653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949680" y="4896360"/>
            <a:ext cx="5221080" cy="464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1616DE-1A9D-4D69-87F9-93EB11967D18}" type="slidenum">
              <a:rPr b="0" lang="nl-NL" sz="12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Img"/>
          </p:nvPr>
        </p:nvSpPr>
        <p:spPr>
          <a:xfrm>
            <a:off x="125280" y="773280"/>
            <a:ext cx="6868800" cy="38653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949680" y="4896360"/>
            <a:ext cx="5221080" cy="464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3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E36DBC-F6F8-4823-8FAB-32115127ED63}" type="slidenum">
              <a:rPr b="0" lang="en-GB" sz="13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83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3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047AE4-DAB6-44FD-8B2B-6B9ED8704EA3}" type="slidenum">
              <a:rPr b="0" lang="en-GB" sz="13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Img"/>
          </p:nvPr>
        </p:nvSpPr>
        <p:spPr>
          <a:xfrm>
            <a:off x="141120" y="768240"/>
            <a:ext cx="6821280" cy="38383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0AFFF8-7D7B-4203-BB43-C9D2C44558BA}" type="slidenum">
              <a:rPr b="0" lang="nl-NL" sz="12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ldImg"/>
          </p:nvPr>
        </p:nvSpPr>
        <p:spPr>
          <a:xfrm>
            <a:off x="125280" y="773280"/>
            <a:ext cx="6868800" cy="38653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949680" y="4896360"/>
            <a:ext cx="5221080" cy="464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75DFBB-E64E-4C2C-9095-D8F8D84832C0}" type="slidenum">
              <a:rPr b="0" lang="nl-NL" sz="1200" spc="-1" strike="noStrike">
                <a:solidFill>
                  <a:schemeClr val="dk1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Img"/>
          </p:nvPr>
        </p:nvSpPr>
        <p:spPr>
          <a:xfrm>
            <a:off x="125280" y="773280"/>
            <a:ext cx="6868800" cy="38653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949680" y="4896360"/>
            <a:ext cx="5221080" cy="4640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nl-NL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9BC49A8-EB68-46FF-AFF8-D48025FB1850}" type="slidenum">
              <a:rPr b="0" lang="nl-NL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Img"/>
          </p:nvPr>
        </p:nvSpPr>
        <p:spPr>
          <a:xfrm>
            <a:off x="341280" y="727200"/>
            <a:ext cx="6438600" cy="36223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6120" rIns="96120" tIns="47880" bIns="4788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el +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nl-N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23880" y="1912680"/>
            <a:ext cx="10936440" cy="432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545E14E-C7D5-46AF-B568-8969D959AF1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F04ACFC-94BD-4DEA-A174-7E5BFCF58E5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, onder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1E7CF1-AB05-4F71-8213-B0C19F0CF7B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45ABB14-AA84-4D0E-B776-8FEEF516637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CE3C724-9C43-4651-91BF-A797A7BA80B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nl-N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23880" y="1912680"/>
            <a:ext cx="10936440" cy="432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93F9F4-AC11-4045-9A2E-FEC1FEC49B7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B6F052-36CC-410A-AA59-46995B6C453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nl-N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BE483AF-53D3-46CC-98D6-236C7F89A13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D2310F-A5A8-491F-B5F0-CEB80308D1E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234E52-D0D7-49CB-9AEE-C1F1AFB32B7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fbeelding 1/2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84F54D8-B2AF-4E9B-BECE-25B345DC95A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fbeelding 1/3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2CF6DA-3348-4375-BF00-72DF923DA4A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fbeelding horizontaal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931E546-CBFB-4403-A851-F498F8C89D7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Afbeelding 4" descr=""/>
          <p:cNvPicPr/>
          <p:nvPr/>
        </p:nvPicPr>
        <p:blipFill>
          <a:blip r:embed="rId2"/>
          <a:stretch/>
        </p:blipFill>
        <p:spPr>
          <a:xfrm>
            <a:off x="4687200" y="1147680"/>
            <a:ext cx="2809800" cy="791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23880" y="2548080"/>
            <a:ext cx="10936440" cy="238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Klik om 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de stijl 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van de 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mastertit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el te 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bewerken</a:t>
            </a:r>
            <a:endParaRPr b="0" lang="nl-NL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nl-BE" sz="18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9522B33-D31D-4537-ADA1-51705C99240B}" type="slidenum">
              <a:rPr b="0" lang="nl-BE" sz="18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800" spc="-1" strike="noStrike">
                <a:solidFill>
                  <a:schemeClr val="dk2"/>
                </a:solidFill>
                <a:latin typeface="Calibri"/>
              </a:rPr>
              <a:t>Click to edit the outline text format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chemeClr val="dk2"/>
                </a:solidFill>
                <a:latin typeface="Calibri"/>
              </a:rPr>
              <a:t>Second Outline Level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chemeClr val="dk2"/>
                </a:solidFill>
                <a:latin typeface="Calibri"/>
              </a:rPr>
              <a:t>Third Outline Level</a:t>
            </a:r>
            <a:endParaRPr b="0" lang="nl-NL" sz="1800" spc="-1" strike="noStrike">
              <a:solidFill>
                <a:schemeClr val="dk2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chemeClr val="dk2"/>
                </a:solidFill>
                <a:latin typeface="Calibri"/>
              </a:rPr>
              <a:t>Fourth Outline Level</a:t>
            </a:r>
            <a:endParaRPr b="0" lang="nl-NL" sz="1800" spc="-1" strike="noStrike">
              <a:solidFill>
                <a:schemeClr val="dk2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chemeClr val="dk2"/>
                </a:solidFill>
                <a:latin typeface="Calibri"/>
              </a:rPr>
              <a:t>Fifth Outline Level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chemeClr val="dk2"/>
                </a:solidFill>
                <a:latin typeface="Calibri"/>
              </a:rPr>
              <a:t>Sixth Outline Level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chemeClr val="dk2"/>
                </a:solidFill>
                <a:latin typeface="Calibri"/>
              </a:rPr>
              <a:t>Seventh Outline Level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Klik om de stijl van de mastertitel te bewerken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23880" y="1912680"/>
            <a:ext cx="10936440" cy="432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en-GB" sz="3200" spc="-1" strike="noStrike">
                <a:solidFill>
                  <a:schemeClr val="dk2"/>
                </a:solidFill>
                <a:latin typeface="Calibri"/>
              </a:rPr>
              <a:t>Klik om tekststijl te bewerken</a:t>
            </a:r>
            <a:endParaRPr b="1" lang="nl-NL" sz="32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en-GB" sz="3200" spc="-1" strike="noStrike">
                <a:solidFill>
                  <a:schemeClr val="dk2"/>
                </a:solidFill>
                <a:latin typeface="Calibri"/>
              </a:rPr>
              <a:t>Tweede niveau</a:t>
            </a:r>
            <a:endParaRPr b="0" lang="nl-NL" sz="32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10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CBC3B1-DE00-4A19-AA0E-80D180FA0C96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Klik om de stijl van de mastertitel te bewerken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23880" y="2576160"/>
            <a:ext cx="10936440" cy="36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en-GB" sz="3200" spc="-1" strike="noStrike">
                <a:solidFill>
                  <a:schemeClr val="dk2"/>
                </a:solidFill>
                <a:latin typeface="Calibri"/>
              </a:rPr>
              <a:t>Eerste niveau</a:t>
            </a:r>
            <a:endParaRPr b="1" lang="nl-NL" sz="32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en-GB" sz="3200" spc="-1" strike="noStrike">
                <a:solidFill>
                  <a:schemeClr val="dk2"/>
                </a:solidFill>
                <a:latin typeface="Calibri"/>
              </a:rPr>
              <a:t>Tweede niveau</a:t>
            </a:r>
            <a:endParaRPr b="0" lang="nl-NL" sz="32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2"/>
                </a:solidFill>
                <a:latin typeface="Calibri"/>
              </a:rPr>
              <a:t>Derde niveau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1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D05401-A479-4F83-BC69-2CF26F365F99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880" y="1931400"/>
            <a:ext cx="10936080" cy="64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chemeClr val="dk2"/>
                </a:solidFill>
                <a:latin typeface="Calibri"/>
              </a:rPr>
              <a:t>Klik om tekststijl te bewerken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Klik om de stijl van de mastertitel te bewerken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23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2"/>
                </a:solidFill>
                <a:latin typeface="Calibri"/>
              </a:rPr>
              <a:t>Klik om tekststijl te bewerken</a:t>
            </a:r>
            <a:endParaRPr b="1" lang="nl-NL" sz="24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en-GB" sz="2800" spc="-1" strike="noStrike">
                <a:solidFill>
                  <a:schemeClr val="dk2"/>
                </a:solidFill>
                <a:latin typeface="Calibri"/>
              </a:rPr>
              <a:t>Eerste niveau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2"/>
                </a:solidFill>
                <a:latin typeface="Calibri"/>
              </a:rPr>
              <a:t>Tweede niveau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2"/>
                </a:solidFill>
                <a:latin typeface="Calibri"/>
              </a:rPr>
              <a:t>Derde niveau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38496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chemeClr val="dk2"/>
                </a:solidFill>
                <a:latin typeface="Calibri"/>
              </a:rPr>
              <a:t>Klik om tekststijl te bewerken</a:t>
            </a:r>
            <a:endParaRPr b="1" lang="nl-NL" sz="24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38496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en-GB" sz="2800" spc="-1" strike="noStrike">
                <a:solidFill>
                  <a:schemeClr val="dk2"/>
                </a:solidFill>
                <a:latin typeface="Calibri"/>
              </a:rPr>
              <a:t>Eerste niveau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2"/>
                </a:solidFill>
                <a:latin typeface="Calibri"/>
              </a:rPr>
              <a:t>Tweede niveau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2"/>
                </a:solidFill>
                <a:latin typeface="Calibri"/>
              </a:rPr>
              <a:t>Derde niveau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12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C6E153-29D2-4638-B05A-29498ABF8101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Klik om de stijl van de mastertitel te bewerken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238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en-GB" sz="2800" spc="-1" strike="noStrike">
                <a:solidFill>
                  <a:schemeClr val="dk2"/>
                </a:solidFill>
                <a:latin typeface="Calibri"/>
              </a:rPr>
              <a:t>Eerste niveau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2"/>
                </a:solidFill>
                <a:latin typeface="Calibri"/>
              </a:rPr>
              <a:t>Tweede niveau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en-GB" sz="2000" spc="-1" strike="noStrike">
                <a:solidFill>
                  <a:schemeClr val="dk2"/>
                </a:solidFill>
                <a:latin typeface="Calibri"/>
              </a:rPr>
              <a:t>Derde niveau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3864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en-GB" sz="2800" spc="-1" strike="noStrike">
                <a:solidFill>
                  <a:schemeClr val="dk2"/>
                </a:solidFill>
                <a:latin typeface="Calibri"/>
              </a:rPr>
              <a:t>Eerste niveau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2"/>
                </a:solidFill>
                <a:latin typeface="Calibri"/>
              </a:rPr>
              <a:t>Tweede niveau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marL="1143000" indent="-22860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Calibri"/>
              </a:rPr>
              <a:t>Derde niveau</a:t>
            </a:r>
            <a:endParaRPr b="1" lang="nl-NL" sz="20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13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B50CDC-5ED4-4F49-BAFE-A25B47F31505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3880" y="1122480"/>
            <a:ext cx="109364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Klik om 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de stijl 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van de 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mastertit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el te </a:t>
            </a:r>
            <a:r>
              <a:rPr b="1" lang="en-GB" sz="6000" spc="-1" strike="noStrike">
                <a:solidFill>
                  <a:schemeClr val="dk2"/>
                </a:solidFill>
                <a:latin typeface="Calibri bold"/>
              </a:rPr>
              <a:t>bewerken</a:t>
            </a:r>
            <a:endParaRPr b="0" lang="nl-NL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2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E9C896-18DA-4868-ACFF-63DCA9089E93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47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4147920" cy="14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NL" sz="3200" spc="-1" strike="noStrike">
                <a:solidFill>
                  <a:schemeClr val="dk2"/>
                </a:solidFill>
                <a:latin typeface="Calibri bold"/>
              </a:rPr>
              <a:t>Klik om de stijl van </a:t>
            </a:r>
            <a:r>
              <a:rPr b="1" lang="nl-NL" sz="3200" spc="-1" strike="noStrike">
                <a:solidFill>
                  <a:schemeClr val="dk2"/>
                </a:solidFill>
                <a:latin typeface="Calibri bold"/>
              </a:rPr>
              <a:t>de mastertitel te </a:t>
            </a:r>
            <a:r>
              <a:rPr b="1" lang="nl-NL" sz="3200" spc="-1" strike="noStrike">
                <a:solidFill>
                  <a:schemeClr val="dk2"/>
                </a:solidFill>
                <a:latin typeface="Calibri bold"/>
              </a:rPr>
              <a:t>bewerken</a:t>
            </a:r>
            <a:endParaRPr b="0" lang="nl-N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23880" y="2057400"/>
            <a:ext cx="4147920" cy="417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2"/>
                </a:solidFill>
                <a:latin typeface="Calibri"/>
              </a:rPr>
              <a:t>Klik om tekststijl te bewerken</a:t>
            </a:r>
            <a:endParaRPr b="1" lang="nl-NL" sz="16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3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0E80EF-4ADF-4E74-87DA-E972279F9E71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83280" y="620640"/>
            <a:ext cx="6377040" cy="561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en-GB" sz="2800" spc="-1" strike="noStrike">
                <a:solidFill>
                  <a:schemeClr val="dk2"/>
                </a:solidFill>
                <a:latin typeface="Calibri"/>
              </a:rPr>
              <a:t>Eerste niveau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en-GB" sz="2400" spc="-1" strike="noStrike">
                <a:solidFill>
                  <a:schemeClr val="dk2"/>
                </a:solidFill>
                <a:latin typeface="Calibri"/>
              </a:rPr>
              <a:t>Tweede niveau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marL="1143000" indent="-22860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2"/>
                </a:solidFill>
                <a:latin typeface="Calibri"/>
              </a:rPr>
              <a:t>Derde niveau</a:t>
            </a:r>
            <a:endParaRPr b="1" lang="nl-NL" sz="20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Klik om de </a:t>
            </a: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stijl van de </a:t>
            </a: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mastertitel te </a:t>
            </a: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bewerken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4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290B0A-D527-4155-90BD-F6AE639D1C9F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5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039E04-46F7-41A0-A4AF-60DDDED305A6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nl-NL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nl-NL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nl-NL" sz="2800" spc="-1" strike="noStrike">
                <a:solidFill>
                  <a:schemeClr val="dk2"/>
                </a:solidFill>
                <a:latin typeface="Calibri"/>
              </a:rPr>
              <a:t>Click to edit the outline text format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2000" spc="-1" strike="noStrike">
                <a:solidFill>
                  <a:schemeClr val="dk2"/>
                </a:solidFill>
                <a:latin typeface="Calibri"/>
              </a:rPr>
              <a:t>Second Outline Level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1800" spc="-1" strike="noStrike">
                <a:solidFill>
                  <a:schemeClr val="dk2"/>
                </a:solidFill>
                <a:latin typeface="Calibri"/>
              </a:rPr>
              <a:t>Third Outline Level</a:t>
            </a:r>
            <a:endParaRPr b="0" lang="nl-NL" sz="1800" spc="-1" strike="noStrike">
              <a:solidFill>
                <a:schemeClr val="dk2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l-NL" sz="1800" spc="-1" strike="noStrike">
                <a:solidFill>
                  <a:schemeClr val="dk2"/>
                </a:solidFill>
                <a:latin typeface="Calibri"/>
              </a:rPr>
              <a:t>Fourth Outline Level</a:t>
            </a:r>
            <a:endParaRPr b="0" lang="nl-NL" sz="1800" spc="-1" strike="noStrike">
              <a:solidFill>
                <a:schemeClr val="dk2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chemeClr val="dk2"/>
                </a:solidFill>
                <a:latin typeface="Calibri"/>
              </a:rPr>
              <a:t>Fifth Outline Level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chemeClr val="dk2"/>
                </a:solidFill>
                <a:latin typeface="Calibri"/>
              </a:rPr>
              <a:t>Sixth Outline Level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l-NL" sz="2000" spc="-1" strike="noStrike">
                <a:solidFill>
                  <a:schemeClr val="dk2"/>
                </a:solidFill>
                <a:latin typeface="Calibri"/>
              </a:rPr>
              <a:t>Seventh Outline Level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sldNum" idx="6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5CB341-5112-45DB-900C-0B97C3612416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623880" y="2685240"/>
            <a:ext cx="1094400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Klik om de stijl van de mastertitel te </a:t>
            </a:r>
            <a:r>
              <a:rPr b="1" lang="en-GB" sz="4400" spc="-1" strike="noStrike">
                <a:solidFill>
                  <a:schemeClr val="dk2"/>
                </a:solidFill>
                <a:latin typeface="Calibri bold"/>
              </a:rPr>
              <a:t>bewerken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393600" y="620640"/>
            <a:ext cx="5164560" cy="14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NL" sz="3200" spc="-1" strike="noStrike">
                <a:solidFill>
                  <a:schemeClr val="dk2"/>
                </a:solidFill>
                <a:latin typeface="Calibri bold"/>
              </a:rPr>
              <a:t>Klik om de stijl van de mastertitel te bewerken</a:t>
            </a:r>
            <a:endParaRPr b="0" lang="nl-N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393600" y="2057400"/>
            <a:ext cx="5164560" cy="417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2"/>
                </a:solidFill>
                <a:latin typeface="Calibri"/>
              </a:rPr>
              <a:t>Klik om tekststijl te bewerken</a:t>
            </a:r>
            <a:endParaRPr b="1" lang="nl-NL" sz="16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7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D6F7B4-EDA7-45EA-AAEB-2B9A7D4AB6A3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880" y="620640"/>
            <a:ext cx="5144760" cy="561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NL" sz="1800" spc="-1" strike="noStrike">
                <a:solidFill>
                  <a:schemeClr val="dk1"/>
                </a:solidFill>
                <a:latin typeface="Calibri"/>
              </a:rPr>
              <a:t>Klik op het pictogram om een afbeelding wilt toevoegen</a:t>
            </a:r>
            <a:endParaRPr b="1" lang="nl-NL" sz="18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22120" y="620640"/>
            <a:ext cx="7736040" cy="143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NL" sz="3200" spc="-1" strike="noStrike">
                <a:solidFill>
                  <a:schemeClr val="dk2"/>
                </a:solidFill>
                <a:latin typeface="Calibri bold"/>
              </a:rPr>
              <a:t>Klik om de stijl van de mastertitel te bewerken</a:t>
            </a:r>
            <a:endParaRPr b="0" lang="nl-NL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822120" y="2057400"/>
            <a:ext cx="7736040" cy="417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2"/>
                </a:solidFill>
                <a:latin typeface="Calibri"/>
              </a:rPr>
              <a:t>Klik om tekststijl te bewerken</a:t>
            </a:r>
            <a:endParaRPr b="1" lang="nl-NL" sz="16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8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9B4E18-4141-4A8F-A859-1555980515DD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880" y="620640"/>
            <a:ext cx="2596320" cy="5616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NL" sz="1800" spc="-1" strike="noStrike">
                <a:solidFill>
                  <a:schemeClr val="dk1"/>
                </a:solidFill>
                <a:latin typeface="Calibri"/>
              </a:rPr>
              <a:t>Klik op het pictogram om een afbeelding wilt toevoegen</a:t>
            </a:r>
            <a:endParaRPr b="1" lang="nl-NL" sz="18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Afbeelding 4" descr=""/>
          <p:cNvPicPr/>
          <p:nvPr/>
        </p:nvPicPr>
        <p:blipFill>
          <a:blip r:embed="rId2"/>
          <a:stretch/>
        </p:blipFill>
        <p:spPr>
          <a:xfrm>
            <a:off x="623880" y="6429960"/>
            <a:ext cx="794160" cy="22356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23880" y="4141800"/>
            <a:ext cx="10934280" cy="65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NL" sz="4500" spc="-1" strike="noStrike">
                <a:solidFill>
                  <a:schemeClr val="dk2"/>
                </a:solidFill>
                <a:latin typeface="Calibri bold"/>
              </a:rPr>
              <a:t>Klik om de stijl van de mastertitel te bewerken</a:t>
            </a:r>
            <a:endParaRPr b="0" lang="nl-NL" sz="4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23880" y="5169600"/>
            <a:ext cx="10934280" cy="106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2"/>
                </a:solidFill>
                <a:latin typeface="Calibri"/>
              </a:rPr>
              <a:t>Klik om tekststijl te bewerken</a:t>
            </a:r>
            <a:endParaRPr b="1" lang="nl-NL" sz="16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9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nl-BE" sz="1200" spc="-1" strike="noStrike">
                <a:solidFill>
                  <a:srgbClr val="002e65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2D8222-78E9-4E8E-AE44-4DA3C4948F14}" type="slidenum">
              <a:rPr b="0" lang="nl-BE" sz="1200" spc="-1" strike="noStrike">
                <a:solidFill>
                  <a:srgbClr val="002e65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880" y="620640"/>
            <a:ext cx="10934280" cy="31496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nl-NL" sz="1800" spc="-1" strike="noStrike">
                <a:solidFill>
                  <a:schemeClr val="dk1"/>
                </a:solidFill>
                <a:latin typeface="Calibri"/>
              </a:rPr>
              <a:t>Klik op het pictogram om een afbeelding wilt toevoegen</a:t>
            </a:r>
            <a:endParaRPr b="1" lang="nl-NL" sz="18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39200" y="942840"/>
            <a:ext cx="10936440" cy="2286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br>
              <a:rPr sz="6000"/>
            </a:br>
            <a:br>
              <a:rPr sz="6000"/>
            </a:br>
            <a:br>
              <a:rPr sz="6000"/>
            </a:br>
            <a:br>
              <a:rPr sz="6000"/>
            </a:br>
            <a:br>
              <a:rPr sz="6000"/>
            </a:br>
            <a:br>
              <a:rPr sz="6000"/>
            </a:br>
            <a:br>
              <a:rPr sz="6000"/>
            </a:br>
            <a:r>
              <a:rPr b="1" lang="nl-NL" sz="4800" spc="-1" strike="noStrike">
                <a:solidFill>
                  <a:schemeClr val="dk2"/>
                </a:solidFill>
                <a:latin typeface="Calibri bold"/>
              </a:rPr>
              <a:t>De kapitaalkost van de onderneming</a:t>
            </a:r>
            <a:br>
              <a:rPr sz="5400"/>
            </a:br>
            <a:br>
              <a:rPr sz="5400"/>
            </a:br>
            <a:r>
              <a:rPr b="1" lang="nl-NL" sz="4000" spc="-1" strike="noStrike">
                <a:solidFill>
                  <a:schemeClr val="dk2"/>
                </a:solidFill>
                <a:latin typeface="Calibri bold"/>
              </a:rPr>
              <a:t>Hoofdstuk 8</a:t>
            </a:r>
            <a:r>
              <a:rPr b="1" lang="nl-NL" sz="3200" spc="-1" strike="noStrike">
                <a:solidFill>
                  <a:schemeClr val="dk2"/>
                </a:solidFill>
                <a:latin typeface="Calibri bold"/>
              </a:rPr>
              <a:t> </a:t>
            </a:r>
            <a:br>
              <a:rPr sz="3200"/>
            </a:br>
            <a:br>
              <a:rPr sz="2400"/>
            </a:br>
            <a:r>
              <a:rPr b="1" i="1" lang="nl-NL" sz="2400" spc="-1" strike="noStrike">
                <a:solidFill>
                  <a:schemeClr val="dk2"/>
                </a:solidFill>
                <a:latin typeface="Calibri bold"/>
              </a:rPr>
              <a:t>Eddy Laveren, Sven Damen &amp; Peter-Jan Engelen, </a:t>
            </a:r>
            <a:br>
              <a:rPr sz="2400"/>
            </a:br>
            <a:r>
              <a:rPr b="1" lang="nl-NL" sz="2400" spc="-1" strike="noStrike">
                <a:solidFill>
                  <a:schemeClr val="dk2"/>
                </a:solidFill>
                <a:latin typeface="Calibri bold"/>
              </a:rPr>
              <a:t>Financieel Beheer voor KMO’s,</a:t>
            </a:r>
            <a:br>
              <a:rPr sz="2400"/>
            </a:br>
            <a:r>
              <a:rPr b="1" lang="nl-NL" sz="2400" spc="-1" strike="noStrike">
                <a:solidFill>
                  <a:schemeClr val="dk2"/>
                </a:solidFill>
                <a:latin typeface="Calibri bold"/>
              </a:rPr>
              <a:t>Intersentia, Antwerpen, Derde editie.</a:t>
            </a:r>
            <a:br>
              <a:rPr sz="2400"/>
            </a:br>
            <a:br>
              <a:rPr sz="6000"/>
            </a:br>
            <a:endParaRPr b="0" lang="nl-NL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17"/>
          </p:nvPr>
        </p:nvSpPr>
        <p:spPr>
          <a:xfrm>
            <a:off x="8817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endParaRPr b="0" lang="nl-NL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Num" idx="26"/>
          </p:nvPr>
        </p:nvSpPr>
        <p:spPr>
          <a:xfrm>
            <a:off x="5159880" y="6048000"/>
            <a:ext cx="935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dk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A3BA6C-389A-4457-AEE2-38552489F399}" type="slidenum">
              <a:rPr b="0" lang="nl-BE" sz="1000" spc="-1" strike="noStrike">
                <a:solidFill>
                  <a:schemeClr val="dk2"/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120680" y="495360"/>
            <a:ext cx="7772040" cy="586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chemeClr val="dk2"/>
                </a:solidFill>
                <a:latin typeface="Calibri"/>
              </a:rPr>
              <a:t>CAPM kan ook grafisch voorgesteld worden: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marL="71928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chemeClr val="dk2"/>
                </a:solidFill>
                <a:latin typeface="Calibri"/>
              </a:rPr>
              <a:t>-&gt; Security Market Line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111" name="Line 4"/>
          <p:cNvSpPr/>
          <p:nvPr/>
        </p:nvSpPr>
        <p:spPr>
          <a:xfrm>
            <a:off x="3279600" y="5638680"/>
            <a:ext cx="5254560" cy="360"/>
          </a:xfrm>
          <a:prstGeom prst="line">
            <a:avLst/>
          </a:prstGeom>
          <a:ln w="25400">
            <a:solidFill>
              <a:srgbClr val="002e65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nl-B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Line 5"/>
          <p:cNvSpPr/>
          <p:nvPr/>
        </p:nvSpPr>
        <p:spPr>
          <a:xfrm flipV="1">
            <a:off x="3276360" y="2135160"/>
            <a:ext cx="360" cy="3501720"/>
          </a:xfrm>
          <a:prstGeom prst="line">
            <a:avLst/>
          </a:prstGeom>
          <a:ln w="25400">
            <a:solidFill>
              <a:srgbClr val="002e65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nl-B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Rectangle 6"/>
          <p:cNvSpPr/>
          <p:nvPr/>
        </p:nvSpPr>
        <p:spPr>
          <a:xfrm>
            <a:off x="8458200" y="5257800"/>
            <a:ext cx="4345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nl-NL" sz="3600" spc="-1" strike="noStrike">
                <a:solidFill>
                  <a:srgbClr val="003d62"/>
                </a:solidFill>
                <a:latin typeface="Symbol"/>
              </a:rPr>
              <a:t>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ctangle 7"/>
          <p:cNvSpPr/>
          <p:nvPr/>
        </p:nvSpPr>
        <p:spPr>
          <a:xfrm>
            <a:off x="5257800" y="5638680"/>
            <a:ext cx="11426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457200">
              <a:lnSpc>
                <a:spcPct val="100000"/>
              </a:lnSpc>
              <a:spcBef>
                <a:spcPts val="1400"/>
              </a:spcBef>
            </a:pPr>
            <a:r>
              <a:rPr b="0" lang="nl-NL" sz="2800" spc="-1" strike="noStrike">
                <a:solidFill>
                  <a:srgbClr val="003d62"/>
                </a:solidFill>
                <a:latin typeface="Symbol"/>
              </a:rPr>
              <a:t>b</a:t>
            </a:r>
            <a:r>
              <a:rPr b="0" lang="nl-NL" sz="2800" spc="-1" strike="noStrike" baseline="-25000">
                <a:solidFill>
                  <a:srgbClr val="003d62"/>
                </a:solidFill>
                <a:latin typeface="Times New Roman"/>
              </a:rPr>
              <a:t>m </a:t>
            </a:r>
            <a:r>
              <a:rPr b="0" lang="nl-NL" sz="2800" spc="-1" strike="noStrike">
                <a:solidFill>
                  <a:srgbClr val="003d62"/>
                </a:solidFill>
                <a:latin typeface="Times New Roman"/>
              </a:rPr>
              <a:t>=1</a:t>
            </a:r>
            <a:r>
              <a:rPr b="0" lang="nl-NL" sz="2400" spc="-1" strike="noStrike">
                <a:solidFill>
                  <a:srgbClr val="003d62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Line 8"/>
          <p:cNvSpPr/>
          <p:nvPr/>
        </p:nvSpPr>
        <p:spPr>
          <a:xfrm flipV="1">
            <a:off x="3278160" y="2622240"/>
            <a:ext cx="5482080" cy="2024280"/>
          </a:xfrm>
          <a:prstGeom prst="line">
            <a:avLst/>
          </a:prstGeom>
          <a:ln w="12700">
            <a:solidFill>
              <a:srgbClr val="002e6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nl-B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Rectangle 9"/>
          <p:cNvSpPr/>
          <p:nvPr/>
        </p:nvSpPr>
        <p:spPr>
          <a:xfrm rot="20394600">
            <a:off x="5333760" y="2590560"/>
            <a:ext cx="380952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457200">
              <a:lnSpc>
                <a:spcPct val="100000"/>
              </a:lnSpc>
              <a:spcBef>
                <a:spcPts val="1400"/>
              </a:spcBef>
            </a:pPr>
            <a:r>
              <a:rPr b="1" lang="nl-NL" sz="2800" spc="-1" strike="noStrike">
                <a:solidFill>
                  <a:srgbClr val="003d62"/>
                </a:solidFill>
                <a:latin typeface="Times New Roman"/>
              </a:rPr>
              <a:t>Security Market 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Line 10"/>
          <p:cNvSpPr/>
          <p:nvPr/>
        </p:nvSpPr>
        <p:spPr>
          <a:xfrm flipV="1">
            <a:off x="5715000" y="3735360"/>
            <a:ext cx="360" cy="1901520"/>
          </a:xfrm>
          <a:prstGeom prst="line">
            <a:avLst/>
          </a:prstGeom>
          <a:ln w="12700">
            <a:solidFill>
              <a:srgbClr val="002e6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nl-B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Line 11"/>
          <p:cNvSpPr/>
          <p:nvPr/>
        </p:nvSpPr>
        <p:spPr>
          <a:xfrm flipH="1">
            <a:off x="3279600" y="3733560"/>
            <a:ext cx="2435400" cy="360"/>
          </a:xfrm>
          <a:prstGeom prst="line">
            <a:avLst/>
          </a:prstGeom>
          <a:ln w="12700">
            <a:solidFill>
              <a:srgbClr val="002e65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nl-B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Rectangle 12"/>
          <p:cNvSpPr/>
          <p:nvPr/>
        </p:nvSpPr>
        <p:spPr>
          <a:xfrm>
            <a:off x="2286000" y="3505320"/>
            <a:ext cx="10663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457200">
              <a:lnSpc>
                <a:spcPct val="100000"/>
              </a:lnSpc>
              <a:spcBef>
                <a:spcPts val="1400"/>
              </a:spcBef>
            </a:pPr>
            <a:r>
              <a:rPr b="0" lang="nl-NL" sz="2800" spc="-1" strike="noStrike">
                <a:solidFill>
                  <a:srgbClr val="003d62"/>
                </a:solidFill>
                <a:latin typeface="Times New Roman"/>
              </a:rPr>
              <a:t>E(R</a:t>
            </a:r>
            <a:r>
              <a:rPr b="0" lang="nl-NL" sz="2800" spc="-1" strike="noStrike" baseline="-25000">
                <a:solidFill>
                  <a:srgbClr val="003d62"/>
                </a:solidFill>
                <a:latin typeface="Times New Roman"/>
              </a:rPr>
              <a:t>m</a:t>
            </a:r>
            <a:r>
              <a:rPr b="0" lang="nl-NL" sz="2800" spc="-1" strike="noStrike">
                <a:solidFill>
                  <a:srgbClr val="003d62"/>
                </a:solidFill>
                <a:latin typeface="Times New Roman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 13"/>
          <p:cNvSpPr/>
          <p:nvPr/>
        </p:nvSpPr>
        <p:spPr>
          <a:xfrm>
            <a:off x="2819520" y="4343400"/>
            <a:ext cx="5331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457200">
              <a:lnSpc>
                <a:spcPct val="100000"/>
              </a:lnSpc>
              <a:spcBef>
                <a:spcPts val="1400"/>
              </a:spcBef>
            </a:pPr>
            <a:r>
              <a:rPr b="0" lang="nl-NL" sz="2800" spc="-1" strike="noStrike">
                <a:solidFill>
                  <a:srgbClr val="003d62"/>
                </a:solidFill>
                <a:latin typeface="Times New Roman"/>
              </a:rPr>
              <a:t>R</a:t>
            </a:r>
            <a:r>
              <a:rPr b="0" lang="nl-NL" sz="2800" spc="-1" strike="noStrike" baseline="-25000">
                <a:solidFill>
                  <a:srgbClr val="003d62"/>
                </a:solidFill>
                <a:latin typeface="Times New Roman"/>
              </a:rPr>
              <a:t>f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ctangle 14"/>
          <p:cNvSpPr/>
          <p:nvPr/>
        </p:nvSpPr>
        <p:spPr>
          <a:xfrm>
            <a:off x="1523880" y="1676520"/>
            <a:ext cx="1980720" cy="9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457200">
              <a:lnSpc>
                <a:spcPct val="100000"/>
              </a:lnSpc>
              <a:spcBef>
                <a:spcPts val="1400"/>
              </a:spcBef>
            </a:pPr>
            <a:r>
              <a:rPr b="0" lang="nl-NL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nl-NL" sz="2800" spc="-1" strike="noStrike">
                <a:solidFill>
                  <a:srgbClr val="003d62"/>
                </a:solidFill>
                <a:latin typeface="Times New Roman"/>
              </a:rPr>
              <a:t>Verwacht Rendement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Num" idx="27"/>
          </p:nvPr>
        </p:nvSpPr>
        <p:spPr>
          <a:xfrm>
            <a:off x="8077320" y="6878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20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42F1A2C-FAFE-4421-B9CE-CF9FC54A49B6}" type="slidenum">
              <a:rPr b="0" lang="en-GB" sz="120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2295360" y="1643040"/>
            <a:ext cx="7870320" cy="45381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124" name="Rectangle 4"/>
          <p:cNvSpPr/>
          <p:nvPr/>
        </p:nvSpPr>
        <p:spPr>
          <a:xfrm>
            <a:off x="5415120" y="3214800"/>
            <a:ext cx="91436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Object 5"/>
          <p:cNvSpPr/>
          <p:nvPr/>
        </p:nvSpPr>
        <p:spPr>
          <a:xfrm>
            <a:off x="4809960" y="4786200"/>
            <a:ext cx="3733920" cy="10904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nl-BE" sz="1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2"/>
          <p:cNvSpPr/>
          <p:nvPr/>
        </p:nvSpPr>
        <p:spPr>
          <a:xfrm>
            <a:off x="2295360" y="690480"/>
            <a:ext cx="787032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nl-BE" sz="3500" spc="-1" strike="noStrike">
                <a:solidFill>
                  <a:srgbClr val="002060"/>
                </a:solidFill>
                <a:latin typeface="Cambria"/>
              </a:rPr>
              <a:t>Kost van het eigen vermogen k</a:t>
            </a:r>
            <a:r>
              <a:rPr b="0" lang="nl-BE" sz="3500" spc="-1" strike="noStrike" baseline="-25000">
                <a:solidFill>
                  <a:srgbClr val="002060"/>
                </a:solidFill>
                <a:latin typeface="Cambria"/>
              </a:rPr>
              <a:t>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Num" idx="28"/>
          </p:nvPr>
        </p:nvSpPr>
        <p:spPr>
          <a:xfrm>
            <a:off x="8077320" y="6878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20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2B01AFA-762E-4349-9646-182B64E5687E}" type="slidenum">
              <a:rPr b="0" lang="en-GB" sz="120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chemeClr val="dk2"/>
                </a:solidFill>
                <a:latin typeface="Cambria"/>
              </a:rPr>
              <a:t>Wegingsfactoren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880" y="1690560"/>
            <a:ext cx="10936440" cy="454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400" spc="-1" strike="noStrike">
                <a:solidFill>
                  <a:schemeClr val="dk2"/>
                </a:solidFill>
                <a:latin typeface="Cambria"/>
              </a:rPr>
              <a:t>Bepaal eerst de kapitaalstructuur van de onderneming</a:t>
            </a:r>
            <a:endParaRPr b="1" lang="nl-NL" sz="2400" spc="-1" strike="noStrike">
              <a:solidFill>
                <a:schemeClr val="dk2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400" spc="-1" strike="noStrike">
                <a:solidFill>
                  <a:schemeClr val="dk2"/>
                </a:solidFill>
                <a:latin typeface="Cambria"/>
              </a:rPr>
              <a:t>Liefst marktwaarde ratios maar eventueel boekwaarde ratios of industrieratios</a:t>
            </a:r>
            <a:endParaRPr b="1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100" spc="-1" strike="noStrike">
                <a:solidFill>
                  <a:schemeClr val="dk2"/>
                </a:solidFill>
                <a:latin typeface="Cambria"/>
              </a:rPr>
              <a:t>Financiering van het project speelt geen rol</a:t>
            </a:r>
            <a:endParaRPr b="0" lang="nl-NL" sz="21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100" spc="-1" strike="noStrike">
                <a:solidFill>
                  <a:schemeClr val="dk2"/>
                </a:solidFill>
                <a:latin typeface="Cambria"/>
              </a:rPr>
              <a:t>Uitgangspunt: optimale kapitaalstructuur</a:t>
            </a:r>
            <a:endParaRPr b="0" lang="nl-NL" sz="21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1" lang="nl-NL" sz="20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Num" idx="29"/>
          </p:nvPr>
        </p:nvSpPr>
        <p:spPr>
          <a:xfrm>
            <a:off x="8077320" y="6878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20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E021E2C-4068-4654-B5D8-AAAD0BFB3C50}" type="slidenum">
              <a:rPr b="0" lang="en-GB" sz="120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chemeClr val="dk2"/>
                </a:solidFill>
                <a:latin typeface="Cambria"/>
              </a:rPr>
              <a:t>Kapitaalkost </a:t>
            </a:r>
            <a:r>
              <a:rPr b="1" lang="nl-BE" sz="4400" spc="-1" strike="noStrike">
                <a:solidFill>
                  <a:srgbClr val="002060"/>
                </a:solidFill>
                <a:latin typeface="Cambria"/>
              </a:rPr>
              <a:t>k</a:t>
            </a:r>
            <a:r>
              <a:rPr b="1" lang="nl-BE" sz="4400" spc="-1" strike="noStrike" baseline="-25000">
                <a:solidFill>
                  <a:srgbClr val="002060"/>
                </a:solidFill>
                <a:latin typeface="Cambria"/>
              </a:rPr>
              <a:t>g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157480" y="1628640"/>
            <a:ext cx="7870320" cy="46080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82" dur="indefinite" restart="never" nodeType="tmRoot">
          <p:childTnLst>
            <p:seq>
              <p:cTn id="183" dur="indefinite" nodeType="mainSeq">
                <p:childTnLst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1000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9" dur="1000" fill="hold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1000" fill="hold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Num" idx="30"/>
          </p:nvPr>
        </p:nvSpPr>
        <p:spPr>
          <a:xfrm>
            <a:off x="5159880" y="6048000"/>
            <a:ext cx="935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nl-BE" sz="1000" spc="-1" strike="noStrike">
                <a:solidFill>
                  <a:schemeClr val="dk2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76968A-195C-4B86-84DC-B77BA173BE75}" type="slidenum">
              <a:rPr b="0" lang="nl-BE" sz="1000" spc="-1" strike="noStrike">
                <a:solidFill>
                  <a:schemeClr val="dk2"/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Line 4"/>
          <p:cNvSpPr/>
          <p:nvPr/>
        </p:nvSpPr>
        <p:spPr>
          <a:xfrm>
            <a:off x="3279600" y="5638680"/>
            <a:ext cx="5254560" cy="360"/>
          </a:xfrm>
          <a:prstGeom prst="line">
            <a:avLst/>
          </a:prstGeom>
          <a:ln w="25400">
            <a:solidFill>
              <a:srgbClr val="002e65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ctr">
            <a:noAutofit/>
          </a:bodyPr>
          <a:p>
            <a:endParaRPr b="0" lang="nl-B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Line 5"/>
          <p:cNvSpPr/>
          <p:nvPr/>
        </p:nvSpPr>
        <p:spPr>
          <a:xfrm flipV="1">
            <a:off x="3276360" y="2135160"/>
            <a:ext cx="360" cy="3501720"/>
          </a:xfrm>
          <a:prstGeom prst="line">
            <a:avLst/>
          </a:prstGeom>
          <a:ln w="25400">
            <a:solidFill>
              <a:srgbClr val="002e65"/>
            </a:solidFill>
            <a:round/>
            <a:tailEnd len="lg" type="stealth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nl-BE" sz="1800" spc="-1" strike="noStrike">
              <a:solidFill>
                <a:schemeClr val="dk1"/>
              </a:solidFill>
              <a:highlight>
                <a:srgbClr val="0000ff"/>
              </a:highlight>
              <a:latin typeface="Calibri"/>
            </a:endParaRPr>
          </a:p>
        </p:txBody>
      </p:sp>
      <p:sp>
        <p:nvSpPr>
          <p:cNvPr id="136" name="Rectangle 6"/>
          <p:cNvSpPr/>
          <p:nvPr/>
        </p:nvSpPr>
        <p:spPr>
          <a:xfrm>
            <a:off x="8458200" y="5257800"/>
            <a:ext cx="4345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nl-NL" sz="3600" spc="-1" strike="noStrike">
                <a:solidFill>
                  <a:srgbClr val="003d62"/>
                </a:solidFill>
                <a:latin typeface="Symbol"/>
              </a:rPr>
              <a:t>b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Line 8"/>
          <p:cNvSpPr/>
          <p:nvPr/>
        </p:nvSpPr>
        <p:spPr>
          <a:xfrm flipV="1">
            <a:off x="3278160" y="2492640"/>
            <a:ext cx="5614920" cy="2153880"/>
          </a:xfrm>
          <a:prstGeom prst="line">
            <a:avLst/>
          </a:prstGeom>
          <a:ln>
            <a:solidFill>
              <a:srgbClr val="002e65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nl-B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Line 11"/>
          <p:cNvSpPr/>
          <p:nvPr/>
        </p:nvSpPr>
        <p:spPr>
          <a:xfrm flipH="1">
            <a:off x="3279600" y="3667680"/>
            <a:ext cx="5254560" cy="65880"/>
          </a:xfrm>
          <a:prstGeom prst="line">
            <a:avLst/>
          </a:prstGeom>
          <a:ln>
            <a:solidFill>
              <a:srgbClr val="65a81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20880" bIns="20880" anchor="ctr">
            <a:noAutofit/>
          </a:bodyPr>
          <a:p>
            <a:endParaRPr b="0" lang="nl-BE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Rectangle 14"/>
          <p:cNvSpPr/>
          <p:nvPr/>
        </p:nvSpPr>
        <p:spPr>
          <a:xfrm>
            <a:off x="3553560" y="3774240"/>
            <a:ext cx="59904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457200">
              <a:lnSpc>
                <a:spcPct val="100000"/>
              </a:lnSpc>
              <a:spcBef>
                <a:spcPts val="2401"/>
              </a:spcBef>
            </a:pPr>
            <a:r>
              <a:rPr b="0" lang="nl-NL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nl-NL" sz="4800" spc="-1" strike="noStrike">
                <a:solidFill>
                  <a:srgbClr val="003d62"/>
                </a:solidFill>
                <a:latin typeface="Times New Roman"/>
              </a:rPr>
              <a:t>*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 16"/>
          <p:cNvSpPr/>
          <p:nvPr/>
        </p:nvSpPr>
        <p:spPr>
          <a:xfrm>
            <a:off x="1752480" y="2209680"/>
            <a:ext cx="144756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457200">
              <a:lnSpc>
                <a:spcPct val="100000"/>
              </a:lnSpc>
              <a:spcBef>
                <a:spcPts val="1199"/>
              </a:spcBef>
            </a:pPr>
            <a:endParaRPr b="0" lang="en-GB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Rectangle 17"/>
          <p:cNvSpPr/>
          <p:nvPr/>
        </p:nvSpPr>
        <p:spPr>
          <a:xfrm rot="16200000">
            <a:off x="-605520" y="2854800"/>
            <a:ext cx="557964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457200">
              <a:lnSpc>
                <a:spcPct val="100000"/>
              </a:lnSpc>
              <a:spcBef>
                <a:spcPts val="1400"/>
              </a:spcBef>
            </a:pPr>
            <a:r>
              <a:rPr b="0" lang="nl-NL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nl-NL" sz="2800" spc="-1" strike="noStrike">
                <a:solidFill>
                  <a:srgbClr val="003d62"/>
                </a:solidFill>
                <a:latin typeface="Times New Roman"/>
              </a:rPr>
              <a:t>Vereist rendement projecten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Rectangle 2"/>
          <p:cNvSpPr/>
          <p:nvPr/>
        </p:nvSpPr>
        <p:spPr>
          <a:xfrm>
            <a:off x="2157480" y="620640"/>
            <a:ext cx="787032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457200">
              <a:lnSpc>
                <a:spcPct val="100000"/>
              </a:lnSpc>
            </a:pPr>
            <a:r>
              <a:rPr b="0" lang="nl-BE" sz="3500" spc="-1" strike="noStrike">
                <a:solidFill>
                  <a:srgbClr val="003d62"/>
                </a:solidFill>
                <a:latin typeface="Cambria"/>
              </a:rPr>
              <a:t>Projecten met verschillende risico’s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ctangle 14"/>
          <p:cNvSpPr/>
          <p:nvPr/>
        </p:nvSpPr>
        <p:spPr>
          <a:xfrm>
            <a:off x="7233840" y="3057120"/>
            <a:ext cx="59904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defTabSz="457200">
              <a:lnSpc>
                <a:spcPct val="100000"/>
              </a:lnSpc>
              <a:spcBef>
                <a:spcPts val="2401"/>
              </a:spcBef>
            </a:pPr>
            <a:r>
              <a:rPr b="0" lang="nl-NL" sz="28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nl-NL" sz="4800" spc="-1" strike="noStrike">
                <a:solidFill>
                  <a:srgbClr val="003d62"/>
                </a:solidFill>
                <a:latin typeface="Times New Roman"/>
              </a:rPr>
              <a:t>*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kstvak 1"/>
          <p:cNvSpPr/>
          <p:nvPr/>
        </p:nvSpPr>
        <p:spPr>
          <a:xfrm>
            <a:off x="3294720" y="3668040"/>
            <a:ext cx="8859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nl-BE" sz="3200" spc="-1" strike="noStrike">
                <a:solidFill>
                  <a:srgbClr val="003d62"/>
                </a:solidFill>
                <a:latin typeface="Calibri"/>
              </a:rPr>
              <a:t>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kstvak 20"/>
          <p:cNvSpPr/>
          <p:nvPr/>
        </p:nvSpPr>
        <p:spPr>
          <a:xfrm>
            <a:off x="7716960" y="2928240"/>
            <a:ext cx="8859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nl-BE" sz="3200" spc="-1" strike="noStrike">
                <a:solidFill>
                  <a:srgbClr val="003d62"/>
                </a:solidFill>
                <a:latin typeface="Calibri"/>
              </a:rPr>
              <a:t>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kstvak 14"/>
          <p:cNvSpPr/>
          <p:nvPr/>
        </p:nvSpPr>
        <p:spPr>
          <a:xfrm>
            <a:off x="8603280" y="3361320"/>
            <a:ext cx="885960" cy="6246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nl-BE" sz="1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chemeClr val="dk2"/>
                </a:solidFill>
                <a:latin typeface="Calibri bold"/>
              </a:rPr>
              <a:t>De relevante actualisatievoet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23880" y="1912680"/>
            <a:ext cx="10936440" cy="432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NL" sz="2200" spc="-1" strike="noStrike">
                <a:solidFill>
                  <a:schemeClr val="dk2"/>
                </a:solidFill>
                <a:latin typeface="Calibri"/>
              </a:rPr>
              <a:t>	</a:t>
            </a: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1523880" y="211068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Tekstvak 6"/>
          <p:cNvSpPr/>
          <p:nvPr/>
        </p:nvSpPr>
        <p:spPr>
          <a:xfrm>
            <a:off x="2135520" y="1556640"/>
            <a:ext cx="7920360" cy="4753080"/>
          </a:xfrm>
          <a:prstGeom prst="rect">
            <a:avLst/>
          </a:prstGeom>
          <a:noFill/>
          <a:ln w="0">
            <a:solidFill>
              <a:srgbClr val="00b050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nl-BE" sz="1800" spc="-1" strike="noStrike">
                <a:solidFill>
                  <a:srgbClr val="003d62"/>
                </a:solidFill>
                <a:latin typeface="Calibri"/>
              </a:rPr>
              <a:t>Voorbeeld berekening van de kapitaalkost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1800" spc="-1" strike="noStrike">
                <a:solidFill>
                  <a:srgbClr val="003d62"/>
                </a:solidFill>
                <a:latin typeface="Calibri"/>
              </a:rPr>
              <a:t>Een bedrijf overweegt een investering in een nieuw hoogtechnologisch project in en wil de relevante kapitaalkost bepalen.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1800" spc="-1" strike="noStrike">
                <a:solidFill>
                  <a:srgbClr val="003d62"/>
                </a:solidFill>
                <a:latin typeface="Calibri"/>
              </a:rPr>
              <a:t>Volgende gegevens zijn bekend: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3d62"/>
              </a:buClr>
              <a:buFont typeface="OpenSymbol"/>
              <a:buChar char="-"/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1800" spc="-1" strike="noStrike">
                <a:solidFill>
                  <a:srgbClr val="003d62"/>
                </a:solidFill>
                <a:latin typeface="Calibri"/>
              </a:rPr>
              <a:t>De balans van het bedrijf ziet er als volgt uit (boekwaarde)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3d62"/>
              </a:buClr>
              <a:buFont typeface="OpenSymbol"/>
              <a:buChar char="-"/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1800" spc="-1" strike="noStrike">
                <a:solidFill>
                  <a:srgbClr val="003d62"/>
                </a:solidFill>
                <a:latin typeface="Calibri"/>
              </a:rPr>
              <a:t>De boekwaarde per aandeel is € 100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1" name="Tabel 2"/>
          <p:cNvGraphicFramePr/>
          <p:nvPr/>
        </p:nvGraphicFramePr>
        <p:xfrm>
          <a:off x="1977120" y="3047760"/>
          <a:ext cx="8231040" cy="2494440"/>
        </p:xfrm>
        <a:graphic>
          <a:graphicData uri="http://schemas.openxmlformats.org/drawingml/2006/table">
            <a:tbl>
              <a:tblPr/>
              <a:tblGrid>
                <a:gridCol w="2057760"/>
                <a:gridCol w="2057760"/>
                <a:gridCol w="2057760"/>
                <a:gridCol w="2057760"/>
              </a:tblGrid>
              <a:tr h="370800">
                <a:tc gridSpan="2"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nl-BE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Actief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nl-BE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Passief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Vaste Activa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4.500.000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Kapitaal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1.600.000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nl-BE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Reserves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1.400.000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nl-BE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nl-BE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Schulden LT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3.500.000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Vlottende activa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3.000.000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Leveranciers-krediet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1.000.000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7.500.000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Totaal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7.500.000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chemeClr val="dk2"/>
                </a:solidFill>
                <a:latin typeface="Calibri bold"/>
              </a:rPr>
              <a:t>De relevante actualisatievoet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23880" y="1912680"/>
            <a:ext cx="10936440" cy="432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NL" sz="2200" spc="-1" strike="noStrike">
                <a:solidFill>
                  <a:schemeClr val="dk2"/>
                </a:solidFill>
                <a:latin typeface="Calibri"/>
              </a:rPr>
              <a:t>	</a:t>
            </a: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154" name="Rectangle 5"/>
          <p:cNvSpPr/>
          <p:nvPr/>
        </p:nvSpPr>
        <p:spPr>
          <a:xfrm>
            <a:off x="1523880" y="211068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Tekstvak 6"/>
          <p:cNvSpPr/>
          <p:nvPr/>
        </p:nvSpPr>
        <p:spPr>
          <a:xfrm>
            <a:off x="2135520" y="1556640"/>
            <a:ext cx="7920360" cy="3138840"/>
          </a:xfrm>
          <a:prstGeom prst="rect">
            <a:avLst/>
          </a:prstGeom>
          <a:noFill/>
          <a:ln w="0">
            <a:solidFill>
              <a:srgbClr val="00b050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nl-BE" sz="2000" spc="-1" strike="noStrike">
                <a:solidFill>
                  <a:srgbClr val="003d62"/>
                </a:solidFill>
                <a:latin typeface="Calibri"/>
              </a:rPr>
              <a:t>Voorbeeld berekening van de kapitaalkost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3d62"/>
              </a:buClr>
              <a:buFont typeface="OpenSymbol"/>
              <a:buChar char="-"/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2000" spc="-1" strike="noStrike">
                <a:solidFill>
                  <a:srgbClr val="003d62"/>
                </a:solidFill>
                <a:latin typeface="Calibri"/>
              </a:rPr>
              <a:t>De prijs per aandeel is € 350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3d62"/>
              </a:buClr>
              <a:buFont typeface="OpenSymbol"/>
              <a:buChar char="-"/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2000" spc="-1" strike="noStrike">
                <a:solidFill>
                  <a:srgbClr val="003d62"/>
                </a:solidFill>
                <a:latin typeface="Calibri"/>
              </a:rPr>
              <a:t>De obligaties van het bedrijf hebben een coupon van 4%, een looptijd van 6 jaar en een geëist rendement van 5%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3d62"/>
              </a:buClr>
              <a:buFont typeface="OpenSymbol"/>
              <a:buChar char="-"/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2000" spc="-1" strike="noStrike">
                <a:solidFill>
                  <a:srgbClr val="003d62"/>
                </a:solidFill>
                <a:latin typeface="Calibri"/>
              </a:rPr>
              <a:t>De risicovrije rente is 2% en de marktrisicopremie is 6%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3d62"/>
              </a:buClr>
              <a:buFont typeface="OpenSymbol"/>
              <a:buChar char="-"/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2000" spc="-1" strike="noStrike">
                <a:solidFill>
                  <a:srgbClr val="003d62"/>
                </a:solidFill>
                <a:latin typeface="Calibri"/>
              </a:rPr>
              <a:t>De beta van het bedrijf is 1,2. De sector waar het bedrijf nu wil in investeren heeft een beta van 1,5.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3d62"/>
              </a:buClr>
              <a:buFont typeface="OpenSymbol"/>
              <a:buChar char="-"/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2000" spc="-1" strike="noStrike">
                <a:solidFill>
                  <a:srgbClr val="003d62"/>
                </a:solidFill>
                <a:latin typeface="Calibri"/>
              </a:rPr>
              <a:t>Het bedrijf gaat er van uit dat het momenteel zijn ideale kapitaalstructuur heeft.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3d62"/>
              </a:buClr>
              <a:buFont typeface="OpenSymbol"/>
              <a:buChar char="-"/>
              <a:tabLst>
                <a:tab algn="r" pos="539640"/>
                <a:tab algn="r" pos="996840"/>
                <a:tab algn="r" pos="1454040"/>
                <a:tab algn="r" pos="1911240"/>
                <a:tab algn="r" pos="2368440"/>
                <a:tab algn="r" pos="2825640"/>
                <a:tab algn="l" pos="3282840"/>
                <a:tab algn="l" pos="3740040"/>
                <a:tab algn="l" pos="4197240"/>
                <a:tab algn="l" pos="4654440"/>
                <a:tab algn="l" pos="5111640"/>
                <a:tab algn="l" pos="5568840"/>
                <a:tab algn="l" pos="6026040"/>
              </a:tabLst>
            </a:pPr>
            <a:r>
              <a:rPr b="0" lang="nl-BE" sz="2000" spc="-1" strike="noStrike">
                <a:solidFill>
                  <a:srgbClr val="003d62"/>
                </a:solidFill>
                <a:latin typeface="Calibri"/>
              </a:rPr>
              <a:t>De belastingsvoet is 30%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chemeClr val="dk2"/>
                </a:solidFill>
                <a:latin typeface="Calibri bold"/>
              </a:rPr>
              <a:t>De relevante actualisatievoet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23880" y="1912680"/>
            <a:ext cx="10936440" cy="432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NL" sz="2200" spc="-1" strike="noStrike">
                <a:solidFill>
                  <a:schemeClr val="dk2"/>
                </a:solidFill>
                <a:latin typeface="Calibri"/>
              </a:rPr>
              <a:t>	</a:t>
            </a:r>
            <a:endParaRPr b="1" lang="nl-NL" sz="22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158" name="Rectangle 5"/>
          <p:cNvSpPr/>
          <p:nvPr/>
        </p:nvSpPr>
        <p:spPr>
          <a:xfrm>
            <a:off x="1523880" y="2110680"/>
            <a:ext cx="184320" cy="3690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Tekstvak 6"/>
          <p:cNvSpPr/>
          <p:nvPr/>
        </p:nvSpPr>
        <p:spPr>
          <a:xfrm>
            <a:off x="2135520" y="1556640"/>
            <a:ext cx="7920360" cy="4262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solidFill>
              <a:srgbClr val="00b050"/>
            </a:solidFill>
            <a:prstDash val="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nl-BE" sz="1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3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1000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10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0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100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10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7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1000" fill="hold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10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1000" fill="hold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0" dur="10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1" dur="1000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1000" fill="hold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10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8" dur="1000" fill="hold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9" dur="1000" fill="hold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4" dur="10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5" dur="1000" fill="hold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1000" fill="hold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Num" idx="18"/>
          </p:nvPr>
        </p:nvSpPr>
        <p:spPr>
          <a:xfrm>
            <a:off x="8077320" y="6878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20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CBBC4B-C186-413A-A175-2CF7277D8776}" type="slidenum">
              <a:rPr b="0" lang="en-GB" sz="120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rgbClr val="002060"/>
                </a:solidFill>
                <a:latin typeface="Cambria"/>
              </a:rPr>
              <a:t>Kapitaalkost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880" y="1690560"/>
            <a:ext cx="10936440" cy="454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chemeClr val="dk2"/>
                </a:solidFill>
                <a:latin typeface="Cambria"/>
              </a:rPr>
              <a:t>Minimaal vereist rendement op investeringen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chemeClr val="dk2"/>
                </a:solidFill>
                <a:latin typeface="Cambria"/>
              </a:rPr>
              <a:t>Rendement dat financiers verwachten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chemeClr val="dk2"/>
                </a:solidFill>
                <a:latin typeface="Cambria"/>
              </a:rPr>
              <a:t>Gewogen gemiddelde van wat de verschillende kapitaalverschaffers verwachten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chemeClr val="dk2"/>
                </a:solidFill>
                <a:latin typeface="Cambria"/>
              </a:rPr>
              <a:t>Kenmerken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Opportuniteitskost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Bepaald in kapitaalmarkten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Afhankelijk van het risico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Toekomstgericht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2" dur="10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" dur="1000" fill="hold"/>
                                        <p:tgtEl>
                                          <p:spTgt spid="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Num" idx="19"/>
          </p:nvPr>
        </p:nvSpPr>
        <p:spPr>
          <a:xfrm>
            <a:off x="8077320" y="6878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20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844FB0-1D96-40DB-9F6B-02D197FB2662}" type="slidenum">
              <a:rPr b="0" lang="en-GB" sz="120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rgbClr val="002060"/>
                </a:solidFill>
                <a:latin typeface="Cambria"/>
              </a:rPr>
              <a:t>Methode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880" y="1690560"/>
            <a:ext cx="10936440" cy="454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chemeClr val="dk2"/>
                </a:solidFill>
                <a:latin typeface="Cambria"/>
              </a:rPr>
              <a:t>Gewogen gemiddelde kapitaalkost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Stap 1: Bepalen van de kost van de verschillende financieringsbronnen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Stap 2: Bepalen van het relatief aandeel van elke financieringsbron in de kapitaalstructuur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Stap 3: Berekening gewogen gemiddelde kapitaalkost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1" lang="nl-NL" sz="24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44" dur="indefinite" restart="never" nodeType="tmRoot">
          <p:childTnLst>
            <p:seq>
              <p:cTn id="45" dur="indefinite" nodeType="mainSeq">
                <p:childTnLst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1000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Num" idx="20"/>
          </p:nvPr>
        </p:nvSpPr>
        <p:spPr>
          <a:xfrm>
            <a:off x="8077320" y="6878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20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EC6AE86-1AFB-45F9-BABA-6EF3A38B14CD}" type="slidenum">
              <a:rPr b="0" lang="en-GB" sz="120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849600" y="582480"/>
            <a:ext cx="9134280" cy="63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5236"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rgbClr val="002060"/>
                </a:solidFill>
                <a:latin typeface="Cambria"/>
              </a:rPr>
              <a:t>Kost van het vreemd vermogen op lange termijn (k</a:t>
            </a:r>
            <a:r>
              <a:rPr b="1" lang="nl-BE" sz="4400" spc="-1" strike="noStrike" baseline="-25000">
                <a:solidFill>
                  <a:srgbClr val="002060"/>
                </a:solidFill>
                <a:latin typeface="Cambria"/>
              </a:rPr>
              <a:t>SL</a:t>
            </a:r>
            <a:r>
              <a:rPr b="1" lang="nl-BE" sz="4400" spc="-1" strike="noStrike">
                <a:solidFill>
                  <a:srgbClr val="002060"/>
                </a:solidFill>
                <a:latin typeface="Cambria"/>
              </a:rPr>
              <a:t>)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1108800" y="2343600"/>
            <a:ext cx="7619760" cy="47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chemeClr val="dk2"/>
                </a:solidFill>
                <a:latin typeface="Cambria"/>
              </a:rPr>
              <a:t>Kost van vreemd vermogen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Bepalen van de kost van het vreemd vermogen voor belastingen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Gewogen gemiddelde van het rendement tot de vervaldag van publiek genoteerde obligaties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2"/>
                </a:solidFill>
                <a:latin typeface="Cambria"/>
              </a:rPr>
              <a:t>Waarde obligatie = 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1" lang="nl-NL" sz="20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1" lang="nl-NL" sz="2000" spc="-1" strike="noStrike">
              <a:solidFill>
                <a:schemeClr val="dk2"/>
              </a:solidFill>
              <a:latin typeface="Calibri"/>
            </a:endParaRPr>
          </a:p>
          <a:p>
            <a:pPr marL="9144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2"/>
                </a:solidFill>
                <a:latin typeface="Cambria"/>
              </a:rPr>
              <a:t> </a:t>
            </a:r>
            <a:endParaRPr b="1" lang="nl-NL" sz="20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80" name="Object 1"/>
          <p:cNvSpPr/>
          <p:nvPr/>
        </p:nvSpPr>
        <p:spPr>
          <a:xfrm>
            <a:off x="4576320" y="4133880"/>
            <a:ext cx="4151880" cy="17042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nl-BE" sz="1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  <p:timing>
    <p:tnLst>
      <p:par>
        <p:cTn id="60" dur="indefinite" restart="never" nodeType="tmRoot">
          <p:childTnLst>
            <p:seq>
              <p:cTn id="61" dur="indefinite" nodeType="mainSeq">
                <p:childTnLst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8" dur="10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Num" idx="21"/>
          </p:nvPr>
        </p:nvSpPr>
        <p:spPr>
          <a:xfrm>
            <a:off x="5159880" y="6048000"/>
            <a:ext cx="935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nl-NL" sz="1000" spc="-1" strike="noStrike">
                <a:solidFill>
                  <a:schemeClr val="dk2"/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8CF97D1-B28D-4C4B-B23A-9378D58317FC}" type="slidenum">
              <a:rPr b="0" lang="nl-NL" sz="1000" spc="-1" strike="noStrike">
                <a:solidFill>
                  <a:schemeClr val="dk2"/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2209680" y="762120"/>
            <a:ext cx="8457840" cy="57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0880" indent="-38088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BE" sz="2800" spc="-1" strike="noStrike">
                <a:solidFill>
                  <a:schemeClr val="dk2"/>
                </a:solidFill>
                <a:latin typeface="Calibri"/>
              </a:rPr>
              <a:t> 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83" name="Slide Number Placeholder 5"/>
          <p:cNvSpPr/>
          <p:nvPr/>
        </p:nvSpPr>
        <p:spPr>
          <a:xfrm>
            <a:off x="80773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noAutofit/>
          </a:bodyPr>
          <a:p>
            <a:pPr algn="r" defTabSz="457200">
              <a:lnSpc>
                <a:spcPct val="100000"/>
              </a:lnSpc>
              <a:spcBef>
                <a:spcPts val="700"/>
              </a:spcBef>
            </a:pPr>
            <a:fld id="{47408496-30CE-492D-AC15-25581CAFB229}" type="slidenum">
              <a:rPr b="0" lang="en-GB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hthoek 1"/>
          <p:cNvSpPr/>
          <p:nvPr/>
        </p:nvSpPr>
        <p:spPr>
          <a:xfrm>
            <a:off x="2351520" y="1340640"/>
            <a:ext cx="7630200" cy="39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nl-BE" sz="2000" spc="-1" strike="noStrike">
                <a:solidFill>
                  <a:srgbClr val="003d62"/>
                </a:solidFill>
                <a:latin typeface="Calibri bold"/>
              </a:rPr>
              <a:t>Een obligatie met een couponrente van 3,95% (eerste coupon na precies 1 jaar) en een nominale waarde van 1.000, heeft een looptijd van 8 jaar. Vind de uitgifteprijs als de yield to maturity 4% 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nl-BE" sz="2000" spc="-1" strike="noStrike">
                <a:solidFill>
                  <a:srgbClr val="003d62"/>
                </a:solidFill>
                <a:latin typeface="Calibri bold"/>
              </a:rPr>
              <a:t>Vergelijking 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nl-BE" sz="2000" spc="-1" strike="noStrike">
                <a:solidFill>
                  <a:srgbClr val="003d62"/>
                </a:solidFill>
                <a:latin typeface="Calibri bold"/>
              </a:rPr>
              <a:t>Oplossing met rekenmachine: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Rectangle 2"/>
          <p:cNvSpPr/>
          <p:nvPr/>
        </p:nvSpPr>
        <p:spPr>
          <a:xfrm>
            <a:off x="2063880" y="180000"/>
            <a:ext cx="8333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algn="r" defTabSz="914400">
              <a:lnSpc>
                <a:spcPct val="100000"/>
              </a:lnSpc>
            </a:pPr>
            <a:r>
              <a:rPr b="0" lang="nl-BE" sz="3600" spc="-1" strike="noStrike">
                <a:solidFill>
                  <a:srgbClr val="003d62"/>
                </a:solidFill>
                <a:latin typeface="Arial"/>
              </a:rPr>
              <a:t>Voorbeeld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Afbeelding 3" descr="Afbeelding met schermafbeelding&#10;&#10;Automatisch gegenereerde beschrijving"/>
          <p:cNvPicPr/>
          <p:nvPr/>
        </p:nvPicPr>
        <p:blipFill>
          <a:blip r:embed="rId1"/>
          <a:stretch/>
        </p:blipFill>
        <p:spPr>
          <a:xfrm>
            <a:off x="2514600" y="3913560"/>
            <a:ext cx="3096000" cy="2334600"/>
          </a:xfrm>
          <a:prstGeom prst="rect">
            <a:avLst/>
          </a:prstGeom>
          <a:ln w="0">
            <a:noFill/>
          </a:ln>
        </p:spPr>
      </p:pic>
      <p:pic>
        <p:nvPicPr>
          <p:cNvPr id="87" name="Afbeelding 6" descr="Afbeelding met schermafbeelding&#10;&#10;Automatisch gegenereerde beschrijving"/>
          <p:cNvPicPr/>
          <p:nvPr/>
        </p:nvPicPr>
        <p:blipFill>
          <a:blip r:embed="rId2"/>
          <a:stretch/>
        </p:blipFill>
        <p:spPr>
          <a:xfrm>
            <a:off x="6099120" y="3913560"/>
            <a:ext cx="3096000" cy="2334600"/>
          </a:xfrm>
          <a:prstGeom prst="rect">
            <a:avLst/>
          </a:prstGeom>
          <a:ln w="0">
            <a:noFill/>
          </a:ln>
        </p:spPr>
      </p:pic>
      <p:sp>
        <p:nvSpPr>
          <p:cNvPr id="88" name="TextBox 3"/>
          <p:cNvSpPr/>
          <p:nvPr/>
        </p:nvSpPr>
        <p:spPr>
          <a:xfrm>
            <a:off x="4498200" y="2633760"/>
            <a:ext cx="3397680" cy="6325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nl-BE" sz="1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Num" idx="22"/>
          </p:nvPr>
        </p:nvSpPr>
        <p:spPr>
          <a:xfrm>
            <a:off x="5159880" y="6048000"/>
            <a:ext cx="93564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nl-NL" sz="1000" spc="-1" strike="noStrike">
                <a:solidFill>
                  <a:schemeClr val="dk2"/>
                </a:solidFill>
                <a:latin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7C5DEE6-A1B4-4292-8D50-B72FE4B903F4}" type="slidenum">
              <a:rPr b="0" lang="nl-NL" sz="1000" spc="-1" strike="noStrike">
                <a:solidFill>
                  <a:schemeClr val="dk2"/>
                </a:solidFill>
                <a:latin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2209680" y="762120"/>
            <a:ext cx="8457840" cy="579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0880" indent="-38088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BE" sz="2800" spc="-1" strike="noStrike">
                <a:solidFill>
                  <a:schemeClr val="dk2"/>
                </a:solidFill>
                <a:latin typeface="Calibri"/>
              </a:rPr>
              <a:t> 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91" name="Slide Number Placeholder 5"/>
          <p:cNvSpPr/>
          <p:nvPr/>
        </p:nvSpPr>
        <p:spPr>
          <a:xfrm>
            <a:off x="8077320" y="6248520"/>
            <a:ext cx="19047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noAutofit/>
          </a:bodyPr>
          <a:p>
            <a:pPr algn="r" defTabSz="457200">
              <a:lnSpc>
                <a:spcPct val="100000"/>
              </a:lnSpc>
              <a:spcBef>
                <a:spcPts val="700"/>
              </a:spcBef>
            </a:pPr>
            <a:fld id="{9927B072-10EF-4AFB-8506-939B4364C55D}" type="slidenum">
              <a:rPr b="0" lang="en-GB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hthoek 1"/>
          <p:cNvSpPr/>
          <p:nvPr/>
        </p:nvSpPr>
        <p:spPr>
          <a:xfrm>
            <a:off x="2351520" y="1340640"/>
            <a:ext cx="7630200" cy="24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nl-BE" sz="2000" spc="-1" strike="noStrike">
                <a:solidFill>
                  <a:srgbClr val="003d62"/>
                </a:solidFill>
                <a:latin typeface="Calibri bold"/>
              </a:rPr>
              <a:t>Een 30-jarige obligatie met couponrente van 4,85% wordt uitgegeven tegen 99,45% (eerste coupon na precies 1 jaar) en wordt terugbetaald a pari. Wat is de yield van deze obligatie?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nl-BE" sz="2000" spc="-1" strike="noStrike">
                <a:solidFill>
                  <a:srgbClr val="003d62"/>
                </a:solidFill>
                <a:latin typeface="Calibri bold"/>
              </a:rPr>
              <a:t>Vergelijking: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nl-BE" sz="2000" spc="-1" strike="noStrike">
                <a:solidFill>
                  <a:srgbClr val="003d62"/>
                </a:solidFill>
                <a:latin typeface="Calibri bold"/>
              </a:rPr>
              <a:t>Met de rekenmachine: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3"/>
          <p:cNvSpPr/>
          <p:nvPr/>
        </p:nvSpPr>
        <p:spPr>
          <a:xfrm>
            <a:off x="4356360" y="2669760"/>
            <a:ext cx="4664880" cy="758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nl-BE" sz="1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Afbeelding 3" descr="Afbeelding met schermafbeelding&#10;&#10;Automatisch gegenereerde beschrijving"/>
          <p:cNvPicPr/>
          <p:nvPr/>
        </p:nvPicPr>
        <p:blipFill>
          <a:blip r:embed="rId2"/>
          <a:stretch/>
        </p:blipFill>
        <p:spPr>
          <a:xfrm>
            <a:off x="2740680" y="4038480"/>
            <a:ext cx="2930040" cy="2209320"/>
          </a:xfrm>
          <a:prstGeom prst="rect">
            <a:avLst/>
          </a:prstGeom>
          <a:ln w="0">
            <a:noFill/>
          </a:ln>
        </p:spPr>
      </p:pic>
      <p:pic>
        <p:nvPicPr>
          <p:cNvPr id="95" name="Afbeelding 7" descr="Afbeelding met schermafbeelding&#10;&#10;Automatisch gegenereerde beschrijving"/>
          <p:cNvPicPr/>
          <p:nvPr/>
        </p:nvPicPr>
        <p:blipFill>
          <a:blip r:embed="rId3"/>
          <a:stretch/>
        </p:blipFill>
        <p:spPr>
          <a:xfrm>
            <a:off x="6202080" y="4060800"/>
            <a:ext cx="2871360" cy="2165040"/>
          </a:xfrm>
          <a:prstGeom prst="rect">
            <a:avLst/>
          </a:prstGeom>
          <a:ln w="0">
            <a:noFill/>
          </a:ln>
        </p:spPr>
      </p:pic>
      <p:sp>
        <p:nvSpPr>
          <p:cNvPr id="96" name="Rectangle 2"/>
          <p:cNvSpPr/>
          <p:nvPr/>
        </p:nvSpPr>
        <p:spPr>
          <a:xfrm>
            <a:off x="2157480" y="620640"/>
            <a:ext cx="787032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457200">
              <a:lnSpc>
                <a:spcPct val="100000"/>
              </a:lnSpc>
            </a:pPr>
            <a:r>
              <a:rPr b="0" lang="nl-BE" sz="3500" spc="-1" strike="noStrike">
                <a:solidFill>
                  <a:srgbClr val="002060"/>
                </a:solidFill>
                <a:latin typeface="Cambria"/>
              </a:rPr>
              <a:t>Voorbeeld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Num" idx="23"/>
          </p:nvPr>
        </p:nvSpPr>
        <p:spPr>
          <a:xfrm>
            <a:off x="8077320" y="6878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20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C475DF0-7BAC-4A28-99FE-1E0C8372B9A4}" type="slidenum">
              <a:rPr b="0" lang="en-GB" sz="120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title"/>
          </p:nvPr>
        </p:nvSpPr>
        <p:spPr>
          <a:xfrm>
            <a:off x="1126800" y="582480"/>
            <a:ext cx="8857080" cy="63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3645"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rgbClr val="002060"/>
                </a:solidFill>
                <a:latin typeface="Cambria"/>
              </a:rPr>
              <a:t>Kost van het vreemd vermogen op lange termijn (k</a:t>
            </a:r>
            <a:r>
              <a:rPr b="1" lang="nl-BE" sz="4400" spc="-1" strike="noStrike" baseline="-25000">
                <a:solidFill>
                  <a:srgbClr val="002060"/>
                </a:solidFill>
                <a:latin typeface="Cambria"/>
              </a:rPr>
              <a:t>SL</a:t>
            </a:r>
            <a:r>
              <a:rPr b="1" lang="nl-BE" sz="4400" spc="-1" strike="noStrike">
                <a:solidFill>
                  <a:srgbClr val="002060"/>
                </a:solidFill>
                <a:latin typeface="Cambria"/>
              </a:rPr>
              <a:t>)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1626120" y="1944720"/>
            <a:ext cx="7619760" cy="478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chemeClr val="dk2"/>
                </a:solidFill>
                <a:latin typeface="Cambria"/>
              </a:rPr>
              <a:t>Indien geen obligaties verhandeld worden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Zoek de rating van de onderneming en de bijhorende yield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Deel de betaalde interesten door de uitstaande financiële schuld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chemeClr val="dk2"/>
                </a:solidFill>
                <a:latin typeface="Cambria"/>
              </a:rPr>
              <a:t>Kost van schulden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Moet berekend worden na belastingen omwille van de fiscale aftrekbaarheid van interesten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Kost van schulden na belastingen = k</a:t>
            </a:r>
            <a:r>
              <a:rPr b="0" lang="nl-BE" sz="2400" spc="-1" strike="noStrike" baseline="-25000">
                <a:solidFill>
                  <a:schemeClr val="dk2"/>
                </a:solidFill>
                <a:latin typeface="Cambria"/>
              </a:rPr>
              <a:t>SL</a:t>
            </a: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(1-t)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t = belastingsvoet vennootschapsbelasting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k</a:t>
            </a:r>
            <a:r>
              <a:rPr b="0" lang="nl-BE" sz="2000" spc="-1" strike="noStrike" baseline="-25000">
                <a:solidFill>
                  <a:schemeClr val="dk2"/>
                </a:solidFill>
                <a:latin typeface="Cambria"/>
              </a:rPr>
              <a:t>SL</a:t>
            </a: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 = kost van schulden voor belastingen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</p:txBody>
      </p:sp>
    </p:spTree>
  </p:cSld>
  <p:transition spd="med">
    <p:fade/>
  </p:transition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1" dur="10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7" dur="10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10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Num" idx="24"/>
          </p:nvPr>
        </p:nvSpPr>
        <p:spPr>
          <a:xfrm>
            <a:off x="8077320" y="6878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GB" sz="120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38E8304-FAB6-4E5C-A000-29788417220A}" type="slidenum">
              <a:rPr b="0" lang="en-GB" sz="120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title"/>
          </p:nvPr>
        </p:nvSpPr>
        <p:spPr>
          <a:xfrm>
            <a:off x="623880" y="620640"/>
            <a:ext cx="10936440" cy="106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nl-BE" sz="4400" spc="-1" strike="noStrike">
                <a:solidFill>
                  <a:srgbClr val="002060"/>
                </a:solidFill>
                <a:latin typeface="Cambria"/>
              </a:rPr>
              <a:t>Kost van het eigen vermogen k</a:t>
            </a:r>
            <a:r>
              <a:rPr b="1" lang="nl-BE" sz="4400" spc="-1" strike="noStrike" baseline="-25000">
                <a:solidFill>
                  <a:srgbClr val="002060"/>
                </a:solidFill>
                <a:latin typeface="Cambria"/>
              </a:rPr>
              <a:t>e</a:t>
            </a:r>
            <a:endParaRPr b="0" lang="nl-NL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880" y="1690560"/>
            <a:ext cx="10936440" cy="454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ea2c38"/>
              </a:buClr>
              <a:buSzPct val="75000"/>
              <a:buFont typeface="Wingdings" charset="2"/>
              <a:buChar char=""/>
            </a:pPr>
            <a:r>
              <a:rPr b="1" lang="nl-BE" sz="2800" spc="-1" strike="noStrike">
                <a:solidFill>
                  <a:schemeClr val="dk2"/>
                </a:solidFill>
                <a:latin typeface="Cambria"/>
              </a:rPr>
              <a:t>Kost van het eigen vermogen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Weerspiegelt het risico van het project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Rendement op eigen vermogen moet groter zijn dan het rendement op vreemd vermogen (meestal 3 tot 5 procent)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SzPct val="75000"/>
              <a:buFont typeface="Wingdings" charset="2"/>
              <a:buChar char=""/>
            </a:pPr>
            <a:r>
              <a:rPr b="0" lang="nl-BE" sz="2400" spc="-1" strike="noStrike">
                <a:solidFill>
                  <a:schemeClr val="dk2"/>
                </a:solidFill>
                <a:latin typeface="Cambria"/>
              </a:rPr>
              <a:t>Capital Asset Pricing Model (CAPM) is meest gebruikte model</a:t>
            </a:r>
            <a:endParaRPr b="0" lang="nl-NL" sz="2400" spc="-1" strike="noStrike">
              <a:solidFill>
                <a:schemeClr val="dk2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1" lang="nl-NL" sz="24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R</a:t>
            </a:r>
            <a:r>
              <a:rPr b="0" lang="nl-BE" sz="2000" spc="-1" strike="noStrike" baseline="-25000">
                <a:solidFill>
                  <a:schemeClr val="dk2"/>
                </a:solidFill>
                <a:latin typeface="Cambria"/>
              </a:rPr>
              <a:t>f</a:t>
            </a: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 = risk free rate = meestal rente op schatkistcertificaten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R</a:t>
            </a:r>
            <a:r>
              <a:rPr b="0" lang="nl-BE" sz="2000" spc="-1" strike="noStrike" baseline="-25000">
                <a:solidFill>
                  <a:schemeClr val="dk2"/>
                </a:solidFill>
                <a:latin typeface="Cambria"/>
              </a:rPr>
              <a:t>m</a:t>
            </a: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-R</a:t>
            </a:r>
            <a:r>
              <a:rPr b="0" lang="nl-BE" sz="2000" spc="-1" strike="noStrike" baseline="-25000">
                <a:solidFill>
                  <a:schemeClr val="dk2"/>
                </a:solidFill>
                <a:latin typeface="Cambria"/>
              </a:rPr>
              <a:t>f</a:t>
            </a: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  = marktrisicopremie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2e65"/>
              </a:buClr>
              <a:buFont typeface="Arial"/>
              <a:buChar char="•"/>
            </a:pPr>
            <a:r>
              <a:rPr b="0" lang="nl-BE" sz="2000" spc="-1" strike="noStrike">
                <a:solidFill>
                  <a:schemeClr val="dk2"/>
                </a:solidFill>
                <a:latin typeface="Cambria"/>
              </a:rPr>
              <a:t>Beta = meet de gevoeligheid van het aandeel voor marktbewegingen</a:t>
            </a:r>
            <a:endParaRPr b="0" lang="nl-NL" sz="20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103" name="Object 4"/>
          <p:cNvSpPr/>
          <p:nvPr/>
        </p:nvSpPr>
        <p:spPr>
          <a:xfrm>
            <a:off x="3931920" y="3657600"/>
            <a:ext cx="4736880" cy="5490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nl-BE" sz="1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  <p:timing>
    <p:tnLst>
      <p:par>
        <p:cTn id="144" dur="indefinite" restart="never" nodeType="tmRoot">
          <p:childTnLst>
            <p:seq>
              <p:cTn id="145" dur="indefinite" nodeType="mainSeq">
                <p:childTnLst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10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3" dur="1000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1000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Num" idx="25"/>
          </p:nvPr>
        </p:nvSpPr>
        <p:spPr>
          <a:xfrm>
            <a:off x="8077320" y="6878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spcBef>
                <a:spcPts val="601"/>
              </a:spcBef>
              <a:buNone/>
              <a:defRPr b="0" lang="nl-NL" sz="120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spcBef>
                <a:spcPts val="601"/>
              </a:spcBef>
              <a:buNone/>
            </a:pPr>
            <a:fld id="{DBBA3F14-ACB6-4BE4-84F7-3DC176D2B150}" type="slidenum">
              <a:rPr b="0" lang="nl-NL" sz="120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991520" y="1845000"/>
            <a:ext cx="7524360" cy="360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chemeClr val="dk2"/>
                </a:solidFill>
                <a:latin typeface="Symbol"/>
              </a:rPr>
              <a:t>b</a:t>
            </a:r>
            <a:r>
              <a:rPr b="1" lang="nl-NL" sz="2800" spc="-1" strike="noStrike">
                <a:solidFill>
                  <a:schemeClr val="dk2"/>
                </a:solidFill>
                <a:latin typeface="Calibri"/>
              </a:rPr>
              <a:t> = de gevoeligheid van het aandeel voor </a:t>
            </a:r>
            <a:br>
              <a:rPr sz="2800"/>
            </a:br>
            <a:r>
              <a:rPr b="1" lang="nl-NL" sz="2800" spc="-1" strike="noStrike">
                <a:solidFill>
                  <a:schemeClr val="dk2"/>
                </a:solidFill>
                <a:latin typeface="Calibri"/>
              </a:rPr>
              <a:t>      marktschommelingen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marL="1528920" indent="-152892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chemeClr val="dk2"/>
                </a:solidFill>
                <a:latin typeface="Symbol"/>
              </a:rPr>
              <a:t>b</a:t>
            </a:r>
            <a:r>
              <a:rPr b="1" lang="nl-NL" sz="2800" spc="-1" strike="noStrike">
                <a:solidFill>
                  <a:schemeClr val="dk2"/>
                </a:solidFill>
                <a:latin typeface="Calibri"/>
              </a:rPr>
              <a:t> &gt; 1 =&gt; het aandeel is volatieler dan de markt</a:t>
            </a: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  <a:p>
            <a:pPr marL="1614600" indent="-161460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nl-NL" sz="2800" spc="-1" strike="noStrike">
                <a:solidFill>
                  <a:schemeClr val="dk2"/>
                </a:solidFill>
                <a:latin typeface="Symbol"/>
              </a:rPr>
              <a:t>b</a:t>
            </a:r>
            <a:r>
              <a:rPr b="1" lang="nl-NL" sz="2800" spc="-1" strike="noStrike">
                <a:solidFill>
                  <a:schemeClr val="dk2"/>
                </a:solidFill>
                <a:latin typeface="Calibri"/>
              </a:rPr>
              <a:t> &lt; 1 =&gt; het aandeel is minder volatiel dan de markt</a:t>
            </a:r>
            <a:br>
              <a:rPr sz="2800"/>
            </a:br>
            <a:br>
              <a:rPr sz="2800"/>
            </a:br>
            <a:endParaRPr b="1" lang="nl-NL" sz="2800" spc="-1" strike="noStrike">
              <a:solidFill>
                <a:schemeClr val="dk2"/>
              </a:solidFill>
              <a:latin typeface="Calibri"/>
            </a:endParaRPr>
          </a:p>
        </p:txBody>
      </p:sp>
      <p:sp>
        <p:nvSpPr>
          <p:cNvPr id="106" name="Rectangle 2"/>
          <p:cNvSpPr/>
          <p:nvPr/>
        </p:nvSpPr>
        <p:spPr>
          <a:xfrm>
            <a:off x="2157480" y="620640"/>
            <a:ext cx="787032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457200">
              <a:lnSpc>
                <a:spcPct val="100000"/>
              </a:lnSpc>
            </a:pPr>
            <a:r>
              <a:rPr b="0" lang="nl-BE" sz="3500" spc="-1" strike="noStrike">
                <a:solidFill>
                  <a:srgbClr val="002060"/>
                </a:solidFill>
                <a:latin typeface="Cambria"/>
              </a:rPr>
              <a:t>Kost van het eigen vermogen k</a:t>
            </a:r>
            <a:r>
              <a:rPr b="0" lang="nl-BE" sz="3500" spc="-1" strike="noStrike" baseline="-25000">
                <a:solidFill>
                  <a:srgbClr val="002060"/>
                </a:solidFill>
                <a:latin typeface="Cambria"/>
              </a:rPr>
              <a:t>e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7" name="Tabel 1"/>
          <p:cNvGraphicFramePr/>
          <p:nvPr/>
        </p:nvGraphicFramePr>
        <p:xfrm>
          <a:off x="1991520" y="4590360"/>
          <a:ext cx="7128000" cy="1942560"/>
        </p:xfrm>
        <a:graphic>
          <a:graphicData uri="http://schemas.openxmlformats.org/drawingml/2006/table">
            <a:tbl>
              <a:tblPr/>
              <a:tblGrid>
                <a:gridCol w="3564000"/>
                <a:gridCol w="3564000"/>
              </a:tblGrid>
              <a:tr h="274680">
                <a:tc gridSpan="2">
                  <a:txBody>
                    <a:bodyPr lIns="86040" rIns="86040" tIns="42840" bIns="4284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7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Aanvullende gegevens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86040" marR="860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fef7ea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20400">
                <a:tc>
                  <a:txBody>
                    <a:bodyPr lIns="71640" rIns="71640" tIns="71640" bIns="7164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nl-BE" sz="1700" spc="-1" strike="noStrike" cap="all">
                          <a:solidFill>
                            <a:schemeClr val="dk1"/>
                          </a:solidFill>
                          <a:latin typeface="Roboto"/>
                        </a:rPr>
                        <a:t>TERM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71640" marR="716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ce5db"/>
                    </a:solidFill>
                  </a:tcPr>
                </a:tc>
                <a:tc>
                  <a:txBody>
                    <a:bodyPr lIns="71640" rIns="71640" tIns="71640" bIns="7164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1" lang="nl-BE" sz="1700" spc="-1" strike="noStrike" cap="all">
                          <a:solidFill>
                            <a:schemeClr val="dk1"/>
                          </a:solidFill>
                          <a:latin typeface="Roboto"/>
                        </a:rPr>
                        <a:t>WAARDE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71640" marR="716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ce5db"/>
                    </a:solidFill>
                  </a:tcPr>
                </a:tc>
              </a:tr>
              <a:tr h="320400">
                <a:tc>
                  <a:txBody>
                    <a:bodyPr lIns="71640" rIns="71640" tIns="71640" bIns="71640" anchor="t">
                      <a:noAutofit/>
                    </a:bodyPr>
                    <a:p>
                      <a:endParaRPr b="0" lang="nl-BE" sz="1700" spc="-1" strike="noStrike">
                        <a:solidFill>
                          <a:schemeClr val="dk1"/>
                        </a:solidFill>
                        <a:latin typeface="Roboto"/>
                      </a:endParaRPr>
                    </a:p>
                  </a:txBody>
                  <a:tcPr anchor="t" marL="71640" marR="716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9360">
                      <a:solidFill>
                        <a:srgbClr val="e3d7c4"/>
                      </a:solidFill>
                      <a:prstDash val="solid"/>
                    </a:lnB>
                    <a:solidFill>
                      <a:srgbClr val="fef7ea"/>
                    </a:solidFill>
                  </a:tcPr>
                </a:tc>
                <a:tc>
                  <a:txBody>
                    <a:bodyPr lIns="71640" rIns="71640" tIns="71640" bIns="71640" anchor="t">
                      <a:noAutofit/>
                    </a:bodyPr>
                    <a:p>
                      <a:endParaRPr b="0" lang="nl-BE" sz="1700" spc="-1" strike="noStrike">
                        <a:solidFill>
                          <a:schemeClr val="dk1"/>
                        </a:solidFill>
                        <a:latin typeface="Roboto"/>
                      </a:endParaRPr>
                    </a:p>
                  </a:txBody>
                  <a:tcPr anchor="t" marL="71640" marR="716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9360">
                      <a:solidFill>
                        <a:srgbClr val="e3d7c4"/>
                      </a:solidFill>
                      <a:prstDash val="solid"/>
                    </a:lnB>
                    <a:solidFill>
                      <a:srgbClr val="fef7ea"/>
                    </a:solidFill>
                  </a:tcPr>
                </a:tc>
              </a:tr>
              <a:tr h="320400">
                <a:tc>
                  <a:txBody>
                    <a:bodyPr lIns="71640" rIns="71640" tIns="71640" bIns="7164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700" spc="-1" strike="noStrike">
                          <a:solidFill>
                            <a:schemeClr val="dk1"/>
                          </a:solidFill>
                          <a:latin typeface="Roboto"/>
                        </a:rPr>
                        <a:t>Volatiliteit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71640" marR="716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3d7c4"/>
                      </a:solidFill>
                      <a:prstDash val="solid"/>
                    </a:lnT>
                    <a:lnB w="9360">
                      <a:solidFill>
                        <a:srgbClr val="e3d7c4"/>
                      </a:solidFill>
                      <a:prstDash val="solid"/>
                    </a:lnB>
                    <a:solidFill>
                      <a:srgbClr val="fef7ea"/>
                    </a:solidFill>
                  </a:tcPr>
                </a:tc>
                <a:tc>
                  <a:txBody>
                    <a:bodyPr lIns="71640" rIns="71640" tIns="71640" bIns="7164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nl-BE" sz="1700" spc="-1" strike="noStrike">
                          <a:solidFill>
                            <a:schemeClr val="dk1"/>
                          </a:solidFill>
                          <a:latin typeface="Roboto"/>
                        </a:rPr>
                        <a:t>39,43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71640" marR="716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3d7c4"/>
                      </a:solidFill>
                      <a:prstDash val="solid"/>
                    </a:lnT>
                    <a:lnB w="9360">
                      <a:solidFill>
                        <a:srgbClr val="e3d7c4"/>
                      </a:solidFill>
                      <a:prstDash val="solid"/>
                    </a:lnB>
                    <a:solidFill>
                      <a:srgbClr val="fef7ea"/>
                    </a:solidFill>
                  </a:tcPr>
                </a:tc>
              </a:tr>
              <a:tr h="320400">
                <a:tc>
                  <a:txBody>
                    <a:bodyPr lIns="71640" rIns="71640" tIns="71640" bIns="7164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nl-BE" sz="1700" spc="-1" strike="noStrike">
                          <a:solidFill>
                            <a:schemeClr val="dk1"/>
                          </a:solidFill>
                          <a:latin typeface="Roboto"/>
                        </a:rPr>
                        <a:t>Beta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71640" marR="716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3d7c4"/>
                      </a:solidFill>
                      <a:prstDash val="solid"/>
                    </a:lnT>
                    <a:lnB w="9360">
                      <a:solidFill>
                        <a:srgbClr val="e3d7c4"/>
                      </a:solidFill>
                      <a:prstDash val="solid"/>
                    </a:lnB>
                    <a:solidFill>
                      <a:srgbClr val="fef7ea"/>
                    </a:solidFill>
                  </a:tcPr>
                </a:tc>
                <a:tc>
                  <a:txBody>
                    <a:bodyPr lIns="71640" rIns="71640" tIns="71640" bIns="71640"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b="0" lang="nl-BE" sz="1700" spc="-1" strike="noStrike">
                          <a:solidFill>
                            <a:schemeClr val="dk1"/>
                          </a:solidFill>
                          <a:latin typeface="Roboto"/>
                        </a:rPr>
                        <a:t>0,41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71640" marR="716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9360">
                      <a:solidFill>
                        <a:srgbClr val="e3d7c4"/>
                      </a:solidFill>
                      <a:prstDash val="solid"/>
                    </a:lnT>
                    <a:lnB w="9360">
                      <a:solidFill>
                        <a:srgbClr val="e3d7c4"/>
                      </a:solidFill>
                      <a:prstDash val="solid"/>
                    </a:lnB>
                    <a:solidFill>
                      <a:srgbClr val="fef7ea"/>
                    </a:solidFill>
                  </a:tcPr>
                </a:tc>
              </a:tr>
            </a:tbl>
          </a:graphicData>
        </a:graphic>
      </p:graphicFrame>
      <p:sp>
        <p:nvSpPr>
          <p:cNvPr id="108" name="Rectangle 1"/>
          <p:cNvSpPr/>
          <p:nvPr/>
        </p:nvSpPr>
        <p:spPr>
          <a:xfrm>
            <a:off x="1991520" y="4070160"/>
            <a:ext cx="8281080" cy="516960"/>
          </a:xfrm>
          <a:prstGeom prst="rect">
            <a:avLst/>
          </a:prstGeom>
          <a:solidFill>
            <a:srgbClr val="fef7e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60480" anchor="ctr">
            <a:spAutoFit/>
          </a:bodyPr>
          <a:p>
            <a:pPr defTabSz="457200">
              <a:lnSpc>
                <a:spcPct val="100000"/>
              </a:lnSpc>
            </a:pPr>
            <a:r>
              <a:rPr b="1" lang="nl-BE" sz="1200" spc="-1" strike="noStrike">
                <a:solidFill>
                  <a:srgbClr val="505050"/>
                </a:solidFill>
                <a:latin typeface="Roboto"/>
              </a:rPr>
              <a:t>Consensusdata Proximus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Antwerpen-basic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UAntwerpen Calibri">
      <a:majorFont>
        <a:latin typeface="Calibri bold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2487</TotalTime>
  <Application>LibreOffice/24.2.7.2$Linux_X86_64 LibreOffice_project/420$Build-2</Application>
  <AppVersion>15.0000</AppVersion>
  <Words>802</Words>
  <Paragraphs>228</Paragraphs>
  <Company>AltoAlto bvba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2012-04-16T13:59:02Z</dcterms:created>
  <dc:creator>jp staelens</dc:creator>
  <dc:description/>
  <dc:language>en-US</dc:language>
  <cp:lastModifiedBy/>
  <cp:lastPrinted>2012-04-30T08:36:07Z</cp:lastPrinted>
  <dcterms:modified xsi:type="dcterms:W3CDTF">2025-04-22T17:28:43Z</dcterms:modified>
  <cp:revision>92</cp:revision>
  <dc:subject/>
  <dc:title>PowerPoint-presentatie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Widescreen</vt:lpwstr>
  </property>
  <property fmtid="{D5CDD505-2E9C-101B-9397-08002B2CF9AE}" pid="4" name="Slides">
    <vt:i4>17</vt:i4>
  </property>
</Properties>
</file>