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05939" y="2175459"/>
            <a:ext cx="858012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F202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4087" y="2856242"/>
            <a:ext cx="9783825" cy="74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7042" y="1867865"/>
            <a:ext cx="11357914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F202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liuzhenyulive@live.com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/index.php?title=Linux%E5%91%BD%E5%90%8D%E7%A9%BA%E9%96%93&amp;action=edit&amp;redlink=1" TargetMode="External"/><Relationship Id="rId3" Type="http://schemas.openxmlformats.org/officeDocument/2006/relationships/hyperlink" Target="https://zh.wikipedia.org/wiki/%E8%BB%9F%E9%AB%94" TargetMode="External"/><Relationship Id="rId7" Type="http://schemas.openxmlformats.org/officeDocument/2006/relationships/hyperlink" Target="https://zh.wikipedia.org/wiki/Cgroups" TargetMode="External"/><Relationship Id="rId2" Type="http://schemas.openxmlformats.org/officeDocument/2006/relationships/hyperlink" Target="https://zh.wikipedia.org/wiki/%E9%96%8B%E6%94%BE%E5%8E%9F%E5%A7%8B%E7%A2%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Linux%E6%A0%B8%E5%BF%83" TargetMode="External"/><Relationship Id="rId5" Type="http://schemas.openxmlformats.org/officeDocument/2006/relationships/hyperlink" Target="https://zh.wikipedia.org/wiki/%E4%BD%9C%E6%A5%AD%E7%B3%BB%E7%B5%B1%E5%B1%A4%E8%99%9B%E6%93%AC%E5%8C%96" TargetMode="External"/><Relationship Id="rId4" Type="http://schemas.openxmlformats.org/officeDocument/2006/relationships/hyperlink" Target="https://zh.wikipedia.org/wiki/%E9%96%8B%E6%94%BE%E5%B9%B3%E8%87%BA" TargetMode="External"/><Relationship Id="rId9" Type="http://schemas.openxmlformats.org/officeDocument/2006/relationships/hyperlink" Target="https://zh.wikipedia.org/wiki/%E8%99%9B%E6%93%AC%E6%A9%9F%E5%99%A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C%80%E6%BA%90%E8%BD%AF%E4%BB%B6" TargetMode="External"/><Relationship Id="rId2" Type="http://schemas.openxmlformats.org/officeDocument/2006/relationships/hyperlink" Target="https://zh.wikipedia.org/wiki/%E4%BD%9C%E6%A5%AD%E7%B3%BB%E7%B5%B1%E5%B1%A4%E8%99%9B%E6%93%AC%E5%8C%9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Docker_(%E8%BB%9F%E9%AB%94)" TargetMode="External"/><Relationship Id="rId5" Type="http://schemas.openxmlformats.org/officeDocument/2006/relationships/hyperlink" Target="https://zh.wikipedia.org/wiki/Linux%E5%9F%BA%E9%87%91%E4%BC%9A" TargetMode="External"/><Relationship Id="rId4" Type="http://schemas.openxmlformats.org/officeDocument/2006/relationships/hyperlink" Target="https://zh.wikipedia.org/wiki/Goog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00" marR="5080" indent="-2272665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.NET </a:t>
            </a:r>
            <a:r>
              <a:rPr spc="114" dirty="0"/>
              <a:t>Core </a:t>
            </a:r>
            <a:r>
              <a:rPr spc="220" dirty="0"/>
              <a:t>On </a:t>
            </a:r>
            <a:r>
              <a:rPr spc="110" dirty="0"/>
              <a:t>Kubernetes  </a:t>
            </a:r>
            <a:r>
              <a:rPr spc="114" dirty="0"/>
              <a:t>Quick</a:t>
            </a:r>
            <a:r>
              <a:rPr spc="350" dirty="0"/>
              <a:t> </a:t>
            </a:r>
            <a:r>
              <a:rPr spc="45" dirty="0"/>
              <a:t>Start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8180" y="3856177"/>
            <a:ext cx="21202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UKIJ CJK"/>
                <a:cs typeface="UKIJ CJK"/>
              </a:rPr>
              <a:t>ZhenYu,</a:t>
            </a:r>
            <a:r>
              <a:rPr sz="3000" spc="15" dirty="0">
                <a:latin typeface="UKIJ CJK"/>
                <a:cs typeface="UKIJ CJK"/>
              </a:rPr>
              <a:t> </a:t>
            </a:r>
            <a:r>
              <a:rPr sz="3000" spc="50" dirty="0">
                <a:latin typeface="UKIJ CJK"/>
                <a:cs typeface="UKIJ CJK"/>
              </a:rPr>
              <a:t>Liu</a:t>
            </a:r>
            <a:endParaRPr sz="3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639" y="843153"/>
            <a:ext cx="6245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80" dirty="0">
                <a:latin typeface="UKIJ CJK"/>
                <a:cs typeface="UKIJ CJK"/>
              </a:rPr>
              <a:t>Kubernetes</a:t>
            </a:r>
            <a:r>
              <a:rPr sz="3000" b="0" spc="300" dirty="0">
                <a:latin typeface="UKIJ CJK"/>
                <a:cs typeface="UKIJ CJK"/>
              </a:rPr>
              <a:t>集群搭建的三种方式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57" y="2034285"/>
            <a:ext cx="1113091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UKIJ CJK"/>
                <a:cs typeface="UKIJ CJK"/>
              </a:rPr>
              <a:t>Kubeadm</a:t>
            </a:r>
            <a:endParaRPr sz="1800">
              <a:latin typeface="UKIJ CJK"/>
              <a:cs typeface="UKIJ CJK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UKIJ CJK"/>
                <a:cs typeface="UKIJ CJK"/>
              </a:rPr>
              <a:t>是一个工具，用于快速搭建</a:t>
            </a:r>
            <a:r>
              <a:rPr sz="1800" spc="40" dirty="0">
                <a:latin typeface="UKIJ CJK"/>
                <a:cs typeface="UKIJ CJK"/>
              </a:rPr>
              <a:t>kubernetes</a:t>
            </a:r>
            <a:r>
              <a:rPr sz="1800" dirty="0">
                <a:latin typeface="UKIJ CJK"/>
                <a:cs typeface="UKIJ CJK"/>
              </a:rPr>
              <a:t>集群，目前应该是比较方便和推荐的，简单易用</a:t>
            </a:r>
            <a:endParaRPr sz="1800">
              <a:latin typeface="UKIJ CJK"/>
              <a:cs typeface="UKIJ CJK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65" dirty="0">
                <a:latin typeface="UKIJ CJK"/>
                <a:cs typeface="UKIJ CJK"/>
              </a:rPr>
              <a:t>kubeadm</a:t>
            </a:r>
            <a:r>
              <a:rPr sz="1800" spc="75" dirty="0">
                <a:latin typeface="UKIJ CJK"/>
                <a:cs typeface="UKIJ CJK"/>
              </a:rPr>
              <a:t> </a:t>
            </a:r>
            <a:r>
              <a:rPr sz="1800" spc="30" dirty="0">
                <a:latin typeface="UKIJ CJK"/>
                <a:cs typeface="UKIJ CJK"/>
              </a:rPr>
              <a:t>init</a:t>
            </a:r>
            <a:r>
              <a:rPr sz="1800" spc="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以及</a:t>
            </a:r>
            <a:r>
              <a:rPr sz="1800" spc="65" dirty="0">
                <a:latin typeface="UKIJ CJK"/>
                <a:cs typeface="UKIJ CJK"/>
              </a:rPr>
              <a:t> kubeadm</a:t>
            </a:r>
            <a:r>
              <a:rPr sz="1800" spc="70" dirty="0">
                <a:latin typeface="UKIJ CJK"/>
                <a:cs typeface="UKIJ CJK"/>
              </a:rPr>
              <a:t> </a:t>
            </a:r>
            <a:r>
              <a:rPr sz="1800" spc="40" dirty="0">
                <a:latin typeface="UKIJ CJK"/>
                <a:cs typeface="UKIJ CJK"/>
              </a:rPr>
              <a:t>join</a:t>
            </a:r>
            <a:r>
              <a:rPr sz="1800" spc="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这两个命令可以快速创建</a:t>
            </a:r>
            <a:r>
              <a:rPr sz="1800" spc="70" dirty="0">
                <a:latin typeface="UKIJ CJK"/>
                <a:cs typeface="UKIJ CJK"/>
              </a:rPr>
              <a:t> </a:t>
            </a:r>
            <a:r>
              <a:rPr sz="1800" spc="40" dirty="0">
                <a:latin typeface="UKIJ CJK"/>
                <a:cs typeface="UKIJ CJK"/>
              </a:rPr>
              <a:t>kubernetes</a:t>
            </a:r>
            <a:r>
              <a:rPr sz="1800" spc="9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集群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spc="65" dirty="0">
                <a:latin typeface="UKIJ CJK"/>
                <a:cs typeface="UKIJ CJK"/>
              </a:rPr>
              <a:t>Minikube</a:t>
            </a:r>
            <a:endParaRPr sz="1800">
              <a:latin typeface="UKIJ CJK"/>
              <a:cs typeface="UKIJ CJK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UKIJ CJK"/>
                <a:cs typeface="UKIJ CJK"/>
              </a:rPr>
              <a:t>一般用于本地开发、测试和学习，不能用于生</a:t>
            </a:r>
            <a:r>
              <a:rPr sz="1800" spc="5" dirty="0">
                <a:latin typeface="UKIJ CJK"/>
                <a:cs typeface="UKIJ CJK"/>
              </a:rPr>
              <a:t>产</a:t>
            </a:r>
            <a:r>
              <a:rPr sz="1800" dirty="0">
                <a:latin typeface="UKIJ CJK"/>
                <a:cs typeface="UKIJ CJK"/>
              </a:rPr>
              <a:t>环境</a:t>
            </a:r>
            <a:endParaRPr sz="1800">
              <a:latin typeface="UKIJ CJK"/>
              <a:cs typeface="UKIJ CJK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UKIJ CJK"/>
                <a:cs typeface="UKIJ CJK"/>
              </a:rPr>
              <a:t>是一个工具</a:t>
            </a:r>
            <a:r>
              <a:rPr sz="1800" spc="45" dirty="0">
                <a:latin typeface="UKIJ CJK"/>
                <a:cs typeface="UKIJ CJK"/>
              </a:rPr>
              <a:t>，minikube</a:t>
            </a:r>
            <a:r>
              <a:rPr sz="1800" dirty="0">
                <a:latin typeface="UKIJ CJK"/>
                <a:cs typeface="UKIJ CJK"/>
              </a:rPr>
              <a:t>快速搭建一个运行在本地的单节点的</a:t>
            </a:r>
            <a:r>
              <a:rPr sz="1800" spc="45" dirty="0">
                <a:latin typeface="UKIJ CJK"/>
                <a:cs typeface="UKIJ CJK"/>
              </a:rPr>
              <a:t>Kubernetes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UKIJ CJK"/>
                <a:cs typeface="UKIJ CJK"/>
              </a:rPr>
              <a:t>二进制包</a:t>
            </a:r>
            <a:endParaRPr sz="1800">
              <a:latin typeface="UKIJ CJK"/>
              <a:cs typeface="UKIJ CJK"/>
            </a:endParaRPr>
          </a:p>
          <a:p>
            <a:pPr marL="756285" marR="5080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UKIJ CJK"/>
                <a:cs typeface="UKIJ CJK"/>
              </a:rPr>
              <a:t>上面的两个是工具相当于用程序脚本帮我们装好了集群，属于自动部署，简化部署操作，自动部署屏蔽 了很多细节，使得对各个模块感知很少，遇到问题很难排查，如果手动安装，</a:t>
            </a:r>
            <a:r>
              <a:rPr sz="1800" spc="5" dirty="0">
                <a:latin typeface="UKIJ CJK"/>
                <a:cs typeface="UKIJ CJK"/>
              </a:rPr>
              <a:t>对</a:t>
            </a:r>
            <a:r>
              <a:rPr sz="1800" spc="40" dirty="0">
                <a:latin typeface="UKIJ CJK"/>
                <a:cs typeface="UKIJ CJK"/>
              </a:rPr>
              <a:t>kuber</a:t>
            </a:r>
            <a:r>
              <a:rPr sz="1800" spc="45" dirty="0">
                <a:latin typeface="UKIJ CJK"/>
                <a:cs typeface="UKIJ CJK"/>
              </a:rPr>
              <a:t>n</a:t>
            </a:r>
            <a:r>
              <a:rPr sz="1800" spc="65" dirty="0">
                <a:latin typeface="UKIJ CJK"/>
                <a:cs typeface="UKIJ CJK"/>
              </a:rPr>
              <a:t>e</a:t>
            </a:r>
            <a:r>
              <a:rPr sz="1800" spc="30" dirty="0">
                <a:latin typeface="UKIJ CJK"/>
                <a:cs typeface="UKIJ CJK"/>
              </a:rPr>
              <a:t>tes</a:t>
            </a:r>
            <a:r>
              <a:rPr sz="1800" dirty="0">
                <a:latin typeface="UKIJ CJK"/>
                <a:cs typeface="UKIJ CJK"/>
              </a:rPr>
              <a:t>理解也会更 全面。</a:t>
            </a:r>
            <a:endParaRPr sz="1800">
              <a:latin typeface="UKIJ CJK"/>
              <a:cs typeface="UKIJ CJK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UKIJ CJK"/>
                <a:cs typeface="UKIJ CJK"/>
              </a:rPr>
              <a:t>目前生产环境的主流搭建方式，已在生产环境验证</a:t>
            </a:r>
            <a:r>
              <a:rPr sz="1800" spc="60" dirty="0">
                <a:latin typeface="UKIJ CJK"/>
                <a:cs typeface="UKIJ CJK"/>
              </a:rPr>
              <a:t>，kubeadm</a:t>
            </a:r>
            <a:r>
              <a:rPr sz="1800" dirty="0">
                <a:latin typeface="UKIJ CJK"/>
                <a:cs typeface="UKIJ CJK"/>
              </a:rPr>
              <a:t>也可以搭建生产环境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105" y="935482"/>
            <a:ext cx="4148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80" dirty="0">
                <a:latin typeface="UKIJ CJK"/>
                <a:cs typeface="UKIJ CJK"/>
              </a:rPr>
              <a:t>Kubernetes</a:t>
            </a:r>
            <a:r>
              <a:rPr sz="3000" b="0" spc="300" dirty="0">
                <a:latin typeface="UKIJ CJK"/>
                <a:cs typeface="UKIJ CJK"/>
              </a:rPr>
              <a:t>系统架构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1823" y="2197607"/>
            <a:ext cx="5609844" cy="3709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331" y="2184263"/>
            <a:ext cx="4928616" cy="3757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863" y="511555"/>
            <a:ext cx="4148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80" dirty="0">
                <a:latin typeface="UKIJ CJK"/>
                <a:cs typeface="UKIJ CJK"/>
              </a:rPr>
              <a:t>Kubernetes</a:t>
            </a:r>
            <a:r>
              <a:rPr sz="3000" b="0" spc="300" dirty="0">
                <a:latin typeface="UKIJ CJK"/>
                <a:cs typeface="UKIJ CJK"/>
              </a:rPr>
              <a:t>核心概念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863" y="1551406"/>
            <a:ext cx="5658485" cy="3227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  <a:tab pos="1295400" algn="l"/>
              </a:tabLst>
            </a:pPr>
            <a:r>
              <a:rPr sz="2000" spc="165" dirty="0">
                <a:latin typeface="UKIJ CJK"/>
                <a:cs typeface="UKIJ CJK"/>
              </a:rPr>
              <a:t>N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14" dirty="0">
                <a:latin typeface="UKIJ CJK"/>
                <a:cs typeface="UKIJ CJK"/>
              </a:rPr>
              <a:t>o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10" dirty="0">
                <a:latin typeface="UKIJ CJK"/>
                <a:cs typeface="UKIJ CJK"/>
              </a:rPr>
              <a:t>d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	(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集群节点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  <a:tab pos="355600" algn="l"/>
                <a:tab pos="1051560" algn="l"/>
              </a:tabLst>
            </a:pPr>
            <a:r>
              <a:rPr sz="2000" spc="195" dirty="0">
                <a:latin typeface="UKIJ CJK"/>
                <a:cs typeface="UKIJ CJK"/>
              </a:rPr>
              <a:t>Po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10" dirty="0">
                <a:latin typeface="UKIJ CJK"/>
                <a:cs typeface="UKIJ CJK"/>
              </a:rPr>
              <a:t>d	</a:t>
            </a:r>
            <a:r>
              <a:rPr sz="2000" spc="65" dirty="0">
                <a:latin typeface="UKIJ CJK"/>
                <a:cs typeface="UKIJ CJK"/>
              </a:rPr>
              <a:t>(</a:t>
            </a:r>
            <a:r>
              <a:rPr sz="2000" spc="-250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封装</a:t>
            </a:r>
            <a:r>
              <a:rPr sz="2000" spc="295" dirty="0">
                <a:latin typeface="UKIJ CJK"/>
                <a:cs typeface="UKIJ CJK"/>
              </a:rPr>
              <a:t>了一个或多</a:t>
            </a:r>
            <a:r>
              <a:rPr sz="2000" spc="285" dirty="0">
                <a:latin typeface="UKIJ CJK"/>
                <a:cs typeface="UKIJ CJK"/>
              </a:rPr>
              <a:t>个</a:t>
            </a:r>
            <a:r>
              <a:rPr sz="2000" spc="295" dirty="0">
                <a:latin typeface="UKIJ CJK"/>
                <a:cs typeface="UKIJ CJK"/>
              </a:rPr>
              <a:t>应用</a:t>
            </a:r>
            <a:r>
              <a:rPr sz="2000" spc="285" dirty="0">
                <a:latin typeface="UKIJ CJK"/>
                <a:cs typeface="UKIJ CJK"/>
              </a:rPr>
              <a:t>程</a:t>
            </a:r>
            <a:r>
              <a:rPr sz="2000" spc="295" dirty="0">
                <a:latin typeface="UKIJ CJK"/>
                <a:cs typeface="UKIJ CJK"/>
              </a:rPr>
              <a:t>序的</a:t>
            </a:r>
            <a:r>
              <a:rPr sz="2000" spc="285" dirty="0">
                <a:latin typeface="UKIJ CJK"/>
                <a:cs typeface="UKIJ CJK"/>
              </a:rPr>
              <a:t>容</a:t>
            </a:r>
            <a:r>
              <a:rPr sz="2000" spc="315" dirty="0">
                <a:latin typeface="UKIJ CJK"/>
                <a:cs typeface="UKIJ CJK"/>
              </a:rPr>
              <a:t>器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2348865" algn="l"/>
              </a:tabLst>
            </a:pPr>
            <a:r>
              <a:rPr sz="2000" spc="155" dirty="0">
                <a:latin typeface="UKIJ CJK"/>
                <a:cs typeface="UKIJ CJK"/>
              </a:rPr>
              <a:t>D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05" dirty="0">
                <a:latin typeface="UKIJ CJK"/>
                <a:cs typeface="UKIJ CJK"/>
              </a:rPr>
              <a:t>p</a:t>
            </a:r>
            <a:r>
              <a:rPr sz="2000" spc="-220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l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114" dirty="0">
                <a:latin typeface="UKIJ CJK"/>
                <a:cs typeface="UKIJ CJK"/>
              </a:rPr>
              <a:t>o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80" dirty="0">
                <a:latin typeface="UKIJ CJK"/>
                <a:cs typeface="UKIJ CJK"/>
              </a:rPr>
              <a:t>y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85" dirty="0">
                <a:latin typeface="UKIJ CJK"/>
                <a:cs typeface="UKIJ CJK"/>
              </a:rPr>
              <a:t>m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0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n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t	(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部署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1762125" algn="l"/>
              </a:tabLst>
            </a:pPr>
            <a:r>
              <a:rPr sz="2000" spc="114" dirty="0">
                <a:latin typeface="UKIJ CJK"/>
                <a:cs typeface="UKIJ CJK"/>
              </a:rPr>
              <a:t>S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</a:t>
            </a:r>
            <a:r>
              <a:rPr sz="2000" spc="-140" dirty="0">
                <a:latin typeface="UKIJ CJK"/>
                <a:cs typeface="UKIJ CJK"/>
              </a:rPr>
              <a:t> </a:t>
            </a:r>
            <a:r>
              <a:rPr sz="2000" spc="90" dirty="0">
                <a:latin typeface="UKIJ CJK"/>
                <a:cs typeface="UKIJ CJK"/>
              </a:rPr>
              <a:t>v</a:t>
            </a:r>
            <a:r>
              <a:rPr sz="2000" spc="-220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i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75" dirty="0">
                <a:latin typeface="UKIJ CJK"/>
                <a:cs typeface="UKIJ CJK"/>
              </a:rPr>
              <a:t>c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	</a:t>
            </a:r>
            <a:r>
              <a:rPr sz="2000" spc="65" dirty="0">
                <a:latin typeface="UKIJ CJK"/>
                <a:cs typeface="UKIJ CJK"/>
              </a:rPr>
              <a:t>(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用来与</a:t>
            </a:r>
            <a:r>
              <a:rPr sz="2000" spc="105" dirty="0">
                <a:latin typeface="UKIJ CJK"/>
                <a:cs typeface="UKIJ CJK"/>
              </a:rPr>
              <a:t>p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14" dirty="0">
                <a:latin typeface="UKIJ CJK"/>
                <a:cs typeface="UKIJ CJK"/>
              </a:rPr>
              <a:t>o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10" dirty="0">
                <a:latin typeface="UKIJ CJK"/>
                <a:cs typeface="UKIJ CJK"/>
              </a:rPr>
              <a:t>d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通</a:t>
            </a:r>
            <a:r>
              <a:rPr sz="2000" spc="285" dirty="0">
                <a:latin typeface="UKIJ CJK"/>
                <a:cs typeface="UKIJ CJK"/>
              </a:rPr>
              <a:t>信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2030095" algn="l"/>
                <a:tab pos="3452495" algn="l"/>
              </a:tabLst>
            </a:pPr>
            <a:r>
              <a:rPr sz="2000" spc="170" dirty="0">
                <a:latin typeface="UKIJ CJK"/>
                <a:cs typeface="UKIJ CJK"/>
              </a:rPr>
              <a:t>Pe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</a:t>
            </a:r>
            <a:r>
              <a:rPr sz="2000" spc="-215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i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t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n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t	</a:t>
            </a:r>
            <a:r>
              <a:rPr sz="2000" spc="250" dirty="0">
                <a:latin typeface="UKIJ CJK"/>
                <a:cs typeface="UKIJ CJK"/>
              </a:rPr>
              <a:t>Vo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l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u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85" dirty="0">
                <a:latin typeface="UKIJ CJK"/>
                <a:cs typeface="UKIJ CJK"/>
              </a:rPr>
              <a:t>m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	</a:t>
            </a:r>
            <a:r>
              <a:rPr sz="2000" spc="65" dirty="0">
                <a:latin typeface="UKIJ CJK"/>
                <a:cs typeface="UKIJ CJK"/>
              </a:rPr>
              <a:t>(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数据持久化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2226945" algn="l"/>
              </a:tabLst>
            </a:pPr>
            <a:r>
              <a:rPr sz="2000" spc="165" dirty="0">
                <a:latin typeface="UKIJ CJK"/>
                <a:cs typeface="UKIJ CJK"/>
              </a:rPr>
              <a:t>N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45" dirty="0">
                <a:latin typeface="UKIJ CJK"/>
                <a:cs typeface="UKIJ CJK"/>
              </a:rPr>
              <a:t>a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85" dirty="0">
                <a:latin typeface="UKIJ CJK"/>
                <a:cs typeface="UKIJ CJK"/>
              </a:rPr>
              <a:t>m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0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05" dirty="0">
                <a:latin typeface="UKIJ CJK"/>
                <a:cs typeface="UKIJ CJK"/>
              </a:rPr>
              <a:t>p</a:t>
            </a:r>
            <a:r>
              <a:rPr sz="2000" spc="-250" dirty="0">
                <a:latin typeface="UKIJ CJK"/>
                <a:cs typeface="UKIJ CJK"/>
              </a:rPr>
              <a:t> </a:t>
            </a:r>
            <a:r>
              <a:rPr sz="2000" spc="45" dirty="0">
                <a:latin typeface="UKIJ CJK"/>
                <a:cs typeface="UKIJ CJK"/>
              </a:rPr>
              <a:t>a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75" dirty="0">
                <a:latin typeface="UKIJ CJK"/>
                <a:cs typeface="UKIJ CJK"/>
              </a:rPr>
              <a:t>c</a:t>
            </a:r>
            <a:r>
              <a:rPr sz="2000" spc="-220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	(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资源隔离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1303020" algn="l"/>
                <a:tab pos="1989455" algn="l"/>
                <a:tab pos="3361054" algn="l"/>
              </a:tabLst>
            </a:pPr>
            <a:r>
              <a:rPr sz="2000" spc="40" dirty="0">
                <a:latin typeface="UKIJ CJK"/>
                <a:cs typeface="UKIJ CJK"/>
              </a:rPr>
              <a:t>L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45" dirty="0">
                <a:latin typeface="UKIJ CJK"/>
                <a:cs typeface="UKIJ CJK"/>
              </a:rPr>
              <a:t>a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05" dirty="0">
                <a:latin typeface="UKIJ CJK"/>
                <a:cs typeface="UKIJ CJK"/>
              </a:rPr>
              <a:t>b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0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l	</a:t>
            </a:r>
            <a:r>
              <a:rPr sz="2000" spc="45" dirty="0">
                <a:latin typeface="UKIJ CJK"/>
                <a:cs typeface="UKIJ CJK"/>
              </a:rPr>
              <a:t>a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n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10" dirty="0">
                <a:latin typeface="UKIJ CJK"/>
                <a:cs typeface="UKIJ CJK"/>
              </a:rPr>
              <a:t>d	</a:t>
            </a:r>
            <a:r>
              <a:rPr sz="2000" spc="20" dirty="0">
                <a:latin typeface="UKIJ CJK"/>
                <a:cs typeface="UKIJ CJK"/>
              </a:rPr>
              <a:t>s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l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75" dirty="0">
                <a:latin typeface="UKIJ CJK"/>
                <a:cs typeface="UKIJ CJK"/>
              </a:rPr>
              <a:t>c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t</a:t>
            </a:r>
            <a:r>
              <a:rPr sz="2000" spc="-240" dirty="0">
                <a:latin typeface="UKIJ CJK"/>
                <a:cs typeface="UKIJ CJK"/>
              </a:rPr>
              <a:t> </a:t>
            </a:r>
            <a:r>
              <a:rPr sz="2000" spc="114" dirty="0">
                <a:latin typeface="UKIJ CJK"/>
                <a:cs typeface="UKIJ CJK"/>
              </a:rPr>
              <a:t>o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	</a:t>
            </a:r>
            <a:r>
              <a:rPr sz="2000" spc="65" dirty="0">
                <a:latin typeface="UKIJ CJK"/>
                <a:cs typeface="UKIJ CJK"/>
              </a:rPr>
              <a:t>(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300" dirty="0">
                <a:latin typeface="UKIJ CJK"/>
                <a:cs typeface="UKIJ CJK"/>
              </a:rPr>
              <a:t>资源匹配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863" y="511555"/>
            <a:ext cx="4148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80" dirty="0">
                <a:latin typeface="UKIJ CJK"/>
                <a:cs typeface="UKIJ CJK"/>
              </a:rPr>
              <a:t>Kubernetes</a:t>
            </a:r>
            <a:r>
              <a:rPr sz="3000" b="0" spc="300" dirty="0">
                <a:latin typeface="UKIJ CJK"/>
                <a:cs typeface="UKIJ CJK"/>
              </a:rPr>
              <a:t>核心概念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0954" y="2306266"/>
            <a:ext cx="3059931" cy="2518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033" y="2516563"/>
            <a:ext cx="3085462" cy="2292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00090" y="2058566"/>
            <a:ext cx="2730668" cy="3126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705" y="691337"/>
            <a:ext cx="45345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265" dirty="0">
                <a:latin typeface="UKIJ CJK"/>
                <a:cs typeface="UKIJ CJK"/>
              </a:rPr>
              <a:t>Ser</a:t>
            </a:r>
            <a:r>
              <a:rPr sz="3000" b="0" spc="-420" dirty="0">
                <a:latin typeface="UKIJ CJK"/>
                <a:cs typeface="UKIJ CJK"/>
              </a:rPr>
              <a:t> </a:t>
            </a:r>
            <a:r>
              <a:rPr sz="3000" b="0" spc="390" dirty="0">
                <a:latin typeface="UKIJ CJK"/>
                <a:cs typeface="UKIJ CJK"/>
              </a:rPr>
              <a:t>vice</a:t>
            </a:r>
            <a:r>
              <a:rPr sz="3000" b="0" spc="300" dirty="0">
                <a:latin typeface="UKIJ CJK"/>
                <a:cs typeface="UKIJ CJK"/>
              </a:rPr>
              <a:t>的三种网络方案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705" y="1616811"/>
            <a:ext cx="2522855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  <a:tab pos="1581785" algn="l"/>
              </a:tabLst>
            </a:pPr>
            <a:r>
              <a:rPr sz="2000" spc="135" dirty="0">
                <a:latin typeface="UKIJ CJK"/>
                <a:cs typeface="UKIJ CJK"/>
              </a:rPr>
              <a:t>C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l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u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t</a:t>
            </a:r>
            <a:r>
              <a:rPr sz="2000" spc="-240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	</a:t>
            </a:r>
            <a:r>
              <a:rPr sz="2000" spc="135" dirty="0">
                <a:latin typeface="UKIJ CJK"/>
                <a:cs typeface="UKIJ CJK"/>
              </a:rPr>
              <a:t>IP</a:t>
            </a:r>
            <a:r>
              <a:rPr sz="2000" spc="-225" dirty="0">
                <a:latin typeface="UKIJ CJK"/>
                <a:cs typeface="UKIJ CJK"/>
              </a:rPr>
              <a:t> 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1295400" algn="l"/>
              </a:tabLst>
            </a:pPr>
            <a:r>
              <a:rPr sz="2000" spc="165" dirty="0">
                <a:latin typeface="UKIJ CJK"/>
                <a:cs typeface="UKIJ CJK"/>
              </a:rPr>
              <a:t>N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114" dirty="0">
                <a:latin typeface="UKIJ CJK"/>
                <a:cs typeface="UKIJ CJK"/>
              </a:rPr>
              <a:t>o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10" dirty="0">
                <a:latin typeface="UKIJ CJK"/>
                <a:cs typeface="UKIJ CJK"/>
              </a:rPr>
              <a:t>d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	</a:t>
            </a:r>
            <a:r>
              <a:rPr sz="2000" spc="195" dirty="0">
                <a:latin typeface="UKIJ CJK"/>
                <a:cs typeface="UKIJ CJK"/>
              </a:rPr>
              <a:t>Po</a:t>
            </a:r>
            <a:r>
              <a:rPr sz="2000" spc="-370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 </a:t>
            </a:r>
            <a:r>
              <a:rPr sz="2000" spc="65" dirty="0">
                <a:latin typeface="UKIJ CJK"/>
                <a:cs typeface="UKIJ CJK"/>
              </a:rPr>
              <a:t>t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1210310" algn="l"/>
              </a:tabLst>
            </a:pPr>
            <a:r>
              <a:rPr sz="2000" spc="40" dirty="0">
                <a:latin typeface="UKIJ CJK"/>
                <a:cs typeface="UKIJ CJK"/>
              </a:rPr>
              <a:t>L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215" dirty="0">
                <a:latin typeface="UKIJ CJK"/>
                <a:cs typeface="UKIJ CJK"/>
              </a:rPr>
              <a:t>oa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10" dirty="0">
                <a:latin typeface="UKIJ CJK"/>
                <a:cs typeface="UKIJ CJK"/>
              </a:rPr>
              <a:t>d	</a:t>
            </a:r>
            <a:r>
              <a:rPr sz="2000" spc="15" dirty="0">
                <a:latin typeface="UKIJ CJK"/>
                <a:cs typeface="UKIJ CJK"/>
              </a:rPr>
              <a:t>B</a:t>
            </a:r>
            <a:r>
              <a:rPr sz="2000" spc="-240" dirty="0">
                <a:latin typeface="UKIJ CJK"/>
                <a:cs typeface="UKIJ CJK"/>
              </a:rPr>
              <a:t> </a:t>
            </a:r>
            <a:r>
              <a:rPr sz="2000" spc="45" dirty="0">
                <a:latin typeface="UKIJ CJK"/>
                <a:cs typeface="UKIJ CJK"/>
              </a:rPr>
              <a:t>a</a:t>
            </a:r>
            <a:r>
              <a:rPr sz="2000" spc="-240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l</a:t>
            </a:r>
            <a:r>
              <a:rPr sz="2000" spc="-245" dirty="0">
                <a:latin typeface="UKIJ CJK"/>
                <a:cs typeface="UKIJ CJK"/>
              </a:rPr>
              <a:t> </a:t>
            </a:r>
            <a:r>
              <a:rPr sz="2000" spc="45" dirty="0">
                <a:latin typeface="UKIJ CJK"/>
                <a:cs typeface="UKIJ CJK"/>
              </a:rPr>
              <a:t>a</a:t>
            </a:r>
            <a:r>
              <a:rPr sz="2000" spc="-245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n</a:t>
            </a:r>
            <a:r>
              <a:rPr sz="2000" spc="-240" dirty="0">
                <a:latin typeface="UKIJ CJK"/>
                <a:cs typeface="UKIJ CJK"/>
              </a:rPr>
              <a:t> </a:t>
            </a:r>
            <a:r>
              <a:rPr sz="2000" spc="75" dirty="0">
                <a:latin typeface="UKIJ CJK"/>
                <a:cs typeface="UKIJ CJK"/>
              </a:rPr>
              <a:t>c</a:t>
            </a:r>
            <a:r>
              <a:rPr sz="2000" spc="-240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65" dirty="0">
                <a:latin typeface="UKIJ CJK"/>
                <a:cs typeface="UKIJ CJK"/>
              </a:rPr>
              <a:t>(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-95" dirty="0">
                <a:latin typeface="UKIJ CJK"/>
                <a:cs typeface="UKIJ CJK"/>
              </a:rPr>
              <a:t>I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n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240" dirty="0">
                <a:latin typeface="UKIJ CJK"/>
                <a:cs typeface="UKIJ CJK"/>
              </a:rPr>
              <a:t>g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</a:t>
            </a:r>
            <a:r>
              <a:rPr sz="2000" spc="-250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e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20" dirty="0">
                <a:latin typeface="UKIJ CJK"/>
                <a:cs typeface="UKIJ CJK"/>
              </a:rPr>
              <a:t>s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)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549" y="3951732"/>
            <a:ext cx="2122875" cy="2380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1883" y="4061523"/>
            <a:ext cx="2346913" cy="2511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34087" y="3941104"/>
            <a:ext cx="2088927" cy="24199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13806" y="4177027"/>
            <a:ext cx="2998675" cy="1917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102" y="572261"/>
            <a:ext cx="4148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80" dirty="0">
                <a:latin typeface="UKIJ CJK"/>
                <a:cs typeface="UKIJ CJK"/>
              </a:rPr>
              <a:t>Kubernetes</a:t>
            </a:r>
            <a:r>
              <a:rPr sz="3000" b="0" spc="300" dirty="0">
                <a:latin typeface="UKIJ CJK"/>
                <a:cs typeface="UKIJ CJK"/>
              </a:rPr>
              <a:t>网络通信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" y="1719072"/>
            <a:ext cx="3044298" cy="3444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2837" y="1793285"/>
            <a:ext cx="3238250" cy="34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7243" y="1866900"/>
            <a:ext cx="3416392" cy="3296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107" y="666369"/>
            <a:ext cx="82683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2230" algn="l"/>
              </a:tabLst>
            </a:pPr>
            <a:r>
              <a:rPr sz="3000" b="0" spc="345" dirty="0">
                <a:latin typeface="UKIJ CJK"/>
                <a:cs typeface="UKIJ CJK"/>
              </a:rPr>
              <a:t>Kubernetes	</a:t>
            </a:r>
            <a:r>
              <a:rPr sz="3000" b="0" spc="370" dirty="0">
                <a:latin typeface="UKIJ CJK"/>
                <a:cs typeface="UKIJ CJK"/>
              </a:rPr>
              <a:t>Flannel</a:t>
            </a:r>
            <a:r>
              <a:rPr sz="3000" b="0" spc="300" dirty="0">
                <a:latin typeface="UKIJ CJK"/>
                <a:cs typeface="UKIJ CJK"/>
              </a:rPr>
              <a:t>不同</a:t>
            </a:r>
            <a:r>
              <a:rPr sz="3000" b="0" spc="465" dirty="0">
                <a:latin typeface="UKIJ CJK"/>
                <a:cs typeface="UKIJ CJK"/>
              </a:rPr>
              <a:t>Node</a:t>
            </a:r>
            <a:r>
              <a:rPr sz="3000" b="0" spc="300" dirty="0">
                <a:latin typeface="UKIJ CJK"/>
                <a:cs typeface="UKIJ CJK"/>
              </a:rPr>
              <a:t>中</a:t>
            </a:r>
            <a:r>
              <a:rPr sz="3000" b="0" spc="400" dirty="0">
                <a:latin typeface="UKIJ CJK"/>
                <a:cs typeface="UKIJ CJK"/>
              </a:rPr>
              <a:t>Pod</a:t>
            </a:r>
            <a:r>
              <a:rPr sz="3000" b="0" spc="300" dirty="0">
                <a:latin typeface="UKIJ CJK"/>
                <a:cs typeface="UKIJ CJK"/>
              </a:rPr>
              <a:t>通信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8592" y="1796795"/>
            <a:ext cx="8814816" cy="4433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95"/>
              </a:spcBef>
              <a:tabLst>
                <a:tab pos="2350770" algn="l"/>
              </a:tabLst>
            </a:pPr>
            <a:r>
              <a:rPr spc="-130" dirty="0"/>
              <a:t>.</a:t>
            </a:r>
            <a:r>
              <a:rPr spc="-480" dirty="0"/>
              <a:t> </a:t>
            </a:r>
            <a:r>
              <a:rPr spc="395" dirty="0"/>
              <a:t>NET	</a:t>
            </a:r>
            <a:r>
              <a:rPr spc="570" dirty="0"/>
              <a:t>Core</a:t>
            </a:r>
            <a:r>
              <a:rPr spc="345" dirty="0"/>
              <a:t>在</a:t>
            </a:r>
            <a:r>
              <a:rPr spc="-30" dirty="0"/>
              <a:t>K</a:t>
            </a:r>
            <a:r>
              <a:rPr spc="-509" dirty="0"/>
              <a:t> </a:t>
            </a:r>
            <a:r>
              <a:rPr spc="65" dirty="0"/>
              <a:t>8</a:t>
            </a:r>
            <a:r>
              <a:rPr spc="-509" dirty="0"/>
              <a:t> </a:t>
            </a:r>
            <a:r>
              <a:rPr spc="434" dirty="0"/>
              <a:t>S</a:t>
            </a:r>
            <a:r>
              <a:rPr spc="345" dirty="0"/>
              <a:t>下设计与实</a:t>
            </a:r>
            <a:r>
              <a:rPr spc="-250" dirty="0"/>
              <a:t>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7348" y="2727278"/>
            <a:ext cx="2457450" cy="748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20" dirty="0"/>
              <a:t>T</a:t>
            </a:r>
            <a:r>
              <a:rPr spc="550" dirty="0"/>
              <a:t>h</a:t>
            </a:r>
            <a:r>
              <a:rPr spc="465" dirty="0"/>
              <a:t>a</a:t>
            </a:r>
            <a:r>
              <a:rPr spc="545" dirty="0"/>
              <a:t>n</a:t>
            </a:r>
            <a:r>
              <a:rPr spc="550" dirty="0"/>
              <a:t>k</a:t>
            </a:r>
            <a:r>
              <a:rPr spc="-6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110644" y="4835826"/>
            <a:ext cx="1604691" cy="174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56859" y="5128336"/>
            <a:ext cx="11245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UKIJ CJK"/>
                <a:cs typeface="UKIJ CJK"/>
              </a:rPr>
              <a:t>E-mail  </a:t>
            </a:r>
            <a:r>
              <a:rPr sz="1800" spc="-15" dirty="0">
                <a:latin typeface="UKIJ CJK"/>
                <a:cs typeface="UKIJ CJK"/>
              </a:rPr>
              <a:t>I</a:t>
            </a:r>
            <a:r>
              <a:rPr sz="1800" spc="-35" dirty="0">
                <a:latin typeface="UKIJ CJK"/>
                <a:cs typeface="UKIJ CJK"/>
              </a:rPr>
              <a:t>n</a:t>
            </a:r>
            <a:r>
              <a:rPr sz="1800" spc="5" dirty="0">
                <a:latin typeface="UKIJ CJK"/>
                <a:cs typeface="UKIJ CJK"/>
              </a:rPr>
              <a:t>s</a:t>
            </a:r>
            <a:r>
              <a:rPr sz="1800" spc="55" dirty="0">
                <a:latin typeface="UKIJ CJK"/>
                <a:cs typeface="UKIJ CJK"/>
              </a:rPr>
              <a:t>tagram  </a:t>
            </a:r>
            <a:r>
              <a:rPr sz="1800" spc="70" dirty="0">
                <a:latin typeface="UKIJ CJK"/>
                <a:cs typeface="UKIJ CJK"/>
              </a:rPr>
              <a:t>Wechat  </a:t>
            </a:r>
            <a:r>
              <a:rPr sz="1800" spc="55" dirty="0">
                <a:latin typeface="UKIJ CJK"/>
                <a:cs typeface="UKIJ CJK"/>
              </a:rPr>
              <a:t>Github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8458" y="5128336"/>
            <a:ext cx="25800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heavy" spc="5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UKIJ CJK"/>
                <a:cs typeface="UKIJ CJK"/>
                <a:hlinkClick r:id="rId3"/>
              </a:rPr>
              <a:t>liuzhenyulive@live.com </a:t>
            </a:r>
            <a:r>
              <a:rPr sz="1800" spc="50" dirty="0">
                <a:solidFill>
                  <a:srgbClr val="F79546"/>
                </a:solidFill>
                <a:latin typeface="UKIJ CJK"/>
                <a:cs typeface="UKIJ CJK"/>
              </a:rPr>
              <a:t> </a:t>
            </a:r>
            <a:r>
              <a:rPr sz="1800" spc="40" dirty="0">
                <a:latin typeface="UKIJ CJK"/>
                <a:cs typeface="UKIJ CJK"/>
              </a:rPr>
              <a:t>liuzhenyulive  liuzhenyulive  liuzhenyulive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7778" y="2675381"/>
            <a:ext cx="528066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UKIJ CJK"/>
                <a:cs typeface="UKIJ CJK"/>
              </a:rPr>
              <a:t>容器技术回顾</a:t>
            </a:r>
            <a:endParaRPr sz="2800">
              <a:latin typeface="UKIJ CJK"/>
              <a:cs typeface="UKIJ CJK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70" dirty="0">
                <a:latin typeface="UKIJ CJK"/>
                <a:cs typeface="UKIJ CJK"/>
              </a:rPr>
              <a:t>Kubernetes</a:t>
            </a:r>
            <a:r>
              <a:rPr sz="2800" spc="-5" dirty="0">
                <a:latin typeface="UKIJ CJK"/>
                <a:cs typeface="UKIJ CJK"/>
              </a:rPr>
              <a:t>技术揭秘</a:t>
            </a:r>
            <a:endParaRPr sz="2800">
              <a:latin typeface="UKIJ CJK"/>
              <a:cs typeface="UKIJ CJK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latin typeface="UKIJ CJK"/>
                <a:cs typeface="UKIJ CJK"/>
              </a:rPr>
              <a:t>.NET</a:t>
            </a:r>
            <a:r>
              <a:rPr sz="2800" spc="20" dirty="0">
                <a:latin typeface="UKIJ CJK"/>
                <a:cs typeface="UKIJ CJK"/>
              </a:rPr>
              <a:t> </a:t>
            </a:r>
            <a:r>
              <a:rPr sz="2800" spc="85" dirty="0">
                <a:latin typeface="UKIJ CJK"/>
                <a:cs typeface="UKIJ CJK"/>
              </a:rPr>
              <a:t>Core</a:t>
            </a:r>
            <a:r>
              <a:rPr sz="2800" spc="-5" dirty="0">
                <a:latin typeface="UKIJ CJK"/>
                <a:cs typeface="UKIJ CJK"/>
              </a:rPr>
              <a:t>在</a:t>
            </a:r>
            <a:r>
              <a:rPr sz="2800" spc="135" dirty="0">
                <a:latin typeface="UKIJ CJK"/>
                <a:cs typeface="UKIJ CJK"/>
              </a:rPr>
              <a:t>K8S</a:t>
            </a:r>
            <a:r>
              <a:rPr sz="2800" spc="-5" dirty="0">
                <a:latin typeface="UKIJ CJK"/>
                <a:cs typeface="UKIJ CJK"/>
              </a:rPr>
              <a:t>下设计与实战</a:t>
            </a:r>
            <a:endParaRPr sz="2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2675981"/>
            <a:ext cx="4689603" cy="748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350" dirty="0"/>
              <a:t>容器技术回</a:t>
            </a:r>
            <a:r>
              <a:rPr spc="-250" dirty="0"/>
              <a:t>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527" y="618871"/>
            <a:ext cx="2959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00" dirty="0">
                <a:latin typeface="UKIJ CJK"/>
                <a:cs typeface="UKIJ CJK"/>
              </a:rPr>
              <a:t>容器在生活领域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527" y="1123289"/>
            <a:ext cx="1246505" cy="139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300" dirty="0">
                <a:latin typeface="UKIJ CJK"/>
                <a:cs typeface="UKIJ CJK"/>
              </a:rPr>
              <a:t>背包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300" dirty="0">
                <a:latin typeface="UKIJ CJK"/>
                <a:cs typeface="UKIJ CJK"/>
              </a:rPr>
              <a:t>集装箱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300" dirty="0">
                <a:latin typeface="UKIJ CJK"/>
                <a:cs typeface="UKIJ CJK"/>
              </a:rPr>
              <a:t>行李箱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527" y="3617721"/>
            <a:ext cx="2959100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0" dirty="0">
                <a:latin typeface="UKIJ CJK"/>
                <a:cs typeface="UKIJ CJK"/>
              </a:rPr>
              <a:t>容器在技术领域</a:t>
            </a:r>
            <a:endParaRPr sz="3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5" dirty="0">
                <a:latin typeface="UKIJ CJK"/>
                <a:cs typeface="UKIJ CJK"/>
              </a:rPr>
              <a:t>D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i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75" dirty="0">
                <a:latin typeface="UKIJ CJK"/>
                <a:cs typeface="UKIJ CJK"/>
              </a:rPr>
              <a:t>c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65" dirty="0">
                <a:latin typeface="UKIJ CJK"/>
                <a:cs typeface="UKIJ CJK"/>
              </a:rPr>
              <a:t>t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15" dirty="0">
                <a:latin typeface="UKIJ CJK"/>
                <a:cs typeface="UKIJ CJK"/>
              </a:rPr>
              <a:t>i</a:t>
            </a:r>
            <a:r>
              <a:rPr sz="2000" spc="-240" dirty="0">
                <a:latin typeface="UKIJ CJK"/>
                <a:cs typeface="UKIJ CJK"/>
              </a:rPr>
              <a:t> </a:t>
            </a:r>
            <a:r>
              <a:rPr sz="2000" spc="114" dirty="0">
                <a:latin typeface="UKIJ CJK"/>
                <a:cs typeface="UKIJ CJK"/>
              </a:rPr>
              <a:t>o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55" dirty="0">
                <a:latin typeface="UKIJ CJK"/>
                <a:cs typeface="UKIJ CJK"/>
              </a:rPr>
              <a:t>n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45" dirty="0">
                <a:latin typeface="UKIJ CJK"/>
                <a:cs typeface="UKIJ CJK"/>
              </a:rPr>
              <a:t>a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</a:t>
            </a:r>
            <a:r>
              <a:rPr sz="2000" spc="-140" dirty="0">
                <a:latin typeface="UKIJ CJK"/>
                <a:cs typeface="UKIJ CJK"/>
              </a:rPr>
              <a:t> </a:t>
            </a:r>
            <a:r>
              <a:rPr sz="2000" spc="80" dirty="0">
                <a:latin typeface="UKIJ CJK"/>
                <a:cs typeface="UKIJ CJK"/>
              </a:rPr>
              <a:t>y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75" dirty="0">
                <a:latin typeface="UKIJ CJK"/>
                <a:cs typeface="UKIJ CJK"/>
              </a:rPr>
              <a:t>IIS</a:t>
            </a:r>
            <a:r>
              <a:rPr sz="2000" spc="-229" dirty="0">
                <a:latin typeface="UKIJ CJK"/>
                <a:cs typeface="UKIJ CJK"/>
              </a:rPr>
              <a:t> </a:t>
            </a:r>
            <a:endParaRPr sz="2000">
              <a:latin typeface="UKIJ CJK"/>
              <a:cs typeface="UKIJ CJ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5" dirty="0">
                <a:latin typeface="UKIJ CJK"/>
                <a:cs typeface="UKIJ CJK"/>
              </a:rPr>
              <a:t>D</a:t>
            </a:r>
            <a:r>
              <a:rPr sz="2000" spc="-235" dirty="0">
                <a:latin typeface="UKIJ CJK"/>
                <a:cs typeface="UKIJ CJK"/>
              </a:rPr>
              <a:t> </a:t>
            </a:r>
            <a:r>
              <a:rPr sz="2000" spc="114" dirty="0">
                <a:latin typeface="UKIJ CJK"/>
                <a:cs typeface="UKIJ CJK"/>
              </a:rPr>
              <a:t>o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75" dirty="0">
                <a:latin typeface="UKIJ CJK"/>
                <a:cs typeface="UKIJ CJK"/>
              </a:rPr>
              <a:t>c</a:t>
            </a:r>
            <a:r>
              <a:rPr sz="2000" spc="-229" dirty="0">
                <a:latin typeface="UKIJ CJK"/>
                <a:cs typeface="UKIJ CJK"/>
              </a:rPr>
              <a:t> </a:t>
            </a:r>
            <a:r>
              <a:rPr sz="2000" spc="204" dirty="0">
                <a:latin typeface="UKIJ CJK"/>
                <a:cs typeface="UKIJ CJK"/>
              </a:rPr>
              <a:t>ke</a:t>
            </a:r>
            <a:r>
              <a:rPr sz="2000" spc="-225" dirty="0">
                <a:latin typeface="UKIJ CJK"/>
                <a:cs typeface="UKIJ CJK"/>
              </a:rPr>
              <a:t> </a:t>
            </a:r>
            <a:r>
              <a:rPr sz="2000" spc="-35" dirty="0">
                <a:latin typeface="UKIJ CJK"/>
                <a:cs typeface="UKIJ CJK"/>
              </a:rPr>
              <a:t>r</a:t>
            </a:r>
            <a:endParaRPr sz="2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757" y="715771"/>
            <a:ext cx="2948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8305" algn="l"/>
              </a:tabLst>
            </a:pPr>
            <a:r>
              <a:rPr sz="3000" b="0" spc="520" dirty="0">
                <a:latin typeface="UKIJ CJK"/>
                <a:cs typeface="UKIJ CJK"/>
              </a:rPr>
              <a:t>D</a:t>
            </a:r>
            <a:r>
              <a:rPr sz="3000" b="0" spc="465" dirty="0">
                <a:latin typeface="UKIJ CJK"/>
                <a:cs typeface="UKIJ CJK"/>
              </a:rPr>
              <a:t>o</a:t>
            </a:r>
            <a:r>
              <a:rPr sz="3000" b="0" spc="395" dirty="0">
                <a:latin typeface="UKIJ CJK"/>
                <a:cs typeface="UKIJ CJK"/>
              </a:rPr>
              <a:t>c</a:t>
            </a:r>
            <a:r>
              <a:rPr sz="3000" b="0" spc="380" dirty="0">
                <a:latin typeface="UKIJ CJK"/>
                <a:cs typeface="UKIJ CJK"/>
              </a:rPr>
              <a:t>k</a:t>
            </a:r>
            <a:r>
              <a:rPr sz="3000" b="0" spc="390" dirty="0">
                <a:latin typeface="UKIJ CJK"/>
                <a:cs typeface="UKIJ CJK"/>
              </a:rPr>
              <a:t>e</a:t>
            </a:r>
            <a:r>
              <a:rPr sz="3000" b="0" spc="-50" dirty="0">
                <a:latin typeface="UKIJ CJK"/>
                <a:cs typeface="UKIJ CJK"/>
              </a:rPr>
              <a:t>r</a:t>
            </a:r>
            <a:r>
              <a:rPr sz="3000" b="0" dirty="0">
                <a:latin typeface="UKIJ CJK"/>
                <a:cs typeface="UKIJ CJK"/>
              </a:rPr>
              <a:t>	</a:t>
            </a:r>
            <a:r>
              <a:rPr sz="3000" b="0" spc="300" dirty="0">
                <a:latin typeface="UKIJ CJK"/>
                <a:cs typeface="UKIJ CJK"/>
              </a:rPr>
              <a:t>是什么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6325" y="2157857"/>
            <a:ext cx="1781810" cy="17145"/>
          </a:xfrm>
          <a:custGeom>
            <a:avLst/>
            <a:gdLst/>
            <a:ahLst/>
            <a:cxnLst/>
            <a:rect l="l" t="t" r="r" b="b"/>
            <a:pathLst>
              <a:path w="1781810" h="17144">
                <a:moveTo>
                  <a:pt x="1781555" y="0"/>
                </a:moveTo>
                <a:lnTo>
                  <a:pt x="0" y="0"/>
                </a:lnTo>
                <a:lnTo>
                  <a:pt x="0" y="16763"/>
                </a:lnTo>
                <a:lnTo>
                  <a:pt x="1781555" y="16763"/>
                </a:lnTo>
                <a:lnTo>
                  <a:pt x="1781555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4389" y="2157857"/>
            <a:ext cx="1015365" cy="17145"/>
          </a:xfrm>
          <a:custGeom>
            <a:avLst/>
            <a:gdLst/>
            <a:ahLst/>
            <a:cxnLst/>
            <a:rect l="l" t="t" r="r" b="b"/>
            <a:pathLst>
              <a:path w="1015364" h="17144">
                <a:moveTo>
                  <a:pt x="1014984" y="0"/>
                </a:moveTo>
                <a:lnTo>
                  <a:pt x="0" y="0"/>
                </a:lnTo>
                <a:lnTo>
                  <a:pt x="0" y="16763"/>
                </a:lnTo>
                <a:lnTo>
                  <a:pt x="1014984" y="16763"/>
                </a:lnTo>
                <a:lnTo>
                  <a:pt x="1014984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0284" y="3072257"/>
            <a:ext cx="2032000" cy="17145"/>
          </a:xfrm>
          <a:custGeom>
            <a:avLst/>
            <a:gdLst/>
            <a:ahLst/>
            <a:cxnLst/>
            <a:rect l="l" t="t" r="r" b="b"/>
            <a:pathLst>
              <a:path w="2032000" h="17144">
                <a:moveTo>
                  <a:pt x="2031492" y="0"/>
                </a:moveTo>
                <a:lnTo>
                  <a:pt x="0" y="0"/>
                </a:lnTo>
                <a:lnTo>
                  <a:pt x="0" y="16763"/>
                </a:lnTo>
                <a:lnTo>
                  <a:pt x="2031492" y="16763"/>
                </a:lnTo>
                <a:lnTo>
                  <a:pt x="2031492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95181" y="3377057"/>
            <a:ext cx="1016635" cy="17145"/>
          </a:xfrm>
          <a:custGeom>
            <a:avLst/>
            <a:gdLst/>
            <a:ahLst/>
            <a:cxnLst/>
            <a:rect l="l" t="t" r="r" b="b"/>
            <a:pathLst>
              <a:path w="1016634" h="17145">
                <a:moveTo>
                  <a:pt x="1016507" y="0"/>
                </a:moveTo>
                <a:lnTo>
                  <a:pt x="0" y="0"/>
                </a:lnTo>
                <a:lnTo>
                  <a:pt x="0" y="16763"/>
                </a:lnTo>
                <a:lnTo>
                  <a:pt x="1016507" y="16763"/>
                </a:lnTo>
                <a:lnTo>
                  <a:pt x="1016507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2389" y="3681857"/>
            <a:ext cx="508000" cy="17145"/>
          </a:xfrm>
          <a:custGeom>
            <a:avLst/>
            <a:gdLst/>
            <a:ahLst/>
            <a:cxnLst/>
            <a:rect l="l" t="t" r="r" b="b"/>
            <a:pathLst>
              <a:path w="508000" h="17145">
                <a:moveTo>
                  <a:pt x="507491" y="0"/>
                </a:moveTo>
                <a:lnTo>
                  <a:pt x="0" y="0"/>
                </a:lnTo>
                <a:lnTo>
                  <a:pt x="0" y="16764"/>
                </a:lnTo>
                <a:lnTo>
                  <a:pt x="507491" y="16764"/>
                </a:lnTo>
                <a:lnTo>
                  <a:pt x="507491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6119" y="3986657"/>
            <a:ext cx="763905" cy="17145"/>
          </a:xfrm>
          <a:custGeom>
            <a:avLst/>
            <a:gdLst/>
            <a:ahLst/>
            <a:cxnLst/>
            <a:rect l="l" t="t" r="r" b="b"/>
            <a:pathLst>
              <a:path w="763905" h="17145">
                <a:moveTo>
                  <a:pt x="763523" y="0"/>
                </a:moveTo>
                <a:lnTo>
                  <a:pt x="0" y="0"/>
                </a:lnTo>
                <a:lnTo>
                  <a:pt x="0" y="16764"/>
                </a:lnTo>
                <a:lnTo>
                  <a:pt x="763523" y="16764"/>
                </a:lnTo>
                <a:lnTo>
                  <a:pt x="763523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Docker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>
                <a:hlinkClick r:id="rId2"/>
              </a:rPr>
              <a:t>是一个开放源代码</a:t>
            </a:r>
            <a:r>
              <a:rPr dirty="0">
                <a:hlinkClick r:id="rId3"/>
              </a:rPr>
              <a:t>软件</a:t>
            </a:r>
            <a:r>
              <a:rPr spc="5" dirty="0"/>
              <a:t>，</a:t>
            </a:r>
            <a:r>
              <a:rPr spc="-15" dirty="0"/>
              <a:t>是</a:t>
            </a:r>
            <a:r>
              <a:rPr spc="5" dirty="0"/>
              <a:t>一</a:t>
            </a:r>
            <a:r>
              <a:rPr spc="-5" dirty="0"/>
              <a:t>个</a:t>
            </a:r>
            <a:r>
              <a:rPr spc="-10" dirty="0">
                <a:hlinkClick r:id="rId4"/>
              </a:rPr>
              <a:t>开</a:t>
            </a:r>
            <a:r>
              <a:rPr spc="5" dirty="0">
                <a:hlinkClick r:id="rId4"/>
              </a:rPr>
              <a:t>放平</a:t>
            </a:r>
            <a:r>
              <a:rPr spc="-15" dirty="0">
                <a:hlinkClick r:id="rId4"/>
              </a:rPr>
              <a:t>台</a:t>
            </a:r>
            <a:r>
              <a:rPr dirty="0"/>
              <a:t>，</a:t>
            </a:r>
            <a:r>
              <a:rPr dirty="0">
                <a:latin typeface="Arial"/>
                <a:cs typeface="Arial"/>
              </a:rPr>
              <a:t>Docker</a:t>
            </a:r>
            <a:r>
              <a:rPr spc="5" dirty="0"/>
              <a:t>允许</a:t>
            </a:r>
            <a:r>
              <a:rPr spc="-20" dirty="0"/>
              <a:t>用</a:t>
            </a:r>
            <a:r>
              <a:rPr spc="5" dirty="0"/>
              <a:t>户将</a:t>
            </a:r>
            <a:r>
              <a:rPr spc="-20" dirty="0"/>
              <a:t>基</a:t>
            </a:r>
            <a:r>
              <a:rPr spc="5" dirty="0"/>
              <a:t>础设</a:t>
            </a:r>
            <a:r>
              <a:rPr spc="-20" dirty="0"/>
              <a:t>施</a:t>
            </a:r>
            <a:r>
              <a:rPr spc="-5" dirty="0"/>
              <a:t>（</a:t>
            </a:r>
            <a:r>
              <a:rPr spc="-5" dirty="0">
                <a:latin typeface="Arial"/>
                <a:cs typeface="Arial"/>
              </a:rPr>
              <a:t>Infrastructure</a:t>
            </a:r>
            <a:r>
              <a:rPr spc="-5" dirty="0"/>
              <a:t>）</a:t>
            </a:r>
            <a:r>
              <a:rPr spc="5" dirty="0"/>
              <a:t>中</a:t>
            </a:r>
          </a:p>
          <a:p>
            <a:pPr marL="234315">
              <a:lnSpc>
                <a:spcPct val="100000"/>
              </a:lnSpc>
              <a:spcBef>
                <a:spcPts val="5"/>
              </a:spcBef>
            </a:pPr>
            <a:r>
              <a:rPr dirty="0"/>
              <a:t>的应用单独分割出来，</a:t>
            </a:r>
            <a:r>
              <a:rPr spc="-15" dirty="0"/>
              <a:t>形</a:t>
            </a:r>
            <a:r>
              <a:rPr dirty="0"/>
              <a:t>成更</a:t>
            </a:r>
            <a:r>
              <a:rPr spc="-15" dirty="0"/>
              <a:t>小</a:t>
            </a:r>
            <a:r>
              <a:rPr dirty="0"/>
              <a:t>的颗</a:t>
            </a:r>
            <a:r>
              <a:rPr spc="-15" dirty="0"/>
              <a:t>粒</a:t>
            </a:r>
            <a:r>
              <a:rPr dirty="0"/>
              <a:t>（容</a:t>
            </a:r>
            <a:r>
              <a:rPr spc="-15" dirty="0"/>
              <a:t>器</a:t>
            </a:r>
            <a:r>
              <a:rPr dirty="0"/>
              <a:t>），</a:t>
            </a:r>
            <a:r>
              <a:rPr spc="-15" dirty="0"/>
              <a:t>从</a:t>
            </a:r>
            <a:r>
              <a:rPr dirty="0"/>
              <a:t>而提</a:t>
            </a:r>
            <a:r>
              <a:rPr spc="-15" dirty="0"/>
              <a:t>高</a:t>
            </a:r>
            <a:r>
              <a:rPr dirty="0"/>
              <a:t>交付</a:t>
            </a:r>
            <a:r>
              <a:rPr spc="-15" dirty="0"/>
              <a:t>软</a:t>
            </a:r>
            <a:r>
              <a:rPr dirty="0"/>
              <a:t>件的</a:t>
            </a:r>
            <a:r>
              <a:rPr spc="-15" dirty="0"/>
              <a:t>速</a:t>
            </a:r>
            <a:r>
              <a:rPr spc="5" dirty="0"/>
              <a:t>度</a:t>
            </a:r>
            <a:r>
              <a:rPr dirty="0">
                <a:latin typeface="Arial"/>
                <a:cs typeface="Arial"/>
              </a:rPr>
              <a:t>.</a:t>
            </a:r>
          </a:p>
          <a:p>
            <a:pPr marL="221615"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234315" marR="8636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Docker</a:t>
            </a:r>
            <a:r>
              <a:rPr dirty="0"/>
              <a:t>容器</a:t>
            </a:r>
            <a:r>
              <a:rPr spc="5" dirty="0"/>
              <a:t>与</a:t>
            </a:r>
            <a:r>
              <a:rPr dirty="0"/>
              <a:t>虚拟</a:t>
            </a:r>
            <a:r>
              <a:rPr spc="5" dirty="0"/>
              <a:t>机</a:t>
            </a:r>
            <a:r>
              <a:rPr spc="-10" dirty="0"/>
              <a:t>类</a:t>
            </a:r>
            <a:r>
              <a:rPr dirty="0"/>
              <a:t>似，但二者</a:t>
            </a:r>
            <a:r>
              <a:rPr spc="-10" dirty="0"/>
              <a:t>在</a:t>
            </a:r>
            <a:r>
              <a:rPr dirty="0"/>
              <a:t>原理上不同</a:t>
            </a:r>
            <a:r>
              <a:rPr spc="-10" dirty="0"/>
              <a:t>。</a:t>
            </a:r>
            <a:r>
              <a:rPr dirty="0"/>
              <a:t>容器是</a:t>
            </a:r>
            <a:r>
              <a:rPr spc="-50" dirty="0"/>
              <a:t>将</a:t>
            </a:r>
            <a:r>
              <a:rPr dirty="0">
                <a:hlinkClick r:id="rId5"/>
              </a:rPr>
              <a:t>操</a:t>
            </a:r>
            <a:r>
              <a:rPr spc="-15" dirty="0">
                <a:hlinkClick r:id="rId5"/>
              </a:rPr>
              <a:t>作</a:t>
            </a:r>
            <a:r>
              <a:rPr dirty="0">
                <a:hlinkClick r:id="rId5"/>
              </a:rPr>
              <a:t>系统</a:t>
            </a:r>
            <a:r>
              <a:rPr spc="-15" dirty="0">
                <a:hlinkClick r:id="rId5"/>
              </a:rPr>
              <a:t>层</a:t>
            </a:r>
            <a:r>
              <a:rPr dirty="0">
                <a:hlinkClick r:id="rId5"/>
              </a:rPr>
              <a:t>虚拟</a:t>
            </a:r>
            <a:r>
              <a:rPr spc="-10" dirty="0">
                <a:hlinkClick r:id="rId5"/>
              </a:rPr>
              <a:t>化</a:t>
            </a:r>
            <a:r>
              <a:rPr dirty="0"/>
              <a:t>，虚</a:t>
            </a:r>
            <a:r>
              <a:rPr spc="-15" dirty="0"/>
              <a:t>拟</a:t>
            </a:r>
            <a:r>
              <a:rPr dirty="0"/>
              <a:t>机则</a:t>
            </a:r>
            <a:r>
              <a:rPr spc="-15" dirty="0"/>
              <a:t>是</a:t>
            </a:r>
            <a:r>
              <a:rPr dirty="0"/>
              <a:t>虚拟化 硬件，</a:t>
            </a:r>
            <a:r>
              <a:rPr spc="15" dirty="0"/>
              <a:t> </a:t>
            </a:r>
            <a:r>
              <a:rPr spc="5" dirty="0">
                <a:latin typeface="Arial"/>
                <a:cs typeface="Arial"/>
              </a:rPr>
              <a:t>docker</a:t>
            </a:r>
            <a:r>
              <a:rPr dirty="0"/>
              <a:t>用</a:t>
            </a:r>
            <a:r>
              <a:rPr u="heavy" spc="-5" dirty="0">
                <a:uFill>
                  <a:solidFill>
                    <a:srgbClr val="1F2021"/>
                  </a:solidFill>
                </a:uFill>
                <a:latin typeface="Arial"/>
                <a:cs typeface="Arial"/>
                <a:hlinkClick r:id="rId6"/>
              </a:rPr>
              <a:t>Linux</a:t>
            </a:r>
            <a:r>
              <a:rPr u="heavy" dirty="0">
                <a:uFill>
                  <a:solidFill>
                    <a:srgbClr val="1F2021"/>
                  </a:solidFill>
                </a:uFill>
                <a:hlinkClick r:id="rId6"/>
              </a:rPr>
              <a:t>核心</a:t>
            </a:r>
            <a:r>
              <a:rPr spc="-15" dirty="0"/>
              <a:t>中</a:t>
            </a:r>
            <a:r>
              <a:rPr dirty="0"/>
              <a:t>的资</a:t>
            </a:r>
            <a:r>
              <a:rPr spc="-15" dirty="0"/>
              <a:t>源</a:t>
            </a:r>
            <a:r>
              <a:rPr dirty="0"/>
              <a:t>分离</a:t>
            </a:r>
            <a:r>
              <a:rPr spc="-15" dirty="0"/>
              <a:t>机</a:t>
            </a:r>
            <a:r>
              <a:rPr dirty="0"/>
              <a:t>制，</a:t>
            </a:r>
            <a:r>
              <a:rPr spc="-15" dirty="0"/>
              <a:t>例</a:t>
            </a:r>
            <a:r>
              <a:rPr dirty="0"/>
              <a:t>如</a:t>
            </a:r>
            <a:r>
              <a:rPr u="heavy" dirty="0">
                <a:uFill>
                  <a:solidFill>
                    <a:srgbClr val="1F2021"/>
                  </a:solidFill>
                </a:uFill>
                <a:latin typeface="Arial"/>
                <a:cs typeface="Arial"/>
                <a:hlinkClick r:id="rId7"/>
              </a:rPr>
              <a:t>cgroups</a:t>
            </a:r>
            <a:r>
              <a:rPr dirty="0"/>
              <a:t>，</a:t>
            </a:r>
            <a:r>
              <a:rPr spc="-15" dirty="0"/>
              <a:t>以</a:t>
            </a:r>
            <a:r>
              <a:rPr dirty="0"/>
              <a:t>及</a:t>
            </a:r>
            <a:r>
              <a:rPr spc="-5" dirty="0">
                <a:latin typeface="Arial"/>
                <a:cs typeface="Arial"/>
              </a:rPr>
              <a:t>Linux</a:t>
            </a:r>
            <a:r>
              <a:rPr dirty="0"/>
              <a:t>核心</a:t>
            </a:r>
            <a:r>
              <a:rPr dirty="0">
                <a:hlinkClick r:id="rId8"/>
              </a:rPr>
              <a:t>名</a:t>
            </a:r>
            <a:r>
              <a:rPr spc="-15" dirty="0">
                <a:hlinkClick r:id="rId8"/>
              </a:rPr>
              <a:t>字</a:t>
            </a:r>
            <a:r>
              <a:rPr dirty="0">
                <a:hlinkClick r:id="rId8"/>
              </a:rPr>
              <a:t>空间</a:t>
            </a:r>
          </a:p>
          <a:p>
            <a:pPr marL="234315">
              <a:lnSpc>
                <a:spcPct val="100000"/>
              </a:lnSpc>
            </a:pPr>
            <a:r>
              <a:rPr dirty="0"/>
              <a:t>（</a:t>
            </a:r>
            <a:r>
              <a:rPr dirty="0">
                <a:latin typeface="Arial"/>
                <a:cs typeface="Arial"/>
              </a:rPr>
              <a:t>namespaces</a:t>
            </a:r>
            <a:r>
              <a:rPr dirty="0"/>
              <a:t>），</a:t>
            </a:r>
            <a:r>
              <a:rPr spc="-20" dirty="0"/>
              <a:t>来</a:t>
            </a:r>
            <a:r>
              <a:rPr spc="5" dirty="0"/>
              <a:t>创建</a:t>
            </a:r>
            <a:r>
              <a:rPr spc="-20" dirty="0"/>
              <a:t>独</a:t>
            </a:r>
            <a:r>
              <a:rPr spc="5" dirty="0"/>
              <a:t>立</a:t>
            </a:r>
            <a:r>
              <a:rPr dirty="0"/>
              <a:t>的</a:t>
            </a:r>
            <a:r>
              <a:rPr spc="-10" dirty="0">
                <a:hlinkClick r:id="rId5"/>
              </a:rPr>
              <a:t>容</a:t>
            </a:r>
            <a:r>
              <a:rPr dirty="0">
                <a:hlinkClick r:id="rId5"/>
              </a:rPr>
              <a:t>器</a:t>
            </a:r>
            <a:r>
              <a:rPr spc="-5" dirty="0"/>
              <a:t>（</a:t>
            </a:r>
            <a:r>
              <a:rPr spc="-5" dirty="0">
                <a:latin typeface="Arial"/>
                <a:cs typeface="Arial"/>
              </a:rPr>
              <a:t>containers</a:t>
            </a:r>
            <a:r>
              <a:rPr spc="-5" dirty="0"/>
              <a:t>）</a:t>
            </a:r>
            <a:r>
              <a:rPr spc="5" dirty="0"/>
              <a:t>。这</a:t>
            </a:r>
            <a:r>
              <a:rPr spc="-10" dirty="0"/>
              <a:t>可</a:t>
            </a:r>
            <a:r>
              <a:rPr spc="5" dirty="0"/>
              <a:t>以在</a:t>
            </a:r>
            <a:r>
              <a:rPr spc="-10" dirty="0"/>
              <a:t>单</a:t>
            </a:r>
            <a:r>
              <a:rPr spc="-15" dirty="0"/>
              <a:t>一</a:t>
            </a:r>
            <a:r>
              <a:rPr dirty="0">
                <a:latin typeface="Arial"/>
                <a:cs typeface="Arial"/>
              </a:rPr>
              <a:t>Linux</a:t>
            </a:r>
            <a:r>
              <a:rPr spc="5" dirty="0"/>
              <a:t>实</a:t>
            </a:r>
            <a:r>
              <a:rPr spc="-10" dirty="0"/>
              <a:t>体</a:t>
            </a:r>
            <a:r>
              <a:rPr spc="5" dirty="0"/>
              <a:t>下运</a:t>
            </a:r>
            <a:r>
              <a:rPr spc="-10" dirty="0"/>
              <a:t>作</a:t>
            </a:r>
            <a:r>
              <a:rPr spc="5" dirty="0"/>
              <a:t>，避</a:t>
            </a:r>
            <a:r>
              <a:rPr spc="-10" dirty="0"/>
              <a:t>免</a:t>
            </a:r>
            <a:r>
              <a:rPr spc="5" dirty="0"/>
              <a:t>引导一</a:t>
            </a:r>
          </a:p>
          <a:p>
            <a:pPr marL="234315">
              <a:lnSpc>
                <a:spcPct val="100000"/>
              </a:lnSpc>
              <a:spcBef>
                <a:spcPts val="5"/>
              </a:spcBef>
            </a:pPr>
            <a:r>
              <a:rPr dirty="0">
                <a:hlinkClick r:id="rId9"/>
              </a:rPr>
              <a:t>个虚拟机</a:t>
            </a:r>
            <a:r>
              <a:rPr dirty="0"/>
              <a:t>造成的额外负</a:t>
            </a:r>
            <a:r>
              <a:rPr spc="-15" dirty="0"/>
              <a:t>担</a:t>
            </a:r>
            <a:r>
              <a:rPr dirty="0"/>
              <a:t>。</a:t>
            </a:r>
          </a:p>
          <a:p>
            <a:pPr marL="221615">
              <a:lnSpc>
                <a:spcPct val="100000"/>
              </a:lnSpc>
              <a:spcBef>
                <a:spcPts val="5"/>
              </a:spcBef>
            </a:pPr>
            <a:endParaRPr sz="1300"/>
          </a:p>
          <a:p>
            <a:pPr marL="234315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Docker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dirty="0"/>
              <a:t>容器更多的用于表示</a:t>
            </a:r>
            <a:r>
              <a:rPr spc="5" dirty="0"/>
              <a:t> </a:t>
            </a:r>
            <a:r>
              <a:rPr dirty="0"/>
              <a:t>软件的一个标准化单元。</a:t>
            </a:r>
            <a:r>
              <a:rPr spc="-10" dirty="0"/>
              <a:t>由</a:t>
            </a:r>
            <a:r>
              <a:rPr dirty="0"/>
              <a:t>于容</a:t>
            </a:r>
            <a:r>
              <a:rPr spc="-10" dirty="0"/>
              <a:t>器</a:t>
            </a:r>
            <a:r>
              <a:rPr dirty="0"/>
              <a:t>的标</a:t>
            </a:r>
            <a:r>
              <a:rPr spc="-10" dirty="0"/>
              <a:t>准</a:t>
            </a:r>
            <a:r>
              <a:rPr dirty="0"/>
              <a:t>化，</a:t>
            </a:r>
            <a:r>
              <a:rPr spc="-10" dirty="0"/>
              <a:t>因</a:t>
            </a:r>
            <a:r>
              <a:rPr dirty="0"/>
              <a:t>此它</a:t>
            </a:r>
            <a:r>
              <a:rPr spc="-10" dirty="0"/>
              <a:t>可</a:t>
            </a:r>
            <a:r>
              <a:rPr dirty="0"/>
              <a:t>以无</a:t>
            </a:r>
            <a:r>
              <a:rPr spc="-10" dirty="0"/>
              <a:t>视</a:t>
            </a:r>
            <a:r>
              <a:rPr dirty="0"/>
              <a:t>基础设</a:t>
            </a:r>
          </a:p>
          <a:p>
            <a:pPr marL="234315">
              <a:lnSpc>
                <a:spcPct val="100000"/>
              </a:lnSpc>
            </a:pPr>
            <a:r>
              <a:rPr dirty="0"/>
              <a:t>施</a:t>
            </a:r>
            <a:r>
              <a:rPr spc="-5" dirty="0"/>
              <a:t>（</a:t>
            </a:r>
            <a:r>
              <a:rPr spc="-5" dirty="0">
                <a:latin typeface="Arial"/>
                <a:cs typeface="Arial"/>
              </a:rPr>
              <a:t>Infrastructure</a:t>
            </a:r>
            <a:r>
              <a:rPr spc="-5" dirty="0"/>
              <a:t>）</a:t>
            </a:r>
            <a:r>
              <a:rPr spc="5" dirty="0"/>
              <a:t>的差</a:t>
            </a:r>
            <a:r>
              <a:rPr spc="-20" dirty="0"/>
              <a:t>异</a:t>
            </a:r>
            <a:r>
              <a:rPr spc="5" dirty="0"/>
              <a:t>，部</a:t>
            </a:r>
            <a:r>
              <a:rPr spc="-20" dirty="0"/>
              <a:t>署</a:t>
            </a:r>
            <a:r>
              <a:rPr spc="5" dirty="0"/>
              <a:t>到任</a:t>
            </a:r>
            <a:r>
              <a:rPr spc="-20" dirty="0"/>
              <a:t>何</a:t>
            </a:r>
            <a:r>
              <a:rPr spc="5" dirty="0"/>
              <a:t>一个</a:t>
            </a:r>
            <a:r>
              <a:rPr spc="-20" dirty="0"/>
              <a:t>地</a:t>
            </a:r>
            <a:r>
              <a:rPr spc="5" dirty="0"/>
              <a:t>方。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79" y="775842"/>
            <a:ext cx="4315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400" dirty="0">
                <a:latin typeface="UKIJ CJK"/>
                <a:cs typeface="UKIJ CJK"/>
              </a:rPr>
              <a:t>Docker</a:t>
            </a:r>
            <a:r>
              <a:rPr sz="3000" b="0" spc="300" dirty="0">
                <a:latin typeface="UKIJ CJK"/>
                <a:cs typeface="UKIJ CJK"/>
              </a:rPr>
              <a:t>与</a:t>
            </a:r>
            <a:r>
              <a:rPr sz="3000" b="0" spc="350" dirty="0">
                <a:latin typeface="UKIJ CJK"/>
                <a:cs typeface="UKIJ CJK"/>
              </a:rPr>
              <a:t>Containerd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78184" y="2012475"/>
            <a:ext cx="4965539" cy="1795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57094" y="4548885"/>
            <a:ext cx="69005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UKIJ CJK"/>
                <a:cs typeface="UKIJ CJK"/>
              </a:rPr>
              <a:t>Docker</a:t>
            </a:r>
            <a:r>
              <a:rPr sz="1800" spc="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作为</a:t>
            </a:r>
            <a:r>
              <a:rPr sz="1800" spc="65" dirty="0">
                <a:latin typeface="UKIJ CJK"/>
                <a:cs typeface="UKIJ CJK"/>
              </a:rPr>
              <a:t> </a:t>
            </a:r>
            <a:r>
              <a:rPr sz="1800" spc="50" dirty="0">
                <a:latin typeface="UKIJ CJK"/>
                <a:cs typeface="UKIJ CJK"/>
              </a:rPr>
              <a:t>k8s</a:t>
            </a:r>
            <a:r>
              <a:rPr sz="1800" spc="4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容器运行时，调用关系如下：</a:t>
            </a:r>
            <a:endParaRPr sz="18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</a:pPr>
            <a:r>
              <a:rPr sz="1800" spc="55" dirty="0">
                <a:latin typeface="UKIJ CJK"/>
                <a:cs typeface="UKIJ CJK"/>
              </a:rPr>
              <a:t>kubelet</a:t>
            </a:r>
            <a:r>
              <a:rPr sz="1800" spc="75" dirty="0">
                <a:latin typeface="UKIJ CJK"/>
                <a:cs typeface="UKIJ CJK"/>
              </a:rPr>
              <a:t> </a:t>
            </a:r>
            <a:r>
              <a:rPr sz="1800" spc="245" dirty="0">
                <a:latin typeface="UKIJ CJK"/>
                <a:cs typeface="UKIJ CJK"/>
              </a:rPr>
              <a:t>--&gt;</a:t>
            </a:r>
            <a:r>
              <a:rPr sz="1800" spc="60" dirty="0">
                <a:latin typeface="UKIJ CJK"/>
                <a:cs typeface="UKIJ CJK"/>
              </a:rPr>
              <a:t> </a:t>
            </a:r>
            <a:r>
              <a:rPr sz="1800" spc="55" dirty="0">
                <a:latin typeface="UKIJ CJK"/>
                <a:cs typeface="UKIJ CJK"/>
              </a:rPr>
              <a:t>docker </a:t>
            </a:r>
            <a:r>
              <a:rPr sz="1800" spc="35" dirty="0">
                <a:latin typeface="UKIJ CJK"/>
                <a:cs typeface="UKIJ CJK"/>
              </a:rPr>
              <a:t>shim</a:t>
            </a:r>
            <a:r>
              <a:rPr sz="1800" spc="7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（在</a:t>
            </a:r>
            <a:r>
              <a:rPr sz="1800" spc="65" dirty="0">
                <a:latin typeface="UKIJ CJK"/>
                <a:cs typeface="UKIJ CJK"/>
              </a:rPr>
              <a:t> </a:t>
            </a:r>
            <a:r>
              <a:rPr sz="1800" spc="55" dirty="0">
                <a:latin typeface="UKIJ CJK"/>
                <a:cs typeface="UKIJ CJK"/>
              </a:rPr>
              <a:t>kubelet</a:t>
            </a:r>
            <a:r>
              <a:rPr sz="1800" spc="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进程中）</a:t>
            </a:r>
            <a:r>
              <a:rPr sz="1800" spc="65" dirty="0">
                <a:latin typeface="UKIJ CJK"/>
                <a:cs typeface="UKIJ CJK"/>
              </a:rPr>
              <a:t> </a:t>
            </a:r>
            <a:r>
              <a:rPr sz="1800" spc="245" dirty="0">
                <a:latin typeface="UKIJ CJK"/>
                <a:cs typeface="UKIJ CJK"/>
              </a:rPr>
              <a:t>--&gt;</a:t>
            </a:r>
            <a:r>
              <a:rPr sz="1800" spc="55" dirty="0">
                <a:latin typeface="UKIJ CJK"/>
                <a:cs typeface="UKIJ CJK"/>
              </a:rPr>
              <a:t> dockerd</a:t>
            </a:r>
            <a:r>
              <a:rPr sz="1800" spc="65" dirty="0">
                <a:latin typeface="UKIJ CJK"/>
                <a:cs typeface="UKIJ CJK"/>
              </a:rPr>
              <a:t> </a:t>
            </a:r>
            <a:r>
              <a:rPr sz="1800" spc="245" dirty="0">
                <a:latin typeface="UKIJ CJK"/>
                <a:cs typeface="UKIJ CJK"/>
              </a:rPr>
              <a:t>--&gt;  </a:t>
            </a:r>
            <a:r>
              <a:rPr sz="1800" spc="40" dirty="0">
                <a:latin typeface="UKIJ CJK"/>
                <a:cs typeface="UKIJ CJK"/>
              </a:rPr>
              <a:t>containerd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spc="45" dirty="0">
                <a:latin typeface="UKIJ CJK"/>
                <a:cs typeface="UKIJ CJK"/>
              </a:rPr>
              <a:t>Containerd</a:t>
            </a:r>
            <a:r>
              <a:rPr sz="1800" spc="9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作</a:t>
            </a:r>
            <a:r>
              <a:rPr sz="1800" dirty="0">
                <a:latin typeface="UKIJ CJK"/>
                <a:cs typeface="UKIJ CJK"/>
              </a:rPr>
              <a:t>为</a:t>
            </a:r>
            <a:r>
              <a:rPr sz="1800" spc="50" dirty="0">
                <a:latin typeface="UKIJ CJK"/>
                <a:cs typeface="UKIJ CJK"/>
              </a:rPr>
              <a:t> k8s</a:t>
            </a:r>
            <a:r>
              <a:rPr sz="1800" spc="6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容器运行时，调用关系如下</a:t>
            </a:r>
            <a:r>
              <a:rPr sz="1800" dirty="0">
                <a:latin typeface="UKIJ CJK"/>
                <a:cs typeface="UKIJ CJK"/>
              </a:rPr>
              <a:t>：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spc="55" dirty="0">
                <a:latin typeface="UKIJ CJK"/>
                <a:cs typeface="UKIJ CJK"/>
              </a:rPr>
              <a:t>kubelet </a:t>
            </a:r>
            <a:r>
              <a:rPr sz="1800" spc="245" dirty="0">
                <a:latin typeface="UKIJ CJK"/>
                <a:cs typeface="UKIJ CJK"/>
              </a:rPr>
              <a:t>--&gt; </a:t>
            </a:r>
            <a:r>
              <a:rPr sz="1800" spc="10" dirty="0">
                <a:latin typeface="UKIJ CJK"/>
                <a:cs typeface="UKIJ CJK"/>
              </a:rPr>
              <a:t>cri </a:t>
            </a:r>
            <a:r>
              <a:rPr sz="1800" spc="70" dirty="0">
                <a:latin typeface="UKIJ CJK"/>
                <a:cs typeface="UKIJ CJK"/>
              </a:rPr>
              <a:t>plugin </a:t>
            </a:r>
            <a:r>
              <a:rPr sz="1800" spc="245" dirty="0">
                <a:latin typeface="UKIJ CJK"/>
                <a:cs typeface="UKIJ CJK"/>
              </a:rPr>
              <a:t>--&gt;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spc="40" dirty="0">
                <a:latin typeface="UKIJ CJK"/>
                <a:cs typeface="UKIJ CJK"/>
              </a:rPr>
              <a:t>containerd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723" y="1748004"/>
            <a:ext cx="6411847" cy="214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6835" y="691388"/>
            <a:ext cx="2376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400" dirty="0">
                <a:latin typeface="UKIJ CJK"/>
                <a:cs typeface="UKIJ CJK"/>
              </a:rPr>
              <a:t>Docker</a:t>
            </a:r>
            <a:r>
              <a:rPr sz="3000" b="0" spc="300" dirty="0">
                <a:latin typeface="UKIJ CJK"/>
                <a:cs typeface="UKIJ CJK"/>
              </a:rPr>
              <a:t>架构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1958" y="1469129"/>
            <a:ext cx="5049271" cy="4056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3566" y="2856242"/>
            <a:ext cx="6576695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50" dirty="0"/>
              <a:t>Kubernetes</a:t>
            </a:r>
            <a:r>
              <a:rPr spc="345" dirty="0"/>
              <a:t>技术揭</a:t>
            </a:r>
            <a:r>
              <a:rPr spc="-250" dirty="0"/>
              <a:t>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429" y="945641"/>
            <a:ext cx="37293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80" dirty="0">
                <a:latin typeface="UKIJ CJK"/>
                <a:cs typeface="UKIJ CJK"/>
              </a:rPr>
              <a:t>Kubernetes</a:t>
            </a:r>
            <a:r>
              <a:rPr sz="3000" b="0" spc="300" dirty="0">
                <a:latin typeface="UKIJ CJK"/>
                <a:cs typeface="UKIJ CJK"/>
              </a:rPr>
              <a:t>是什么</a:t>
            </a:r>
            <a:endParaRPr sz="3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3013" y="2976879"/>
            <a:ext cx="685800" cy="13970"/>
          </a:xfrm>
          <a:custGeom>
            <a:avLst/>
            <a:gdLst/>
            <a:ahLst/>
            <a:cxnLst/>
            <a:rect l="l" t="t" r="r" b="b"/>
            <a:pathLst>
              <a:path w="685800" h="13969">
                <a:moveTo>
                  <a:pt x="685800" y="0"/>
                </a:moveTo>
                <a:lnTo>
                  <a:pt x="0" y="0"/>
                </a:lnTo>
                <a:lnTo>
                  <a:pt x="0" y="13715"/>
                </a:lnTo>
                <a:lnTo>
                  <a:pt x="685800" y="13715"/>
                </a:lnTo>
                <a:lnTo>
                  <a:pt x="685800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3460" y="3251200"/>
            <a:ext cx="457200" cy="13970"/>
          </a:xfrm>
          <a:custGeom>
            <a:avLst/>
            <a:gdLst/>
            <a:ahLst/>
            <a:cxnLst/>
            <a:rect l="l" t="t" r="r" b="b"/>
            <a:pathLst>
              <a:path w="457200" h="13970">
                <a:moveTo>
                  <a:pt x="457200" y="0"/>
                </a:moveTo>
                <a:lnTo>
                  <a:pt x="0" y="0"/>
                </a:lnTo>
                <a:lnTo>
                  <a:pt x="0" y="13715"/>
                </a:lnTo>
                <a:lnTo>
                  <a:pt x="457200" y="13715"/>
                </a:lnTo>
                <a:lnTo>
                  <a:pt x="457200" y="0"/>
                </a:lnTo>
                <a:close/>
              </a:path>
            </a:pathLst>
          </a:custGeom>
          <a:solidFill>
            <a:srgbClr val="1F2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5189" y="2716529"/>
            <a:ext cx="94557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2021"/>
                </a:solidFill>
                <a:latin typeface="Arial"/>
                <a:cs typeface="Arial"/>
              </a:rPr>
              <a:t>Kubernetes</a:t>
            </a:r>
            <a:r>
              <a:rPr sz="1800" spc="-5" dirty="0">
                <a:solidFill>
                  <a:srgbClr val="1F2021"/>
                </a:solidFill>
                <a:latin typeface="UKIJ CJK"/>
                <a:cs typeface="UKIJ CJK"/>
              </a:rPr>
              <a:t>（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常简称为</a:t>
            </a:r>
            <a:r>
              <a:rPr sz="1800" b="1" spc="-5" dirty="0">
                <a:solidFill>
                  <a:srgbClr val="1F2021"/>
                </a:solidFill>
                <a:latin typeface="Arial"/>
                <a:cs typeface="Arial"/>
              </a:rPr>
              <a:t>K8s</a:t>
            </a:r>
            <a:r>
              <a:rPr sz="1800" spc="-5" dirty="0">
                <a:solidFill>
                  <a:srgbClr val="1F2021"/>
                </a:solidFill>
                <a:latin typeface="UKIJ CJK"/>
                <a:cs typeface="UKIJ CJK"/>
              </a:rPr>
              <a:t>）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是用于自动部署、</a:t>
            </a:r>
            <a:r>
              <a:rPr sz="1800" spc="210" dirty="0">
                <a:solidFill>
                  <a:srgbClr val="1F2021"/>
                </a:solidFill>
                <a:latin typeface="UKIJ CJK"/>
                <a:cs typeface="UKIJ CJK"/>
              </a:rPr>
              <a:t>扩展和管理</a:t>
            </a:r>
            <a:r>
              <a:rPr sz="1800" spc="75" dirty="0">
                <a:solidFill>
                  <a:srgbClr val="1F2021"/>
                </a:solidFill>
                <a:latin typeface="UKIJ CJK"/>
                <a:cs typeface="UKIJ CJK"/>
              </a:rPr>
              <a:t>“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  <a:hlinkClick r:id="rId2"/>
              </a:rPr>
              <a:t>容器化</a:t>
            </a:r>
            <a:r>
              <a:rPr sz="1800" spc="-5" dirty="0">
                <a:solidFill>
                  <a:srgbClr val="1F2021"/>
                </a:solidFill>
                <a:latin typeface="UKIJ CJK"/>
                <a:cs typeface="UKIJ CJK"/>
              </a:rPr>
              <a:t>（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containerized</a:t>
            </a:r>
            <a:r>
              <a:rPr sz="1800" spc="-5" dirty="0">
                <a:solidFill>
                  <a:srgbClr val="1F2021"/>
                </a:solidFill>
                <a:latin typeface="UKIJ CJK"/>
                <a:cs typeface="UKIJ CJK"/>
              </a:rPr>
              <a:t>）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应用程 </a:t>
            </a:r>
            <a:r>
              <a:rPr sz="1800" spc="484" dirty="0">
                <a:solidFill>
                  <a:srgbClr val="1F2021"/>
                </a:solidFill>
                <a:latin typeface="UKIJ CJK"/>
                <a:cs typeface="UKIJ CJK"/>
              </a:rPr>
              <a:t>序</a:t>
            </a:r>
            <a:r>
              <a:rPr sz="1800" spc="175" dirty="0">
                <a:solidFill>
                  <a:srgbClr val="1F2021"/>
                </a:solidFill>
                <a:latin typeface="UKIJ CJK"/>
                <a:cs typeface="UKIJ CJK"/>
              </a:rPr>
              <a:t>”</a:t>
            </a:r>
            <a:r>
              <a:rPr sz="1800" spc="484" dirty="0">
                <a:solidFill>
                  <a:srgbClr val="1F2021"/>
                </a:solidFill>
                <a:latin typeface="UKIJ CJK"/>
                <a:cs typeface="UKIJ CJK"/>
              </a:rPr>
              <a:t>的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  <a:hlinkClick r:id="rId3"/>
              </a:rPr>
              <a:t>开源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系统。该系统由</a:t>
            </a:r>
            <a:r>
              <a:rPr sz="1800" u="heavy" spc="-5" dirty="0">
                <a:solidFill>
                  <a:srgbClr val="1F2021"/>
                </a:solidFill>
                <a:uFill>
                  <a:solidFill>
                    <a:srgbClr val="1F2021"/>
                  </a:solidFill>
                </a:uFill>
                <a:latin typeface="Arial"/>
                <a:cs typeface="Arial"/>
                <a:hlinkClick r:id="rId4"/>
              </a:rPr>
              <a:t>Google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设计并捐赠给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Cloud</a:t>
            </a:r>
            <a:r>
              <a:rPr sz="1800" spc="2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Native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Computing</a:t>
            </a:r>
            <a:r>
              <a:rPr sz="1800" spc="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Foundation</a:t>
            </a:r>
            <a:r>
              <a:rPr sz="1800" spc="-5" dirty="0">
                <a:solidFill>
                  <a:srgbClr val="1F2021"/>
                </a:solidFill>
                <a:latin typeface="UKIJ CJK"/>
                <a:cs typeface="UKIJ CJK"/>
              </a:rPr>
              <a:t>（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今属 </a:t>
            </a:r>
            <a:r>
              <a:rPr sz="1800" u="heavy" spc="-10" dirty="0">
                <a:solidFill>
                  <a:srgbClr val="1F2021"/>
                </a:solidFill>
                <a:uFill>
                  <a:solidFill>
                    <a:srgbClr val="1F2021"/>
                  </a:solidFill>
                </a:uFill>
                <a:latin typeface="Arial"/>
                <a:cs typeface="Arial"/>
                <a:hlinkClick r:id="rId5"/>
              </a:rPr>
              <a:t>Linux</a:t>
            </a:r>
            <a:r>
              <a:rPr sz="1800" u="heavy" dirty="0">
                <a:solidFill>
                  <a:srgbClr val="1F2021"/>
                </a:solidFill>
                <a:uFill>
                  <a:solidFill>
                    <a:srgbClr val="1F2021"/>
                  </a:solidFill>
                </a:uFill>
                <a:latin typeface="UKIJ CJK"/>
                <a:cs typeface="UKIJ CJK"/>
                <a:hlinkClick r:id="rId5"/>
              </a:rPr>
              <a:t>基金会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）来使用。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ts val="2150"/>
              </a:lnSpc>
            </a:pPr>
            <a:r>
              <a:rPr sz="1800" spc="55" dirty="0">
                <a:solidFill>
                  <a:srgbClr val="1F2021"/>
                </a:solidFill>
                <a:latin typeface="UKIJ CJK"/>
                <a:cs typeface="UKIJ CJK"/>
              </a:rPr>
              <a:t>它旨在提供</a:t>
            </a:r>
            <a:r>
              <a:rPr sz="1800" spc="15" dirty="0">
                <a:solidFill>
                  <a:srgbClr val="1F2021"/>
                </a:solidFill>
                <a:latin typeface="UKIJ CJK"/>
                <a:cs typeface="UKIJ CJK"/>
              </a:rPr>
              <a:t>“</a:t>
            </a:r>
            <a:r>
              <a:rPr sz="1800" spc="55" dirty="0">
                <a:solidFill>
                  <a:srgbClr val="1F2021"/>
                </a:solidFill>
                <a:latin typeface="UKIJ CJK"/>
                <a:cs typeface="UKIJ CJK"/>
              </a:rPr>
              <a:t>跨主机集群的自动部署、扩展以及运行应用程序容器的平台</a:t>
            </a:r>
            <a:r>
              <a:rPr sz="1800" spc="15" dirty="0">
                <a:solidFill>
                  <a:srgbClr val="1F2021"/>
                </a:solidFill>
                <a:latin typeface="UKIJ CJK"/>
                <a:cs typeface="UKIJ CJK"/>
              </a:rPr>
              <a:t>”</a:t>
            </a:r>
            <a:r>
              <a:rPr sz="1800" spc="55" dirty="0">
                <a:solidFill>
                  <a:srgbClr val="1F2021"/>
                </a:solidFill>
                <a:latin typeface="UKIJ CJK"/>
                <a:cs typeface="UKIJ CJK"/>
              </a:rPr>
              <a:t>。它支持一系列容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器工具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,</a:t>
            </a:r>
            <a:r>
              <a:rPr sz="1800" spc="-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包括</a:t>
            </a:r>
            <a:r>
              <a:rPr sz="1800" u="heavy" spc="-20" dirty="0">
                <a:solidFill>
                  <a:srgbClr val="1F2021"/>
                </a:solidFill>
                <a:uFill>
                  <a:solidFill>
                    <a:srgbClr val="1F2021"/>
                  </a:solidFill>
                </a:uFill>
                <a:latin typeface="Arial"/>
                <a:cs typeface="Arial"/>
                <a:hlinkClick r:id="rId6"/>
              </a:rPr>
              <a:t>Docker</a:t>
            </a:r>
            <a:r>
              <a:rPr sz="1800" spc="-20" dirty="0">
                <a:solidFill>
                  <a:srgbClr val="1F2021"/>
                </a:solidFill>
                <a:latin typeface="Arial"/>
                <a:cs typeface="Arial"/>
              </a:rPr>
              <a:t>,</a:t>
            </a:r>
            <a:r>
              <a:rPr sz="1800" spc="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Containerd,</a:t>
            </a:r>
            <a:r>
              <a:rPr sz="1800" spc="2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cri-o</a:t>
            </a:r>
            <a:r>
              <a:rPr sz="1800" dirty="0">
                <a:solidFill>
                  <a:srgbClr val="1F2021"/>
                </a:solidFill>
                <a:latin typeface="UKIJ CJK"/>
                <a:cs typeface="UKIJ CJK"/>
              </a:rPr>
              <a:t>。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439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Noto Sans CJK JP Medium</vt:lpstr>
      <vt:lpstr>UKIJ CJK</vt:lpstr>
      <vt:lpstr>Arial</vt:lpstr>
      <vt:lpstr>Calibri</vt:lpstr>
      <vt:lpstr>Office Theme</vt:lpstr>
      <vt:lpstr>.NET Core On Kubernetes  Quick Start</vt:lpstr>
      <vt:lpstr>PowerPoint Presentation</vt:lpstr>
      <vt:lpstr>容器技术回顾</vt:lpstr>
      <vt:lpstr>容器在生活领域</vt:lpstr>
      <vt:lpstr>Docker 是什么</vt:lpstr>
      <vt:lpstr>Docker与Containerd</vt:lpstr>
      <vt:lpstr>Docker架构</vt:lpstr>
      <vt:lpstr>Kubernetes技术揭秘</vt:lpstr>
      <vt:lpstr>Kubernetes是什么</vt:lpstr>
      <vt:lpstr>Kubernetes集群搭建的三种方式</vt:lpstr>
      <vt:lpstr>Kubernetes系统架构</vt:lpstr>
      <vt:lpstr>Kubernetes核心概念</vt:lpstr>
      <vt:lpstr>Kubernetes核心概念</vt:lpstr>
      <vt:lpstr>Ser vice的三种网络方案</vt:lpstr>
      <vt:lpstr>Kubernetes网络通信</vt:lpstr>
      <vt:lpstr>Kubernetes Flannel不同Node中Pod通信</vt:lpstr>
      <vt:lpstr>. NET Core在K 8 S下设计与实战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第一PPT</dc:creator>
  <cp:keywords>www.1ppt.com</cp:keywords>
  <cp:lastModifiedBy>ZhenYu Liu</cp:lastModifiedBy>
  <cp:revision>1</cp:revision>
  <dcterms:created xsi:type="dcterms:W3CDTF">2021-04-21T14:43:09Z</dcterms:created>
  <dcterms:modified xsi:type="dcterms:W3CDTF">2021-04-21T14:45:55Z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2021-04-21T00:00:00Z</vt:filetime>
  </property>
</Properties>
</file>