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356" r:id="rId5"/>
    <p:sldId id="258" r:id="rId6"/>
    <p:sldId id="265" r:id="rId7"/>
    <p:sldId id="260" r:id="rId8"/>
    <p:sldId id="269" r:id="rId9"/>
    <p:sldId id="268" r:id="rId10"/>
    <p:sldId id="354" r:id="rId11"/>
    <p:sldId id="355" r:id="rId12"/>
    <p:sldId id="359" r:id="rId13"/>
    <p:sldId id="271" r:id="rId14"/>
    <p:sldId id="357" r:id="rId15"/>
    <p:sldId id="358" r:id="rId16"/>
    <p:sldId id="361" r:id="rId17"/>
    <p:sldId id="360" r:id="rId18"/>
    <p:sldId id="362" r:id="rId19"/>
    <p:sldId id="262" r:id="rId20"/>
    <p:sldId id="259" r:id="rId21"/>
    <p:sldId id="270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1759-7697-4D0C-B681-9B182F62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7AA70-A291-4792-9DA9-DC960040B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94F69-5BF5-4149-9B88-C76CB12F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30D-E063-426C-BD1A-6C7B71BEFEA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F2A41-B6A3-46E9-A9A3-D64D1FB9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EDD1-88BA-4763-9393-E297A431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59DC-90C3-4B01-B656-457F1A4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1582-35D4-4C4C-9000-818AB569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3D929-1F77-4D5C-8E6C-7E0846973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E54A8-3306-47F4-B6B4-C006E9CA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30D-E063-426C-BD1A-6C7B71BEFEA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ADE1B-6A84-437B-B2C9-DFF947C1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B4AA-CA0C-43EC-A7A4-CE7A5F4F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59DC-90C3-4B01-B656-457F1A4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2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1F13C-28EB-4A0A-85C3-E229C05F7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0F7DD-A128-448A-AC2E-DDF4AF3B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E8150-2C6E-4AF1-97B0-AB17FE81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30D-E063-426C-BD1A-6C7B71BEFEA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C270-0AF8-4B5E-83F3-D3BD344B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DE22-413E-4585-9415-EE223248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59DC-90C3-4B01-B656-457F1A4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61D4-5F7B-4E9E-B642-E4E150B8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755E-EB7E-4AB1-B6AF-70248A11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86645-0215-42B8-99EE-67D3C7D5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30D-E063-426C-BD1A-6C7B71BEFEA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74551-37B7-4A89-BB64-21F5DE5B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FE0FF-6A5A-4F46-8BFF-1F320FD2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59DC-90C3-4B01-B656-457F1A4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C7B8-FFC0-4B3A-B1A7-C9AD70D4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F34D4-1909-4FF0-8403-85A6D9F2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0670-5816-4F44-AF3A-AFFCFEA4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30D-E063-426C-BD1A-6C7B71BEFEA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23792-3145-493C-8E81-23F40C4B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EEBE9-89ED-47FA-8A51-DD167195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59DC-90C3-4B01-B656-457F1A4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BA57-84F0-4859-9C4D-1036C943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A0A1-1114-438C-9466-1D26C725E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2C321-0696-4668-B177-A57CDA8FA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6116F-F844-470E-A270-65C8ECC3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30D-E063-426C-BD1A-6C7B71BEFEA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5A69F-9A61-4EA7-B962-ACA647D4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B99C-98CB-4761-8F9C-64A697F2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59DC-90C3-4B01-B656-457F1A4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6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2897-4399-42E5-B2E9-7D3DC642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4AE50-F76B-4398-A1D4-A01D2E47A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6E3EB-D02A-4D73-8441-8CC5789BF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CE7C8-DAFA-48C0-B1EA-4C91AC6E0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B6982-98BE-428D-AF41-770F2BAD0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1BA5D-8452-4D55-B98E-24FFDCFC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30D-E063-426C-BD1A-6C7B71BEFEA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98C76-41BD-4D0B-AC74-590EAFED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9669E-C12E-47DC-8BA3-A1116440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59DC-90C3-4B01-B656-457F1A4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C523-9F71-4BD9-88E2-C954265E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B5989-06B6-4EBC-BCDA-9ED6A66A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30D-E063-426C-BD1A-6C7B71BEFEA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83DB4-923D-4084-976B-689F6217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9135D-6A62-4B21-B7AA-FD547F5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59DC-90C3-4B01-B656-457F1A4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C99B5-9F37-4DFA-8E9D-796C405C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30D-E063-426C-BD1A-6C7B71BEFEA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09C7D-C942-4DB3-95A4-5188AF6B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6A18E-7C52-4F8C-963F-C32B45B9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59DC-90C3-4B01-B656-457F1A4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4AD7-623D-4D52-A662-158D8314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ECE1-164E-44A1-8F73-6BFB75521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3B57A-1C5A-4A9B-9E6D-4FBC0F414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4FD6B-3C5A-457B-A134-4952E658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30D-E063-426C-BD1A-6C7B71BEFEA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8CC6A-4BE8-4D7E-ACD4-201ADF87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21247-F024-4A07-9140-62ECF295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59DC-90C3-4B01-B656-457F1A4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2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A08D-ED4F-4A12-82F2-35D1AB69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B50DC-45BB-4DE3-AE9F-7B5750150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C4CDA-20F4-4B6A-8EBF-91090BAAA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82EC-A4F5-4006-83C8-2894987D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30D-E063-426C-BD1A-6C7B71BEFEA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37F45-B2FA-4D28-B5BF-E27599E1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6FC19-C826-415B-8360-B5E10287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59DC-90C3-4B01-B656-457F1A4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5A08A-7675-4AE0-A00C-BA7FCB54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EDE0-2F22-45ED-A62F-D7919D535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C0545-654F-4697-8BB9-AC27E863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5B30D-E063-426C-BD1A-6C7B71BEFEA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DA68-4798-45A7-B788-734A07F78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9AFFE-9D76-42C5-AAF9-27A1F49D6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359DC-90C3-4B01-B656-457F1A4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metric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../Downloads/batch_eval_o2p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tagged/ai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towardsdatascience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ev-essentials/" TargetMode="External"/><Relationship Id="rId2" Type="http://schemas.openxmlformats.org/officeDocument/2006/relationships/hyperlink" Target="https://learn.datacam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ihub.cloud.google.com/u/0/" TargetMode="External"/><Relationship Id="rId5" Type="http://schemas.openxmlformats.org/officeDocument/2006/relationships/hyperlink" Target="https://www.tensorflow.org/hub" TargetMode="External"/><Relationship Id="rId4" Type="http://schemas.openxmlformats.org/officeDocument/2006/relationships/hyperlink" Target="https://www.kaggle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on.ucl.ac.uk/home/sampa/english-uni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CEA4-2968-46A2-A7DC-6139F384A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your first computation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5009-809A-48C1-8360-2D28FC91D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 an hour!</a:t>
            </a:r>
          </a:p>
        </p:txBody>
      </p:sp>
    </p:spTree>
    <p:extLst>
      <p:ext uri="{BB962C8B-B14F-4D97-AF65-F5344CB8AC3E}">
        <p14:creationId xmlns:p14="http://schemas.microsoft.com/office/powerpoint/2010/main" val="3802825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199B-9281-4232-99D3-1904FA9B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7EE12-C61D-47A7-87CF-D09AE1998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Classical statistics (Much faster)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CDAE0-2853-4C21-A562-5B6A1CC897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Solve it deterministically…</a:t>
            </a:r>
          </a:p>
          <a:p>
            <a:pPr lvl="1"/>
            <a:r>
              <a:rPr lang="en-US" dirty="0"/>
              <a:t>Given: X + Y = 3 and X – Y = 1</a:t>
            </a:r>
          </a:p>
          <a:p>
            <a:pPr lvl="1"/>
            <a:r>
              <a:rPr lang="en-US" dirty="0"/>
              <a:t>Therefore: 2X = 4 </a:t>
            </a:r>
            <a:r>
              <a:rPr lang="en-US" dirty="0">
                <a:sym typeface="Wingdings" panose="05000000000000000000" pitchFamily="2" charset="2"/>
              </a:rPr>
              <a:t> X = 2  Y = 1</a:t>
            </a:r>
          </a:p>
          <a:p>
            <a:r>
              <a:rPr lang="en-US" dirty="0">
                <a:sym typeface="Wingdings" panose="05000000000000000000" pitchFamily="2" charset="2"/>
              </a:rPr>
              <a:t>In matrix algebra form…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1A974-E126-4BDA-9601-AC66816EF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Neural network (Much more flexible)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AD1213-0E9E-4239-86D9-D6F015E32B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Solve it by trial-and-(minimizing)-error</a:t>
            </a:r>
          </a:p>
          <a:p>
            <a:pPr lvl="1"/>
            <a:r>
              <a:rPr lang="en-US" dirty="0"/>
              <a:t>Create some function to represent error (</a:t>
            </a:r>
            <a:r>
              <a:rPr lang="en-US" dirty="0">
                <a:solidFill>
                  <a:srgbClr val="FF0000"/>
                </a:solidFill>
              </a:rPr>
              <a:t>Cost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linear regression: RMSE</a:t>
            </a:r>
          </a:p>
          <a:p>
            <a:r>
              <a:rPr lang="en-US" dirty="0"/>
              <a:t>Procedure (Gradient descent)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with random guessing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cost and </a:t>
            </a:r>
            <a:r>
              <a:rPr lang="el-GR" dirty="0"/>
              <a:t>Δ</a:t>
            </a:r>
            <a:r>
              <a:rPr lang="en-US" dirty="0"/>
              <a:t>cost </a:t>
            </a:r>
            <a:r>
              <a:rPr lang="en-US" dirty="0" err="1"/>
              <a:t>w.r.t.</a:t>
            </a:r>
            <a:r>
              <a:rPr lang="en-US" dirty="0"/>
              <a:t> </a:t>
            </a:r>
            <a:r>
              <a:rPr lang="el-GR" dirty="0"/>
              <a:t>Δ</a:t>
            </a:r>
            <a:r>
              <a:rPr lang="en-US" dirty="0"/>
              <a:t>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Move parameters towards lower cost direction, and go to 2 until not much change… (learning rate)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C4715-8180-4673-AB2B-4E83AB485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15" y="4310672"/>
            <a:ext cx="2566755" cy="1469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5F97AE-8F29-4F6F-8290-E3E089C1F4A7}"/>
              </a:ext>
            </a:extLst>
          </p:cNvPr>
          <p:cNvSpPr txBox="1"/>
          <p:nvPr/>
        </p:nvSpPr>
        <p:spPr>
          <a:xfrm>
            <a:off x="1933715" y="5840364"/>
            <a:ext cx="270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multiple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36C0B-B8A1-416B-A352-D455195CCB3F}"/>
              </a:ext>
            </a:extLst>
          </p:cNvPr>
          <p:cNvSpPr/>
          <p:nvPr/>
        </p:nvSpPr>
        <p:spPr>
          <a:xfrm>
            <a:off x="11675533" y="0"/>
            <a:ext cx="516467" cy="2303727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lt1">
                    <a:alpha val="97000"/>
                  </a:schemeClr>
                </a:solidFill>
              </a:rPr>
              <a:t>Prep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729C3F-363D-435C-A18B-64DEEB75C6FA}"/>
              </a:ext>
            </a:extLst>
          </p:cNvPr>
          <p:cNvSpPr/>
          <p:nvPr/>
        </p:nvSpPr>
        <p:spPr>
          <a:xfrm>
            <a:off x="11675533" y="2277533"/>
            <a:ext cx="516467" cy="22767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6C9B85-0DE9-4F33-9056-526B3039B84B}"/>
              </a:ext>
            </a:extLst>
          </p:cNvPr>
          <p:cNvSpPr/>
          <p:nvPr/>
        </p:nvSpPr>
        <p:spPr>
          <a:xfrm>
            <a:off x="11675533" y="4554273"/>
            <a:ext cx="516467" cy="2303727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lt1">
                    <a:alpha val="97000"/>
                  </a:schemeClr>
                </a:solidFill>
              </a:rPr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330214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199B-9281-4232-99D3-1904FA9B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1A974-E126-4BDA-9601-AC66816EF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Neural network (Much more flexible)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AD1213-0E9E-4239-86D9-D6F015E32B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Solve it by trial-and-(minimizing)-error</a:t>
            </a:r>
          </a:p>
          <a:p>
            <a:pPr lvl="1"/>
            <a:r>
              <a:rPr lang="en-US" dirty="0"/>
              <a:t>Create some function to represent error (</a:t>
            </a:r>
            <a:r>
              <a:rPr lang="en-US" dirty="0">
                <a:solidFill>
                  <a:srgbClr val="FF0000"/>
                </a:solidFill>
              </a:rPr>
              <a:t>Cost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linear regression: RMSE</a:t>
            </a:r>
          </a:p>
          <a:p>
            <a:r>
              <a:rPr lang="en-US" dirty="0"/>
              <a:t>Procedure (Gradient descent)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with random guessing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cost and </a:t>
            </a:r>
            <a:r>
              <a:rPr lang="el-GR" dirty="0"/>
              <a:t>Δ</a:t>
            </a:r>
            <a:r>
              <a:rPr lang="en-US" dirty="0"/>
              <a:t>cost w.r.t. </a:t>
            </a:r>
            <a:r>
              <a:rPr lang="el-GR" dirty="0"/>
              <a:t>Δ</a:t>
            </a:r>
            <a:r>
              <a:rPr lang="en-US" dirty="0"/>
              <a:t>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Move parameters towards lower cost direction, and go to 2 until not much change… (learning rate)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90023D-9313-4065-AF57-39464128DC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2839"/>
          <a:stretch/>
        </p:blipFill>
        <p:spPr>
          <a:xfrm>
            <a:off x="373062" y="2838450"/>
            <a:ext cx="5799138" cy="2770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CC8621-2171-4BFC-9385-EF341A76E383}"/>
              </a:ext>
            </a:extLst>
          </p:cNvPr>
          <p:cNvSpPr/>
          <p:nvPr/>
        </p:nvSpPr>
        <p:spPr>
          <a:xfrm>
            <a:off x="11675533" y="0"/>
            <a:ext cx="516467" cy="2303727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lt1">
                    <a:alpha val="97000"/>
                  </a:schemeClr>
                </a:solidFill>
              </a:rPr>
              <a:t>Prep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8B6AC-46E2-4876-94C2-FC9D3BAE220A}"/>
              </a:ext>
            </a:extLst>
          </p:cNvPr>
          <p:cNvSpPr/>
          <p:nvPr/>
        </p:nvSpPr>
        <p:spPr>
          <a:xfrm>
            <a:off x="11675533" y="2277533"/>
            <a:ext cx="516467" cy="22767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F92E1-FA39-4469-9407-671032494A46}"/>
              </a:ext>
            </a:extLst>
          </p:cNvPr>
          <p:cNvSpPr/>
          <p:nvPr/>
        </p:nvSpPr>
        <p:spPr>
          <a:xfrm>
            <a:off x="11675533" y="4554273"/>
            <a:ext cx="516467" cy="2303727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lt1">
                    <a:alpha val="97000"/>
                  </a:schemeClr>
                </a:solidFill>
              </a:rPr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218102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232F24-3B69-438D-8EBB-B5D0FA86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Sample, batch, epoch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7C8B27-15A5-476A-82F4-FA152305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= no. of item/trials</a:t>
            </a:r>
          </a:p>
          <a:p>
            <a:r>
              <a:rPr lang="en-US" dirty="0"/>
              <a:t>Batch = how many sample are used in one gradient descent</a:t>
            </a:r>
          </a:p>
          <a:p>
            <a:r>
              <a:rPr lang="en-US" dirty="0"/>
              <a:t>Epoch = total number of sample in a 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E577FA-DDF1-453E-B8D7-A3F42AE5098A}"/>
              </a:ext>
            </a:extLst>
          </p:cNvPr>
          <p:cNvSpPr/>
          <p:nvPr/>
        </p:nvSpPr>
        <p:spPr>
          <a:xfrm>
            <a:off x="11675533" y="0"/>
            <a:ext cx="516467" cy="2303727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lt1">
                    <a:alpha val="97000"/>
                  </a:schemeClr>
                </a:solidFill>
              </a:rPr>
              <a:t>Prep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6C2D23-77D8-4895-A60D-09F12295BEA8}"/>
              </a:ext>
            </a:extLst>
          </p:cNvPr>
          <p:cNvSpPr/>
          <p:nvPr/>
        </p:nvSpPr>
        <p:spPr>
          <a:xfrm>
            <a:off x="11675533" y="2277533"/>
            <a:ext cx="516467" cy="22767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6D08D-30C0-4DF6-A0D1-B25017A6C606}"/>
              </a:ext>
            </a:extLst>
          </p:cNvPr>
          <p:cNvSpPr/>
          <p:nvPr/>
        </p:nvSpPr>
        <p:spPr>
          <a:xfrm>
            <a:off x="11675533" y="4554273"/>
            <a:ext cx="516467" cy="2303727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lt1">
                    <a:alpha val="97000"/>
                  </a:schemeClr>
                </a:solidFill>
              </a:rPr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124696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8E23-4754-4943-BBFB-934A3BE8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25E3-B1EA-4F5D-BE2F-D8CA545AB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5370" cy="4351338"/>
          </a:xfrm>
        </p:spPr>
        <p:txBody>
          <a:bodyPr>
            <a:normAutofit/>
          </a:bodyPr>
          <a:lstStyle/>
          <a:p>
            <a:r>
              <a:rPr lang="en-US" dirty="0"/>
              <a:t>Depends on your output format and type</a:t>
            </a:r>
          </a:p>
          <a:p>
            <a:r>
              <a:rPr lang="en-US" dirty="0"/>
              <a:t>Basic (works for most)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Mean squared error</a:t>
            </a:r>
          </a:p>
          <a:p>
            <a:r>
              <a:rPr lang="en-US" dirty="0"/>
              <a:t>Many prebuild options</a:t>
            </a:r>
          </a:p>
          <a:p>
            <a:pPr lvl="1"/>
            <a:r>
              <a:rPr lang="en-US" dirty="0">
                <a:hlinkClick r:id="rId2"/>
              </a:rPr>
              <a:t>https://keras.io/metrics/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96217-CCAA-4608-91E9-2561E00FEE36}"/>
              </a:ext>
            </a:extLst>
          </p:cNvPr>
          <p:cNvSpPr/>
          <p:nvPr/>
        </p:nvSpPr>
        <p:spPr>
          <a:xfrm>
            <a:off x="11675533" y="0"/>
            <a:ext cx="516467" cy="2303727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lt1">
                    <a:alpha val="97000"/>
                  </a:schemeClr>
                </a:solidFill>
              </a:rPr>
              <a:t>Prep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1E0771-BF29-4CAA-8035-9AA964387D21}"/>
              </a:ext>
            </a:extLst>
          </p:cNvPr>
          <p:cNvSpPr/>
          <p:nvPr/>
        </p:nvSpPr>
        <p:spPr>
          <a:xfrm>
            <a:off x="11675533" y="2277533"/>
            <a:ext cx="516467" cy="22767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29D2E-B22F-4DEC-B7DB-54F067DC59E3}"/>
              </a:ext>
            </a:extLst>
          </p:cNvPr>
          <p:cNvSpPr/>
          <p:nvPr/>
        </p:nvSpPr>
        <p:spPr>
          <a:xfrm>
            <a:off x="11675533" y="4554273"/>
            <a:ext cx="516467" cy="2303727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lt1">
                    <a:alpha val="97000"/>
                  </a:schemeClr>
                </a:solidFill>
              </a:rPr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293187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4BC8-9E60-4860-885B-753712F7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322"/>
            <a:ext cx="10515600" cy="1325563"/>
          </a:xfrm>
        </p:spPr>
        <p:txBody>
          <a:bodyPr/>
          <a:lstStyle/>
          <a:p>
            <a:r>
              <a:rPr lang="en-US" dirty="0"/>
              <a:t>Visualize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1FE2-23BA-4E5A-A32D-794EA1B8B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591"/>
            <a:ext cx="9013166" cy="1325563"/>
          </a:xfrm>
        </p:spPr>
        <p:txBody>
          <a:bodyPr/>
          <a:lstStyle/>
          <a:p>
            <a:r>
              <a:rPr lang="en-US" dirty="0"/>
              <a:t>Training history</a:t>
            </a:r>
          </a:p>
          <a:p>
            <a:pPr lvl="1"/>
            <a:r>
              <a:rPr lang="en-US" dirty="0"/>
              <a:t>Evaluate loss and performance metrics in each epoch</a:t>
            </a:r>
          </a:p>
          <a:p>
            <a:pPr lvl="1"/>
            <a:r>
              <a:rPr lang="en-US" dirty="0"/>
              <a:t>Which one below you prefer seeing? Why?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A7F0-419A-4C24-86A1-D90D20A2B431}"/>
              </a:ext>
            </a:extLst>
          </p:cNvPr>
          <p:cNvSpPr/>
          <p:nvPr/>
        </p:nvSpPr>
        <p:spPr>
          <a:xfrm>
            <a:off x="11675533" y="0"/>
            <a:ext cx="516467" cy="2303727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lt1">
                    <a:alpha val="97000"/>
                  </a:schemeClr>
                </a:solidFill>
              </a:rPr>
              <a:t>Prep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CF07F-02EA-4838-B7E3-D0EF35FE0439}"/>
              </a:ext>
            </a:extLst>
          </p:cNvPr>
          <p:cNvSpPr/>
          <p:nvPr/>
        </p:nvSpPr>
        <p:spPr>
          <a:xfrm>
            <a:off x="11675533" y="2277533"/>
            <a:ext cx="516467" cy="2276740"/>
          </a:xfrm>
          <a:prstGeom prst="rect">
            <a:avLst/>
          </a:prstGeom>
          <a:noFill/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48E83-3BAA-4B96-92C5-F80CD3FA5563}"/>
              </a:ext>
            </a:extLst>
          </p:cNvPr>
          <p:cNvSpPr/>
          <p:nvPr/>
        </p:nvSpPr>
        <p:spPr>
          <a:xfrm>
            <a:off x="11675533" y="4554273"/>
            <a:ext cx="516467" cy="230372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lt1">
                    <a:alpha val="97000"/>
                  </a:schemeClr>
                </a:solidFill>
              </a:rPr>
              <a:t>Visualize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7080C-15E0-4E1A-B6F2-E0735DE3E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03" y="3154742"/>
            <a:ext cx="5075360" cy="360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075E3-D655-4903-8B60-4B3BC1EE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54742"/>
            <a:ext cx="4900430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0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7FBD-9D36-4860-BB47-94D8E56A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(Strain) 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E4005B-14DF-4C0A-8523-EA302D7B3E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1471" r="53028"/>
          <a:stretch/>
        </p:blipFill>
        <p:spPr>
          <a:xfrm>
            <a:off x="581565" y="1825625"/>
            <a:ext cx="5268902" cy="410315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4A6B56-2AE1-4D04-A73A-079C0838E2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Main effect of consistency</a:t>
            </a:r>
          </a:p>
          <a:p>
            <a:pPr lvl="1"/>
            <a:r>
              <a:rPr lang="en-US" dirty="0"/>
              <a:t>CON &gt; INC</a:t>
            </a:r>
          </a:p>
          <a:p>
            <a:r>
              <a:rPr lang="en-US" dirty="0"/>
              <a:t>Main effect of frequency</a:t>
            </a:r>
          </a:p>
          <a:p>
            <a:pPr lvl="1"/>
            <a:r>
              <a:rPr lang="en-US" dirty="0"/>
              <a:t>HF &gt; LF</a:t>
            </a:r>
          </a:p>
          <a:p>
            <a:r>
              <a:rPr lang="en-US" dirty="0"/>
              <a:t>Consistency and frequency interaction</a:t>
            </a:r>
          </a:p>
          <a:p>
            <a:pPr lvl="1"/>
            <a:r>
              <a:rPr lang="en-US" dirty="0"/>
              <a:t>CON_HF – CON_LF &lt; INC_HF – INC_LF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2C0A2-041D-47C0-9EDC-782BB0060779}"/>
              </a:ext>
            </a:extLst>
          </p:cNvPr>
          <p:cNvSpPr/>
          <p:nvPr/>
        </p:nvSpPr>
        <p:spPr>
          <a:xfrm>
            <a:off x="11675533" y="0"/>
            <a:ext cx="516467" cy="2303727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lt1">
                    <a:alpha val="97000"/>
                  </a:schemeClr>
                </a:solidFill>
              </a:rPr>
              <a:t>Prep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99AE0-29CE-4B2A-A965-2A0AB8F1C0C4}"/>
              </a:ext>
            </a:extLst>
          </p:cNvPr>
          <p:cNvSpPr/>
          <p:nvPr/>
        </p:nvSpPr>
        <p:spPr>
          <a:xfrm>
            <a:off x="11675533" y="2277533"/>
            <a:ext cx="516467" cy="2276740"/>
          </a:xfrm>
          <a:prstGeom prst="rect">
            <a:avLst/>
          </a:prstGeom>
          <a:noFill/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7ABE67-068E-4A21-9E17-8B5BA7BAB5BE}"/>
              </a:ext>
            </a:extLst>
          </p:cNvPr>
          <p:cNvSpPr/>
          <p:nvPr/>
        </p:nvSpPr>
        <p:spPr>
          <a:xfrm>
            <a:off x="11675533" y="4554273"/>
            <a:ext cx="516467" cy="230372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lt1">
                    <a:alpha val="97000"/>
                  </a:schemeClr>
                </a:solidFill>
              </a:rPr>
              <a:t>Visualize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1A2DED-F679-43A7-9213-2AAD83371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21" y="4088011"/>
            <a:ext cx="693480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1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3F8414-A095-478E-BCEC-A5A97949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https://bit.ly/39Nev2L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75169D-6BF7-4749-87E0-FA05E91F5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 on time!</a:t>
            </a:r>
          </a:p>
        </p:txBody>
      </p:sp>
    </p:spTree>
    <p:extLst>
      <p:ext uri="{BB962C8B-B14F-4D97-AF65-F5344CB8AC3E}">
        <p14:creationId xmlns:p14="http://schemas.microsoft.com/office/powerpoint/2010/main" val="328600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7CDFEF-44FC-4690-BFA2-536D6C63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7309C-6BCB-4C7F-A911-0C2F5DBD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Stupid error, fat finger</a:t>
            </a:r>
          </a:p>
          <a:p>
            <a:r>
              <a:rPr lang="en-US" dirty="0"/>
              <a:t>Representations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Architecture </a:t>
            </a:r>
          </a:p>
          <a:p>
            <a:r>
              <a:rPr lang="en-US" dirty="0"/>
              <a:t>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764C-0305-4E4F-A968-B8CDE7BF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49F-1A63-4718-97D0-A26E63F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8153" cy="4351338"/>
          </a:xfrm>
        </p:spPr>
        <p:txBody>
          <a:bodyPr>
            <a:normAutofit/>
          </a:bodyPr>
          <a:lstStyle/>
          <a:p>
            <a:r>
              <a:rPr lang="en-US" dirty="0"/>
              <a:t>How the parameters (e.g. noise in P system, no. of hidden unit) influence experiment results? </a:t>
            </a:r>
          </a:p>
          <a:p>
            <a:pPr lvl="1"/>
            <a:r>
              <a:rPr lang="en-US" dirty="0">
                <a:hlinkClick r:id="rId2" action="ppaction://hlinkfile"/>
              </a:rPr>
              <a:t>Some O2P results</a:t>
            </a:r>
            <a:endParaRPr lang="en-US" dirty="0"/>
          </a:p>
          <a:p>
            <a:r>
              <a:rPr lang="en-US" dirty="0"/>
              <a:t>Introduce more “realistic”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Convolutional neural network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Semantic embedding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Recurrent neural network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7316C-6513-44E3-9E81-50CEBB70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823" y="594114"/>
            <a:ext cx="5121084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17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5A07-7463-4B5C-82A9-282D9349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(Too many)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1A80-1E1F-4672-846A-58EC3E7884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Local: </a:t>
            </a:r>
          </a:p>
          <a:p>
            <a:pPr lvl="1"/>
            <a:r>
              <a:rPr lang="en-US" dirty="0"/>
              <a:t>Remote fully managed notebook with scalable GPUs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CECDE-E065-483B-8D62-6273DB70BD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Short news articles</a:t>
            </a:r>
          </a:p>
          <a:p>
            <a:pPr lvl="1"/>
            <a:r>
              <a:rPr lang="en-US" dirty="0">
                <a:hlinkClick r:id="rId2"/>
              </a:rPr>
              <a:t>https://towardsdatascience.com/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https://hackernoon.com/tagged/ai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062B2-589F-4B6B-979E-302BB7341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257" y="3447377"/>
            <a:ext cx="2743543" cy="1693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34809-828F-4D9A-ABA6-A7CFD10BE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438" y="2287133"/>
            <a:ext cx="1348857" cy="358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F61C5F-83AE-4826-94DE-23E76C43F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196" y="3613679"/>
            <a:ext cx="1005927" cy="975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A551F3-0E1B-4EEA-BE8E-2A8D8A08BFDA}"/>
              </a:ext>
            </a:extLst>
          </p:cNvPr>
          <p:cNvSpPr txBox="1"/>
          <p:nvPr/>
        </p:nvSpPr>
        <p:spPr>
          <a:xfrm>
            <a:off x="1468783" y="4589124"/>
            <a:ext cx="19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AI platform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B86A79-322F-439F-BC39-E503866DD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3594" y="5208318"/>
            <a:ext cx="2577816" cy="12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3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CD16-9BAC-47E3-9F6C-3A603281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C1A6-A8F0-4684-9315-45E75DC0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statistics to computation model</a:t>
            </a:r>
          </a:p>
          <a:p>
            <a:r>
              <a:rPr lang="en-US" dirty="0"/>
              <a:t>Simulating Strain effect</a:t>
            </a:r>
          </a:p>
          <a:p>
            <a:pPr lvl="1"/>
            <a:r>
              <a:rPr lang="en-US" dirty="0"/>
              <a:t>Quick walkthrough</a:t>
            </a:r>
          </a:p>
          <a:p>
            <a:pPr lvl="1"/>
            <a:r>
              <a:rPr lang="en-US" dirty="0"/>
              <a:t>Hands-on!</a:t>
            </a:r>
          </a:p>
          <a:p>
            <a:r>
              <a:rPr lang="en-US" dirty="0"/>
              <a:t>Other resources recommendation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03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5A07-7463-4B5C-82A9-282D9349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1A80-1E1F-4672-846A-58EC3E7884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2"/>
              </a:rPr>
              <a:t>https://learn.datacamp.com/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https://visualstudio.microsoft.com/dev-essentials/</a:t>
            </a:r>
            <a:r>
              <a:rPr lang="en-US" dirty="0"/>
              <a:t> (Get 3 months free trial for </a:t>
            </a:r>
            <a:r>
              <a:rPr lang="en-US" dirty="0" err="1"/>
              <a:t>datacamp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Too many other… </a:t>
            </a:r>
            <a:endParaRPr lang="en-US" dirty="0">
              <a:hlinkClick r:id="rId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CECDE-E065-483B-8D62-6273DB70B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48867" cy="4351338"/>
          </a:xfrm>
        </p:spPr>
        <p:txBody>
          <a:bodyPr/>
          <a:lstStyle/>
          <a:p>
            <a:r>
              <a:rPr lang="en-US" dirty="0"/>
              <a:t>ML</a:t>
            </a:r>
          </a:p>
          <a:p>
            <a:pPr lvl="1"/>
            <a:r>
              <a:rPr lang="en-US" dirty="0">
                <a:hlinkClick r:id="rId5"/>
              </a:rPr>
              <a:t>https://www.tensorflow.org/hub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https://aihub.cloud.google.com/u/0/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https://www.kaggle.com/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30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C8B424-F0AA-494F-840B-6BFC76D6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37F0C3-97B8-48D7-9818-89E05702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linguistic properties inside a computation modeling? Predefined vs. learned by the model itself?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Frequency</a:t>
            </a:r>
          </a:p>
          <a:p>
            <a:pPr lvl="1"/>
            <a:r>
              <a:rPr lang="en-US" dirty="0"/>
              <a:t>Semantic neighborhood…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07-A154-4C6D-BDCF-72EEEAAC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17BE-CD47-4270-A175-7FB5DBA46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Statistics (reflection of Noam sharing)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197ED-BEE2-4BB0-AEB2-76A44C52B4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Quantifying linguistic properties can be quite tricky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B379C-72FC-4F44-9CF9-0D875912A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Computation modeling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377D9-9980-4A53-B67D-227B6B33FA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Linguistic property is an outcome of learning?</a:t>
            </a:r>
          </a:p>
          <a:p>
            <a:pPr lvl="1"/>
            <a:r>
              <a:rPr lang="en-US" dirty="0"/>
              <a:t>Semantic neighborhood: somewhat reflected on the semantic space “density”</a:t>
            </a:r>
          </a:p>
        </p:txBody>
      </p:sp>
    </p:spTree>
    <p:extLst>
      <p:ext uri="{BB962C8B-B14F-4D97-AF65-F5344CB8AC3E}">
        <p14:creationId xmlns:p14="http://schemas.microsoft.com/office/powerpoint/2010/main" val="137515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E6E1-E663-4D03-BD64-A980D95B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statistics to computation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7FB6D2-78C6-4615-8605-60D2E77B9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  <a:p>
            <a:pPr lvl="1"/>
            <a:r>
              <a:rPr lang="en-US" dirty="0" err="1"/>
              <a:t>data.table</a:t>
            </a:r>
            <a:endParaRPr lang="en-US" dirty="0"/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Modeling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ez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lme4,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lavaan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OpenMx… 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plotly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9CC777-1669-4D12-920D-5EC91A07A4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  <a:p>
            <a:pPr lvl="1"/>
            <a:r>
              <a:rPr lang="en-US" dirty="0"/>
              <a:t>Pandas </a:t>
            </a:r>
            <a:r>
              <a:rPr lang="en-US" dirty="0">
                <a:sym typeface="Wingdings" panose="05000000000000000000" pitchFamily="2" charset="2"/>
              </a:rPr>
              <a:t> functionality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Speed</a:t>
            </a: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Modeling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Tensorflow2, </a:t>
            </a:r>
            <a:r>
              <a:rPr 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pytorch</a:t>
            </a:r>
            <a:endParaRPr lang="en-US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Visualization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Matplotlib, Altair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8" name="Picture 4" descr="Image result for python programming logo">
            <a:extLst>
              <a:ext uri="{FF2B5EF4-FFF2-40B4-BE49-F238E27FC236}">
                <a16:creationId xmlns:a16="http://schemas.microsoft.com/office/drawing/2014/main" id="{69A5332C-2844-4B1F-A5AC-0812CC174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5" b="17358"/>
          <a:stretch/>
        </p:blipFill>
        <p:spPr bwMode="auto">
          <a:xfrm>
            <a:off x="5711827" y="1772955"/>
            <a:ext cx="2941106" cy="7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RAN R ICON">
            <a:extLst>
              <a:ext uri="{FF2B5EF4-FFF2-40B4-BE49-F238E27FC236}">
                <a16:creationId xmlns:a16="http://schemas.microsoft.com/office/drawing/2014/main" id="{7029D66C-40C2-4EC0-925E-3EAD5E50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01" y="1735666"/>
            <a:ext cx="934915" cy="72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62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ACED24-03C7-4D88-BD91-8BED705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2A1612-D70B-45CE-B7F9-4270542F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is a library on python </a:t>
            </a:r>
          </a:p>
          <a:p>
            <a:r>
              <a:rPr lang="en-US" dirty="0"/>
              <a:t>Current version is v2.1</a:t>
            </a:r>
          </a:p>
          <a:p>
            <a:pPr lvl="1"/>
            <a:r>
              <a:rPr lang="en-US" dirty="0"/>
              <a:t>Don’t read v1.x documentations, completely changed</a:t>
            </a:r>
          </a:p>
          <a:p>
            <a:r>
              <a:rPr lang="en-US" dirty="0"/>
              <a:t>Some features I like</a:t>
            </a:r>
          </a:p>
          <a:p>
            <a:pPr lvl="1"/>
            <a:r>
              <a:rPr lang="en-US" dirty="0"/>
              <a:t>Options to write in high-level API (KERAS), mid-level KERAS class object, or low level </a:t>
            </a:r>
            <a:r>
              <a:rPr lang="en-US" dirty="0" err="1"/>
              <a:t>tf</a:t>
            </a:r>
            <a:r>
              <a:rPr lang="en-US" dirty="0"/>
              <a:t> function </a:t>
            </a:r>
          </a:p>
          <a:p>
            <a:pPr lvl="1"/>
            <a:r>
              <a:rPr lang="en-US" dirty="0"/>
              <a:t>Scalable: No need to change your code to run on cluster</a:t>
            </a:r>
          </a:p>
          <a:p>
            <a:pPr lvl="1"/>
            <a:r>
              <a:rPr lang="en-US" dirty="0"/>
              <a:t>Many users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C4A0B1-CD2B-44D9-86A5-E7D9FA8C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635" y="365125"/>
            <a:ext cx="3163952" cy="124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6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756A-0A18-4DC6-B534-2D7CEA12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Environment: Google CoLaboratory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3C40-A619-41E9-8068-2C6BE764C8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goods</a:t>
            </a:r>
          </a:p>
          <a:p>
            <a:pPr lvl="1"/>
            <a:r>
              <a:rPr lang="en-US" dirty="0"/>
              <a:t>Free GPU!</a:t>
            </a:r>
          </a:p>
          <a:p>
            <a:pPr lvl="1"/>
            <a:r>
              <a:rPr lang="en-US" dirty="0"/>
              <a:t>Zero setup</a:t>
            </a:r>
          </a:p>
          <a:p>
            <a:pPr lvl="1"/>
            <a:r>
              <a:rPr lang="en-US" dirty="0"/>
              <a:t>Always up to date</a:t>
            </a:r>
          </a:p>
          <a:p>
            <a:pPr lvl="1"/>
            <a:r>
              <a:rPr lang="en-US" dirty="0"/>
              <a:t>Github integration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EC27-B797-4CFA-B7F9-4C1DF484C9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bads</a:t>
            </a:r>
            <a:endParaRPr lang="en-US" dirty="0"/>
          </a:p>
          <a:p>
            <a:pPr lvl="1"/>
            <a:r>
              <a:rPr lang="en-US" dirty="0"/>
              <a:t>Session timeout</a:t>
            </a:r>
          </a:p>
          <a:p>
            <a:pPr lvl="1"/>
            <a:r>
              <a:rPr lang="en-US" dirty="0"/>
              <a:t>Max run time (12 hours continuously)</a:t>
            </a:r>
          </a:p>
          <a:p>
            <a:pPr lvl="1"/>
            <a:r>
              <a:rPr lang="en-US" dirty="0"/>
              <a:t>Interface is a bit slow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B237-08E3-489A-92DA-25848B83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ADB90-45DB-4138-9289-75D52F56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Strain effect using a feed forward O to P model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Representation</a:t>
            </a:r>
          </a:p>
          <a:p>
            <a:pPr lvl="1"/>
            <a:r>
              <a:rPr lang="en-US" dirty="0"/>
              <a:t>Architecture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102547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CBA8-DD63-47F5-89E8-28F8DB85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Orthographic representation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22AC7-2501-4E7F-B5DA-ABBBE1D2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One-hot encoding for categorical data at letter level (Dummy variable for categorical data in regression)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Create a mapping table for letter to binary bits</a:t>
            </a:r>
          </a:p>
          <a:p>
            <a:pPr lvl="2"/>
            <a:r>
              <a:rPr lang="en-US" dirty="0"/>
              <a:t>a = [0, 1, 0 ,0 ,0, … ,0]</a:t>
            </a:r>
          </a:p>
          <a:p>
            <a:pPr lvl="2"/>
            <a:r>
              <a:rPr lang="en-US" dirty="0"/>
              <a:t>b = [0, 0, 1, 0, 0, … ,0]</a:t>
            </a:r>
          </a:p>
          <a:p>
            <a:pPr lvl="1"/>
            <a:r>
              <a:rPr lang="en-US" dirty="0"/>
              <a:t>Convert word to bits of features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= [0, 1, 0, …, 0], [0, 0 ,1, 0…,0], [0, 0, 0, 1,…,0]</a:t>
            </a:r>
          </a:p>
          <a:p>
            <a:pPr lvl="1"/>
            <a:r>
              <a:rPr lang="en-US" dirty="0"/>
              <a:t>Because the model won’t deal with missing data, we need to pad blank spaces and make the input dimension consistent across words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= “______</a:t>
            </a:r>
            <a:r>
              <a:rPr lang="en-US" dirty="0" err="1"/>
              <a:t>abc</a:t>
            </a:r>
            <a:r>
              <a:rPr lang="en-US" dirty="0"/>
              <a:t>” = [1, 0, 0, …, 0] …, [0, 1, 0, …, 0], [0, 0 ,1, 0…,0], [0, 0, 0, 1,…,0]</a:t>
            </a:r>
          </a:p>
          <a:p>
            <a:pPr lvl="2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AB12C-E422-4237-9ACB-F675E47C93DF}"/>
              </a:ext>
            </a:extLst>
          </p:cNvPr>
          <p:cNvSpPr/>
          <p:nvPr/>
        </p:nvSpPr>
        <p:spPr>
          <a:xfrm>
            <a:off x="11675533" y="0"/>
            <a:ext cx="516467" cy="23037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Prep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6B9ED-CDCF-40A5-A204-2E795DEE3457}"/>
              </a:ext>
            </a:extLst>
          </p:cNvPr>
          <p:cNvSpPr/>
          <p:nvPr/>
        </p:nvSpPr>
        <p:spPr>
          <a:xfrm>
            <a:off x="11675533" y="2277533"/>
            <a:ext cx="516467" cy="2276740"/>
          </a:xfrm>
          <a:prstGeom prst="rect">
            <a:avLst/>
          </a:prstGeom>
          <a:noFill/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07DC1-2E10-4ABC-82C6-AE17EF7151A3}"/>
              </a:ext>
            </a:extLst>
          </p:cNvPr>
          <p:cNvSpPr/>
          <p:nvPr/>
        </p:nvSpPr>
        <p:spPr>
          <a:xfrm>
            <a:off x="11675533" y="4554273"/>
            <a:ext cx="516467" cy="2303727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304674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12CE-E86C-428B-B420-3DE06B0E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Phonological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E4144-B1C0-428E-AF01-ADB5B5D9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try something new for this demo… (for validating previous results) </a:t>
            </a:r>
          </a:p>
          <a:p>
            <a:r>
              <a:rPr lang="en-US" dirty="0"/>
              <a:t>Use SAMPA</a:t>
            </a:r>
          </a:p>
          <a:p>
            <a:pPr lvl="1"/>
            <a:r>
              <a:rPr lang="en-US" dirty="0">
                <a:hlinkClick r:id="rId2"/>
              </a:rPr>
              <a:t>https://www.phon.ucl.ac.uk/home/sampa/english-uni.htm</a:t>
            </a: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Came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k"em</a:t>
            </a:r>
            <a:endParaRPr lang="en-US" dirty="0"/>
          </a:p>
          <a:p>
            <a:pPr lvl="1"/>
            <a:r>
              <a:rPr lang="en-US" dirty="0"/>
              <a:t>No extra conversion steps (for simplicity)</a:t>
            </a:r>
          </a:p>
          <a:p>
            <a:pPr lvl="1"/>
            <a:r>
              <a:rPr lang="en-US" dirty="0"/>
              <a:t>No manual alignment </a:t>
            </a:r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9B2C94-8042-40E5-AA7C-4F7E663708E3}"/>
              </a:ext>
            </a:extLst>
          </p:cNvPr>
          <p:cNvSpPr/>
          <p:nvPr/>
        </p:nvSpPr>
        <p:spPr>
          <a:xfrm>
            <a:off x="11675533" y="0"/>
            <a:ext cx="516467" cy="23037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Prep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6E273-9CCB-4E38-B8CF-454C8E14825D}"/>
              </a:ext>
            </a:extLst>
          </p:cNvPr>
          <p:cNvSpPr/>
          <p:nvPr/>
        </p:nvSpPr>
        <p:spPr>
          <a:xfrm>
            <a:off x="11675533" y="2277533"/>
            <a:ext cx="516467" cy="2276740"/>
          </a:xfrm>
          <a:prstGeom prst="rect">
            <a:avLst/>
          </a:prstGeom>
          <a:noFill/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072850-5D87-42C4-B1D0-D4CBB9C29207}"/>
              </a:ext>
            </a:extLst>
          </p:cNvPr>
          <p:cNvSpPr/>
          <p:nvPr/>
        </p:nvSpPr>
        <p:spPr>
          <a:xfrm>
            <a:off x="11675533" y="4554273"/>
            <a:ext cx="516467" cy="2303727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424598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E6D3-FFB4-4DED-B37A-B91A894C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7052-BEC0-4E24-AF44-841707D5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Orthography (Input)</a:t>
            </a:r>
          </a:p>
          <a:p>
            <a:r>
              <a:rPr lang="en-US" dirty="0"/>
              <a:t>Hidden layer</a:t>
            </a:r>
          </a:p>
          <a:p>
            <a:r>
              <a:rPr lang="en-US" dirty="0"/>
              <a:t>Phonology (Output)</a:t>
            </a:r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No. of hidden unit</a:t>
            </a:r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012B5-D66E-46AD-B5F1-C9FCE14ADC4F}"/>
              </a:ext>
            </a:extLst>
          </p:cNvPr>
          <p:cNvSpPr/>
          <p:nvPr/>
        </p:nvSpPr>
        <p:spPr>
          <a:xfrm>
            <a:off x="11675533" y="0"/>
            <a:ext cx="516467" cy="2303727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lt1">
                    <a:alpha val="97000"/>
                  </a:schemeClr>
                </a:solidFill>
              </a:rPr>
              <a:t>Prep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623503-CAB2-4703-B0A2-924E27F0D3C6}"/>
              </a:ext>
            </a:extLst>
          </p:cNvPr>
          <p:cNvSpPr/>
          <p:nvPr/>
        </p:nvSpPr>
        <p:spPr>
          <a:xfrm>
            <a:off x="11675533" y="2277533"/>
            <a:ext cx="516467" cy="22767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FD0B36-DFDE-46D0-AC93-8ADFB641448E}"/>
              </a:ext>
            </a:extLst>
          </p:cNvPr>
          <p:cNvSpPr/>
          <p:nvPr/>
        </p:nvSpPr>
        <p:spPr>
          <a:xfrm>
            <a:off x="11675533" y="4554273"/>
            <a:ext cx="516467" cy="2303727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lt1">
                    <a:alpha val="97000"/>
                  </a:schemeClr>
                </a:solidFill>
              </a:rPr>
              <a:t>Visualize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881D2F-0B2E-4952-A537-35043889D40A}"/>
              </a:ext>
            </a:extLst>
          </p:cNvPr>
          <p:cNvSpPr/>
          <p:nvPr/>
        </p:nvSpPr>
        <p:spPr>
          <a:xfrm>
            <a:off x="7634177" y="4720856"/>
            <a:ext cx="2402958" cy="145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Orthography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0A2F8C-4E2B-4CCC-9296-A5505BEDDC08}"/>
              </a:ext>
            </a:extLst>
          </p:cNvPr>
          <p:cNvSpPr/>
          <p:nvPr/>
        </p:nvSpPr>
        <p:spPr>
          <a:xfrm>
            <a:off x="7634177" y="2785730"/>
            <a:ext cx="2402958" cy="145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43D2CC-EC31-44DD-97F5-5B77EE834C9F}"/>
              </a:ext>
            </a:extLst>
          </p:cNvPr>
          <p:cNvSpPr/>
          <p:nvPr/>
        </p:nvSpPr>
        <p:spPr>
          <a:xfrm>
            <a:off x="7634177" y="849570"/>
            <a:ext cx="2402958" cy="145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Phonology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159902-47FD-425A-B816-5EDC5B34DF28}"/>
              </a:ext>
            </a:extLst>
          </p:cNvPr>
          <p:cNvCxnSpPr>
            <a:stCxn id="12" idx="0"/>
            <a:endCxn id="14" idx="4"/>
          </p:cNvCxnSpPr>
          <p:nvPr/>
        </p:nvCxnSpPr>
        <p:spPr>
          <a:xfrm flipV="1">
            <a:off x="8835656" y="4241837"/>
            <a:ext cx="0" cy="47901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2AE2D2-367D-41C8-87AB-ED0CD65B4E10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V="1">
            <a:off x="8835656" y="2305677"/>
            <a:ext cx="0" cy="48005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7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1003</Words>
  <Application>Microsoft Office PowerPoint</Application>
  <PresentationFormat>Widescreen</PresentationFormat>
  <Paragraphs>198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Running your first computation model </vt:lpstr>
      <vt:lpstr>Outline</vt:lpstr>
      <vt:lpstr>From statistics to computation model</vt:lpstr>
      <vt:lpstr>TensorFlow</vt:lpstr>
      <vt:lpstr>Environment: Google CoLaboratory</vt:lpstr>
      <vt:lpstr>What are we going to do</vt:lpstr>
      <vt:lpstr>Orthographic representation</vt:lpstr>
      <vt:lpstr>Phonological representation</vt:lpstr>
      <vt:lpstr>Architecture</vt:lpstr>
      <vt:lpstr>Training</vt:lpstr>
      <vt:lpstr>Training</vt:lpstr>
      <vt:lpstr>Terminology: Sample, batch, epoch</vt:lpstr>
      <vt:lpstr>Performance metrics</vt:lpstr>
      <vt:lpstr>Visualize</vt:lpstr>
      <vt:lpstr>Experiment (Strain) result</vt:lpstr>
      <vt:lpstr>https://bit.ly/39Nev2L</vt:lpstr>
      <vt:lpstr>Troubleshooting</vt:lpstr>
      <vt:lpstr>What next?</vt:lpstr>
      <vt:lpstr>(Too many) Resources </vt:lpstr>
      <vt:lpstr>Resources</vt:lpstr>
      <vt:lpstr>Discussion</vt:lpstr>
      <vt:lpstr>My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your first computation model </dc:title>
  <dc:creator>Jason Lo</dc:creator>
  <cp:lastModifiedBy>Jason Lo</cp:lastModifiedBy>
  <cp:revision>35</cp:revision>
  <dcterms:created xsi:type="dcterms:W3CDTF">2020-03-10T19:38:14Z</dcterms:created>
  <dcterms:modified xsi:type="dcterms:W3CDTF">2020-03-12T19:42:30Z</dcterms:modified>
</cp:coreProperties>
</file>