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QQyxWDAAo0JBwl6q5bmys5IJP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287ea956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8287ea9567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287ea95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287ea9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87ea956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87ea95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2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Avenir"/>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Avenir"/>
                <a:ea typeface="Avenir"/>
                <a:cs typeface="Avenir"/>
                <a:sym typeface="Avenir"/>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5"/>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3" name="Shape 83"/>
        <p:cNvGrpSpPr/>
        <p:nvPr/>
      </p:nvGrpSpPr>
      <p:grpSpPr>
        <a:xfrm>
          <a:off x="0" y="0"/>
          <a:ext cx="0" cy="0"/>
          <a:chOff x="0" y="0"/>
          <a:chExt cx="0" cy="0"/>
        </a:xfrm>
      </p:grpSpPr>
      <p:sp>
        <p:nvSpPr>
          <p:cNvPr id="84" name="Google Shape;84;p33"/>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3"/>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Avenir"/>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3"/>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33"/>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8" name="Google Shape;88;p33"/>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3"/>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Avenir"/>
                <a:ea typeface="Avenir"/>
                <a:cs typeface="Avenir"/>
                <a:sym typeface="Avenir"/>
              </a:defRPr>
            </a:lvl1pPr>
            <a:lvl2pPr indent="0" lvl="1" marL="0" algn="l">
              <a:spcBef>
                <a:spcPts val="0"/>
              </a:spcBef>
              <a:buNone/>
              <a:defRPr sz="800">
                <a:solidFill>
                  <a:schemeClr val="dk2"/>
                </a:solidFill>
                <a:latin typeface="Avenir"/>
                <a:ea typeface="Avenir"/>
                <a:cs typeface="Avenir"/>
                <a:sym typeface="Avenir"/>
              </a:defRPr>
            </a:lvl2pPr>
            <a:lvl3pPr indent="0" lvl="2" marL="0" algn="l">
              <a:spcBef>
                <a:spcPts val="0"/>
              </a:spcBef>
              <a:buNone/>
              <a:defRPr sz="800">
                <a:solidFill>
                  <a:schemeClr val="dk2"/>
                </a:solidFill>
                <a:latin typeface="Avenir"/>
                <a:ea typeface="Avenir"/>
                <a:cs typeface="Avenir"/>
                <a:sym typeface="Avenir"/>
              </a:defRPr>
            </a:lvl3pPr>
            <a:lvl4pPr indent="0" lvl="3" marL="0" algn="l">
              <a:spcBef>
                <a:spcPts val="0"/>
              </a:spcBef>
              <a:buNone/>
              <a:defRPr sz="800">
                <a:solidFill>
                  <a:schemeClr val="dk2"/>
                </a:solidFill>
                <a:latin typeface="Avenir"/>
                <a:ea typeface="Avenir"/>
                <a:cs typeface="Avenir"/>
                <a:sym typeface="Avenir"/>
              </a:defRPr>
            </a:lvl4pPr>
            <a:lvl5pPr indent="0" lvl="4" marL="0" algn="l">
              <a:spcBef>
                <a:spcPts val="0"/>
              </a:spcBef>
              <a:buNone/>
              <a:defRPr sz="800">
                <a:solidFill>
                  <a:schemeClr val="dk2"/>
                </a:solidFill>
                <a:latin typeface="Avenir"/>
                <a:ea typeface="Avenir"/>
                <a:cs typeface="Avenir"/>
                <a:sym typeface="Avenir"/>
              </a:defRPr>
            </a:lvl5pPr>
            <a:lvl6pPr indent="0" lvl="5" marL="0" algn="l">
              <a:spcBef>
                <a:spcPts val="0"/>
              </a:spcBef>
              <a:buNone/>
              <a:defRPr sz="800">
                <a:solidFill>
                  <a:schemeClr val="dk2"/>
                </a:solidFill>
                <a:latin typeface="Avenir"/>
                <a:ea typeface="Avenir"/>
                <a:cs typeface="Avenir"/>
                <a:sym typeface="Avenir"/>
              </a:defRPr>
            </a:lvl6pPr>
            <a:lvl7pPr indent="0" lvl="6" marL="0" algn="l">
              <a:spcBef>
                <a:spcPts val="0"/>
              </a:spcBef>
              <a:buNone/>
              <a:defRPr sz="800">
                <a:solidFill>
                  <a:schemeClr val="dk2"/>
                </a:solidFill>
                <a:latin typeface="Avenir"/>
                <a:ea typeface="Avenir"/>
                <a:cs typeface="Avenir"/>
                <a:sym typeface="Avenir"/>
              </a:defRPr>
            </a:lvl7pPr>
            <a:lvl8pPr indent="0" lvl="7" marL="0" algn="l">
              <a:spcBef>
                <a:spcPts val="0"/>
              </a:spcBef>
              <a:buNone/>
              <a:defRPr sz="800">
                <a:solidFill>
                  <a:schemeClr val="dk2"/>
                </a:solidFill>
                <a:latin typeface="Avenir"/>
                <a:ea typeface="Avenir"/>
                <a:cs typeface="Avenir"/>
                <a:sym typeface="Avenir"/>
              </a:defRPr>
            </a:lvl8pPr>
            <a:lvl9pPr indent="0" lvl="8" marL="0" algn="l">
              <a:spcBef>
                <a:spcPts val="0"/>
              </a:spcBef>
              <a:buNone/>
              <a:defRPr sz="800">
                <a:solidFill>
                  <a:schemeClr val="dk2"/>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91" name="Shape 91"/>
        <p:cNvGrpSpPr/>
        <p:nvPr/>
      </p:nvGrpSpPr>
      <p:grpSpPr>
        <a:xfrm>
          <a:off x="0" y="0"/>
          <a:ext cx="0" cy="0"/>
          <a:chOff x="0" y="0"/>
          <a:chExt cx="0" cy="0"/>
        </a:xfrm>
      </p:grpSpPr>
      <p:sp>
        <p:nvSpPr>
          <p:cNvPr id="92" name="Google Shape;92;p34"/>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4"/>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Avenir"/>
                <a:ea typeface="Avenir"/>
                <a:cs typeface="Avenir"/>
                <a:sym typeface="Avenir"/>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Avenir"/>
                <a:ea typeface="Avenir"/>
                <a:cs typeface="Avenir"/>
                <a:sym typeface="Avenir"/>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Avenir"/>
                <a:ea typeface="Avenir"/>
                <a:cs typeface="Avenir"/>
                <a:sym typeface="Avenir"/>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Avenir"/>
                <a:ea typeface="Avenir"/>
                <a:cs typeface="Avenir"/>
                <a:sym typeface="Avenir"/>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Avenir"/>
                <a:ea typeface="Avenir"/>
                <a:cs typeface="Avenir"/>
                <a:sym typeface="Avenir"/>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venir"/>
                <a:ea typeface="Avenir"/>
                <a:cs typeface="Avenir"/>
                <a:sym typeface="Avenir"/>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venir"/>
                <a:ea typeface="Avenir"/>
                <a:cs typeface="Avenir"/>
                <a:sym typeface="Avenir"/>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Avenir"/>
                <a:ea typeface="Avenir"/>
                <a:cs typeface="Avenir"/>
                <a:sym typeface="Avenir"/>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Avenir"/>
                <a:ea typeface="Avenir"/>
                <a:cs typeface="Avenir"/>
                <a:sym typeface="Avenir"/>
              </a:defRPr>
            </a:lvl9pPr>
          </a:lstStyle>
          <a:p/>
        </p:txBody>
      </p:sp>
      <p:sp>
        <p:nvSpPr>
          <p:cNvPr id="94" name="Google Shape;94;p34"/>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Avenir"/>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4"/>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6" name="Google Shape;96;p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9" name="Shape 99"/>
        <p:cNvGrpSpPr/>
        <p:nvPr/>
      </p:nvGrpSpPr>
      <p:grpSpPr>
        <a:xfrm>
          <a:off x="0" y="0"/>
          <a:ext cx="0" cy="0"/>
          <a:chOff x="0" y="0"/>
          <a:chExt cx="0" cy="0"/>
        </a:xfrm>
      </p:grpSpPr>
      <p:sp>
        <p:nvSpPr>
          <p:cNvPr id="100" name="Google Shape;100;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5"/>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2" name="Google Shape;102;p3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05" name="Shape 105"/>
        <p:cNvGrpSpPr/>
        <p:nvPr/>
      </p:nvGrpSpPr>
      <p:grpSpPr>
        <a:xfrm>
          <a:off x="0" y="0"/>
          <a:ext cx="0" cy="0"/>
          <a:chOff x="0" y="0"/>
          <a:chExt cx="0" cy="0"/>
        </a:xfrm>
      </p:grpSpPr>
      <p:sp>
        <p:nvSpPr>
          <p:cNvPr id="106" name="Google Shape;106;p3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6"/>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6"/>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9" name="Google Shape;109;p3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FEFEFE"/>
              </a:buClr>
              <a:buSzPts val="1800"/>
              <a:buChar char="◦"/>
              <a:defRPr/>
            </a:lvl2pPr>
            <a:lvl3pPr indent="-342900" lvl="2" marL="1371600" algn="l">
              <a:lnSpc>
                <a:spcPct val="100000"/>
              </a:lnSpc>
              <a:spcBef>
                <a:spcPts val="400"/>
              </a:spcBef>
              <a:spcAft>
                <a:spcPts val="0"/>
              </a:spcAft>
              <a:buClr>
                <a:srgbClr val="FEFEFE"/>
              </a:buClr>
              <a:buSzPts val="1800"/>
              <a:buChar char="◦"/>
              <a:defRPr/>
            </a:lvl3pPr>
            <a:lvl4pPr indent="-342900" lvl="3" marL="1828800" algn="l">
              <a:lnSpc>
                <a:spcPct val="100000"/>
              </a:lnSpc>
              <a:spcBef>
                <a:spcPts val="400"/>
              </a:spcBef>
              <a:spcAft>
                <a:spcPts val="0"/>
              </a:spcAft>
              <a:buClr>
                <a:srgbClr val="FEFEFE"/>
              </a:buClr>
              <a:buSzPts val="1800"/>
              <a:buChar char="◦"/>
              <a:defRPr/>
            </a:lvl4pPr>
            <a:lvl5pPr indent="-342900" lvl="4" marL="2286000" algn="l">
              <a:lnSpc>
                <a:spcPct val="100000"/>
              </a:lnSpc>
              <a:spcBef>
                <a:spcPts val="400"/>
              </a:spcBef>
              <a:spcAft>
                <a:spcPts val="0"/>
              </a:spcAft>
              <a:buClr>
                <a:srgbClr val="FEFEFE"/>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5" name="Shape 35"/>
        <p:cNvGrpSpPr/>
        <p:nvPr/>
      </p:nvGrpSpPr>
      <p:grpSpPr>
        <a:xfrm>
          <a:off x="0" y="0"/>
          <a:ext cx="0" cy="0"/>
          <a:chOff x="0" y="0"/>
          <a:chExt cx="0" cy="0"/>
        </a:xfrm>
      </p:grpSpPr>
      <p:sp>
        <p:nvSpPr>
          <p:cNvPr id="36" name="Google Shape;36;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1" name="Shape 41"/>
        <p:cNvGrpSpPr/>
        <p:nvPr/>
      </p:nvGrpSpPr>
      <p:grpSpPr>
        <a:xfrm>
          <a:off x="0" y="0"/>
          <a:ext cx="0" cy="0"/>
          <a:chOff x="0" y="0"/>
          <a:chExt cx="0" cy="0"/>
        </a:xfrm>
      </p:grpSpPr>
      <p:sp>
        <p:nvSpPr>
          <p:cNvPr id="42" name="Google Shape;42;p2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Avenir"/>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4"/>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venir"/>
                <a:ea typeface="Avenir"/>
                <a:cs typeface="Avenir"/>
                <a:sym typeface="Avenir"/>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5" name="Google Shape;45;p24"/>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6" name="Google Shape;46;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49" name="Shape 49"/>
        <p:cNvGrpSpPr/>
        <p:nvPr/>
      </p:nvGrpSpPr>
      <p:grpSpPr>
        <a:xfrm>
          <a:off x="0" y="0"/>
          <a:ext cx="0" cy="0"/>
          <a:chOff x="0" y="0"/>
          <a:chExt cx="0" cy="0"/>
        </a:xfrm>
      </p:grpSpPr>
      <p:sp>
        <p:nvSpPr>
          <p:cNvPr id="50" name="Google Shape;50;p2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Avenir"/>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8"/>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Avenir"/>
                <a:ea typeface="Avenir"/>
                <a:cs typeface="Avenir"/>
                <a:sym typeface="Avenir"/>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3" name="Google Shape;53;p28"/>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4" name="Google Shape;54;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7" name="Shape 57"/>
        <p:cNvGrpSpPr/>
        <p:nvPr/>
      </p:nvGrpSpPr>
      <p:grpSpPr>
        <a:xfrm>
          <a:off x="0" y="0"/>
          <a:ext cx="0" cy="0"/>
          <a:chOff x="0" y="0"/>
          <a:chExt cx="0" cy="0"/>
        </a:xfrm>
      </p:grpSpPr>
      <p:sp>
        <p:nvSpPr>
          <p:cNvPr id="58" name="Google Shape;58;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9"/>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29"/>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2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 name="Shape 64"/>
        <p:cNvGrpSpPr/>
        <p:nvPr/>
      </p:nvGrpSpPr>
      <p:grpSpPr>
        <a:xfrm>
          <a:off x="0" y="0"/>
          <a:ext cx="0" cy="0"/>
          <a:chOff x="0" y="0"/>
          <a:chExt cx="0" cy="0"/>
        </a:xfrm>
      </p:grpSpPr>
      <p:sp>
        <p:nvSpPr>
          <p:cNvPr id="65" name="Google Shape;65;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0"/>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30"/>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30"/>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9" name="Google Shape;69;p30"/>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8" name="Shape 78"/>
        <p:cNvGrpSpPr/>
        <p:nvPr/>
      </p:nvGrpSpPr>
      <p:grpSpPr>
        <a:xfrm>
          <a:off x="0" y="0"/>
          <a:ext cx="0" cy="0"/>
          <a:chOff x="0" y="0"/>
          <a:chExt cx="0" cy="0"/>
        </a:xfrm>
      </p:grpSpPr>
      <p:sp>
        <p:nvSpPr>
          <p:cNvPr id="79" name="Google Shape;79;p3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2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Avenir"/>
              <a:buNone/>
              <a:defRPr b="0" i="0" sz="4700" u="none" cap="none" strike="noStrike">
                <a:solidFill>
                  <a:srgbClr val="FEFEFE"/>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FEFEFE"/>
                </a:solidFill>
                <a:latin typeface="Avenir"/>
                <a:ea typeface="Avenir"/>
                <a:cs typeface="Avenir"/>
                <a:sym typeface="Avenir"/>
              </a:defRPr>
            </a:lvl1pPr>
            <a:lvl2pPr indent="-342900" lvl="1" marL="914400" marR="0" rtl="0" algn="l">
              <a:lnSpc>
                <a:spcPct val="100000"/>
              </a:lnSpc>
              <a:spcBef>
                <a:spcPts val="200"/>
              </a:spcBef>
              <a:spcAft>
                <a:spcPts val="0"/>
              </a:spcAft>
              <a:buClr>
                <a:srgbClr val="FEFEFE"/>
              </a:buClr>
              <a:buSzPts val="1800"/>
              <a:buFont typeface="Calibri"/>
              <a:buChar char="◦"/>
              <a:defRPr b="0" i="0" sz="1800" u="none" cap="none" strike="noStrike">
                <a:solidFill>
                  <a:srgbClr val="FEFEFE"/>
                </a:solidFill>
                <a:latin typeface="Avenir"/>
                <a:ea typeface="Avenir"/>
                <a:cs typeface="Avenir"/>
                <a:sym typeface="Avenir"/>
              </a:defRPr>
            </a:lvl2pPr>
            <a:lvl3pPr indent="-317500" lvl="2" marL="1371600" marR="0" rtl="0" algn="l">
              <a:lnSpc>
                <a:spcPct val="100000"/>
              </a:lnSpc>
              <a:spcBef>
                <a:spcPts val="400"/>
              </a:spcBef>
              <a:spcAft>
                <a:spcPts val="0"/>
              </a:spcAft>
              <a:buClr>
                <a:srgbClr val="FEFEFE"/>
              </a:buClr>
              <a:buSzPts val="1400"/>
              <a:buFont typeface="Calibri"/>
              <a:buChar char="◦"/>
              <a:defRPr b="0" i="0" sz="1400" u="none" cap="none" strike="noStrike">
                <a:solidFill>
                  <a:srgbClr val="FEFEFE"/>
                </a:solidFill>
                <a:latin typeface="Avenir"/>
                <a:ea typeface="Avenir"/>
                <a:cs typeface="Avenir"/>
                <a:sym typeface="Avenir"/>
              </a:defRPr>
            </a:lvl3pPr>
            <a:lvl4pPr indent="-317500" lvl="3" marL="1828800" marR="0" rtl="0" algn="l">
              <a:lnSpc>
                <a:spcPct val="100000"/>
              </a:lnSpc>
              <a:spcBef>
                <a:spcPts val="400"/>
              </a:spcBef>
              <a:spcAft>
                <a:spcPts val="0"/>
              </a:spcAft>
              <a:buClr>
                <a:srgbClr val="FEFEFE"/>
              </a:buClr>
              <a:buSzPts val="1400"/>
              <a:buFont typeface="Calibri"/>
              <a:buChar char="◦"/>
              <a:defRPr b="0" i="0" sz="1400" u="none" cap="none" strike="noStrike">
                <a:solidFill>
                  <a:srgbClr val="FEFEFE"/>
                </a:solidFill>
                <a:latin typeface="Avenir"/>
                <a:ea typeface="Avenir"/>
                <a:cs typeface="Avenir"/>
                <a:sym typeface="Avenir"/>
              </a:defRPr>
            </a:lvl4pPr>
            <a:lvl5pPr indent="-317500" lvl="4" marL="2286000" marR="0" rtl="0" algn="l">
              <a:lnSpc>
                <a:spcPct val="100000"/>
              </a:lnSpc>
              <a:spcBef>
                <a:spcPts val="400"/>
              </a:spcBef>
              <a:spcAft>
                <a:spcPts val="0"/>
              </a:spcAft>
              <a:buClr>
                <a:srgbClr val="FEFEFE"/>
              </a:buClr>
              <a:buSzPts val="1400"/>
              <a:buFont typeface="Calibri"/>
              <a:buChar char="◦"/>
              <a:defRPr b="0" i="0" sz="1400" u="none" cap="none" strike="noStrike">
                <a:solidFill>
                  <a:srgbClr val="FEFEFE"/>
                </a:solidFill>
                <a:latin typeface="Avenir"/>
                <a:ea typeface="Avenir"/>
                <a:cs typeface="Avenir"/>
                <a:sym typeface="Avenir"/>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Avenir"/>
                <a:ea typeface="Avenir"/>
                <a:cs typeface="Avenir"/>
                <a:sym typeface="Avenir"/>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Avenir"/>
                <a:ea typeface="Avenir"/>
                <a:cs typeface="Avenir"/>
                <a:sym typeface="Avenir"/>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Avenir"/>
                <a:ea typeface="Avenir"/>
                <a:cs typeface="Avenir"/>
                <a:sym typeface="Avenir"/>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Avenir"/>
                <a:ea typeface="Avenir"/>
                <a:cs typeface="Avenir"/>
                <a:sym typeface="Avenir"/>
              </a:defRPr>
            </a:lvl9pPr>
          </a:lstStyle>
          <a:p/>
        </p:txBody>
      </p:sp>
      <p:sp>
        <p:nvSpPr>
          <p:cNvPr id="9" name="Google Shape;9;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1" name="Google Shape;11;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Avenir"/>
                <a:ea typeface="Avenir"/>
                <a:cs typeface="Avenir"/>
                <a:sym typeface="Avenir"/>
              </a:defRPr>
            </a:lvl1pPr>
            <a:lvl2pPr indent="0" lvl="1" marL="0" marR="0" rtl="0" algn="l">
              <a:spcBef>
                <a:spcPts val="0"/>
              </a:spcBef>
              <a:buNone/>
              <a:defRPr b="0" i="0" sz="800" u="none" cap="none" strike="noStrike">
                <a:solidFill>
                  <a:srgbClr val="FFFFFF"/>
                </a:solidFill>
                <a:latin typeface="Avenir"/>
                <a:ea typeface="Avenir"/>
                <a:cs typeface="Avenir"/>
                <a:sym typeface="Avenir"/>
              </a:defRPr>
            </a:lvl2pPr>
            <a:lvl3pPr indent="0" lvl="2" marL="0" marR="0" rtl="0" algn="l">
              <a:spcBef>
                <a:spcPts val="0"/>
              </a:spcBef>
              <a:buNone/>
              <a:defRPr b="0" i="0" sz="800" u="none" cap="none" strike="noStrike">
                <a:solidFill>
                  <a:srgbClr val="FFFFFF"/>
                </a:solidFill>
                <a:latin typeface="Avenir"/>
                <a:ea typeface="Avenir"/>
                <a:cs typeface="Avenir"/>
                <a:sym typeface="Avenir"/>
              </a:defRPr>
            </a:lvl3pPr>
            <a:lvl4pPr indent="0" lvl="3" marL="0" marR="0" rtl="0" algn="l">
              <a:spcBef>
                <a:spcPts val="0"/>
              </a:spcBef>
              <a:buNone/>
              <a:defRPr b="0" i="0" sz="800" u="none" cap="none" strike="noStrike">
                <a:solidFill>
                  <a:srgbClr val="FFFFFF"/>
                </a:solidFill>
                <a:latin typeface="Avenir"/>
                <a:ea typeface="Avenir"/>
                <a:cs typeface="Avenir"/>
                <a:sym typeface="Avenir"/>
              </a:defRPr>
            </a:lvl4pPr>
            <a:lvl5pPr indent="0" lvl="4" marL="0" marR="0" rtl="0" algn="l">
              <a:spcBef>
                <a:spcPts val="0"/>
              </a:spcBef>
              <a:buNone/>
              <a:defRPr b="0" i="0" sz="800" u="none" cap="none" strike="noStrike">
                <a:solidFill>
                  <a:srgbClr val="FFFFFF"/>
                </a:solidFill>
                <a:latin typeface="Avenir"/>
                <a:ea typeface="Avenir"/>
                <a:cs typeface="Avenir"/>
                <a:sym typeface="Avenir"/>
              </a:defRPr>
            </a:lvl5pPr>
            <a:lvl6pPr indent="0" lvl="5" marL="0" marR="0" rtl="0" algn="l">
              <a:spcBef>
                <a:spcPts val="0"/>
              </a:spcBef>
              <a:buNone/>
              <a:defRPr b="0" i="0" sz="800" u="none" cap="none" strike="noStrike">
                <a:solidFill>
                  <a:srgbClr val="FFFFFF"/>
                </a:solidFill>
                <a:latin typeface="Avenir"/>
                <a:ea typeface="Avenir"/>
                <a:cs typeface="Avenir"/>
                <a:sym typeface="Avenir"/>
              </a:defRPr>
            </a:lvl6pPr>
            <a:lvl7pPr indent="0" lvl="6" marL="0" marR="0" rtl="0" algn="l">
              <a:spcBef>
                <a:spcPts val="0"/>
              </a:spcBef>
              <a:buNone/>
              <a:defRPr b="0" i="0" sz="800" u="none" cap="none" strike="noStrike">
                <a:solidFill>
                  <a:srgbClr val="FFFFFF"/>
                </a:solidFill>
                <a:latin typeface="Avenir"/>
                <a:ea typeface="Avenir"/>
                <a:cs typeface="Avenir"/>
                <a:sym typeface="Avenir"/>
              </a:defRPr>
            </a:lvl7pPr>
            <a:lvl8pPr indent="0" lvl="7" marL="0" marR="0" rtl="0" algn="l">
              <a:spcBef>
                <a:spcPts val="0"/>
              </a:spcBef>
              <a:buNone/>
              <a:defRPr b="0" i="0" sz="800" u="none" cap="none" strike="noStrike">
                <a:solidFill>
                  <a:srgbClr val="FFFFFF"/>
                </a:solidFill>
                <a:latin typeface="Avenir"/>
                <a:ea typeface="Avenir"/>
                <a:cs typeface="Avenir"/>
                <a:sym typeface="Avenir"/>
              </a:defRPr>
            </a:lvl8pPr>
            <a:lvl9pPr indent="0" lvl="8" marL="0" marR="0" rtl="0" algn="l">
              <a:spcBef>
                <a:spcPts val="0"/>
              </a:spcBef>
              <a:buNone/>
              <a:defRPr b="0" i="0" sz="800" u="none" cap="none" strike="noStrike">
                <a:solidFill>
                  <a:srgbClr val="FFFFFF"/>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23"/>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2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Avenir"/>
              <a:buNone/>
              <a:defRPr b="0" i="0" sz="4700" u="none" cap="none" strike="noStrike">
                <a:solidFill>
                  <a:srgbClr val="3F3F3F"/>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2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venir"/>
                <a:ea typeface="Avenir"/>
                <a:cs typeface="Avenir"/>
                <a:sym typeface="Avenir"/>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venir"/>
                <a:ea typeface="Avenir"/>
                <a:cs typeface="Avenir"/>
                <a:sym typeface="Avenir"/>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venir"/>
                <a:ea typeface="Avenir"/>
                <a:cs typeface="Avenir"/>
                <a:sym typeface="Avenir"/>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venir"/>
                <a:ea typeface="Avenir"/>
                <a:cs typeface="Avenir"/>
                <a:sym typeface="Avenir"/>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venir"/>
                <a:ea typeface="Avenir"/>
                <a:cs typeface="Avenir"/>
                <a:sym typeface="Avenir"/>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venir"/>
                <a:ea typeface="Avenir"/>
                <a:cs typeface="Avenir"/>
                <a:sym typeface="Avenir"/>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venir"/>
                <a:ea typeface="Avenir"/>
                <a:cs typeface="Avenir"/>
                <a:sym typeface="Avenir"/>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venir"/>
                <a:ea typeface="Avenir"/>
                <a:cs typeface="Avenir"/>
                <a:sym typeface="Avenir"/>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venir"/>
                <a:ea typeface="Avenir"/>
                <a:cs typeface="Avenir"/>
                <a:sym typeface="Avenir"/>
              </a:defRPr>
            </a:lvl9pPr>
          </a:lstStyle>
          <a:p/>
        </p:txBody>
      </p:sp>
      <p:sp>
        <p:nvSpPr>
          <p:cNvPr id="31" name="Google Shape;31;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800">
                <a:solidFill>
                  <a:srgbClr val="FFFFF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2" name="Google Shape;32;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00" cap="none">
                <a:solidFill>
                  <a:srgbClr val="FFFFF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3" name="Google Shape;33;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800" u="none">
                <a:solidFill>
                  <a:srgbClr val="FFFFFF"/>
                </a:solidFill>
                <a:latin typeface="Avenir"/>
                <a:ea typeface="Avenir"/>
                <a:cs typeface="Avenir"/>
                <a:sym typeface="Avenir"/>
              </a:defRPr>
            </a:lvl1pPr>
            <a:lvl2pPr indent="0" lvl="1" marL="0" marR="0" rtl="0" algn="l">
              <a:spcBef>
                <a:spcPts val="0"/>
              </a:spcBef>
              <a:buNone/>
              <a:defRPr b="0" sz="800" u="none">
                <a:solidFill>
                  <a:srgbClr val="FFFFFF"/>
                </a:solidFill>
                <a:latin typeface="Avenir"/>
                <a:ea typeface="Avenir"/>
                <a:cs typeface="Avenir"/>
                <a:sym typeface="Avenir"/>
              </a:defRPr>
            </a:lvl2pPr>
            <a:lvl3pPr indent="0" lvl="2" marL="0" marR="0" rtl="0" algn="l">
              <a:spcBef>
                <a:spcPts val="0"/>
              </a:spcBef>
              <a:buNone/>
              <a:defRPr b="0" sz="800" u="none">
                <a:solidFill>
                  <a:srgbClr val="FFFFFF"/>
                </a:solidFill>
                <a:latin typeface="Avenir"/>
                <a:ea typeface="Avenir"/>
                <a:cs typeface="Avenir"/>
                <a:sym typeface="Avenir"/>
              </a:defRPr>
            </a:lvl3pPr>
            <a:lvl4pPr indent="0" lvl="3" marL="0" marR="0" rtl="0" algn="l">
              <a:spcBef>
                <a:spcPts val="0"/>
              </a:spcBef>
              <a:buNone/>
              <a:defRPr b="0" sz="800" u="none">
                <a:solidFill>
                  <a:srgbClr val="FFFFFF"/>
                </a:solidFill>
                <a:latin typeface="Avenir"/>
                <a:ea typeface="Avenir"/>
                <a:cs typeface="Avenir"/>
                <a:sym typeface="Avenir"/>
              </a:defRPr>
            </a:lvl4pPr>
            <a:lvl5pPr indent="0" lvl="4" marL="0" marR="0" rtl="0" algn="l">
              <a:spcBef>
                <a:spcPts val="0"/>
              </a:spcBef>
              <a:buNone/>
              <a:defRPr b="0" sz="800" u="none">
                <a:solidFill>
                  <a:srgbClr val="FFFFFF"/>
                </a:solidFill>
                <a:latin typeface="Avenir"/>
                <a:ea typeface="Avenir"/>
                <a:cs typeface="Avenir"/>
                <a:sym typeface="Avenir"/>
              </a:defRPr>
            </a:lvl5pPr>
            <a:lvl6pPr indent="0" lvl="5" marL="0" marR="0" rtl="0" algn="l">
              <a:spcBef>
                <a:spcPts val="0"/>
              </a:spcBef>
              <a:buNone/>
              <a:defRPr b="0" sz="800" u="none">
                <a:solidFill>
                  <a:srgbClr val="FFFFFF"/>
                </a:solidFill>
                <a:latin typeface="Avenir"/>
                <a:ea typeface="Avenir"/>
                <a:cs typeface="Avenir"/>
                <a:sym typeface="Avenir"/>
              </a:defRPr>
            </a:lvl6pPr>
            <a:lvl7pPr indent="0" lvl="6" marL="0" marR="0" rtl="0" algn="l">
              <a:spcBef>
                <a:spcPts val="0"/>
              </a:spcBef>
              <a:buNone/>
              <a:defRPr b="0" sz="800" u="none">
                <a:solidFill>
                  <a:srgbClr val="FFFFFF"/>
                </a:solidFill>
                <a:latin typeface="Avenir"/>
                <a:ea typeface="Avenir"/>
                <a:cs typeface="Avenir"/>
                <a:sym typeface="Avenir"/>
              </a:defRPr>
            </a:lvl7pPr>
            <a:lvl8pPr indent="0" lvl="7" marL="0" marR="0" rtl="0" algn="l">
              <a:spcBef>
                <a:spcPts val="0"/>
              </a:spcBef>
              <a:buNone/>
              <a:defRPr b="0" sz="800" u="none">
                <a:solidFill>
                  <a:srgbClr val="FFFFFF"/>
                </a:solidFill>
                <a:latin typeface="Avenir"/>
                <a:ea typeface="Avenir"/>
                <a:cs typeface="Avenir"/>
                <a:sym typeface="Avenir"/>
              </a:defRPr>
            </a:lvl8pPr>
            <a:lvl9pPr indent="0" lvl="8" marL="0" marR="0" rtl="0" algn="l">
              <a:spcBef>
                <a:spcPts val="0"/>
              </a:spcBef>
              <a:buNone/>
              <a:defRPr b="0" sz="800" u="none">
                <a:solidFill>
                  <a:srgbClr val="FFFFFF"/>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22"/>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5" name="Shape 115"/>
        <p:cNvGrpSpPr/>
        <p:nvPr/>
      </p:nvGrpSpPr>
      <p:grpSpPr>
        <a:xfrm>
          <a:off x="0" y="0"/>
          <a:ext cx="0" cy="0"/>
          <a:chOff x="0" y="0"/>
          <a:chExt cx="0" cy="0"/>
        </a:xfrm>
      </p:grpSpPr>
      <p:sp>
        <p:nvSpPr>
          <p:cNvPr id="116" name="Google Shape;116;p1"/>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17" name="Google Shape;117;p1"/>
          <p:cNvPicPr preferRelativeResize="0"/>
          <p:nvPr/>
        </p:nvPicPr>
        <p:blipFill rotWithShape="1">
          <a:blip r:embed="rId3">
            <a:alphaModFix amt="35000"/>
          </a:blip>
          <a:srcRect b="0" l="0" r="0" t="15730"/>
          <a:stretch/>
        </p:blipFill>
        <p:spPr>
          <a:xfrm>
            <a:off x="-1" y="10"/>
            <a:ext cx="12191999" cy="6857990"/>
          </a:xfrm>
          <a:prstGeom prst="rect">
            <a:avLst/>
          </a:prstGeom>
          <a:noFill/>
          <a:ln>
            <a:noFill/>
          </a:ln>
        </p:spPr>
      </p:pic>
      <p:sp>
        <p:nvSpPr>
          <p:cNvPr id="118" name="Google Shape;118;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8000"/>
              <a:buFont typeface="Avenir"/>
              <a:buNone/>
            </a:pPr>
            <a:r>
              <a:rPr lang="en-US">
                <a:solidFill>
                  <a:srgbClr val="FFFFFF"/>
                </a:solidFill>
              </a:rPr>
              <a:t>ALY 6980 </a:t>
            </a:r>
            <a:r>
              <a:rPr lang="en-US">
                <a:solidFill>
                  <a:srgbClr val="FFFFFF"/>
                </a:solidFill>
              </a:rPr>
              <a:t>Capstone</a:t>
            </a:r>
            <a:endParaRPr/>
          </a:p>
        </p:txBody>
      </p:sp>
      <p:cxnSp>
        <p:nvCxnSpPr>
          <p:cNvPr id="119" name="Google Shape;119;p1"/>
          <p:cNvCxnSpPr/>
          <p:nvPr/>
        </p:nvCxnSpPr>
        <p:spPr>
          <a:xfrm>
            <a:off x="1207658" y="4474741"/>
            <a:ext cx="9875520" cy="0"/>
          </a:xfrm>
          <a:prstGeom prst="straightConnector1">
            <a:avLst/>
          </a:prstGeom>
          <a:noFill/>
          <a:ln cap="flat" cmpd="sng" w="12700">
            <a:solidFill>
              <a:srgbClr val="FFFFFF"/>
            </a:solidFill>
            <a:prstDash val="solid"/>
            <a:round/>
            <a:headEnd len="sm" w="sm" type="none"/>
            <a:tailEnd len="sm" w="sm" type="none"/>
          </a:ln>
        </p:spPr>
      </p:cxnSp>
      <p:sp>
        <p:nvSpPr>
          <p:cNvPr id="120" name="Google Shape;120;p1"/>
          <p:cNvSpPr/>
          <p:nvPr/>
        </p:nvSpPr>
        <p:spPr>
          <a:xfrm>
            <a:off x="3175" y="6400800"/>
            <a:ext cx="12188825"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txBox="1"/>
          <p:nvPr/>
        </p:nvSpPr>
        <p:spPr>
          <a:xfrm>
            <a:off x="1292772" y="4960883"/>
            <a:ext cx="979040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venir"/>
                <a:ea typeface="Avenir"/>
                <a:cs typeface="Avenir"/>
                <a:sym typeface="Avenir"/>
              </a:rPr>
              <a:t>Group: </a:t>
            </a:r>
            <a:r>
              <a:rPr b="0" i="0" lang="en-US" sz="3200" u="none" cap="none" strike="noStrike">
                <a:solidFill>
                  <a:schemeClr val="lt1"/>
                </a:solidFill>
                <a:latin typeface="Avenir"/>
                <a:ea typeface="Avenir"/>
                <a:cs typeface="Avenir"/>
                <a:sym typeface="Avenir"/>
              </a:rPr>
              <a:t>Jiacheng Lu, Hongmo Ji, Fangfei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sp>
        <p:nvSpPr>
          <p:cNvPr id="195" name="Google Shape;195;g8287ea9567_2_6"/>
          <p:cNvSpPr/>
          <p:nvPr/>
        </p:nvSpPr>
        <p:spPr>
          <a:xfrm>
            <a:off x="5685"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6" name="Google Shape;196;g8287ea9567_2_6"/>
          <p:cNvSpPr/>
          <p:nvPr/>
        </p:nvSpPr>
        <p:spPr>
          <a:xfrm>
            <a:off x="16" y="0"/>
            <a:ext cx="4059900" cy="6858000"/>
          </a:xfrm>
          <a:prstGeom prst="rect">
            <a:avLst/>
          </a:prstGeom>
          <a:solidFill>
            <a:srgbClr val="C593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287ea9567_2_6"/>
          <p:cNvSpPr txBox="1"/>
          <p:nvPr>
            <p:ph type="title"/>
          </p:nvPr>
        </p:nvSpPr>
        <p:spPr>
          <a:xfrm>
            <a:off x="275825" y="516825"/>
            <a:ext cx="3301500" cy="1961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4000"/>
              <a:buFont typeface="Avenir"/>
              <a:buNone/>
            </a:pPr>
            <a:r>
              <a:rPr lang="en-US" sz="4000">
                <a:solidFill>
                  <a:srgbClr val="FFFFFF"/>
                </a:solidFill>
              </a:rPr>
              <a:t>Category VS</a:t>
            </a:r>
            <a:endParaRPr sz="4000">
              <a:solidFill>
                <a:srgbClr val="FFFFFF"/>
              </a:solidFill>
            </a:endParaRPr>
          </a:p>
          <a:p>
            <a:pPr indent="0" lvl="0" marL="0" rtl="0" algn="l">
              <a:lnSpc>
                <a:spcPct val="90000"/>
              </a:lnSpc>
              <a:spcBef>
                <a:spcPts val="0"/>
              </a:spcBef>
              <a:spcAft>
                <a:spcPts val="0"/>
              </a:spcAft>
              <a:buClr>
                <a:srgbClr val="FFFFFF"/>
              </a:buClr>
              <a:buSzPts val="4000"/>
              <a:buFont typeface="Avenir"/>
              <a:buNone/>
            </a:pPr>
            <a:r>
              <a:rPr lang="en-US" sz="4000">
                <a:solidFill>
                  <a:srgbClr val="FFFFFF"/>
                </a:solidFill>
              </a:rPr>
              <a:t>Sub-category</a:t>
            </a:r>
            <a:endParaRPr sz="4000">
              <a:solidFill>
                <a:srgbClr val="FFFFFF"/>
              </a:solidFill>
            </a:endParaRPr>
          </a:p>
        </p:txBody>
      </p:sp>
      <p:cxnSp>
        <p:nvCxnSpPr>
          <p:cNvPr id="198" name="Google Shape;198;g8287ea9567_2_6"/>
          <p:cNvCxnSpPr/>
          <p:nvPr/>
        </p:nvCxnSpPr>
        <p:spPr>
          <a:xfrm>
            <a:off x="571752" y="2638787"/>
            <a:ext cx="2743200" cy="0"/>
          </a:xfrm>
          <a:prstGeom prst="straightConnector1">
            <a:avLst/>
          </a:prstGeom>
          <a:noFill/>
          <a:ln cap="flat" cmpd="sng" w="19050">
            <a:solidFill>
              <a:schemeClr val="accent1"/>
            </a:solidFill>
            <a:prstDash val="solid"/>
            <a:round/>
            <a:headEnd len="sm" w="sm" type="none"/>
            <a:tailEnd len="sm" w="sm" type="none"/>
          </a:ln>
        </p:spPr>
      </p:cxnSp>
      <p:sp>
        <p:nvSpPr>
          <p:cNvPr id="199" name="Google Shape;199;g8287ea9567_2_6"/>
          <p:cNvSpPr txBox="1"/>
          <p:nvPr>
            <p:ph idx="1" type="body"/>
          </p:nvPr>
        </p:nvSpPr>
        <p:spPr>
          <a:xfrm>
            <a:off x="571752" y="2799654"/>
            <a:ext cx="3005400" cy="31896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00"/>
              <a:buNone/>
            </a:pPr>
            <a:r>
              <a:t/>
            </a:r>
            <a:endParaRPr/>
          </a:p>
        </p:txBody>
      </p:sp>
      <p:pic>
        <p:nvPicPr>
          <p:cNvPr id="200" name="Google Shape;200;g8287ea9567_2_6"/>
          <p:cNvPicPr preferRelativeResize="0"/>
          <p:nvPr/>
        </p:nvPicPr>
        <p:blipFill>
          <a:blip r:embed="rId3">
            <a:alphaModFix/>
          </a:blip>
          <a:stretch>
            <a:fillRect/>
          </a:stretch>
        </p:blipFill>
        <p:spPr>
          <a:xfrm>
            <a:off x="4268800" y="747150"/>
            <a:ext cx="7754651" cy="560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Creating a new feature-</a:t>
            </a:r>
            <a:r>
              <a:rPr lang="en-US"/>
              <a:t>Occurrence</a:t>
            </a:r>
            <a:endParaRPr/>
          </a:p>
        </p:txBody>
      </p:sp>
      <p:sp>
        <p:nvSpPr>
          <p:cNvPr id="206" name="Google Shape;206;p9"/>
          <p:cNvSpPr txBox="1"/>
          <p:nvPr>
            <p:ph idx="1" type="body"/>
          </p:nvPr>
        </p:nvSpPr>
        <p:spPr>
          <a:xfrm>
            <a:off x="7810850" y="2038100"/>
            <a:ext cx="3605100" cy="3993900"/>
          </a:xfrm>
          <a:prstGeom prst="rect">
            <a:avLst/>
          </a:prstGeom>
          <a:no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SzPts val="2000"/>
              <a:buNone/>
            </a:pPr>
            <a:r>
              <a:rPr lang="en-US"/>
              <a:t>For simplicity to find the occurence of each product, we decided to create a new feature by counting each product’s </a:t>
            </a:r>
            <a:r>
              <a:rPr lang="en-US"/>
              <a:t>appearance</a:t>
            </a:r>
            <a:r>
              <a:rPr lang="en-US"/>
              <a:t> across the dataset. We used left join function to connect the new dataframe with counting information with </a:t>
            </a:r>
            <a:r>
              <a:rPr lang="en-US"/>
              <a:t>original</a:t>
            </a:r>
            <a:r>
              <a:rPr lang="en-US"/>
              <a:t> data by using product_name. </a:t>
            </a:r>
            <a:endParaRPr/>
          </a:p>
        </p:txBody>
      </p:sp>
      <p:pic>
        <p:nvPicPr>
          <p:cNvPr id="207" name="Google Shape;207;p9"/>
          <p:cNvPicPr preferRelativeResize="0"/>
          <p:nvPr/>
        </p:nvPicPr>
        <p:blipFill>
          <a:blip r:embed="rId3">
            <a:alphaModFix/>
          </a:blip>
          <a:stretch>
            <a:fillRect/>
          </a:stretch>
        </p:blipFill>
        <p:spPr>
          <a:xfrm>
            <a:off x="426275" y="2038100"/>
            <a:ext cx="7068151" cy="32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sp>
        <p:nvSpPr>
          <p:cNvPr id="212" name="Google Shape;212;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13" name="Google Shape;213;p10"/>
          <p:cNvSpPr txBox="1"/>
          <p:nvPr>
            <p:ph type="title"/>
          </p:nvPr>
        </p:nvSpPr>
        <p:spPr>
          <a:xfrm>
            <a:off x="7859485" y="634946"/>
            <a:ext cx="3690257"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Top 10 Products</a:t>
            </a:r>
            <a:endParaRPr/>
          </a:p>
        </p:txBody>
      </p:sp>
      <p:cxnSp>
        <p:nvCxnSpPr>
          <p:cNvPr id="214" name="Google Shape;214;p10"/>
          <p:cNvCxnSpPr/>
          <p:nvPr/>
        </p:nvCxnSpPr>
        <p:spPr>
          <a:xfrm>
            <a:off x="7898967" y="2246569"/>
            <a:ext cx="3474720" cy="0"/>
          </a:xfrm>
          <a:prstGeom prst="straightConnector1">
            <a:avLst/>
          </a:prstGeom>
          <a:noFill/>
          <a:ln cap="flat" cmpd="sng" w="12700">
            <a:solidFill>
              <a:srgbClr val="3F3F3F"/>
            </a:solidFill>
            <a:prstDash val="solid"/>
            <a:round/>
            <a:headEnd len="sm" w="sm" type="none"/>
            <a:tailEnd len="sm" w="sm" type="none"/>
          </a:ln>
        </p:spPr>
      </p:cxnSp>
      <p:sp>
        <p:nvSpPr>
          <p:cNvPr id="215" name="Google Shape;215;p10"/>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0"/>
          <p:cNvGrpSpPr/>
          <p:nvPr/>
        </p:nvGrpSpPr>
        <p:grpSpPr>
          <a:xfrm>
            <a:off x="7859485" y="2793051"/>
            <a:ext cx="3690256" cy="2690427"/>
            <a:chOff x="0" y="385615"/>
            <a:chExt cx="3690256" cy="2690427"/>
          </a:xfrm>
        </p:grpSpPr>
        <p:sp>
          <p:nvSpPr>
            <p:cNvPr id="217" name="Google Shape;217;p10"/>
            <p:cNvSpPr/>
            <p:nvPr/>
          </p:nvSpPr>
          <p:spPr>
            <a:xfrm>
              <a:off x="3010274" y="2005580"/>
              <a:ext cx="91440" cy="301851"/>
            </a:xfrm>
            <a:custGeom>
              <a:rect b="b" l="l" r="r" t="t"/>
              <a:pathLst>
                <a:path extrusionOk="0" h="120000" w="120000">
                  <a:moveTo>
                    <a:pt x="60000" y="0"/>
                  </a:moveTo>
                  <a:lnTo>
                    <a:pt x="60000" y="120000"/>
                  </a:lnTo>
                </a:path>
              </a:pathLst>
            </a:custGeom>
            <a:noFill/>
            <a:ln cap="flat" cmpd="sng" w="15875">
              <a:solidFill>
                <a:schemeClr val="accent1"/>
              </a:solidFill>
              <a:prstDash val="solid"/>
              <a:round/>
              <a:headEnd len="sm" w="sm" type="none"/>
              <a:tailEnd len="sm" w="sm" type="none"/>
            </a:ln>
          </p:spPr>
        </p:sp>
        <p:sp>
          <p:nvSpPr>
            <p:cNvPr id="218" name="Google Shape;218;p10"/>
            <p:cNvSpPr/>
            <p:nvPr/>
          </p:nvSpPr>
          <p:spPr>
            <a:xfrm>
              <a:off x="2104599" y="1044671"/>
              <a:ext cx="951394" cy="301851"/>
            </a:xfrm>
            <a:custGeom>
              <a:rect b="b" l="l" r="r" t="t"/>
              <a:pathLst>
                <a:path extrusionOk="0" h="120000" w="120000">
                  <a:moveTo>
                    <a:pt x="0" y="0"/>
                  </a:moveTo>
                  <a:lnTo>
                    <a:pt x="0" y="81776"/>
                  </a:lnTo>
                  <a:lnTo>
                    <a:pt x="120000" y="81776"/>
                  </a:lnTo>
                  <a:lnTo>
                    <a:pt x="120000" y="120000"/>
                  </a:lnTo>
                </a:path>
              </a:pathLst>
            </a:custGeom>
            <a:noFill/>
            <a:ln cap="flat" cmpd="sng" w="15875">
              <a:solidFill>
                <a:srgbClr val="B9957D"/>
              </a:solidFill>
              <a:prstDash val="solid"/>
              <a:round/>
              <a:headEnd len="sm" w="sm" type="none"/>
              <a:tailEnd len="sm" w="sm" type="none"/>
            </a:ln>
          </p:spPr>
        </p:sp>
        <p:sp>
          <p:nvSpPr>
            <p:cNvPr id="219" name="Google Shape;219;p10"/>
            <p:cNvSpPr/>
            <p:nvPr/>
          </p:nvSpPr>
          <p:spPr>
            <a:xfrm>
              <a:off x="1153205" y="2005580"/>
              <a:ext cx="634262" cy="301851"/>
            </a:xfrm>
            <a:custGeom>
              <a:rect b="b" l="l" r="r" t="t"/>
              <a:pathLst>
                <a:path extrusionOk="0" h="120000" w="120000">
                  <a:moveTo>
                    <a:pt x="0" y="0"/>
                  </a:moveTo>
                  <a:lnTo>
                    <a:pt x="0" y="81776"/>
                  </a:lnTo>
                  <a:lnTo>
                    <a:pt x="120000" y="81776"/>
                  </a:lnTo>
                  <a:lnTo>
                    <a:pt x="120000" y="120000"/>
                  </a:lnTo>
                </a:path>
              </a:pathLst>
            </a:custGeom>
            <a:noFill/>
            <a:ln cap="flat" cmpd="sng" w="15875">
              <a:solidFill>
                <a:schemeClr val="accent1"/>
              </a:solidFill>
              <a:prstDash val="solid"/>
              <a:round/>
              <a:headEnd len="sm" w="sm" type="none"/>
              <a:tailEnd len="sm" w="sm" type="none"/>
            </a:ln>
          </p:spPr>
        </p:sp>
        <p:sp>
          <p:nvSpPr>
            <p:cNvPr id="220" name="Google Shape;220;p10"/>
            <p:cNvSpPr/>
            <p:nvPr/>
          </p:nvSpPr>
          <p:spPr>
            <a:xfrm>
              <a:off x="518942" y="2005580"/>
              <a:ext cx="634262" cy="301851"/>
            </a:xfrm>
            <a:custGeom>
              <a:rect b="b" l="l" r="r" t="t"/>
              <a:pathLst>
                <a:path extrusionOk="0" h="120000" w="120000">
                  <a:moveTo>
                    <a:pt x="120000" y="0"/>
                  </a:moveTo>
                  <a:lnTo>
                    <a:pt x="120000" y="81776"/>
                  </a:lnTo>
                  <a:lnTo>
                    <a:pt x="0" y="81776"/>
                  </a:lnTo>
                  <a:lnTo>
                    <a:pt x="0" y="120000"/>
                  </a:lnTo>
                </a:path>
              </a:pathLst>
            </a:custGeom>
            <a:noFill/>
            <a:ln cap="flat" cmpd="sng" w="15875">
              <a:solidFill>
                <a:schemeClr val="accent1"/>
              </a:solidFill>
              <a:prstDash val="solid"/>
              <a:round/>
              <a:headEnd len="sm" w="sm" type="none"/>
              <a:tailEnd len="sm" w="sm" type="none"/>
            </a:ln>
          </p:spPr>
        </p:sp>
        <p:sp>
          <p:nvSpPr>
            <p:cNvPr id="221" name="Google Shape;221;p10"/>
            <p:cNvSpPr/>
            <p:nvPr/>
          </p:nvSpPr>
          <p:spPr>
            <a:xfrm>
              <a:off x="1153205" y="1044671"/>
              <a:ext cx="951394" cy="301851"/>
            </a:xfrm>
            <a:custGeom>
              <a:rect b="b" l="l" r="r" t="t"/>
              <a:pathLst>
                <a:path extrusionOk="0" h="120000" w="120000">
                  <a:moveTo>
                    <a:pt x="120000" y="0"/>
                  </a:moveTo>
                  <a:lnTo>
                    <a:pt x="120000" y="81776"/>
                  </a:lnTo>
                  <a:lnTo>
                    <a:pt x="0" y="81776"/>
                  </a:lnTo>
                  <a:lnTo>
                    <a:pt x="0" y="120000"/>
                  </a:lnTo>
                </a:path>
              </a:pathLst>
            </a:custGeom>
            <a:noFill/>
            <a:ln cap="flat" cmpd="sng" w="15875">
              <a:solidFill>
                <a:srgbClr val="B9957D"/>
              </a:solidFill>
              <a:prstDash val="solid"/>
              <a:round/>
              <a:headEnd len="sm" w="sm" type="none"/>
              <a:tailEnd len="sm" w="sm" type="none"/>
            </a:ln>
          </p:spPr>
        </p:sp>
        <p:sp>
          <p:nvSpPr>
            <p:cNvPr id="222" name="Google Shape;222;p10"/>
            <p:cNvSpPr/>
            <p:nvPr/>
          </p:nvSpPr>
          <p:spPr>
            <a:xfrm>
              <a:off x="1585657" y="385615"/>
              <a:ext cx="1037884" cy="659056"/>
            </a:xfrm>
            <a:prstGeom prst="roundRect">
              <a:avLst>
                <a:gd fmla="val 10000" name="adj"/>
              </a:avLst>
            </a:prstGeom>
            <a:gradFill>
              <a:gsLst>
                <a:gs pos="0">
                  <a:srgbClr val="B36B8D"/>
                </a:gs>
                <a:gs pos="34000">
                  <a:srgbClr val="B46D8E"/>
                </a:gs>
                <a:gs pos="70000">
                  <a:srgbClr val="B86E90"/>
                </a:gs>
                <a:gs pos="100000">
                  <a:srgbClr val="BC7A98"/>
                </a:gs>
              </a:gsLst>
              <a:path path="circle">
                <a:fillToRect b="50%" l="50%" r="50%" t="50%"/>
              </a:path>
              <a:tileRect/>
            </a:gradFill>
            <a:ln>
              <a:noFill/>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1700977" y="495169"/>
              <a:ext cx="1037884" cy="659056"/>
            </a:xfrm>
            <a:prstGeom prst="roundRect">
              <a:avLst>
                <a:gd fmla="val 10000" name="adj"/>
              </a:avLst>
            </a:prstGeom>
            <a:solidFill>
              <a:schemeClr val="lt1">
                <a:alpha val="89803"/>
              </a:schemeClr>
            </a:solidFill>
            <a:ln cap="flat" cmpd="sng" w="12700">
              <a:solidFill>
                <a:srgbClr val="B97D99"/>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txBox="1"/>
            <p:nvPr/>
          </p:nvSpPr>
          <p:spPr>
            <a:xfrm>
              <a:off x="1720280" y="514472"/>
              <a:ext cx="999278" cy="62045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Avenir"/>
                <a:buNone/>
              </a:pPr>
              <a:r>
                <a:rPr lang="en-US" sz="1500">
                  <a:solidFill>
                    <a:schemeClr val="dk1"/>
                  </a:solidFill>
                  <a:latin typeface="Avenir"/>
                  <a:ea typeface="Avenir"/>
                  <a:cs typeface="Avenir"/>
                  <a:sym typeface="Avenir"/>
                </a:rPr>
                <a:t>Citrus</a:t>
              </a:r>
              <a:endParaRPr/>
            </a:p>
          </p:txBody>
        </p:sp>
        <p:sp>
          <p:nvSpPr>
            <p:cNvPr id="225" name="Google Shape;225;p10"/>
            <p:cNvSpPr/>
            <p:nvPr/>
          </p:nvSpPr>
          <p:spPr>
            <a:xfrm>
              <a:off x="634262" y="1346523"/>
              <a:ext cx="1037884" cy="659056"/>
            </a:xfrm>
            <a:prstGeom prst="roundRect">
              <a:avLst>
                <a:gd fmla="val 10000" name="adj"/>
              </a:avLst>
            </a:prstGeom>
            <a:gradFill>
              <a:gsLst>
                <a:gs pos="0">
                  <a:srgbClr val="B3886B"/>
                </a:gs>
                <a:gs pos="34000">
                  <a:srgbClr val="B4896D"/>
                </a:gs>
                <a:gs pos="70000">
                  <a:srgbClr val="B88C6E"/>
                </a:gs>
                <a:gs pos="100000">
                  <a:srgbClr val="BC947A"/>
                </a:gs>
              </a:gsLst>
              <a:path path="circle">
                <a:fillToRect b="50%" l="50%" r="50%" t="50%"/>
              </a:path>
              <a:tileRect/>
            </a:gradFill>
            <a:ln>
              <a:noFill/>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749583" y="1456077"/>
              <a:ext cx="1037884" cy="659056"/>
            </a:xfrm>
            <a:prstGeom prst="roundRect">
              <a:avLst>
                <a:gd fmla="val 10000" name="adj"/>
              </a:avLst>
            </a:prstGeom>
            <a:solidFill>
              <a:schemeClr val="lt1">
                <a:alpha val="89803"/>
              </a:schemeClr>
            </a:solidFill>
            <a:ln cap="flat" cmpd="sng" w="12700">
              <a:solidFill>
                <a:srgbClr val="B9957D"/>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nvSpPr>
          <p:spPr>
            <a:xfrm>
              <a:off x="768886" y="1475380"/>
              <a:ext cx="999278" cy="62045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Avenir"/>
                <a:buNone/>
              </a:pPr>
              <a:r>
                <a:rPr lang="en-US" sz="1500">
                  <a:solidFill>
                    <a:schemeClr val="dk1"/>
                  </a:solidFill>
                  <a:latin typeface="Avenir"/>
                  <a:ea typeface="Avenir"/>
                  <a:cs typeface="Avenir"/>
                  <a:sym typeface="Avenir"/>
                </a:rPr>
                <a:t>Chiesel</a:t>
              </a:r>
              <a:endParaRPr sz="1500">
                <a:solidFill>
                  <a:schemeClr val="dk1"/>
                </a:solidFill>
                <a:latin typeface="Avenir"/>
                <a:ea typeface="Avenir"/>
                <a:cs typeface="Avenir"/>
                <a:sym typeface="Avenir"/>
              </a:endParaRPr>
            </a:p>
          </p:txBody>
        </p:sp>
        <p:sp>
          <p:nvSpPr>
            <p:cNvPr id="228" name="Google Shape;228;p10"/>
            <p:cNvSpPr/>
            <p:nvPr/>
          </p:nvSpPr>
          <p:spPr>
            <a:xfrm>
              <a:off x="0" y="2307431"/>
              <a:ext cx="1037884" cy="659056"/>
            </a:xfrm>
            <a:prstGeom prst="roundRect">
              <a:avLst>
                <a:gd fmla="val 10000" name="adj"/>
              </a:avLst>
            </a:prstGeom>
            <a:gradFill>
              <a:gsLst>
                <a:gs pos="0">
                  <a:srgbClr val="72A478"/>
                </a:gs>
                <a:gs pos="34000">
                  <a:srgbClr val="75A57A"/>
                </a:gs>
                <a:gs pos="70000">
                  <a:srgbClr val="74A97B"/>
                </a:gs>
                <a:gs pos="100000">
                  <a:srgbClr val="7FAE85"/>
                </a:gs>
              </a:gsLst>
              <a:path path="circle">
                <a:fillToRect b="50%" l="50%" r="50%" t="50%"/>
              </a:path>
              <a:tileRect/>
            </a:gradFill>
            <a:ln>
              <a:noFill/>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115320" y="2416986"/>
              <a:ext cx="1037884" cy="659056"/>
            </a:xfrm>
            <a:prstGeom prst="roundRect">
              <a:avLst>
                <a:gd fmla="val 10000" name="adj"/>
              </a:avLst>
            </a:prstGeom>
            <a:solidFill>
              <a:schemeClr val="lt1">
                <a:alpha val="89803"/>
              </a:schemeClr>
            </a:solidFill>
            <a:ln cap="flat" cmpd="sng" w="12700">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txBox="1"/>
            <p:nvPr/>
          </p:nvSpPr>
          <p:spPr>
            <a:xfrm>
              <a:off x="134623" y="2436289"/>
              <a:ext cx="999278" cy="62045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Avenir"/>
                <a:buNone/>
              </a:pPr>
              <a:r>
                <a:rPr lang="en-US" sz="1500">
                  <a:solidFill>
                    <a:schemeClr val="dk1"/>
                  </a:solidFill>
                  <a:latin typeface="Avenir"/>
                  <a:ea typeface="Avenir"/>
                  <a:cs typeface="Avenir"/>
                  <a:sym typeface="Avenir"/>
                </a:rPr>
                <a:t>Chem#4</a:t>
              </a:r>
              <a:endParaRPr/>
            </a:p>
          </p:txBody>
        </p:sp>
        <p:sp>
          <p:nvSpPr>
            <p:cNvPr id="231" name="Google Shape;231;p10"/>
            <p:cNvSpPr/>
            <p:nvPr/>
          </p:nvSpPr>
          <p:spPr>
            <a:xfrm>
              <a:off x="1268525" y="2307431"/>
              <a:ext cx="1037884" cy="659056"/>
            </a:xfrm>
            <a:prstGeom prst="roundRect">
              <a:avLst>
                <a:gd fmla="val 10000" name="adj"/>
              </a:avLst>
            </a:prstGeom>
            <a:gradFill>
              <a:gsLst>
                <a:gs pos="0">
                  <a:srgbClr val="72A478"/>
                </a:gs>
                <a:gs pos="34000">
                  <a:srgbClr val="75A57A"/>
                </a:gs>
                <a:gs pos="70000">
                  <a:srgbClr val="74A97B"/>
                </a:gs>
                <a:gs pos="100000">
                  <a:srgbClr val="7FAE85"/>
                </a:gs>
              </a:gsLst>
              <a:path path="circle">
                <a:fillToRect b="50%" l="50%" r="50%" t="50%"/>
              </a:path>
              <a:tileRect/>
            </a:gradFill>
            <a:ln>
              <a:noFill/>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1383846" y="2416986"/>
              <a:ext cx="1037884" cy="659056"/>
            </a:xfrm>
            <a:prstGeom prst="roundRect">
              <a:avLst>
                <a:gd fmla="val 10000" name="adj"/>
              </a:avLst>
            </a:prstGeom>
            <a:solidFill>
              <a:schemeClr val="lt1">
                <a:alpha val="89803"/>
              </a:schemeClr>
            </a:solidFill>
            <a:ln cap="flat" cmpd="sng" w="12700">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txBox="1"/>
            <p:nvPr/>
          </p:nvSpPr>
          <p:spPr>
            <a:xfrm>
              <a:off x="1403149" y="2436289"/>
              <a:ext cx="999278" cy="62045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Avenir"/>
                <a:buNone/>
              </a:pPr>
              <a:r>
                <a:rPr lang="en-US" sz="1500">
                  <a:solidFill>
                    <a:schemeClr val="dk1"/>
                  </a:solidFill>
                  <a:latin typeface="Avenir"/>
                  <a:ea typeface="Avenir"/>
                  <a:cs typeface="Avenir"/>
                  <a:sym typeface="Avenir"/>
                </a:rPr>
                <a:t>Harlequin</a:t>
              </a:r>
              <a:endParaRPr/>
            </a:p>
          </p:txBody>
        </p:sp>
        <p:sp>
          <p:nvSpPr>
            <p:cNvPr id="234" name="Google Shape;234;p10"/>
            <p:cNvSpPr/>
            <p:nvPr/>
          </p:nvSpPr>
          <p:spPr>
            <a:xfrm>
              <a:off x="2537051" y="1346523"/>
              <a:ext cx="1037884" cy="659056"/>
            </a:xfrm>
            <a:prstGeom prst="roundRect">
              <a:avLst>
                <a:gd fmla="val 10000" name="adj"/>
              </a:avLst>
            </a:prstGeom>
            <a:gradFill>
              <a:gsLst>
                <a:gs pos="0">
                  <a:srgbClr val="B3886B"/>
                </a:gs>
                <a:gs pos="34000">
                  <a:srgbClr val="B4896D"/>
                </a:gs>
                <a:gs pos="70000">
                  <a:srgbClr val="B88C6E"/>
                </a:gs>
                <a:gs pos="100000">
                  <a:srgbClr val="BC947A"/>
                </a:gs>
              </a:gsLst>
              <a:path path="circle">
                <a:fillToRect b="50%" l="50%" r="50%" t="50%"/>
              </a:path>
              <a:tileRect/>
            </a:gradFill>
            <a:ln>
              <a:noFill/>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2652372" y="1456077"/>
              <a:ext cx="1037884" cy="659056"/>
            </a:xfrm>
            <a:prstGeom prst="roundRect">
              <a:avLst>
                <a:gd fmla="val 10000" name="adj"/>
              </a:avLst>
            </a:prstGeom>
            <a:solidFill>
              <a:schemeClr val="lt1">
                <a:alpha val="89803"/>
              </a:schemeClr>
            </a:solidFill>
            <a:ln cap="flat" cmpd="sng" w="12700">
              <a:solidFill>
                <a:srgbClr val="B9957D"/>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txBox="1"/>
            <p:nvPr/>
          </p:nvSpPr>
          <p:spPr>
            <a:xfrm>
              <a:off x="2671675" y="1475380"/>
              <a:ext cx="999278" cy="62045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Avenir"/>
                <a:buNone/>
              </a:pPr>
              <a:r>
                <a:rPr lang="en-US" sz="1500">
                  <a:solidFill>
                    <a:schemeClr val="dk1"/>
                  </a:solidFill>
                  <a:latin typeface="Avenir"/>
                  <a:ea typeface="Avenir"/>
                  <a:cs typeface="Avenir"/>
                  <a:sym typeface="Avenir"/>
                </a:rPr>
                <a:t>Gorilla Glue#4</a:t>
              </a:r>
              <a:endParaRPr/>
            </a:p>
          </p:txBody>
        </p:sp>
        <p:sp>
          <p:nvSpPr>
            <p:cNvPr id="237" name="Google Shape;237;p10"/>
            <p:cNvSpPr/>
            <p:nvPr/>
          </p:nvSpPr>
          <p:spPr>
            <a:xfrm>
              <a:off x="2537051" y="2307431"/>
              <a:ext cx="1037884" cy="659056"/>
            </a:xfrm>
            <a:prstGeom prst="roundRect">
              <a:avLst>
                <a:gd fmla="val 10000" name="adj"/>
              </a:avLst>
            </a:prstGeom>
            <a:gradFill>
              <a:gsLst>
                <a:gs pos="0">
                  <a:srgbClr val="72A478"/>
                </a:gs>
                <a:gs pos="34000">
                  <a:srgbClr val="75A57A"/>
                </a:gs>
                <a:gs pos="70000">
                  <a:srgbClr val="74A97B"/>
                </a:gs>
                <a:gs pos="100000">
                  <a:srgbClr val="7FAE85"/>
                </a:gs>
              </a:gsLst>
              <a:path path="circle">
                <a:fillToRect b="50%" l="50%" r="50%" t="50%"/>
              </a:path>
              <a:tileRect/>
            </a:gradFill>
            <a:ln>
              <a:noFill/>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2652372" y="2416986"/>
              <a:ext cx="1037884" cy="659056"/>
            </a:xfrm>
            <a:prstGeom prst="roundRect">
              <a:avLst>
                <a:gd fmla="val 10000" name="adj"/>
              </a:avLst>
            </a:prstGeom>
            <a:solidFill>
              <a:schemeClr val="lt1">
                <a:alpha val="89803"/>
              </a:schemeClr>
            </a:solidFill>
            <a:ln cap="flat" cmpd="sng" w="12700">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txBox="1"/>
            <p:nvPr/>
          </p:nvSpPr>
          <p:spPr>
            <a:xfrm>
              <a:off x="2671675" y="2436289"/>
              <a:ext cx="999278" cy="62045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Avenir"/>
                <a:buNone/>
              </a:pPr>
              <a:r>
                <a:rPr lang="en-US" sz="1500">
                  <a:solidFill>
                    <a:schemeClr val="dk1"/>
                  </a:solidFill>
                  <a:latin typeface="Avenir"/>
                  <a:ea typeface="Avenir"/>
                  <a:cs typeface="Avenir"/>
                  <a:sym typeface="Avenir"/>
                </a:rPr>
                <a:t>Zprite</a:t>
              </a:r>
              <a:endParaRPr sz="1500">
                <a:solidFill>
                  <a:schemeClr val="dk1"/>
                </a:solidFill>
                <a:latin typeface="Avenir"/>
                <a:ea typeface="Avenir"/>
                <a:cs typeface="Avenir"/>
                <a:sym typeface="Avenir"/>
              </a:endParaRPr>
            </a:p>
          </p:txBody>
        </p:sp>
      </p:grpSp>
      <p:pic>
        <p:nvPicPr>
          <p:cNvPr id="240" name="Google Shape;240;p10"/>
          <p:cNvPicPr preferRelativeResize="0"/>
          <p:nvPr/>
        </p:nvPicPr>
        <p:blipFill>
          <a:blip r:embed="rId3">
            <a:alphaModFix/>
          </a:blip>
          <a:stretch>
            <a:fillRect/>
          </a:stretch>
        </p:blipFill>
        <p:spPr>
          <a:xfrm>
            <a:off x="314300" y="996075"/>
            <a:ext cx="7207501" cy="4487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1"/>
          <p:cNvSpPr txBox="1"/>
          <p:nvPr>
            <p:ph type="title"/>
          </p:nvPr>
        </p:nvSpPr>
        <p:spPr>
          <a:xfrm>
            <a:off x="8313966" y="2126291"/>
            <a:ext cx="36903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Avenir"/>
              <a:buNone/>
            </a:pPr>
            <a:r>
              <a:rPr lang="en-US" sz="4000"/>
              <a:t>Top 10 Gummy Products</a:t>
            </a:r>
            <a:endParaRPr/>
          </a:p>
        </p:txBody>
      </p:sp>
      <p:pic>
        <p:nvPicPr>
          <p:cNvPr descr="A screenshot of a cell phone&#10;&#10;Description automatically generated" id="246" name="Google Shape;246;p11"/>
          <p:cNvPicPr preferRelativeResize="0"/>
          <p:nvPr/>
        </p:nvPicPr>
        <p:blipFill rotWithShape="1">
          <a:blip r:embed="rId3">
            <a:alphaModFix/>
          </a:blip>
          <a:srcRect b="0" l="0" r="0" t="0"/>
          <a:stretch/>
        </p:blipFill>
        <p:spPr>
          <a:xfrm>
            <a:off x="175252" y="1006815"/>
            <a:ext cx="8026400" cy="42824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0" name="Shape 250"/>
        <p:cNvGrpSpPr/>
        <p:nvPr/>
      </p:nvGrpSpPr>
      <p:grpSpPr>
        <a:xfrm>
          <a:off x="0" y="0"/>
          <a:ext cx="0" cy="0"/>
          <a:chOff x="0" y="0"/>
          <a:chExt cx="0" cy="0"/>
        </a:xfrm>
      </p:grpSpPr>
      <p:sp>
        <p:nvSpPr>
          <p:cNvPr id="251" name="Google Shape;251;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screenshot of a cell phone&#10;&#10;Description automatically generated" id="252" name="Google Shape;252;p12"/>
          <p:cNvPicPr preferRelativeResize="0"/>
          <p:nvPr/>
        </p:nvPicPr>
        <p:blipFill rotWithShape="1">
          <a:blip r:embed="rId3">
            <a:alphaModFix/>
          </a:blip>
          <a:srcRect b="0" l="0" r="0" t="0"/>
          <a:stretch/>
        </p:blipFill>
        <p:spPr>
          <a:xfrm>
            <a:off x="1203744" y="403216"/>
            <a:ext cx="8838265" cy="3999314"/>
          </a:xfrm>
          <a:prstGeom prst="rect">
            <a:avLst/>
          </a:prstGeom>
          <a:noFill/>
          <a:ln>
            <a:noFill/>
          </a:ln>
        </p:spPr>
      </p:pic>
      <p:sp>
        <p:nvSpPr>
          <p:cNvPr id="253" name="Google Shape;253;p12"/>
          <p:cNvSpPr/>
          <p:nvPr/>
        </p:nvSpPr>
        <p:spPr>
          <a:xfrm>
            <a:off x="1507" y="4554906"/>
            <a:ext cx="12188952" cy="2303094"/>
          </a:xfrm>
          <a:prstGeom prst="rect">
            <a:avLst/>
          </a:prstGeom>
          <a:solidFill>
            <a:srgbClr val="C593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txBox="1"/>
          <p:nvPr>
            <p:ph type="title"/>
          </p:nvPr>
        </p:nvSpPr>
        <p:spPr>
          <a:xfrm>
            <a:off x="633998" y="4905301"/>
            <a:ext cx="4988879" cy="155448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Avenir"/>
              <a:buNone/>
            </a:pPr>
            <a:r>
              <a:rPr lang="en-US" sz="4000">
                <a:solidFill>
                  <a:srgbClr val="FFFFFF"/>
                </a:solidFill>
              </a:rPr>
              <a:t>Top 10 </a:t>
            </a:r>
            <a:r>
              <a:rPr lang="en-US" sz="4000">
                <a:solidFill>
                  <a:srgbClr val="FFFFFF"/>
                </a:solidFill>
              </a:rPr>
              <a:t>Cannabis</a:t>
            </a:r>
            <a:r>
              <a:rPr lang="en-US" sz="4000">
                <a:solidFill>
                  <a:srgbClr val="FFFFFF"/>
                </a:solidFill>
              </a:rPr>
              <a:t> strain Products</a:t>
            </a:r>
            <a:endParaRPr/>
          </a:p>
        </p:txBody>
      </p:sp>
      <p:cxnSp>
        <p:nvCxnSpPr>
          <p:cNvPr id="255" name="Google Shape;255;p12"/>
          <p:cNvCxnSpPr/>
          <p:nvPr/>
        </p:nvCxnSpPr>
        <p:spPr>
          <a:xfrm>
            <a:off x="5820770" y="5247564"/>
            <a:ext cx="0" cy="873457"/>
          </a:xfrm>
          <a:prstGeom prst="straightConnector1">
            <a:avLst/>
          </a:prstGeom>
          <a:noFill/>
          <a:ln cap="flat" cmpd="sng" w="19050">
            <a:solidFill>
              <a:srgbClr val="82AC87"/>
            </a:solidFill>
            <a:prstDash val="solid"/>
            <a:round/>
            <a:headEnd len="sm" w="sm" type="none"/>
            <a:tailEnd len="sm" w="sm" type="none"/>
          </a:ln>
        </p:spPr>
      </p:cxnSp>
      <p:grpSp>
        <p:nvGrpSpPr>
          <p:cNvPr id="256" name="Google Shape;256;p12"/>
          <p:cNvGrpSpPr/>
          <p:nvPr/>
        </p:nvGrpSpPr>
        <p:grpSpPr>
          <a:xfrm>
            <a:off x="7645617" y="4905714"/>
            <a:ext cx="2331065" cy="1553655"/>
            <a:chOff x="1581316" y="414"/>
            <a:chExt cx="2331065" cy="1553655"/>
          </a:xfrm>
        </p:grpSpPr>
        <p:sp>
          <p:nvSpPr>
            <p:cNvPr id="257" name="Google Shape;257;p12"/>
            <p:cNvSpPr/>
            <p:nvPr/>
          </p:nvSpPr>
          <p:spPr>
            <a:xfrm>
              <a:off x="1581316" y="414"/>
              <a:ext cx="2097959" cy="1332204"/>
            </a:xfrm>
            <a:prstGeom prst="roundRect">
              <a:avLst>
                <a:gd fmla="val 10000" name="adj"/>
              </a:avLst>
            </a:prstGeom>
            <a:gradFill>
              <a:gsLst>
                <a:gs pos="0">
                  <a:srgbClr val="70A1A1"/>
                </a:gs>
                <a:gs pos="34000">
                  <a:srgbClr val="73A2A1"/>
                </a:gs>
                <a:gs pos="70000">
                  <a:srgbClr val="74A6A5"/>
                </a:gs>
                <a:gs pos="100000">
                  <a:srgbClr val="7DABA9"/>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
            <p:cNvSpPr/>
            <p:nvPr/>
          </p:nvSpPr>
          <p:spPr>
            <a:xfrm>
              <a:off x="1814422" y="221865"/>
              <a:ext cx="2097959" cy="1332204"/>
            </a:xfrm>
            <a:prstGeom prst="roundRect">
              <a:avLst>
                <a:gd fmla="val 10000" name="adj"/>
              </a:avLst>
            </a:prstGeom>
            <a:solidFill>
              <a:schemeClr val="lt1">
                <a:alpha val="89803"/>
              </a:scheme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
            <p:cNvSpPr txBox="1"/>
            <p:nvPr/>
          </p:nvSpPr>
          <p:spPr>
            <a:xfrm>
              <a:off x="1853441" y="260884"/>
              <a:ext cx="2019921" cy="125416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Cannabis strain includes: Sativa, Indica, CBD, Hybrid (Indica dominant, Sativa dominant)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A3A3A"/>
            </a:gs>
            <a:gs pos="65000">
              <a:schemeClr val="dk1"/>
            </a:gs>
            <a:gs pos="100000">
              <a:schemeClr val="dk1"/>
            </a:gs>
          </a:gsLst>
          <a:lin ang="16200000" scaled="0"/>
        </a:gradFill>
      </p:bgPr>
    </p:bg>
    <p:spTree>
      <p:nvGrpSpPr>
        <p:cNvPr id="263" name="Shape 263"/>
        <p:cNvGrpSpPr/>
        <p:nvPr/>
      </p:nvGrpSpPr>
      <p:grpSpPr>
        <a:xfrm>
          <a:off x="0" y="0"/>
          <a:ext cx="0" cy="0"/>
          <a:chOff x="0" y="0"/>
          <a:chExt cx="0" cy="0"/>
        </a:xfrm>
      </p:grpSpPr>
      <p:sp>
        <p:nvSpPr>
          <p:cNvPr id="264" name="Google Shape;264;p13"/>
          <p:cNvSpPr/>
          <p:nvPr/>
        </p:nvSpPr>
        <p:spPr>
          <a:xfrm>
            <a:off x="0" y="0"/>
            <a:ext cx="12192000" cy="6858000"/>
          </a:xfrm>
          <a:prstGeom prst="rect">
            <a:avLst/>
          </a:prstGeom>
          <a:gradFill>
            <a:gsLst>
              <a:gs pos="0">
                <a:srgbClr val="3A3A3A"/>
              </a:gs>
              <a:gs pos="65000">
                <a:schemeClr val="dk1"/>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5" name="Google Shape;26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EFEFE"/>
              </a:buClr>
              <a:buSzPts val="4800"/>
              <a:buFont typeface="Avenir"/>
              <a:buNone/>
            </a:pPr>
            <a:r>
              <a:rPr lang="en-US" sz="4800"/>
              <a:t>Consumer</a:t>
            </a:r>
            <a:r>
              <a:rPr lang="en-US" sz="4800"/>
              <a:t>’s Favorite Gummy Flavor</a:t>
            </a:r>
            <a:endParaRPr/>
          </a:p>
        </p:txBody>
      </p:sp>
      <p:cxnSp>
        <p:nvCxnSpPr>
          <p:cNvPr id="266" name="Google Shape;266;p13"/>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
        <p:nvSpPr>
          <p:cNvPr id="267" name="Google Shape;267;p13"/>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13"/>
          <p:cNvGrpSpPr/>
          <p:nvPr/>
        </p:nvGrpSpPr>
        <p:grpSpPr>
          <a:xfrm>
            <a:off x="1099909" y="2355100"/>
            <a:ext cx="10052507" cy="3272909"/>
            <a:chOff x="2946" y="256585"/>
            <a:chExt cx="10052507" cy="3272909"/>
          </a:xfrm>
        </p:grpSpPr>
        <p:sp>
          <p:nvSpPr>
            <p:cNvPr id="269" name="Google Shape;269;p13"/>
            <p:cNvSpPr/>
            <p:nvPr/>
          </p:nvSpPr>
          <p:spPr>
            <a:xfrm>
              <a:off x="2946" y="256585"/>
              <a:ext cx="2337792" cy="3272909"/>
            </a:xfrm>
            <a:prstGeom prst="rect">
              <a:avLst/>
            </a:prstGeom>
            <a:solidFill>
              <a:srgbClr val="D3E2DA">
                <a:alpha val="89803"/>
              </a:srgbClr>
            </a:solidFill>
            <a:ln cap="flat" cmpd="sng" w="15875">
              <a:solidFill>
                <a:srgbClr val="D3E2D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txBox="1"/>
            <p:nvPr/>
          </p:nvSpPr>
          <p:spPr>
            <a:xfrm>
              <a:off x="2946" y="1500290"/>
              <a:ext cx="2337792" cy="1963745"/>
            </a:xfrm>
            <a:prstGeom prst="rect">
              <a:avLst/>
            </a:prstGeom>
            <a:noFill/>
            <a:ln>
              <a:noFill/>
            </a:ln>
          </p:spPr>
          <p:txBody>
            <a:bodyPr anchorCtr="0" anchor="t" bIns="330200" lIns="182250" spcFirstLastPara="1" rIns="182250" wrap="square" tIns="330200">
              <a:noAutofit/>
            </a:bodyPr>
            <a:lstStyle/>
            <a:p>
              <a:pPr indent="0" lvl="0" marL="0" marR="0" rtl="0" algn="l">
                <a:lnSpc>
                  <a:spcPct val="90000"/>
                </a:lnSpc>
                <a:spcBef>
                  <a:spcPts val="0"/>
                </a:spcBef>
                <a:spcAft>
                  <a:spcPts val="0"/>
                </a:spcAft>
                <a:buClr>
                  <a:schemeClr val="lt1"/>
                </a:buClr>
                <a:buSzPts val="2000"/>
                <a:buFont typeface="Avenir"/>
                <a:buNone/>
              </a:pPr>
              <a:r>
                <a:rPr lang="en-US" sz="2000">
                  <a:solidFill>
                    <a:schemeClr val="lt1"/>
                  </a:solidFill>
                  <a:latin typeface="Avenir"/>
                  <a:ea typeface="Avenir"/>
                  <a:cs typeface="Avenir"/>
                  <a:sym typeface="Avenir"/>
                </a:rPr>
                <a:t>Created a variable to store all the gummy product name </a:t>
              </a:r>
              <a:endParaRPr/>
            </a:p>
          </p:txBody>
        </p:sp>
        <p:sp>
          <p:nvSpPr>
            <p:cNvPr id="271" name="Google Shape;271;p13"/>
            <p:cNvSpPr/>
            <p:nvPr/>
          </p:nvSpPr>
          <p:spPr>
            <a:xfrm>
              <a:off x="680906" y="583876"/>
              <a:ext cx="981872" cy="981872"/>
            </a:xfrm>
            <a:prstGeom prst="ellipse">
              <a:avLst/>
            </a:prstGeom>
            <a:solidFill>
              <a:schemeClr val="accent2"/>
            </a:solidFill>
            <a:ln cap="flat" cmpd="sng" w="158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txBox="1"/>
            <p:nvPr/>
          </p:nvSpPr>
          <p:spPr>
            <a:xfrm>
              <a:off x="824698" y="727668"/>
              <a:ext cx="694288" cy="694288"/>
            </a:xfrm>
            <a:prstGeom prst="rect">
              <a:avLst/>
            </a:prstGeom>
            <a:noFill/>
            <a:ln>
              <a:noFill/>
            </a:ln>
          </p:spPr>
          <p:txBody>
            <a:bodyPr anchorCtr="0" anchor="ctr" bIns="12700" lIns="76550" spcFirstLastPara="1" rIns="76550"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1</a:t>
              </a:r>
              <a:endParaRPr/>
            </a:p>
          </p:txBody>
        </p:sp>
        <p:sp>
          <p:nvSpPr>
            <p:cNvPr id="273" name="Google Shape;273;p13"/>
            <p:cNvSpPr/>
            <p:nvPr/>
          </p:nvSpPr>
          <p:spPr>
            <a:xfrm>
              <a:off x="2946" y="3529422"/>
              <a:ext cx="2337792" cy="72"/>
            </a:xfrm>
            <a:prstGeom prst="rect">
              <a:avLst/>
            </a:prstGeom>
            <a:solidFill>
              <a:srgbClr val="75AA95"/>
            </a:solidFill>
            <a:ln cap="flat" cmpd="sng" w="15875">
              <a:solidFill>
                <a:srgbClr val="75AA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2574518" y="256585"/>
              <a:ext cx="2337792" cy="3272909"/>
            </a:xfrm>
            <a:prstGeom prst="rect">
              <a:avLst/>
            </a:prstGeom>
            <a:solidFill>
              <a:srgbClr val="D4E1DC">
                <a:alpha val="89803"/>
              </a:srgbClr>
            </a:solidFill>
            <a:ln cap="flat" cmpd="sng" w="15875">
              <a:solidFill>
                <a:srgbClr val="D4E1D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txBox="1"/>
            <p:nvPr/>
          </p:nvSpPr>
          <p:spPr>
            <a:xfrm>
              <a:off x="2574518" y="1500290"/>
              <a:ext cx="2337792" cy="1963745"/>
            </a:xfrm>
            <a:prstGeom prst="rect">
              <a:avLst/>
            </a:prstGeom>
            <a:noFill/>
            <a:ln>
              <a:noFill/>
            </a:ln>
          </p:spPr>
          <p:txBody>
            <a:bodyPr anchorCtr="0" anchor="t" bIns="330200" lIns="182250" spcFirstLastPara="1" rIns="182250" wrap="square" tIns="330200">
              <a:noAutofit/>
            </a:bodyPr>
            <a:lstStyle/>
            <a:p>
              <a:pPr indent="0" lvl="0" marL="0" marR="0" rtl="0" algn="l">
                <a:lnSpc>
                  <a:spcPct val="90000"/>
                </a:lnSpc>
                <a:spcBef>
                  <a:spcPts val="0"/>
                </a:spcBef>
                <a:spcAft>
                  <a:spcPts val="0"/>
                </a:spcAft>
                <a:buClr>
                  <a:schemeClr val="lt1"/>
                </a:buClr>
                <a:buSzPts val="1800"/>
                <a:buFont typeface="Avenir"/>
                <a:buNone/>
              </a:pPr>
              <a:r>
                <a:rPr lang="en-US" sz="1800">
                  <a:solidFill>
                    <a:schemeClr val="lt1"/>
                  </a:solidFill>
                  <a:latin typeface="Avenir"/>
                  <a:ea typeface="Avenir"/>
                  <a:cs typeface="Avenir"/>
                  <a:sym typeface="Avenir"/>
                </a:rPr>
                <a:t>Imported ”re” package to do text cleaning, at the same time saving all the word regarding flavor</a:t>
              </a:r>
              <a:endParaRPr/>
            </a:p>
          </p:txBody>
        </p:sp>
        <p:sp>
          <p:nvSpPr>
            <p:cNvPr id="276" name="Google Shape;276;p13"/>
            <p:cNvSpPr/>
            <p:nvPr/>
          </p:nvSpPr>
          <p:spPr>
            <a:xfrm>
              <a:off x="3252477" y="583876"/>
              <a:ext cx="981872" cy="981872"/>
            </a:xfrm>
            <a:prstGeom prst="ellipse">
              <a:avLst/>
            </a:prstGeom>
            <a:solidFill>
              <a:srgbClr val="77A999"/>
            </a:solidFill>
            <a:ln cap="flat" cmpd="sng" w="15875">
              <a:solidFill>
                <a:srgbClr val="77A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nvSpPr>
          <p:spPr>
            <a:xfrm>
              <a:off x="3396269" y="727668"/>
              <a:ext cx="694288" cy="694288"/>
            </a:xfrm>
            <a:prstGeom prst="rect">
              <a:avLst/>
            </a:prstGeom>
            <a:noFill/>
            <a:ln>
              <a:noFill/>
            </a:ln>
          </p:spPr>
          <p:txBody>
            <a:bodyPr anchorCtr="0" anchor="ctr" bIns="12700" lIns="76550" spcFirstLastPara="1" rIns="76550"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2</a:t>
              </a:r>
              <a:endParaRPr/>
            </a:p>
          </p:txBody>
        </p:sp>
        <p:sp>
          <p:nvSpPr>
            <p:cNvPr id="278" name="Google Shape;278;p13"/>
            <p:cNvSpPr/>
            <p:nvPr/>
          </p:nvSpPr>
          <p:spPr>
            <a:xfrm>
              <a:off x="2574518" y="3529422"/>
              <a:ext cx="2337792" cy="72"/>
            </a:xfrm>
            <a:prstGeom prst="rect">
              <a:avLst/>
            </a:prstGeom>
            <a:solidFill>
              <a:srgbClr val="79A99B"/>
            </a:solidFill>
            <a:ln cap="flat" cmpd="sng" w="15875">
              <a:solidFill>
                <a:srgbClr val="79A9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5146089" y="256585"/>
              <a:ext cx="2337792" cy="3272909"/>
            </a:xfrm>
            <a:prstGeom prst="rect">
              <a:avLst/>
            </a:prstGeom>
            <a:solidFill>
              <a:srgbClr val="D4E1DE">
                <a:alpha val="89803"/>
              </a:srgbClr>
            </a:solidFill>
            <a:ln cap="flat" cmpd="sng" w="15875">
              <a:solidFill>
                <a:srgbClr val="D4E1D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txBox="1"/>
            <p:nvPr/>
          </p:nvSpPr>
          <p:spPr>
            <a:xfrm>
              <a:off x="5146089" y="1500290"/>
              <a:ext cx="2337792" cy="1963745"/>
            </a:xfrm>
            <a:prstGeom prst="rect">
              <a:avLst/>
            </a:prstGeom>
            <a:noFill/>
            <a:ln>
              <a:noFill/>
            </a:ln>
          </p:spPr>
          <p:txBody>
            <a:bodyPr anchorCtr="0" anchor="t" bIns="330200" lIns="182250" spcFirstLastPara="1" rIns="182250" wrap="square" tIns="330200">
              <a:noAutofit/>
            </a:bodyPr>
            <a:lstStyle/>
            <a:p>
              <a:pPr indent="0" lvl="0" marL="0" marR="0" rtl="0" algn="l">
                <a:lnSpc>
                  <a:spcPct val="90000"/>
                </a:lnSpc>
                <a:spcBef>
                  <a:spcPts val="0"/>
                </a:spcBef>
                <a:spcAft>
                  <a:spcPts val="0"/>
                </a:spcAft>
                <a:buClr>
                  <a:schemeClr val="lt1"/>
                </a:buClr>
                <a:buSzPts val="1800"/>
                <a:buFont typeface="Avenir"/>
                <a:buNone/>
              </a:pPr>
              <a:r>
                <a:rPr lang="en-US" sz="1800">
                  <a:solidFill>
                    <a:schemeClr val="lt1"/>
                  </a:solidFill>
                  <a:latin typeface="Avenir"/>
                  <a:ea typeface="Avenir"/>
                  <a:cs typeface="Avenir"/>
                  <a:sym typeface="Avenir"/>
                </a:rPr>
                <a:t>Using ’Spacy’ package make text into tokens</a:t>
              </a:r>
              <a:endParaRPr/>
            </a:p>
          </p:txBody>
        </p:sp>
        <p:sp>
          <p:nvSpPr>
            <p:cNvPr id="281" name="Google Shape;281;p13"/>
            <p:cNvSpPr/>
            <p:nvPr/>
          </p:nvSpPr>
          <p:spPr>
            <a:xfrm>
              <a:off x="5824049" y="583876"/>
              <a:ext cx="981872" cy="981872"/>
            </a:xfrm>
            <a:prstGeom prst="ellipse">
              <a:avLst/>
            </a:prstGeom>
            <a:solidFill>
              <a:srgbClr val="7BA99F"/>
            </a:solidFill>
            <a:ln cap="flat" cmpd="sng" w="15875">
              <a:solidFill>
                <a:srgbClr val="7BA99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txBox="1"/>
            <p:nvPr/>
          </p:nvSpPr>
          <p:spPr>
            <a:xfrm>
              <a:off x="5967841" y="727668"/>
              <a:ext cx="694288" cy="694288"/>
            </a:xfrm>
            <a:prstGeom prst="rect">
              <a:avLst/>
            </a:prstGeom>
            <a:noFill/>
            <a:ln>
              <a:noFill/>
            </a:ln>
          </p:spPr>
          <p:txBody>
            <a:bodyPr anchorCtr="0" anchor="ctr" bIns="12700" lIns="76550" spcFirstLastPara="1" rIns="76550"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3</a:t>
              </a:r>
              <a:endParaRPr/>
            </a:p>
          </p:txBody>
        </p:sp>
        <p:sp>
          <p:nvSpPr>
            <p:cNvPr id="283" name="Google Shape;283;p13"/>
            <p:cNvSpPr/>
            <p:nvPr/>
          </p:nvSpPr>
          <p:spPr>
            <a:xfrm>
              <a:off x="5146089" y="3529422"/>
              <a:ext cx="2337792" cy="72"/>
            </a:xfrm>
            <a:prstGeom prst="rect">
              <a:avLst/>
            </a:prstGeom>
            <a:solidFill>
              <a:srgbClr val="7CA8A2"/>
            </a:solidFill>
            <a:ln cap="flat" cmpd="sng" w="15875">
              <a:solidFill>
                <a:srgbClr val="7CA8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7717661" y="256585"/>
              <a:ext cx="2337792" cy="3272909"/>
            </a:xfrm>
            <a:prstGeom prst="rect">
              <a:avLst/>
            </a:prstGeom>
            <a:solidFill>
              <a:srgbClr val="D5E0DF">
                <a:alpha val="89803"/>
              </a:srgbClr>
            </a:solidFill>
            <a:ln cap="flat" cmpd="sng" w="15875">
              <a:solidFill>
                <a:srgbClr val="D5E0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txBox="1"/>
            <p:nvPr/>
          </p:nvSpPr>
          <p:spPr>
            <a:xfrm>
              <a:off x="7717661" y="1500290"/>
              <a:ext cx="2337792" cy="1963745"/>
            </a:xfrm>
            <a:prstGeom prst="rect">
              <a:avLst/>
            </a:prstGeom>
            <a:noFill/>
            <a:ln>
              <a:noFill/>
            </a:ln>
          </p:spPr>
          <p:txBody>
            <a:bodyPr anchorCtr="0" anchor="t" bIns="330200" lIns="182250" spcFirstLastPara="1" rIns="182250" wrap="square" tIns="330200">
              <a:noAutofit/>
            </a:bodyPr>
            <a:lstStyle/>
            <a:p>
              <a:pPr indent="0" lvl="0" marL="0" marR="0" rtl="0" algn="l">
                <a:lnSpc>
                  <a:spcPct val="90000"/>
                </a:lnSpc>
                <a:spcBef>
                  <a:spcPts val="0"/>
                </a:spcBef>
                <a:spcAft>
                  <a:spcPts val="0"/>
                </a:spcAft>
                <a:buClr>
                  <a:schemeClr val="lt1"/>
                </a:buClr>
                <a:buSzPts val="1800"/>
                <a:buFont typeface="Avenir"/>
                <a:buNone/>
              </a:pPr>
              <a:r>
                <a:rPr lang="en-US" sz="1800">
                  <a:solidFill>
                    <a:schemeClr val="lt1"/>
                  </a:solidFill>
                  <a:latin typeface="Avenir"/>
                  <a:ea typeface="Avenir"/>
                  <a:cs typeface="Avenir"/>
                  <a:sym typeface="Avenir"/>
                </a:rPr>
                <a:t>Creating frequency word counting functions and generate new data frame of each word occurrence</a:t>
              </a:r>
              <a:br>
                <a:rPr lang="en-US" sz="1800">
                  <a:solidFill>
                    <a:schemeClr val="lt1"/>
                  </a:solidFill>
                  <a:latin typeface="Avenir"/>
                  <a:ea typeface="Avenir"/>
                  <a:cs typeface="Avenir"/>
                  <a:sym typeface="Avenir"/>
                </a:rPr>
              </a:br>
              <a:endParaRPr sz="1800">
                <a:solidFill>
                  <a:schemeClr val="lt1"/>
                </a:solidFill>
                <a:latin typeface="Avenir"/>
                <a:ea typeface="Avenir"/>
                <a:cs typeface="Avenir"/>
                <a:sym typeface="Avenir"/>
              </a:endParaRPr>
            </a:p>
          </p:txBody>
        </p:sp>
        <p:sp>
          <p:nvSpPr>
            <p:cNvPr id="286" name="Google Shape;286;p13"/>
            <p:cNvSpPr/>
            <p:nvPr/>
          </p:nvSpPr>
          <p:spPr>
            <a:xfrm>
              <a:off x="8395620" y="583876"/>
              <a:ext cx="981872" cy="981872"/>
            </a:xfrm>
            <a:prstGeom prst="ellipse">
              <a:avLst/>
            </a:prstGeom>
            <a:solidFill>
              <a:srgbClr val="7DA9A5"/>
            </a:solidFill>
            <a:ln cap="flat" cmpd="sng" w="15875">
              <a:solidFill>
                <a:srgbClr val="7DA9A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nvSpPr>
          <p:spPr>
            <a:xfrm>
              <a:off x="8539412" y="727668"/>
              <a:ext cx="694288" cy="694288"/>
            </a:xfrm>
            <a:prstGeom prst="rect">
              <a:avLst/>
            </a:prstGeom>
            <a:noFill/>
            <a:ln>
              <a:noFill/>
            </a:ln>
          </p:spPr>
          <p:txBody>
            <a:bodyPr anchorCtr="0" anchor="ctr" bIns="12700" lIns="76550" spcFirstLastPara="1" rIns="76550" wrap="square" tIns="12700">
              <a:noAutofit/>
            </a:bodyPr>
            <a:lstStyle/>
            <a:p>
              <a:pPr indent="0" lvl="0" marL="0" marR="0" rtl="0" algn="ctr">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4</a:t>
              </a:r>
              <a:endParaRPr/>
            </a:p>
          </p:txBody>
        </p:sp>
        <p:sp>
          <p:nvSpPr>
            <p:cNvPr id="288" name="Google Shape;288;p13"/>
            <p:cNvSpPr/>
            <p:nvPr/>
          </p:nvSpPr>
          <p:spPr>
            <a:xfrm>
              <a:off x="7717661" y="3529422"/>
              <a:ext cx="2337792" cy="72"/>
            </a:xfrm>
            <a:prstGeom prst="rect">
              <a:avLst/>
            </a:prstGeom>
            <a:solidFill>
              <a:srgbClr val="7FA8A6"/>
            </a:solidFill>
            <a:ln cap="flat" cmpd="sng" w="15875">
              <a:solidFill>
                <a:srgbClr val="7FA8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2" name="Shape 292"/>
        <p:cNvGrpSpPr/>
        <p:nvPr/>
      </p:nvGrpSpPr>
      <p:grpSpPr>
        <a:xfrm>
          <a:off x="0" y="0"/>
          <a:ext cx="0" cy="0"/>
          <a:chOff x="0" y="0"/>
          <a:chExt cx="0" cy="0"/>
        </a:xfrm>
      </p:grpSpPr>
      <p:sp>
        <p:nvSpPr>
          <p:cNvPr id="293" name="Google Shape;293;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5" name="Google Shape;295;p14"/>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close up of a keyboard&#10;&#10;Description automatically generated" id="296" name="Google Shape;296;p14"/>
          <p:cNvPicPr preferRelativeResize="0"/>
          <p:nvPr/>
        </p:nvPicPr>
        <p:blipFill rotWithShape="1">
          <a:blip r:embed="rId3">
            <a:alphaModFix/>
          </a:blip>
          <a:srcRect b="0" l="0" r="0" t="0"/>
          <a:stretch/>
        </p:blipFill>
        <p:spPr>
          <a:xfrm>
            <a:off x="1440372" y="733906"/>
            <a:ext cx="1871933" cy="5273056"/>
          </a:xfrm>
          <a:prstGeom prst="rect">
            <a:avLst/>
          </a:prstGeom>
          <a:noFill/>
          <a:ln>
            <a:noFill/>
          </a:ln>
        </p:spPr>
      </p:pic>
      <p:cxnSp>
        <p:nvCxnSpPr>
          <p:cNvPr id="297" name="Google Shape;297;p14"/>
          <p:cNvCxnSpPr/>
          <p:nvPr/>
        </p:nvCxnSpPr>
        <p:spPr>
          <a:xfrm>
            <a:off x="6096000" y="1038225"/>
            <a:ext cx="0" cy="4762500"/>
          </a:xfrm>
          <a:prstGeom prst="straightConnector1">
            <a:avLst/>
          </a:prstGeom>
          <a:noFill/>
          <a:ln cap="flat" cmpd="sng" w="12700">
            <a:solidFill>
              <a:srgbClr val="262626"/>
            </a:solidFill>
            <a:prstDash val="solid"/>
            <a:round/>
            <a:headEnd len="sm" w="sm" type="none"/>
            <a:tailEnd len="sm" w="sm" type="none"/>
          </a:ln>
        </p:spPr>
      </p:cxnSp>
      <p:pic>
        <p:nvPicPr>
          <p:cNvPr id="298" name="Google Shape;298;p14"/>
          <p:cNvPicPr preferRelativeResize="0"/>
          <p:nvPr/>
        </p:nvPicPr>
        <p:blipFill rotWithShape="1">
          <a:blip r:embed="rId4">
            <a:alphaModFix/>
          </a:blip>
          <a:srcRect b="0" l="0" r="0" t="0"/>
          <a:stretch/>
        </p:blipFill>
        <p:spPr>
          <a:xfrm>
            <a:off x="3512213" y="792472"/>
            <a:ext cx="7643467" cy="53316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15"/>
          <p:cNvPicPr preferRelativeResize="0"/>
          <p:nvPr/>
        </p:nvPicPr>
        <p:blipFill rotWithShape="1">
          <a:blip r:embed="rId3">
            <a:alphaModFix/>
          </a:blip>
          <a:srcRect b="0" l="0" r="0" t="15730"/>
          <a:stretch/>
        </p:blipFill>
        <p:spPr>
          <a:xfrm>
            <a:off x="-1" y="10"/>
            <a:ext cx="12191999" cy="6857990"/>
          </a:xfrm>
          <a:prstGeom prst="rect">
            <a:avLst/>
          </a:prstGeom>
          <a:noFill/>
          <a:ln>
            <a:noFill/>
          </a:ln>
        </p:spPr>
      </p:pic>
      <p:sp>
        <p:nvSpPr>
          <p:cNvPr id="304" name="Google Shape;304;p15"/>
          <p:cNvSpPr txBox="1"/>
          <p:nvPr>
            <p:ph type="ctrTitle"/>
          </p:nvPr>
        </p:nvSpPr>
        <p:spPr>
          <a:xfrm>
            <a:off x="735791" y="3331444"/>
            <a:ext cx="6470692" cy="12293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Avenir"/>
              <a:buNone/>
            </a:pPr>
            <a:r>
              <a:rPr lang="en-US" sz="3800">
                <a:solidFill>
                  <a:schemeClr val="dk1"/>
                </a:solidFill>
              </a:rPr>
              <a:t>Machine Learning- Kmodes Implementation Strategies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Finding similar products using Kmode clustering</a:t>
            </a:r>
            <a:endParaRPr/>
          </a:p>
        </p:txBody>
      </p:sp>
      <p:sp>
        <p:nvSpPr>
          <p:cNvPr id="310" name="Google Shape;310;p16"/>
          <p:cNvSpPr txBox="1"/>
          <p:nvPr>
            <p:ph idx="1" type="body"/>
          </p:nvPr>
        </p:nvSpPr>
        <p:spPr>
          <a:xfrm>
            <a:off x="1097280" y="2108201"/>
            <a:ext cx="3786954" cy="3824248"/>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AutoNum type="arabicPeriod"/>
            </a:pPr>
            <a:r>
              <a:rPr lang="en-US"/>
              <a:t>We have recorded the cost  when having different number of clusters, such as range from 1 to 20 clusters. The elbow method on the right shows after 7.5, the cost will drop </a:t>
            </a:r>
            <a:r>
              <a:rPr lang="en-US"/>
              <a:t>dramatically</a:t>
            </a:r>
            <a:r>
              <a:rPr lang="en-US"/>
              <a:t>. </a:t>
            </a:r>
            <a:endParaRPr/>
          </a:p>
          <a:p>
            <a:pPr indent="0" lvl="0" marL="91440" rtl="0" algn="l">
              <a:lnSpc>
                <a:spcPct val="110000"/>
              </a:lnSpc>
              <a:spcBef>
                <a:spcPts val="0"/>
              </a:spcBef>
              <a:spcAft>
                <a:spcPts val="0"/>
              </a:spcAft>
              <a:buNone/>
            </a:pPr>
            <a:r>
              <a:t/>
            </a:r>
            <a:endParaRPr/>
          </a:p>
          <a:p>
            <a:pPr indent="-114300" lvl="0" marL="91440" rtl="0" algn="l">
              <a:lnSpc>
                <a:spcPct val="110000"/>
              </a:lnSpc>
              <a:spcBef>
                <a:spcPts val="0"/>
              </a:spcBef>
              <a:spcAft>
                <a:spcPts val="0"/>
              </a:spcAft>
              <a:buSzPts val="1800"/>
              <a:buAutoNum type="arabicPeriod"/>
            </a:pPr>
            <a:r>
              <a:rPr lang="en-US"/>
              <a:t>Thus we take 8 as our optimal number of </a:t>
            </a:r>
            <a:r>
              <a:rPr lang="en-US"/>
              <a:t>clustering</a:t>
            </a:r>
            <a:r>
              <a:rPr lang="en-US"/>
              <a:t>.</a:t>
            </a:r>
            <a:endParaRPr/>
          </a:p>
        </p:txBody>
      </p:sp>
      <p:pic>
        <p:nvPicPr>
          <p:cNvPr id="311" name="Google Shape;311;p16"/>
          <p:cNvPicPr preferRelativeResize="0"/>
          <p:nvPr/>
        </p:nvPicPr>
        <p:blipFill rotWithShape="1">
          <a:blip r:embed="rId3">
            <a:alphaModFix/>
          </a:blip>
          <a:srcRect b="0" l="0" r="0" t="0"/>
          <a:stretch/>
        </p:blipFill>
        <p:spPr>
          <a:xfrm>
            <a:off x="5217977" y="2108200"/>
            <a:ext cx="5325997" cy="3824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Finding similar products using Kmode clustering</a:t>
            </a:r>
            <a:endParaRPr/>
          </a:p>
        </p:txBody>
      </p:sp>
      <p:sp>
        <p:nvSpPr>
          <p:cNvPr id="317" name="Google Shape;317;p17"/>
          <p:cNvSpPr txBox="1"/>
          <p:nvPr>
            <p:ph idx="1" type="body"/>
          </p:nvPr>
        </p:nvSpPr>
        <p:spPr>
          <a:xfrm>
            <a:off x="1097280" y="2108201"/>
            <a:ext cx="9128760" cy="3824248"/>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n-US"/>
              <a:t>Initiating Kmode cluster prediction:</a:t>
            </a:r>
            <a:endParaRPr/>
          </a:p>
          <a:p>
            <a:pPr indent="0" lvl="0" marL="91440" rtl="0" algn="l">
              <a:lnSpc>
                <a:spcPct val="110000"/>
              </a:lnSpc>
              <a:spcBef>
                <a:spcPts val="1400"/>
              </a:spcBef>
              <a:spcAft>
                <a:spcPts val="0"/>
              </a:spcAft>
              <a:buSzPts val="2000"/>
              <a:buNone/>
            </a:pPr>
            <a:r>
              <a:t/>
            </a:r>
            <a:endParaRPr/>
          </a:p>
          <a:p>
            <a:pPr indent="0" lvl="0" marL="91440" rtl="0" algn="l">
              <a:lnSpc>
                <a:spcPct val="110000"/>
              </a:lnSpc>
              <a:spcBef>
                <a:spcPts val="1400"/>
              </a:spcBef>
              <a:spcAft>
                <a:spcPts val="0"/>
              </a:spcAft>
              <a:buSzPts val="2000"/>
              <a:buNone/>
            </a:pPr>
            <a:r>
              <a:t/>
            </a:r>
            <a:endParaRPr/>
          </a:p>
          <a:p>
            <a:pPr indent="0" lvl="0" marL="0" rtl="0" algn="l">
              <a:lnSpc>
                <a:spcPct val="110000"/>
              </a:lnSpc>
              <a:spcBef>
                <a:spcPts val="1400"/>
              </a:spcBef>
              <a:spcAft>
                <a:spcPts val="0"/>
              </a:spcAft>
              <a:buSzPts val="2000"/>
              <a:buNone/>
            </a:pPr>
            <a:r>
              <a:rPr lang="en-US"/>
              <a:t>Combining the predicted clusters with the original data frame.</a:t>
            </a:r>
            <a:endParaRPr/>
          </a:p>
          <a:p>
            <a:pPr indent="0" lvl="0" marL="0" rtl="0" algn="l">
              <a:lnSpc>
                <a:spcPct val="110000"/>
              </a:lnSpc>
              <a:spcBef>
                <a:spcPts val="1400"/>
              </a:spcBef>
              <a:spcAft>
                <a:spcPts val="0"/>
              </a:spcAft>
              <a:buSzPts val="2000"/>
              <a:buNone/>
            </a:pPr>
            <a:r>
              <a:t/>
            </a:r>
            <a:endParaRPr/>
          </a:p>
        </p:txBody>
      </p:sp>
      <p:pic>
        <p:nvPicPr>
          <p:cNvPr descr="A screenshot of a cell phone&#10;&#10;Description automatically generated" id="318" name="Google Shape;318;p17"/>
          <p:cNvPicPr preferRelativeResize="0"/>
          <p:nvPr/>
        </p:nvPicPr>
        <p:blipFill rotWithShape="1">
          <a:blip r:embed="rId3">
            <a:alphaModFix/>
          </a:blip>
          <a:srcRect b="0" l="0" r="0" t="0"/>
          <a:stretch/>
        </p:blipFill>
        <p:spPr>
          <a:xfrm>
            <a:off x="1097280" y="2613165"/>
            <a:ext cx="5664200" cy="1041400"/>
          </a:xfrm>
          <a:prstGeom prst="rect">
            <a:avLst/>
          </a:prstGeom>
          <a:noFill/>
          <a:ln>
            <a:noFill/>
          </a:ln>
        </p:spPr>
      </p:pic>
      <p:pic>
        <p:nvPicPr>
          <p:cNvPr descr="A picture containing knife&#10;&#10;Description automatically generated" id="319" name="Google Shape;319;p17"/>
          <p:cNvPicPr preferRelativeResize="0"/>
          <p:nvPr/>
        </p:nvPicPr>
        <p:blipFill rotWithShape="1">
          <a:blip r:embed="rId4">
            <a:alphaModFix/>
          </a:blip>
          <a:srcRect b="0" l="0" r="0" t="0"/>
          <a:stretch/>
        </p:blipFill>
        <p:spPr>
          <a:xfrm>
            <a:off x="1097280" y="4205249"/>
            <a:ext cx="7759700" cy="172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7" name="Google Shape;127;p2"/>
          <p:cNvSpPr txBox="1"/>
          <p:nvPr>
            <p:ph type="title"/>
          </p:nvPr>
        </p:nvSpPr>
        <p:spPr>
          <a:xfrm>
            <a:off x="643468" y="643467"/>
            <a:ext cx="3073550" cy="512620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3F3F3F"/>
              </a:buClr>
              <a:buSzPts val="4700"/>
              <a:buFont typeface="Avenir"/>
              <a:buNone/>
            </a:pPr>
            <a:r>
              <a:rPr lang="en-US"/>
              <a:t>Proposal</a:t>
            </a:r>
            <a:endParaRPr/>
          </a:p>
        </p:txBody>
      </p:sp>
      <p:cxnSp>
        <p:nvCxnSpPr>
          <p:cNvPr id="128" name="Google Shape;128;p2"/>
          <p:cNvCxnSpPr/>
          <p:nvPr/>
        </p:nvCxnSpPr>
        <p:spPr>
          <a:xfrm>
            <a:off x="4042052" y="1778497"/>
            <a:ext cx="0" cy="3200400"/>
          </a:xfrm>
          <a:prstGeom prst="straightConnector1">
            <a:avLst/>
          </a:prstGeom>
          <a:noFill/>
          <a:ln cap="flat" cmpd="sng" w="19050">
            <a:solidFill>
              <a:schemeClr val="dk1"/>
            </a:solidFill>
            <a:prstDash val="solid"/>
            <a:miter lim="800000"/>
            <a:headEnd len="sm" w="sm" type="none"/>
            <a:tailEnd len="sm" w="sm" type="none"/>
          </a:ln>
        </p:spPr>
      </p:cxnSp>
      <p:sp>
        <p:nvSpPr>
          <p:cNvPr id="129" name="Google Shape;129;p2"/>
          <p:cNvSpPr txBox="1"/>
          <p:nvPr>
            <p:ph idx="1" type="body"/>
          </p:nvPr>
        </p:nvSpPr>
        <p:spPr>
          <a:xfrm>
            <a:off x="4363786" y="621697"/>
            <a:ext cx="6791894" cy="5147973"/>
          </a:xfrm>
          <a:prstGeom prst="rect">
            <a:avLst/>
          </a:prstGeom>
          <a:noFill/>
          <a:ln>
            <a:noFill/>
          </a:ln>
        </p:spPr>
        <p:txBody>
          <a:bodyPr anchorCtr="0" anchor="ctr" bIns="45700" lIns="0" spcFirstLastPara="1" rIns="0" wrap="square" tIns="45700">
            <a:normAutofit/>
          </a:bodyPr>
          <a:lstStyle/>
          <a:p>
            <a:pPr indent="-127000" lvl="0" marL="91440" rtl="0" algn="l">
              <a:lnSpc>
                <a:spcPct val="110000"/>
              </a:lnSpc>
              <a:spcBef>
                <a:spcPts val="0"/>
              </a:spcBef>
              <a:spcAft>
                <a:spcPts val="0"/>
              </a:spcAft>
              <a:buSzPts val="2000"/>
              <a:buChar char=" "/>
            </a:pPr>
            <a:r>
              <a:rPr lang="en-US"/>
              <a:t>In this capstone, we are going to create a deep product analysis and marketing research tool for </a:t>
            </a:r>
            <a:r>
              <a:rPr lang="en-US"/>
              <a:t>thousands of products of</a:t>
            </a:r>
            <a:r>
              <a:rPr lang="en-US"/>
              <a:t> NorCal Cannabis, which will help them to consolidate cannabis ecommerce data from publicly available sources. We will implement NLP techniques, specifically</a:t>
            </a:r>
            <a:r>
              <a:rPr b="1" lang="en-US"/>
              <a:t> Spacy</a:t>
            </a:r>
            <a:r>
              <a:rPr lang="en-US"/>
              <a:t> package and some text cleaning techniques to deal the word configuration, as well as Kmodes unsupervised learning to find similar clusters for their variety of products since we don’t have a targeted value and the data are all categorical data. </a:t>
            </a:r>
            <a:endParaRPr/>
          </a:p>
        </p:txBody>
      </p:sp>
      <p:sp>
        <p:nvSpPr>
          <p:cNvPr id="130" name="Google Shape;130;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Deliverable result</a:t>
            </a:r>
            <a:endParaRPr/>
          </a:p>
        </p:txBody>
      </p:sp>
      <p:sp>
        <p:nvSpPr>
          <p:cNvPr id="325" name="Google Shape;325;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1400"/>
              <a:buChar char=" "/>
            </a:pPr>
            <a:r>
              <a:rPr lang="en-US" sz="1400"/>
              <a:t>Week1&amp;week2 </a:t>
            </a:r>
            <a:endParaRPr sz="1400"/>
          </a:p>
          <a:p>
            <a:pPr indent="-91440" lvl="0" marL="91440" rtl="0" algn="l">
              <a:lnSpc>
                <a:spcPct val="90000"/>
              </a:lnSpc>
              <a:spcBef>
                <a:spcPts val="1400"/>
              </a:spcBef>
              <a:spcAft>
                <a:spcPts val="0"/>
              </a:spcAft>
              <a:buSzPts val="1400"/>
              <a:buChar char=" "/>
            </a:pPr>
            <a:r>
              <a:rPr lang="en-US" sz="1400"/>
              <a:t>Introduction to Capstone and Research. </a:t>
            </a:r>
            <a:endParaRPr sz="1400"/>
          </a:p>
          <a:p>
            <a:pPr indent="-91440" lvl="0" marL="91440" rtl="0" algn="l">
              <a:lnSpc>
                <a:spcPct val="90000"/>
              </a:lnSpc>
              <a:spcBef>
                <a:spcPts val="1400"/>
              </a:spcBef>
              <a:spcAft>
                <a:spcPts val="0"/>
              </a:spcAft>
              <a:buSzPts val="1400"/>
              <a:buChar char=" "/>
            </a:pPr>
            <a:r>
              <a:rPr lang="en-US" sz="1400"/>
              <a:t>Overview the dataset</a:t>
            </a:r>
            <a:endParaRPr sz="1400"/>
          </a:p>
          <a:p>
            <a:pPr indent="-91440" lvl="0" marL="91440" rtl="0" algn="l">
              <a:lnSpc>
                <a:spcPct val="90000"/>
              </a:lnSpc>
              <a:spcBef>
                <a:spcPts val="1400"/>
              </a:spcBef>
              <a:spcAft>
                <a:spcPts val="0"/>
              </a:spcAft>
              <a:buSzPts val="1400"/>
              <a:buChar char=" "/>
            </a:pPr>
            <a:r>
              <a:rPr lang="en-US" sz="1400"/>
              <a:t>Discussion what to do and make a draft proposal</a:t>
            </a:r>
            <a:endParaRPr sz="1400"/>
          </a:p>
          <a:p>
            <a:pPr indent="-91440" lvl="0" marL="91440" rtl="0" algn="l">
              <a:lnSpc>
                <a:spcPct val="90000"/>
              </a:lnSpc>
              <a:spcBef>
                <a:spcPts val="1400"/>
              </a:spcBef>
              <a:spcAft>
                <a:spcPts val="0"/>
              </a:spcAft>
              <a:buSzPts val="1400"/>
              <a:buChar char=" "/>
            </a:pPr>
            <a:r>
              <a:rPr lang="en-US" sz="1400"/>
              <a:t>Week3&amp;week4</a:t>
            </a:r>
            <a:endParaRPr sz="1400"/>
          </a:p>
          <a:p>
            <a:pPr indent="-91440" lvl="0" marL="91440" rtl="0" algn="l">
              <a:lnSpc>
                <a:spcPct val="90000"/>
              </a:lnSpc>
              <a:spcBef>
                <a:spcPts val="1400"/>
              </a:spcBef>
              <a:spcAft>
                <a:spcPts val="0"/>
              </a:spcAft>
              <a:buSzPts val="1400"/>
              <a:buChar char=" "/>
            </a:pPr>
            <a:r>
              <a:rPr lang="en-US" sz="1400"/>
              <a:t>Based on the draft and we will add more things</a:t>
            </a:r>
            <a:endParaRPr sz="1400"/>
          </a:p>
          <a:p>
            <a:pPr indent="-91440" lvl="0" marL="91440" rtl="0" algn="l">
              <a:lnSpc>
                <a:spcPct val="90000"/>
              </a:lnSpc>
              <a:spcBef>
                <a:spcPts val="1400"/>
              </a:spcBef>
              <a:spcAft>
                <a:spcPts val="0"/>
              </a:spcAft>
              <a:buSzPts val="1400"/>
              <a:buChar char=" "/>
            </a:pPr>
            <a:r>
              <a:rPr lang="en-US" sz="1400"/>
              <a:t>Business question</a:t>
            </a:r>
            <a:endParaRPr sz="1400"/>
          </a:p>
          <a:p>
            <a:pPr indent="-91440" lvl="0" marL="91440" rtl="0" algn="l">
              <a:lnSpc>
                <a:spcPct val="90000"/>
              </a:lnSpc>
              <a:spcBef>
                <a:spcPts val="1400"/>
              </a:spcBef>
              <a:spcAft>
                <a:spcPts val="0"/>
              </a:spcAft>
              <a:buSzPts val="1400"/>
              <a:buChar char=" "/>
            </a:pPr>
            <a:r>
              <a:rPr lang="en-US" sz="1400"/>
              <a:t>Some specific strategies to deal with data</a:t>
            </a:r>
            <a:endParaRPr sz="1400"/>
          </a:p>
          <a:p>
            <a:pPr indent="-91440" lvl="0" marL="91440" rtl="0" algn="l">
              <a:lnSpc>
                <a:spcPct val="90000"/>
              </a:lnSpc>
              <a:spcBef>
                <a:spcPts val="1400"/>
              </a:spcBef>
              <a:spcAft>
                <a:spcPts val="0"/>
              </a:spcAft>
              <a:buSzPts val="1400"/>
              <a:buChar char=" "/>
            </a:pPr>
            <a:r>
              <a:rPr lang="en-US" sz="1400"/>
              <a:t>Team resource allocation </a:t>
            </a:r>
            <a:endParaRPr sz="1400"/>
          </a:p>
          <a:p>
            <a:pPr indent="-91440" lvl="0" marL="91440" rtl="0" algn="l">
              <a:lnSpc>
                <a:spcPct val="90000"/>
              </a:lnSpc>
              <a:spcBef>
                <a:spcPts val="1400"/>
              </a:spcBef>
              <a:spcAft>
                <a:spcPts val="0"/>
              </a:spcAft>
              <a:buSzPts val="1400"/>
              <a:buChar char=" "/>
            </a:pPr>
            <a:r>
              <a:rPr lang="en-US" sz="1400"/>
              <a:t>Timelines</a:t>
            </a:r>
            <a:endParaRPr sz="1400"/>
          </a:p>
          <a:p>
            <a:pPr indent="-2539" lvl="0" marL="91440" rtl="0" algn="l">
              <a:lnSpc>
                <a:spcPct val="90000"/>
              </a:lnSpc>
              <a:spcBef>
                <a:spcPts val="1400"/>
              </a:spcBef>
              <a:spcAft>
                <a:spcPts val="0"/>
              </a:spcAft>
              <a:buSzPts val="1400"/>
              <a:buNone/>
            </a:pPr>
            <a:r>
              <a:t/>
            </a:r>
            <a:endParaRPr sz="1400"/>
          </a:p>
        </p:txBody>
      </p:sp>
      <p:pic>
        <p:nvPicPr>
          <p:cNvPr id="326" name="Google Shape;326;p18"/>
          <p:cNvPicPr preferRelativeResize="0"/>
          <p:nvPr/>
        </p:nvPicPr>
        <p:blipFill rotWithShape="1">
          <a:blip r:embed="rId3">
            <a:alphaModFix/>
          </a:blip>
          <a:srcRect b="0" l="0" r="0" t="0"/>
          <a:stretch/>
        </p:blipFill>
        <p:spPr>
          <a:xfrm>
            <a:off x="1097280" y="1982046"/>
            <a:ext cx="8915400" cy="401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g8287ea9567_0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8287ea9567_0_0"/>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t/>
            </a:r>
            <a:endParaRPr/>
          </a:p>
        </p:txBody>
      </p:sp>
      <p:pic>
        <p:nvPicPr>
          <p:cNvPr id="333" name="Google Shape;333;g8287ea9567_0_0"/>
          <p:cNvPicPr preferRelativeResize="0"/>
          <p:nvPr/>
        </p:nvPicPr>
        <p:blipFill>
          <a:blip r:embed="rId3">
            <a:alphaModFix/>
          </a:blip>
          <a:stretch>
            <a:fillRect/>
          </a:stretch>
        </p:blipFill>
        <p:spPr>
          <a:xfrm>
            <a:off x="847317" y="614325"/>
            <a:ext cx="10001584" cy="525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19"/>
          <p:cNvPicPr preferRelativeResize="0"/>
          <p:nvPr/>
        </p:nvPicPr>
        <p:blipFill rotWithShape="1">
          <a:blip r:embed="rId3">
            <a:alphaModFix/>
          </a:blip>
          <a:srcRect b="0" l="0" r="0" t="0"/>
          <a:stretch/>
        </p:blipFill>
        <p:spPr>
          <a:xfrm>
            <a:off x="331564" y="130033"/>
            <a:ext cx="9581870" cy="62228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Updated excel sheet</a:t>
            </a:r>
            <a:endParaRPr/>
          </a:p>
        </p:txBody>
      </p:sp>
      <p:pic>
        <p:nvPicPr>
          <p:cNvPr descr="A close up of a piece of paper&#10;&#10;Description automatically generated" id="344" name="Google Shape;344;p20"/>
          <p:cNvPicPr preferRelativeResize="0"/>
          <p:nvPr>
            <p:ph idx="1" type="body"/>
          </p:nvPr>
        </p:nvPicPr>
        <p:blipFill rotWithShape="1">
          <a:blip r:embed="rId3">
            <a:alphaModFix/>
          </a:blip>
          <a:srcRect b="0" l="0" r="0" t="0"/>
          <a:stretch/>
        </p:blipFill>
        <p:spPr>
          <a:xfrm>
            <a:off x="2697480" y="2161266"/>
            <a:ext cx="6293410" cy="39266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Conclusion:</a:t>
            </a:r>
            <a:endParaRPr/>
          </a:p>
        </p:txBody>
      </p:sp>
      <p:sp>
        <p:nvSpPr>
          <p:cNvPr id="350" name="Google Shape;350;p2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342900" lvl="0" marL="457200" rtl="0" algn="l">
              <a:lnSpc>
                <a:spcPct val="130000"/>
              </a:lnSpc>
              <a:spcBef>
                <a:spcPts val="1400"/>
              </a:spcBef>
              <a:spcAft>
                <a:spcPts val="0"/>
              </a:spcAft>
              <a:buSzPts val="1800"/>
              <a:buChar char="❖"/>
            </a:pPr>
            <a:r>
              <a:rPr lang="en-US" sz="1800"/>
              <a:t> There are 43,800 unique products in the dataset, which have been divided by 5 category and 30 sub-category. </a:t>
            </a:r>
            <a:endParaRPr sz="1800"/>
          </a:p>
          <a:p>
            <a:pPr indent="-342900" lvl="0" marL="457200" rtl="0" algn="l">
              <a:lnSpc>
                <a:spcPct val="130000"/>
              </a:lnSpc>
              <a:spcBef>
                <a:spcPts val="0"/>
              </a:spcBef>
              <a:spcAft>
                <a:spcPts val="0"/>
              </a:spcAft>
              <a:buSzPts val="1800"/>
              <a:buChar char="❖"/>
            </a:pPr>
            <a:r>
              <a:rPr lang="en-US" sz="1800"/>
              <a:t>The most single popular product called citrus funk under inhalable category and flower-unbranded sub-category. The most single popular category is Inhalable product which contains more than half of all products. The most popular sub-category is flower-unbranded. </a:t>
            </a:r>
            <a:endParaRPr sz="1800"/>
          </a:p>
          <a:p>
            <a:pPr indent="-342900" lvl="0" marL="457200" rtl="0" algn="l">
              <a:lnSpc>
                <a:spcPct val="130000"/>
              </a:lnSpc>
              <a:spcBef>
                <a:spcPts val="0"/>
              </a:spcBef>
              <a:spcAft>
                <a:spcPts val="0"/>
              </a:spcAft>
              <a:buSzPts val="1800"/>
              <a:buChar char="❖"/>
            </a:pPr>
            <a:r>
              <a:rPr lang="en-US" sz="1800"/>
              <a:t>The most occuring Gummy product is wana sour gummy 100mg. The most commonly occuring gummy flavor is fruit, followed by strawberry, watermelon and so on.</a:t>
            </a:r>
            <a:endParaRPr sz="1800"/>
          </a:p>
          <a:p>
            <a:pPr indent="-342900" lvl="0" marL="457200" rtl="0" algn="l">
              <a:lnSpc>
                <a:spcPct val="130000"/>
              </a:lnSpc>
              <a:spcBef>
                <a:spcPts val="0"/>
              </a:spcBef>
              <a:spcAft>
                <a:spcPts val="0"/>
              </a:spcAft>
              <a:buSzPts val="1800"/>
              <a:buChar char="❖"/>
            </a:pPr>
            <a:r>
              <a:rPr lang="en-US" sz="1800"/>
              <a:t>The most commonly occurring cannabis strain is cbd. </a:t>
            </a:r>
            <a:endParaRPr sz="1800"/>
          </a:p>
          <a:p>
            <a:pPr indent="-342900" lvl="0" marL="457200" rtl="0" algn="l">
              <a:lnSpc>
                <a:spcPct val="130000"/>
              </a:lnSpc>
              <a:spcBef>
                <a:spcPts val="0"/>
              </a:spcBef>
              <a:spcAft>
                <a:spcPts val="0"/>
              </a:spcAft>
              <a:buSzPts val="1800"/>
              <a:buChar char="❖"/>
            </a:pPr>
            <a:r>
              <a:rPr lang="en-US" sz="1800"/>
              <a:t>All products can be divided by 8 groups based on and category and subcategory. </a:t>
            </a:r>
            <a:endParaRPr sz="1800"/>
          </a:p>
          <a:p>
            <a:pPr indent="0" lvl="0" marL="91440" rtl="0" algn="l">
              <a:lnSpc>
                <a:spcPct val="100000"/>
              </a:lnSpc>
              <a:spcBef>
                <a:spcPts val="1400"/>
              </a:spcBef>
              <a:spcAft>
                <a:spcPts val="0"/>
              </a:spcAft>
              <a:buNone/>
            </a:pPr>
            <a:r>
              <a:t/>
            </a:r>
            <a:endParaRPr sz="161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8287ea9567_1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FFFFFF"/>
                </a:solidFill>
              </a:rPr>
              <a:t>NorCal Cannabis Background</a:t>
            </a:r>
            <a:endParaRPr>
              <a:solidFill>
                <a:srgbClr val="FFFFFF"/>
              </a:solidFill>
            </a:endParaRPr>
          </a:p>
        </p:txBody>
      </p:sp>
      <p:sp>
        <p:nvSpPr>
          <p:cNvPr id="136" name="Google Shape;136;g8287ea9567_1_0"/>
          <p:cNvSpPr txBox="1"/>
          <p:nvPr>
            <p:ph idx="1" type="body"/>
          </p:nvPr>
        </p:nvSpPr>
        <p:spPr>
          <a:xfrm>
            <a:off x="1367780" y="2315076"/>
            <a:ext cx="10058400" cy="3760800"/>
          </a:xfrm>
          <a:prstGeom prst="rect">
            <a:avLst/>
          </a:prstGeom>
        </p:spPr>
        <p:txBody>
          <a:bodyPr anchorCtr="0" anchor="t" bIns="45700" lIns="0" spcFirstLastPara="1" rIns="0" wrap="square" tIns="45700">
            <a:noAutofit/>
          </a:bodyPr>
          <a:lstStyle/>
          <a:p>
            <a:pPr indent="-419100" lvl="0" marL="457200" rtl="0" algn="l">
              <a:lnSpc>
                <a:spcPct val="110000"/>
              </a:lnSpc>
              <a:spcBef>
                <a:spcPts val="1200"/>
              </a:spcBef>
              <a:spcAft>
                <a:spcPts val="0"/>
              </a:spcAft>
              <a:buClr>
                <a:srgbClr val="FFFFFF"/>
              </a:buClr>
              <a:buSzPts val="3000"/>
              <a:buFont typeface="Avenir"/>
              <a:buChar char="●"/>
            </a:pPr>
            <a:r>
              <a:rPr b="1" lang="en-US" sz="3000">
                <a:solidFill>
                  <a:srgbClr val="FFFFFF"/>
                </a:solidFill>
              </a:rPr>
              <a:t>Founded in 2015</a:t>
            </a:r>
            <a:endParaRPr b="1" sz="3000">
              <a:solidFill>
                <a:srgbClr val="FFFFFF"/>
              </a:solidFill>
            </a:endParaRPr>
          </a:p>
          <a:p>
            <a:pPr indent="-419100" lvl="0" marL="457200" rtl="0" algn="l">
              <a:lnSpc>
                <a:spcPct val="110000"/>
              </a:lnSpc>
              <a:spcBef>
                <a:spcPts val="0"/>
              </a:spcBef>
              <a:spcAft>
                <a:spcPts val="0"/>
              </a:spcAft>
              <a:buClr>
                <a:srgbClr val="FFFFFF"/>
              </a:buClr>
              <a:buSzPts val="3000"/>
              <a:buFont typeface="Avenir"/>
              <a:buChar char="●"/>
            </a:pPr>
            <a:r>
              <a:rPr b="1" lang="en-US" sz="3000">
                <a:solidFill>
                  <a:srgbClr val="FFFFFF"/>
                </a:solidFill>
              </a:rPr>
              <a:t>Aims to build a cannabis ecosystem</a:t>
            </a:r>
            <a:endParaRPr b="1" sz="3000">
              <a:solidFill>
                <a:srgbClr val="FFFFFF"/>
              </a:solidFill>
            </a:endParaRPr>
          </a:p>
          <a:p>
            <a:pPr indent="-419100" lvl="0" marL="457200" rtl="0" algn="l">
              <a:lnSpc>
                <a:spcPct val="110000"/>
              </a:lnSpc>
              <a:spcBef>
                <a:spcPts val="0"/>
              </a:spcBef>
              <a:spcAft>
                <a:spcPts val="0"/>
              </a:spcAft>
              <a:buClr>
                <a:srgbClr val="FFFFFF"/>
              </a:buClr>
              <a:buSzPts val="3000"/>
              <a:buFont typeface="Avenir"/>
              <a:buChar char="●"/>
            </a:pPr>
            <a:r>
              <a:rPr b="1" lang="en-US" sz="3000">
                <a:solidFill>
                  <a:srgbClr val="FFFFFF"/>
                </a:solidFill>
              </a:rPr>
              <a:t>Raised $27.4 million in 2019</a:t>
            </a:r>
            <a:endParaRPr b="1" sz="3000">
              <a:solidFill>
                <a:srgbClr val="FFFFFF"/>
              </a:solidFill>
            </a:endParaRPr>
          </a:p>
          <a:p>
            <a:pPr indent="-419100" lvl="0" marL="457200" rtl="0" algn="l">
              <a:lnSpc>
                <a:spcPct val="110000"/>
              </a:lnSpc>
              <a:spcBef>
                <a:spcPts val="0"/>
              </a:spcBef>
              <a:spcAft>
                <a:spcPts val="0"/>
              </a:spcAft>
              <a:buClr>
                <a:srgbClr val="FFFFFF"/>
              </a:buClr>
              <a:buSzPts val="3000"/>
              <a:buFont typeface="Avenir"/>
              <a:buChar char="●"/>
            </a:pPr>
            <a:r>
              <a:rPr b="1" lang="en-US" sz="3000">
                <a:solidFill>
                  <a:srgbClr val="FFFFFF"/>
                </a:solidFill>
              </a:rPr>
              <a:t>Operates production facilities with 100,000 sqft of indoor flower canopy</a:t>
            </a:r>
            <a:endParaRPr b="1" sz="3000">
              <a:solidFill>
                <a:srgbClr val="FFFFFF"/>
              </a:solidFill>
            </a:endParaRPr>
          </a:p>
          <a:p>
            <a:pPr indent="-342900" lvl="0" marL="457200" rtl="0" algn="l">
              <a:lnSpc>
                <a:spcPct val="110000"/>
              </a:lnSpc>
              <a:spcBef>
                <a:spcPts val="0"/>
              </a:spcBef>
              <a:spcAft>
                <a:spcPts val="0"/>
              </a:spcAft>
              <a:buClr>
                <a:srgbClr val="FFFFFF"/>
              </a:buClr>
              <a:buSzPts val="1800"/>
              <a:buFont typeface="Arial"/>
              <a:buChar char=" "/>
            </a:pPr>
            <a:r>
              <a:t/>
            </a:r>
            <a:endParaRPr>
              <a:solidFill>
                <a:srgbClr val="FFFFFF"/>
              </a:solidFill>
              <a:latin typeface="Arial"/>
              <a:ea typeface="Arial"/>
              <a:cs typeface="Arial"/>
              <a:sym typeface="Arial"/>
            </a:endParaRPr>
          </a:p>
          <a:p>
            <a:pPr indent="-342900" lvl="0" marL="457200" rtl="0" algn="l">
              <a:lnSpc>
                <a:spcPct val="110000"/>
              </a:lnSpc>
              <a:spcBef>
                <a:spcPts val="0"/>
              </a:spcBef>
              <a:spcAft>
                <a:spcPts val="0"/>
              </a:spcAft>
              <a:buClr>
                <a:srgbClr val="FFFFFF"/>
              </a:buClr>
              <a:buSzPts val="1800"/>
              <a:buFont typeface="Arial"/>
              <a:buChar char=" "/>
            </a:pPr>
            <a:r>
              <a:t/>
            </a:r>
            <a:endParaRPr>
              <a:solidFill>
                <a:srgbClr val="FFFFFF"/>
              </a:solidFill>
              <a:latin typeface="Arial"/>
              <a:ea typeface="Arial"/>
              <a:cs typeface="Arial"/>
              <a:sym typeface="Arial"/>
            </a:endParaRPr>
          </a:p>
          <a:p>
            <a:pPr indent="0" lvl="0" marL="0" rtl="0" algn="l">
              <a:spcBef>
                <a:spcPts val="1200"/>
              </a:spcBef>
              <a:spcAft>
                <a:spcPts val="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0" name="Shape 140"/>
        <p:cNvGrpSpPr/>
        <p:nvPr/>
      </p:nvGrpSpPr>
      <p:grpSpPr>
        <a:xfrm>
          <a:off x="0" y="0"/>
          <a:ext cx="0" cy="0"/>
          <a:chOff x="0" y="0"/>
          <a:chExt cx="0" cy="0"/>
        </a:xfrm>
      </p:grpSpPr>
      <p:pic>
        <p:nvPicPr>
          <p:cNvPr id="141" name="Google Shape;141;p3"/>
          <p:cNvPicPr preferRelativeResize="0"/>
          <p:nvPr/>
        </p:nvPicPr>
        <p:blipFill rotWithShape="1">
          <a:blip r:embed="rId3">
            <a:alphaModFix/>
          </a:blip>
          <a:srcRect b="0" l="0" r="0" t="15730"/>
          <a:stretch/>
        </p:blipFill>
        <p:spPr>
          <a:xfrm>
            <a:off x="-1" y="10"/>
            <a:ext cx="12191999" cy="6857990"/>
          </a:xfrm>
          <a:prstGeom prst="rect">
            <a:avLst/>
          </a:prstGeom>
          <a:noFill/>
          <a:ln>
            <a:noFill/>
          </a:ln>
        </p:spPr>
      </p:pic>
      <p:sp>
        <p:nvSpPr>
          <p:cNvPr id="142" name="Google Shape;142;p3"/>
          <p:cNvSpPr/>
          <p:nvPr/>
        </p:nvSpPr>
        <p:spPr>
          <a:xfrm>
            <a:off x="-1" y="3118982"/>
            <a:ext cx="7537704" cy="2462668"/>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3" name="Google Shape;143;p3"/>
          <p:cNvSpPr txBox="1"/>
          <p:nvPr>
            <p:ph type="ctrTitle"/>
          </p:nvPr>
        </p:nvSpPr>
        <p:spPr>
          <a:xfrm>
            <a:off x="735791" y="3331444"/>
            <a:ext cx="6470692" cy="12293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Avenir"/>
              <a:buNone/>
            </a:pPr>
            <a:r>
              <a:rPr lang="en-US" sz="3800">
                <a:solidFill>
                  <a:schemeClr val="lt1"/>
                </a:solidFill>
              </a:rPr>
              <a:t>Business Question &amp; Implementation Strategies</a:t>
            </a:r>
            <a:endParaRPr/>
          </a:p>
        </p:txBody>
      </p:sp>
      <p:cxnSp>
        <p:nvCxnSpPr>
          <p:cNvPr id="144" name="Google Shape;144;p3"/>
          <p:cNvCxnSpPr/>
          <p:nvPr/>
        </p:nvCxnSpPr>
        <p:spPr>
          <a:xfrm>
            <a:off x="772429" y="4641183"/>
            <a:ext cx="6309360" cy="0"/>
          </a:xfrm>
          <a:prstGeom prst="straightConnector1">
            <a:avLst/>
          </a:prstGeom>
          <a:noFill/>
          <a:ln cap="flat" cmpd="sng" w="19050">
            <a:solidFill>
              <a:schemeClr val="accent1">
                <a:alpha val="89803"/>
              </a:schemeClr>
            </a:solidFill>
            <a:prstDash val="solid"/>
            <a:round/>
            <a:headEnd len="sm" w="sm" type="none"/>
            <a:tailEnd len="sm" w="sm" type="none"/>
          </a:ln>
        </p:spPr>
      </p:cxnSp>
      <p:sp>
        <p:nvSpPr>
          <p:cNvPr id="145" name="Google Shape;145;p3"/>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Business Question</a:t>
            </a:r>
            <a:br>
              <a:rPr lang="en-US"/>
            </a:br>
            <a:endParaRPr/>
          </a:p>
        </p:txBody>
      </p:sp>
      <p:sp>
        <p:nvSpPr>
          <p:cNvPr id="151" name="Google Shape;151;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8745" lvl="0" marL="91440" rtl="0" algn="l">
              <a:lnSpc>
                <a:spcPct val="100000"/>
              </a:lnSpc>
              <a:spcBef>
                <a:spcPts val="0"/>
              </a:spcBef>
              <a:spcAft>
                <a:spcPts val="0"/>
              </a:spcAft>
              <a:buSzPts val="1870"/>
              <a:buFont typeface="Noto Sans Symbols"/>
              <a:buChar char="▪"/>
            </a:pPr>
            <a:r>
              <a:rPr b="1" lang="en-US" sz="1870"/>
              <a:t>Our team serves as the problem-solver for NorCal Cannabis specifically in creating a market research tool that helps the company consolidate cannabis e-commerce data that was collected from publicly available sources.</a:t>
            </a:r>
            <a:endParaRPr/>
          </a:p>
          <a:p>
            <a:pPr indent="-118745" lvl="0" marL="91440" rtl="0" algn="l">
              <a:lnSpc>
                <a:spcPct val="100000"/>
              </a:lnSpc>
              <a:spcBef>
                <a:spcPts val="1400"/>
              </a:spcBef>
              <a:spcAft>
                <a:spcPts val="0"/>
              </a:spcAft>
              <a:buSzPts val="1870"/>
              <a:buFont typeface="Noto Sans Symbols"/>
              <a:buChar char="▪"/>
            </a:pPr>
            <a:r>
              <a:rPr lang="en-US" sz="1870"/>
              <a:t>The main question we are going to focus on are:</a:t>
            </a:r>
            <a:endParaRPr/>
          </a:p>
          <a:p>
            <a:pPr indent="-102552" lvl="0" marL="91440" rtl="0" algn="l">
              <a:lnSpc>
                <a:spcPct val="100000"/>
              </a:lnSpc>
              <a:spcBef>
                <a:spcPts val="1400"/>
              </a:spcBef>
              <a:spcAft>
                <a:spcPts val="0"/>
              </a:spcAft>
              <a:buSzPts val="1615"/>
              <a:buChar char=" "/>
            </a:pPr>
            <a:r>
              <a:rPr lang="en-US" sz="1615"/>
              <a:t>1. What is the total number of individual products in this list?</a:t>
            </a:r>
            <a:endParaRPr/>
          </a:p>
          <a:p>
            <a:pPr indent="-102552" lvl="0" marL="91440" rtl="0" algn="l">
              <a:lnSpc>
                <a:spcPct val="100000"/>
              </a:lnSpc>
              <a:spcBef>
                <a:spcPts val="1400"/>
              </a:spcBef>
              <a:spcAft>
                <a:spcPts val="0"/>
              </a:spcAft>
              <a:buSzPts val="1615"/>
              <a:buChar char=" "/>
            </a:pPr>
            <a:r>
              <a:rPr lang="en-US" sz="1615"/>
              <a:t>2. What is the most-commonly occurring Gummy product?</a:t>
            </a:r>
            <a:endParaRPr/>
          </a:p>
          <a:p>
            <a:pPr indent="-102552" lvl="0" marL="91440" rtl="0" algn="l">
              <a:lnSpc>
                <a:spcPct val="100000"/>
              </a:lnSpc>
              <a:spcBef>
                <a:spcPts val="1400"/>
              </a:spcBef>
              <a:spcAft>
                <a:spcPts val="0"/>
              </a:spcAft>
              <a:buSzPts val="1615"/>
              <a:buChar char=" "/>
            </a:pPr>
            <a:r>
              <a:rPr lang="en-US" sz="1615"/>
              <a:t>3. What is the most commonly occurring Gummy flavor?</a:t>
            </a:r>
            <a:endParaRPr/>
          </a:p>
          <a:p>
            <a:pPr indent="-102552" lvl="0" marL="91440" rtl="0" algn="l">
              <a:lnSpc>
                <a:spcPct val="100000"/>
              </a:lnSpc>
              <a:spcBef>
                <a:spcPts val="1400"/>
              </a:spcBef>
              <a:spcAft>
                <a:spcPts val="0"/>
              </a:spcAft>
              <a:buSzPts val="1615"/>
              <a:buChar char=" "/>
            </a:pPr>
            <a:r>
              <a:rPr lang="en-US" sz="1615"/>
              <a:t>4. What is the most commonly occurring cannabis strain?</a:t>
            </a:r>
            <a:endParaRPr/>
          </a:p>
          <a:p>
            <a:pPr indent="-102552" lvl="0" marL="91440" rtl="0" algn="l">
              <a:lnSpc>
                <a:spcPct val="100000"/>
              </a:lnSpc>
              <a:spcBef>
                <a:spcPts val="1400"/>
              </a:spcBef>
              <a:spcAft>
                <a:spcPts val="0"/>
              </a:spcAft>
              <a:buSzPts val="1615"/>
              <a:buChar char=" "/>
            </a:pPr>
            <a:r>
              <a:rPr lang="en-US" sz="1615"/>
              <a:t>5. How can we find similar products?</a:t>
            </a:r>
            <a:endParaRPr/>
          </a:p>
          <a:p>
            <a:pPr indent="0" lvl="0" marL="91440" rtl="0" algn="l">
              <a:lnSpc>
                <a:spcPct val="90000"/>
              </a:lnSpc>
              <a:spcBef>
                <a:spcPts val="1400"/>
              </a:spcBef>
              <a:spcAft>
                <a:spcPts val="0"/>
              </a:spcAft>
              <a:buSzPts val="1700"/>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5" name="Shape 155"/>
        <p:cNvGrpSpPr/>
        <p:nvPr/>
      </p:nvGrpSpPr>
      <p:grpSpPr>
        <a:xfrm>
          <a:off x="0" y="0"/>
          <a:ext cx="0" cy="0"/>
          <a:chOff x="0" y="0"/>
          <a:chExt cx="0" cy="0"/>
        </a:xfrm>
      </p:grpSpPr>
      <p:pic>
        <p:nvPicPr>
          <p:cNvPr id="156" name="Google Shape;156;p5"/>
          <p:cNvPicPr preferRelativeResize="0"/>
          <p:nvPr/>
        </p:nvPicPr>
        <p:blipFill rotWithShape="1">
          <a:blip r:embed="rId3">
            <a:alphaModFix/>
          </a:blip>
          <a:srcRect b="8334" l="0" r="0" t="31270"/>
          <a:stretch/>
        </p:blipFill>
        <p:spPr>
          <a:xfrm>
            <a:off x="-32" y="10"/>
            <a:ext cx="12192031" cy="4915066"/>
          </a:xfrm>
          <a:prstGeom prst="rect">
            <a:avLst/>
          </a:prstGeom>
          <a:noFill/>
          <a:ln>
            <a:noFill/>
          </a:ln>
        </p:spPr>
      </p:pic>
      <p:sp>
        <p:nvSpPr>
          <p:cNvPr id="157" name="Google Shape;157;p5"/>
          <p:cNvSpPr/>
          <p:nvPr/>
        </p:nvSpPr>
        <p:spPr>
          <a:xfrm>
            <a:off x="1507" y="4915076"/>
            <a:ext cx="12188952" cy="1942924"/>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txBox="1"/>
          <p:nvPr>
            <p:ph type="ctrTitle"/>
          </p:nvPr>
        </p:nvSpPr>
        <p:spPr>
          <a:xfrm>
            <a:off x="828675" y="5120639"/>
            <a:ext cx="7137263" cy="128016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800"/>
              <a:buFont typeface="Avenir"/>
              <a:buNone/>
            </a:pPr>
            <a:r>
              <a:rPr lang="en-US" sz="4800">
                <a:solidFill>
                  <a:srgbClr val="FFFFFF"/>
                </a:solidFill>
              </a:rPr>
              <a:t>EDA &amp; Visualization</a:t>
            </a:r>
            <a:endParaRPr/>
          </a:p>
        </p:txBody>
      </p:sp>
      <p:sp>
        <p:nvSpPr>
          <p:cNvPr id="159" name="Google Shape;159;p5"/>
          <p:cNvSpPr txBox="1"/>
          <p:nvPr>
            <p:ph idx="1" type="subTitle"/>
          </p:nvPr>
        </p:nvSpPr>
        <p:spPr>
          <a:xfrm>
            <a:off x="8289580" y="5120639"/>
            <a:ext cx="3073745" cy="128016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00"/>
              <a:buNone/>
            </a:pPr>
            <a:r>
              <a:rPr lang="en-US" sz="1500">
                <a:solidFill>
                  <a:srgbClr val="FFFFFF"/>
                </a:solidFill>
              </a:rPr>
              <a:t>CAPSTONE</a:t>
            </a:r>
            <a:endParaRPr/>
          </a:p>
        </p:txBody>
      </p:sp>
      <p:cxnSp>
        <p:nvCxnSpPr>
          <p:cNvPr id="160" name="Google Shape;160;p5"/>
          <p:cNvCxnSpPr/>
          <p:nvPr/>
        </p:nvCxnSpPr>
        <p:spPr>
          <a:xfrm rot="-5400000">
            <a:off x="7532813" y="5760720"/>
            <a:ext cx="1188720"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venir"/>
              <a:buNone/>
            </a:pPr>
            <a:r>
              <a:rPr lang="en-US"/>
              <a:t>Data preprocessing</a:t>
            </a:r>
            <a:endParaRPr/>
          </a:p>
        </p:txBody>
      </p:sp>
      <p:sp>
        <p:nvSpPr>
          <p:cNvPr id="166" name="Google Shape;166;p6"/>
          <p:cNvSpPr txBox="1"/>
          <p:nvPr>
            <p:ph idx="1" type="body"/>
          </p:nvPr>
        </p:nvSpPr>
        <p:spPr>
          <a:xfrm>
            <a:off x="8074125" y="2108200"/>
            <a:ext cx="3209700" cy="3760800"/>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n-US"/>
              <a:t>This is a relatively clean dataset with three categorical features and 100,000 </a:t>
            </a:r>
            <a:r>
              <a:rPr lang="en-US"/>
              <a:t>datapoint with 2235 missing value. There are 43800 unique products in total as showed. We will discard and drop all the missing value to keep the accuracy of the original data.</a:t>
            </a:r>
            <a:endParaRPr/>
          </a:p>
        </p:txBody>
      </p:sp>
      <p:pic>
        <p:nvPicPr>
          <p:cNvPr id="167" name="Google Shape;167;p6"/>
          <p:cNvPicPr preferRelativeResize="0"/>
          <p:nvPr/>
        </p:nvPicPr>
        <p:blipFill>
          <a:blip r:embed="rId3">
            <a:alphaModFix/>
          </a:blip>
          <a:stretch>
            <a:fillRect/>
          </a:stretch>
        </p:blipFill>
        <p:spPr>
          <a:xfrm>
            <a:off x="821475" y="4198337"/>
            <a:ext cx="2099775" cy="1306525"/>
          </a:xfrm>
          <a:prstGeom prst="rect">
            <a:avLst/>
          </a:prstGeom>
          <a:noFill/>
          <a:ln>
            <a:noFill/>
          </a:ln>
        </p:spPr>
      </p:pic>
      <p:pic>
        <p:nvPicPr>
          <p:cNvPr id="168" name="Google Shape;168;p6"/>
          <p:cNvPicPr preferRelativeResize="0"/>
          <p:nvPr/>
        </p:nvPicPr>
        <p:blipFill>
          <a:blip r:embed="rId4">
            <a:alphaModFix/>
          </a:blip>
          <a:stretch>
            <a:fillRect/>
          </a:stretch>
        </p:blipFill>
        <p:spPr>
          <a:xfrm>
            <a:off x="3009025" y="3927199"/>
            <a:ext cx="4619800" cy="1648200"/>
          </a:xfrm>
          <a:prstGeom prst="rect">
            <a:avLst/>
          </a:prstGeom>
          <a:noFill/>
          <a:ln>
            <a:noFill/>
          </a:ln>
        </p:spPr>
      </p:pic>
      <p:pic>
        <p:nvPicPr>
          <p:cNvPr id="169" name="Google Shape;169;p6"/>
          <p:cNvPicPr preferRelativeResize="0"/>
          <p:nvPr/>
        </p:nvPicPr>
        <p:blipFill>
          <a:blip r:embed="rId5">
            <a:alphaModFix/>
          </a:blip>
          <a:stretch>
            <a:fillRect/>
          </a:stretch>
        </p:blipFill>
        <p:spPr>
          <a:xfrm>
            <a:off x="1832400" y="1997938"/>
            <a:ext cx="4923325" cy="17940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3" name="Shape 173"/>
        <p:cNvGrpSpPr/>
        <p:nvPr/>
      </p:nvGrpSpPr>
      <p:grpSpPr>
        <a:xfrm>
          <a:off x="0" y="0"/>
          <a:ext cx="0" cy="0"/>
          <a:chOff x="0" y="0"/>
          <a:chExt cx="0" cy="0"/>
        </a:xfrm>
      </p:grpSpPr>
      <p:sp>
        <p:nvSpPr>
          <p:cNvPr id="174" name="Google Shape;174;p7"/>
          <p:cNvSpPr/>
          <p:nvPr/>
        </p:nvSpPr>
        <p:spPr>
          <a:xfrm>
            <a:off x="5685"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75" name="Google Shape;175;p7"/>
          <p:cNvSpPr/>
          <p:nvPr/>
        </p:nvSpPr>
        <p:spPr>
          <a:xfrm>
            <a:off x="16" y="0"/>
            <a:ext cx="4059919" cy="6858000"/>
          </a:xfrm>
          <a:prstGeom prst="rect">
            <a:avLst/>
          </a:prstGeom>
          <a:solidFill>
            <a:srgbClr val="C593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txBox="1"/>
          <p:nvPr>
            <p:ph type="title"/>
          </p:nvPr>
        </p:nvSpPr>
        <p:spPr>
          <a:xfrm>
            <a:off x="250338" y="1245875"/>
            <a:ext cx="3648300" cy="1392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Avenir"/>
              <a:buNone/>
            </a:pPr>
            <a:r>
              <a:t/>
            </a:r>
            <a:endParaRPr sz="4000">
              <a:solidFill>
                <a:schemeClr val="lt1"/>
              </a:solidFill>
            </a:endParaRPr>
          </a:p>
          <a:p>
            <a:pPr indent="0" lvl="0" marL="0" rtl="0" algn="l">
              <a:lnSpc>
                <a:spcPct val="90000"/>
              </a:lnSpc>
              <a:spcBef>
                <a:spcPts val="0"/>
              </a:spcBef>
              <a:spcAft>
                <a:spcPts val="0"/>
              </a:spcAft>
              <a:buClr>
                <a:srgbClr val="FFFFFF"/>
              </a:buClr>
              <a:buSzPts val="4000"/>
              <a:buFont typeface="Avenir"/>
              <a:buNone/>
            </a:pPr>
            <a:r>
              <a:t/>
            </a:r>
            <a:endParaRPr sz="4000">
              <a:solidFill>
                <a:schemeClr val="lt1"/>
              </a:solidFill>
            </a:endParaRPr>
          </a:p>
          <a:p>
            <a:pPr indent="0" lvl="0" marL="0" rtl="0" algn="l">
              <a:lnSpc>
                <a:spcPct val="90000"/>
              </a:lnSpc>
              <a:spcBef>
                <a:spcPts val="0"/>
              </a:spcBef>
              <a:spcAft>
                <a:spcPts val="0"/>
              </a:spcAft>
              <a:buClr>
                <a:srgbClr val="FFFFFF"/>
              </a:buClr>
              <a:buSzPts val="4000"/>
              <a:buFont typeface="Avenir"/>
              <a:buNone/>
            </a:pPr>
            <a:r>
              <a:rPr lang="en-US" sz="4000">
                <a:solidFill>
                  <a:schemeClr val="lt1"/>
                </a:solidFill>
              </a:rPr>
              <a:t>Visualization-</a:t>
            </a:r>
            <a:endParaRPr sz="4000">
              <a:solidFill>
                <a:schemeClr val="lt1"/>
              </a:solidFill>
            </a:endParaRPr>
          </a:p>
          <a:p>
            <a:pPr indent="0" lvl="0" marL="0" rtl="0" algn="l">
              <a:lnSpc>
                <a:spcPct val="90000"/>
              </a:lnSpc>
              <a:spcBef>
                <a:spcPts val="0"/>
              </a:spcBef>
              <a:spcAft>
                <a:spcPts val="0"/>
              </a:spcAft>
              <a:buClr>
                <a:srgbClr val="FFFFFF"/>
              </a:buClr>
              <a:buSzPts val="4000"/>
              <a:buFont typeface="Avenir"/>
              <a:buNone/>
            </a:pPr>
            <a:r>
              <a:rPr lang="en-US" sz="4000">
                <a:solidFill>
                  <a:schemeClr val="lt1"/>
                </a:solidFill>
              </a:rPr>
              <a:t>Category</a:t>
            </a:r>
            <a:br>
              <a:rPr lang="en-US" sz="4000">
                <a:solidFill>
                  <a:srgbClr val="FFFFFF"/>
                </a:solidFill>
              </a:rPr>
            </a:br>
            <a:endParaRPr sz="4000">
              <a:solidFill>
                <a:srgbClr val="FFFFFF"/>
              </a:solidFill>
            </a:endParaRPr>
          </a:p>
        </p:txBody>
      </p:sp>
      <p:cxnSp>
        <p:nvCxnSpPr>
          <p:cNvPr id="177" name="Google Shape;177;p7"/>
          <p:cNvCxnSpPr/>
          <p:nvPr/>
        </p:nvCxnSpPr>
        <p:spPr>
          <a:xfrm>
            <a:off x="571752" y="2638787"/>
            <a:ext cx="2743200" cy="0"/>
          </a:xfrm>
          <a:prstGeom prst="straightConnector1">
            <a:avLst/>
          </a:prstGeom>
          <a:noFill/>
          <a:ln cap="flat" cmpd="sng" w="19050">
            <a:solidFill>
              <a:schemeClr val="accent1"/>
            </a:solidFill>
            <a:prstDash val="solid"/>
            <a:round/>
            <a:headEnd len="sm" w="sm" type="none"/>
            <a:tailEnd len="sm" w="sm" type="none"/>
          </a:ln>
        </p:spPr>
      </p:cxnSp>
      <p:pic>
        <p:nvPicPr>
          <p:cNvPr id="178" name="Google Shape;178;p7"/>
          <p:cNvPicPr preferRelativeResize="0"/>
          <p:nvPr/>
        </p:nvPicPr>
        <p:blipFill rotWithShape="1">
          <a:blip r:embed="rId3">
            <a:alphaModFix/>
          </a:blip>
          <a:srcRect b="0" l="0" r="0" t="0"/>
          <a:stretch/>
        </p:blipFill>
        <p:spPr>
          <a:xfrm>
            <a:off x="4837792" y="952499"/>
            <a:ext cx="6798082" cy="4775651"/>
          </a:xfrm>
          <a:prstGeom prst="rect">
            <a:avLst/>
          </a:prstGeom>
          <a:noFill/>
          <a:ln>
            <a:noFill/>
          </a:ln>
        </p:spPr>
      </p:pic>
      <p:pic>
        <p:nvPicPr>
          <p:cNvPr id="179" name="Google Shape;179;p7"/>
          <p:cNvPicPr preferRelativeResize="0"/>
          <p:nvPr/>
        </p:nvPicPr>
        <p:blipFill>
          <a:blip r:embed="rId4">
            <a:alphaModFix/>
          </a:blip>
          <a:stretch>
            <a:fillRect/>
          </a:stretch>
        </p:blipFill>
        <p:spPr>
          <a:xfrm>
            <a:off x="150450" y="2908700"/>
            <a:ext cx="3748200" cy="281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sp>
        <p:nvSpPr>
          <p:cNvPr id="184" name="Google Shape;184;p8"/>
          <p:cNvSpPr/>
          <p:nvPr/>
        </p:nvSpPr>
        <p:spPr>
          <a:xfrm>
            <a:off x="5685"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85" name="Google Shape;185;p8"/>
          <p:cNvSpPr/>
          <p:nvPr/>
        </p:nvSpPr>
        <p:spPr>
          <a:xfrm>
            <a:off x="16" y="0"/>
            <a:ext cx="4059919" cy="6858000"/>
          </a:xfrm>
          <a:prstGeom prst="rect">
            <a:avLst/>
          </a:prstGeom>
          <a:solidFill>
            <a:srgbClr val="C593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144025" y="516825"/>
            <a:ext cx="3642300" cy="1621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Avenir"/>
              <a:buNone/>
            </a:pPr>
            <a:r>
              <a:rPr lang="en-US" sz="3600">
                <a:solidFill>
                  <a:schemeClr val="lt1"/>
                </a:solidFill>
              </a:rPr>
              <a:t>Visualization</a:t>
            </a:r>
            <a:endParaRPr sz="3600">
              <a:solidFill>
                <a:schemeClr val="lt1"/>
              </a:solidFill>
            </a:endParaRPr>
          </a:p>
          <a:p>
            <a:pPr indent="0" lvl="0" marL="0" rtl="0" algn="l">
              <a:spcBef>
                <a:spcPts val="0"/>
              </a:spcBef>
              <a:spcAft>
                <a:spcPts val="0"/>
              </a:spcAft>
              <a:buClr>
                <a:schemeClr val="lt1"/>
              </a:buClr>
              <a:buSzPts val="4000"/>
              <a:buFont typeface="Avenir"/>
              <a:buNone/>
            </a:pPr>
            <a:r>
              <a:rPr lang="en-US" sz="3600">
                <a:solidFill>
                  <a:schemeClr val="lt1"/>
                </a:solidFill>
              </a:rPr>
              <a:t>Sub-Category</a:t>
            </a:r>
            <a:endParaRPr sz="3600"/>
          </a:p>
        </p:txBody>
      </p:sp>
      <p:cxnSp>
        <p:nvCxnSpPr>
          <p:cNvPr id="187" name="Google Shape;187;p8"/>
          <p:cNvCxnSpPr/>
          <p:nvPr/>
        </p:nvCxnSpPr>
        <p:spPr>
          <a:xfrm>
            <a:off x="571752" y="2638787"/>
            <a:ext cx="2743200" cy="0"/>
          </a:xfrm>
          <a:prstGeom prst="straightConnector1">
            <a:avLst/>
          </a:prstGeom>
          <a:noFill/>
          <a:ln cap="flat" cmpd="sng" w="19050">
            <a:solidFill>
              <a:schemeClr val="accent1"/>
            </a:solidFill>
            <a:prstDash val="solid"/>
            <a:round/>
            <a:headEnd len="sm" w="sm" type="none"/>
            <a:tailEnd len="sm" w="sm" type="none"/>
          </a:ln>
        </p:spPr>
      </p:cxnSp>
      <p:sp>
        <p:nvSpPr>
          <p:cNvPr id="188" name="Google Shape;188;p8"/>
          <p:cNvSpPr txBox="1"/>
          <p:nvPr>
            <p:ph idx="1" type="body"/>
          </p:nvPr>
        </p:nvSpPr>
        <p:spPr>
          <a:xfrm>
            <a:off x="571752" y="2799654"/>
            <a:ext cx="3005462" cy="318966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rPr lang="en-US" sz="1800" cap="none">
                <a:solidFill>
                  <a:srgbClr val="FFFFFF"/>
                </a:solidFill>
              </a:rPr>
              <a:t>DDDDD</a:t>
            </a:r>
            <a:endParaRPr/>
          </a:p>
        </p:txBody>
      </p:sp>
      <p:pic>
        <p:nvPicPr>
          <p:cNvPr id="189" name="Google Shape;189;p8"/>
          <p:cNvPicPr preferRelativeResize="0"/>
          <p:nvPr/>
        </p:nvPicPr>
        <p:blipFill rotWithShape="1">
          <a:blip r:embed="rId3">
            <a:alphaModFix/>
          </a:blip>
          <a:srcRect b="0" l="0" r="0" t="0"/>
          <a:stretch/>
        </p:blipFill>
        <p:spPr>
          <a:xfrm>
            <a:off x="4742017" y="684274"/>
            <a:ext cx="6798082" cy="5489451"/>
          </a:xfrm>
          <a:prstGeom prst="rect">
            <a:avLst/>
          </a:prstGeom>
          <a:noFill/>
          <a:ln>
            <a:noFill/>
          </a:ln>
        </p:spPr>
      </p:pic>
      <p:pic>
        <p:nvPicPr>
          <p:cNvPr descr="A screenshot of text&#10;&#10;Description automatically generated" id="190" name="Google Shape;190;p8"/>
          <p:cNvPicPr preferRelativeResize="0"/>
          <p:nvPr/>
        </p:nvPicPr>
        <p:blipFill rotWithShape="1">
          <a:blip r:embed="rId4">
            <a:alphaModFix/>
          </a:blip>
          <a:srcRect b="0" l="0" r="0" t="0"/>
          <a:stretch/>
        </p:blipFill>
        <p:spPr>
          <a:xfrm>
            <a:off x="144025" y="2638787"/>
            <a:ext cx="3771900" cy="377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AnalogousFromLightSeed_2SEEDS">
      <a:dk1>
        <a:srgbClr val="000000"/>
      </a:dk1>
      <a:lt1>
        <a:srgbClr val="FFFFFF"/>
      </a:lt1>
      <a:dk2>
        <a:srgbClr val="244134"/>
      </a:dk2>
      <a:lt2>
        <a:srgbClr val="EEE9EB"/>
      </a:lt2>
      <a:accent1>
        <a:srgbClr val="82AC87"/>
      </a:accent1>
      <a:accent2>
        <a:srgbClr val="75AB93"/>
      </a:accent2>
      <a:accent3>
        <a:srgbClr val="80A9A8"/>
      </a:accent3>
      <a:accent4>
        <a:srgbClr val="BA7F99"/>
      </a:accent4>
      <a:accent5>
        <a:srgbClr val="C59395"/>
      </a:accent5>
      <a:accent6>
        <a:srgbClr val="BA957F"/>
      </a:accent6>
      <a:hlink>
        <a:srgbClr val="B3728E"/>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AnalogousFromLightSeed_2SEEDS">
      <a:dk1>
        <a:srgbClr val="000000"/>
      </a:dk1>
      <a:lt1>
        <a:srgbClr val="FFFFFF"/>
      </a:lt1>
      <a:dk2>
        <a:srgbClr val="244134"/>
      </a:dk2>
      <a:lt2>
        <a:srgbClr val="EEE9EB"/>
      </a:lt2>
      <a:accent1>
        <a:srgbClr val="82AC87"/>
      </a:accent1>
      <a:accent2>
        <a:srgbClr val="75AB93"/>
      </a:accent2>
      <a:accent3>
        <a:srgbClr val="80A9A8"/>
      </a:accent3>
      <a:accent4>
        <a:srgbClr val="BA7F99"/>
      </a:accent4>
      <a:accent5>
        <a:srgbClr val="C59395"/>
      </a:accent5>
      <a:accent6>
        <a:srgbClr val="BA957F"/>
      </a:accent6>
      <a:hlink>
        <a:srgbClr val="B3728E"/>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2020-03-27T21:20:15Z</dcterms:created>
  <dc:creator>Fangfei Liu</dc:creator>
</cp:coreProperties>
</file>