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4" r:id="rId1"/>
  </p:sldMasterIdLst>
  <p:sldIdLst>
    <p:sldId id="256" r:id="rId2"/>
    <p:sldId id="257" r:id="rId3"/>
    <p:sldId id="258" r:id="rId4"/>
    <p:sldId id="270" r:id="rId5"/>
    <p:sldId id="261" r:id="rId6"/>
    <p:sldId id="264" r:id="rId7"/>
    <p:sldId id="263" r:id="rId8"/>
    <p:sldId id="276" r:id="rId9"/>
    <p:sldId id="259" r:id="rId10"/>
    <p:sldId id="271" r:id="rId11"/>
    <p:sldId id="262" r:id="rId12"/>
    <p:sldId id="265" r:id="rId13"/>
    <p:sldId id="266" r:id="rId14"/>
    <p:sldId id="268" r:id="rId15"/>
    <p:sldId id="277" r:id="rId16"/>
    <p:sldId id="267" r:id="rId17"/>
    <p:sldId id="275" r:id="rId18"/>
    <p:sldId id="269"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p:restoredTop sz="94586"/>
  </p:normalViewPr>
  <p:slideViewPr>
    <p:cSldViewPr snapToGrid="0" snapToObjects="1">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E2777-8BB2-453B-906E-EFD57B8CEC24}" type="doc">
      <dgm:prSet loTypeId="urn:microsoft.com/office/officeart/2005/8/layout/orgChart1" loCatId="hierarchy" qsTypeId="urn:microsoft.com/office/officeart/2005/8/quickstyle/3d1" qsCatId="3D" csTypeId="urn:microsoft.com/office/officeart/2005/8/colors/accent2_1" csCatId="accent2" phldr="1"/>
      <dgm:spPr/>
      <dgm:t>
        <a:bodyPr/>
        <a:lstStyle/>
        <a:p>
          <a:endParaRPr lang="en-US"/>
        </a:p>
      </dgm:t>
    </dgm:pt>
    <dgm:pt modelId="{0A5D9981-3BAB-4A51-B154-9CB52B9DA341}">
      <dgm:prSet phldrT="[Text]"/>
      <dgm:spPr/>
      <dgm:t>
        <a:bodyPr/>
        <a:lstStyle/>
        <a:p>
          <a:r>
            <a:rPr lang="en-US" dirty="0"/>
            <a:t>CEO</a:t>
          </a:r>
        </a:p>
      </dgm:t>
    </dgm:pt>
    <dgm:pt modelId="{69827CD6-95D6-4281-8EE1-67AB73411033}" type="parTrans" cxnId="{9865CE20-41F6-45BD-98E2-F70BDEE7452B}">
      <dgm:prSet/>
      <dgm:spPr/>
      <dgm:t>
        <a:bodyPr/>
        <a:lstStyle/>
        <a:p>
          <a:endParaRPr lang="en-US"/>
        </a:p>
      </dgm:t>
    </dgm:pt>
    <dgm:pt modelId="{A3265E88-4FA8-4D87-AF51-C078D9B13A9D}" type="sibTrans" cxnId="{9865CE20-41F6-45BD-98E2-F70BDEE7452B}">
      <dgm:prSet/>
      <dgm:spPr/>
      <dgm:t>
        <a:bodyPr/>
        <a:lstStyle/>
        <a:p>
          <a:endParaRPr lang="en-US"/>
        </a:p>
      </dgm:t>
    </dgm:pt>
    <dgm:pt modelId="{ACC5229E-8297-400D-AFCF-F10B71CC21D3}" type="asst">
      <dgm:prSet phldrT="[Text]"/>
      <dgm:spPr/>
      <dgm:t>
        <a:bodyPr/>
        <a:lstStyle/>
        <a:p>
          <a:r>
            <a:rPr lang="en-US" dirty="0"/>
            <a:t>Director</a:t>
          </a:r>
        </a:p>
      </dgm:t>
    </dgm:pt>
    <dgm:pt modelId="{B84105D9-1FC0-4DA0-8D0F-789F7BA6D23C}" type="parTrans" cxnId="{778F414E-F229-49A5-9C99-2B1FEC7D8C9D}">
      <dgm:prSet/>
      <dgm:spPr/>
      <dgm:t>
        <a:bodyPr/>
        <a:lstStyle/>
        <a:p>
          <a:endParaRPr lang="en-US"/>
        </a:p>
      </dgm:t>
    </dgm:pt>
    <dgm:pt modelId="{416710B3-645B-4A92-BF18-985245CB29F1}" type="sibTrans" cxnId="{778F414E-F229-49A5-9C99-2B1FEC7D8C9D}">
      <dgm:prSet/>
      <dgm:spPr/>
      <dgm:t>
        <a:bodyPr/>
        <a:lstStyle/>
        <a:p>
          <a:endParaRPr lang="en-US"/>
        </a:p>
      </dgm:t>
    </dgm:pt>
    <dgm:pt modelId="{B852710D-6901-4F97-90E0-3C81449DFCD0}">
      <dgm:prSet phldrT="[Text]"/>
      <dgm:spPr/>
      <dgm:t>
        <a:bodyPr/>
        <a:lstStyle/>
        <a:p>
          <a:r>
            <a:rPr lang="en-US" dirty="0"/>
            <a:t>CFO</a:t>
          </a:r>
        </a:p>
      </dgm:t>
    </dgm:pt>
    <dgm:pt modelId="{ED9227B5-49F8-4FCF-A90C-47A054744CAA}" type="parTrans" cxnId="{5BC3CA37-6525-4B8F-8093-486C1964D251}">
      <dgm:prSet/>
      <dgm:spPr/>
      <dgm:t>
        <a:bodyPr/>
        <a:lstStyle/>
        <a:p>
          <a:endParaRPr lang="en-US"/>
        </a:p>
      </dgm:t>
    </dgm:pt>
    <dgm:pt modelId="{16062BF4-999A-4973-85B0-9C51F2C84516}" type="sibTrans" cxnId="{5BC3CA37-6525-4B8F-8093-486C1964D251}">
      <dgm:prSet/>
      <dgm:spPr/>
      <dgm:t>
        <a:bodyPr/>
        <a:lstStyle/>
        <a:p>
          <a:endParaRPr lang="en-US"/>
        </a:p>
      </dgm:t>
    </dgm:pt>
    <dgm:pt modelId="{8D2C5A7E-7A37-4945-A575-BD1AE27F3DD2}">
      <dgm:prSet phldrT="[Text]"/>
      <dgm:spPr/>
      <dgm:t>
        <a:bodyPr/>
        <a:lstStyle/>
        <a:p>
          <a:r>
            <a:rPr lang="en-US" dirty="0"/>
            <a:t>Head of Marketing</a:t>
          </a:r>
        </a:p>
      </dgm:t>
    </dgm:pt>
    <dgm:pt modelId="{0B817615-46F3-42D0-B43A-9B13D9794E59}" type="parTrans" cxnId="{9307A9AF-FA3D-40EE-A718-65AB0C0976EB}">
      <dgm:prSet/>
      <dgm:spPr/>
      <dgm:t>
        <a:bodyPr/>
        <a:lstStyle/>
        <a:p>
          <a:endParaRPr lang="en-US"/>
        </a:p>
      </dgm:t>
    </dgm:pt>
    <dgm:pt modelId="{126A1A9B-0930-4D0D-946C-28482E5F6A83}" type="sibTrans" cxnId="{9307A9AF-FA3D-40EE-A718-65AB0C0976EB}">
      <dgm:prSet/>
      <dgm:spPr/>
      <dgm:t>
        <a:bodyPr/>
        <a:lstStyle/>
        <a:p>
          <a:endParaRPr lang="en-US"/>
        </a:p>
      </dgm:t>
    </dgm:pt>
    <dgm:pt modelId="{A5B9CA33-31B9-4385-B06B-DB91F378EAB0}">
      <dgm:prSet phldrT="[Text]"/>
      <dgm:spPr/>
      <dgm:t>
        <a:bodyPr/>
        <a:lstStyle/>
        <a:p>
          <a:r>
            <a:rPr lang="en-US" dirty="0"/>
            <a:t>Head of Management</a:t>
          </a:r>
        </a:p>
      </dgm:t>
    </dgm:pt>
    <dgm:pt modelId="{2351AD81-60A8-468F-A972-7B22CB5FEFF2}" type="parTrans" cxnId="{D9B1977E-1651-49C6-9F77-2DB72077138F}">
      <dgm:prSet/>
      <dgm:spPr/>
      <dgm:t>
        <a:bodyPr/>
        <a:lstStyle/>
        <a:p>
          <a:endParaRPr lang="en-US"/>
        </a:p>
      </dgm:t>
    </dgm:pt>
    <dgm:pt modelId="{F67F4505-68B1-4182-863E-4216637685EF}" type="sibTrans" cxnId="{D9B1977E-1651-49C6-9F77-2DB72077138F}">
      <dgm:prSet/>
      <dgm:spPr/>
      <dgm:t>
        <a:bodyPr/>
        <a:lstStyle/>
        <a:p>
          <a:endParaRPr lang="en-US"/>
        </a:p>
      </dgm:t>
    </dgm:pt>
    <dgm:pt modelId="{42BBE925-8939-4E2D-870D-1B3593C4BEF5}">
      <dgm:prSet phldrT="[Text]"/>
      <dgm:spPr/>
      <dgm:t>
        <a:bodyPr/>
        <a:lstStyle/>
        <a:p>
          <a:r>
            <a:rPr lang="en-US" dirty="0"/>
            <a:t>Head of Supply Chain</a:t>
          </a:r>
        </a:p>
      </dgm:t>
    </dgm:pt>
    <dgm:pt modelId="{7D3AB0BF-5250-42E2-A312-7165BDADA8F3}" type="parTrans" cxnId="{D6B44214-2657-48C8-99A6-2053488910D4}">
      <dgm:prSet/>
      <dgm:spPr/>
      <dgm:t>
        <a:bodyPr/>
        <a:lstStyle/>
        <a:p>
          <a:endParaRPr lang="en-US"/>
        </a:p>
      </dgm:t>
    </dgm:pt>
    <dgm:pt modelId="{905B0C78-473C-4BB3-A2D5-DFDD3C234736}" type="sibTrans" cxnId="{D6B44214-2657-48C8-99A6-2053488910D4}">
      <dgm:prSet/>
      <dgm:spPr/>
      <dgm:t>
        <a:bodyPr/>
        <a:lstStyle/>
        <a:p>
          <a:endParaRPr lang="en-US"/>
        </a:p>
      </dgm:t>
    </dgm:pt>
    <dgm:pt modelId="{4117EC84-13C0-4861-810F-76BC3392A5AA}">
      <dgm:prSet phldrT="[Text]"/>
      <dgm:spPr/>
      <dgm:t>
        <a:bodyPr/>
        <a:lstStyle/>
        <a:p>
          <a:r>
            <a:rPr lang="en-US" dirty="0"/>
            <a:t>Head of Import &amp; Export</a:t>
          </a:r>
        </a:p>
      </dgm:t>
    </dgm:pt>
    <dgm:pt modelId="{BC136B7E-D33C-41D5-8545-C566ECA01D75}" type="parTrans" cxnId="{4F0A5B21-873A-48EE-9C94-61E82AA5A80D}">
      <dgm:prSet/>
      <dgm:spPr/>
      <dgm:t>
        <a:bodyPr/>
        <a:lstStyle/>
        <a:p>
          <a:endParaRPr lang="en-US"/>
        </a:p>
      </dgm:t>
    </dgm:pt>
    <dgm:pt modelId="{5A2F5DB1-1FA0-4360-94E0-5423CAA7DC8E}" type="sibTrans" cxnId="{4F0A5B21-873A-48EE-9C94-61E82AA5A80D}">
      <dgm:prSet/>
      <dgm:spPr/>
      <dgm:t>
        <a:bodyPr/>
        <a:lstStyle/>
        <a:p>
          <a:endParaRPr lang="en-US"/>
        </a:p>
      </dgm:t>
    </dgm:pt>
    <dgm:pt modelId="{76B6AFB0-236A-4B82-B60F-426E15D249B5}" type="pres">
      <dgm:prSet presAssocID="{3B0E2777-8BB2-453B-906E-EFD57B8CEC24}" presName="hierChild1" presStyleCnt="0">
        <dgm:presLayoutVars>
          <dgm:orgChart val="1"/>
          <dgm:chPref val="1"/>
          <dgm:dir/>
          <dgm:animOne val="branch"/>
          <dgm:animLvl val="lvl"/>
          <dgm:resizeHandles/>
        </dgm:presLayoutVars>
      </dgm:prSet>
      <dgm:spPr/>
    </dgm:pt>
    <dgm:pt modelId="{513699A8-B198-4D24-901A-9AA552FB277D}" type="pres">
      <dgm:prSet presAssocID="{0A5D9981-3BAB-4A51-B154-9CB52B9DA341}" presName="hierRoot1" presStyleCnt="0">
        <dgm:presLayoutVars>
          <dgm:hierBranch val="init"/>
        </dgm:presLayoutVars>
      </dgm:prSet>
      <dgm:spPr/>
    </dgm:pt>
    <dgm:pt modelId="{24B55284-6C69-4760-92B0-EC7341593FFC}" type="pres">
      <dgm:prSet presAssocID="{0A5D9981-3BAB-4A51-B154-9CB52B9DA341}" presName="rootComposite1" presStyleCnt="0"/>
      <dgm:spPr/>
    </dgm:pt>
    <dgm:pt modelId="{A108C2A8-CD24-4F82-BC44-C16CCB88672A}" type="pres">
      <dgm:prSet presAssocID="{0A5D9981-3BAB-4A51-B154-9CB52B9DA341}" presName="rootText1" presStyleLbl="node0" presStyleIdx="0" presStyleCnt="1">
        <dgm:presLayoutVars>
          <dgm:chPref val="3"/>
        </dgm:presLayoutVars>
      </dgm:prSet>
      <dgm:spPr/>
    </dgm:pt>
    <dgm:pt modelId="{DE609911-1C40-411B-9A40-AD5665D9EBE9}" type="pres">
      <dgm:prSet presAssocID="{0A5D9981-3BAB-4A51-B154-9CB52B9DA341}" presName="rootConnector1" presStyleLbl="node1" presStyleIdx="0" presStyleCnt="0"/>
      <dgm:spPr/>
    </dgm:pt>
    <dgm:pt modelId="{D579E963-C8B4-46DF-B4D4-8D8096E2F916}" type="pres">
      <dgm:prSet presAssocID="{0A5D9981-3BAB-4A51-B154-9CB52B9DA341}" presName="hierChild2" presStyleCnt="0"/>
      <dgm:spPr/>
    </dgm:pt>
    <dgm:pt modelId="{4D06685E-EEFE-4966-B5AD-A9D73A93A32A}" type="pres">
      <dgm:prSet presAssocID="{ED9227B5-49F8-4FCF-A90C-47A054744CAA}" presName="Name37" presStyleLbl="parChTrans1D2" presStyleIdx="0" presStyleCnt="6"/>
      <dgm:spPr/>
    </dgm:pt>
    <dgm:pt modelId="{829F4465-1476-4D28-9AAC-D4198A79ECD0}" type="pres">
      <dgm:prSet presAssocID="{B852710D-6901-4F97-90E0-3C81449DFCD0}" presName="hierRoot2" presStyleCnt="0">
        <dgm:presLayoutVars>
          <dgm:hierBranch val="init"/>
        </dgm:presLayoutVars>
      </dgm:prSet>
      <dgm:spPr/>
    </dgm:pt>
    <dgm:pt modelId="{DCBA430E-DE55-4468-8621-8EC4870F5E80}" type="pres">
      <dgm:prSet presAssocID="{B852710D-6901-4F97-90E0-3C81449DFCD0}" presName="rootComposite" presStyleCnt="0"/>
      <dgm:spPr/>
    </dgm:pt>
    <dgm:pt modelId="{8DE6BC62-1AE7-42B8-9618-B92F52604B87}" type="pres">
      <dgm:prSet presAssocID="{B852710D-6901-4F97-90E0-3C81449DFCD0}" presName="rootText" presStyleLbl="node2" presStyleIdx="0" presStyleCnt="5">
        <dgm:presLayoutVars>
          <dgm:chPref val="3"/>
        </dgm:presLayoutVars>
      </dgm:prSet>
      <dgm:spPr/>
    </dgm:pt>
    <dgm:pt modelId="{10974519-7773-4CCC-8D37-8EC26C1E073A}" type="pres">
      <dgm:prSet presAssocID="{B852710D-6901-4F97-90E0-3C81449DFCD0}" presName="rootConnector" presStyleLbl="node2" presStyleIdx="0" presStyleCnt="5"/>
      <dgm:spPr/>
    </dgm:pt>
    <dgm:pt modelId="{7B376B0C-FB50-494A-B040-F8599D731F62}" type="pres">
      <dgm:prSet presAssocID="{B852710D-6901-4F97-90E0-3C81449DFCD0}" presName="hierChild4" presStyleCnt="0"/>
      <dgm:spPr/>
    </dgm:pt>
    <dgm:pt modelId="{C7A0DAED-3B74-4E4C-AFD7-7CC463338CC1}" type="pres">
      <dgm:prSet presAssocID="{B852710D-6901-4F97-90E0-3C81449DFCD0}" presName="hierChild5" presStyleCnt="0"/>
      <dgm:spPr/>
    </dgm:pt>
    <dgm:pt modelId="{CFC4FF74-DC6B-4467-AA4C-024CAC85832E}" type="pres">
      <dgm:prSet presAssocID="{0B817615-46F3-42D0-B43A-9B13D9794E59}" presName="Name37" presStyleLbl="parChTrans1D2" presStyleIdx="1" presStyleCnt="6"/>
      <dgm:spPr/>
    </dgm:pt>
    <dgm:pt modelId="{0E340EB8-3B57-4028-86D5-25C6593F342C}" type="pres">
      <dgm:prSet presAssocID="{8D2C5A7E-7A37-4945-A575-BD1AE27F3DD2}" presName="hierRoot2" presStyleCnt="0">
        <dgm:presLayoutVars>
          <dgm:hierBranch val="init"/>
        </dgm:presLayoutVars>
      </dgm:prSet>
      <dgm:spPr/>
    </dgm:pt>
    <dgm:pt modelId="{929136A8-05B6-48C1-A168-62472E3A9FCF}" type="pres">
      <dgm:prSet presAssocID="{8D2C5A7E-7A37-4945-A575-BD1AE27F3DD2}" presName="rootComposite" presStyleCnt="0"/>
      <dgm:spPr/>
    </dgm:pt>
    <dgm:pt modelId="{96B4DF5D-2D10-4350-B255-2FFC66058395}" type="pres">
      <dgm:prSet presAssocID="{8D2C5A7E-7A37-4945-A575-BD1AE27F3DD2}" presName="rootText" presStyleLbl="node2" presStyleIdx="1" presStyleCnt="5">
        <dgm:presLayoutVars>
          <dgm:chPref val="3"/>
        </dgm:presLayoutVars>
      </dgm:prSet>
      <dgm:spPr/>
    </dgm:pt>
    <dgm:pt modelId="{F5B175C7-3C0D-48C6-B2A5-EBE2D9861B6D}" type="pres">
      <dgm:prSet presAssocID="{8D2C5A7E-7A37-4945-A575-BD1AE27F3DD2}" presName="rootConnector" presStyleLbl="node2" presStyleIdx="1" presStyleCnt="5"/>
      <dgm:spPr/>
    </dgm:pt>
    <dgm:pt modelId="{F01D2E86-0629-4495-A665-52BECBADC228}" type="pres">
      <dgm:prSet presAssocID="{8D2C5A7E-7A37-4945-A575-BD1AE27F3DD2}" presName="hierChild4" presStyleCnt="0"/>
      <dgm:spPr/>
    </dgm:pt>
    <dgm:pt modelId="{94B95422-FC83-47FF-8B32-D69A7E30ED3C}" type="pres">
      <dgm:prSet presAssocID="{8D2C5A7E-7A37-4945-A575-BD1AE27F3DD2}" presName="hierChild5" presStyleCnt="0"/>
      <dgm:spPr/>
    </dgm:pt>
    <dgm:pt modelId="{540F2F5C-5E88-4160-AA0F-CFDDD4F64DB7}" type="pres">
      <dgm:prSet presAssocID="{2351AD81-60A8-468F-A972-7B22CB5FEFF2}" presName="Name37" presStyleLbl="parChTrans1D2" presStyleIdx="2" presStyleCnt="6"/>
      <dgm:spPr/>
    </dgm:pt>
    <dgm:pt modelId="{16FB7EEB-76CD-4135-971E-890DCE21D095}" type="pres">
      <dgm:prSet presAssocID="{A5B9CA33-31B9-4385-B06B-DB91F378EAB0}" presName="hierRoot2" presStyleCnt="0">
        <dgm:presLayoutVars>
          <dgm:hierBranch val="init"/>
        </dgm:presLayoutVars>
      </dgm:prSet>
      <dgm:spPr/>
    </dgm:pt>
    <dgm:pt modelId="{5B7645E9-98A1-47AD-9D40-18DC12033562}" type="pres">
      <dgm:prSet presAssocID="{A5B9CA33-31B9-4385-B06B-DB91F378EAB0}" presName="rootComposite" presStyleCnt="0"/>
      <dgm:spPr/>
    </dgm:pt>
    <dgm:pt modelId="{F49F8186-6DD0-46F8-BFAB-12F0E0E42068}" type="pres">
      <dgm:prSet presAssocID="{A5B9CA33-31B9-4385-B06B-DB91F378EAB0}" presName="rootText" presStyleLbl="node2" presStyleIdx="2" presStyleCnt="5">
        <dgm:presLayoutVars>
          <dgm:chPref val="3"/>
        </dgm:presLayoutVars>
      </dgm:prSet>
      <dgm:spPr/>
    </dgm:pt>
    <dgm:pt modelId="{60D34C8D-94C2-4983-A429-456C62F49AF8}" type="pres">
      <dgm:prSet presAssocID="{A5B9CA33-31B9-4385-B06B-DB91F378EAB0}" presName="rootConnector" presStyleLbl="node2" presStyleIdx="2" presStyleCnt="5"/>
      <dgm:spPr/>
    </dgm:pt>
    <dgm:pt modelId="{B79D47BF-0117-4771-AB17-603465EE51FB}" type="pres">
      <dgm:prSet presAssocID="{A5B9CA33-31B9-4385-B06B-DB91F378EAB0}" presName="hierChild4" presStyleCnt="0"/>
      <dgm:spPr/>
    </dgm:pt>
    <dgm:pt modelId="{54431C47-AA1F-4DCC-9AD3-2DE54E9A572B}" type="pres">
      <dgm:prSet presAssocID="{A5B9CA33-31B9-4385-B06B-DB91F378EAB0}" presName="hierChild5" presStyleCnt="0"/>
      <dgm:spPr/>
    </dgm:pt>
    <dgm:pt modelId="{5983BDC9-276C-4829-985E-95F57D7FD99C}" type="pres">
      <dgm:prSet presAssocID="{7D3AB0BF-5250-42E2-A312-7165BDADA8F3}" presName="Name37" presStyleLbl="parChTrans1D2" presStyleIdx="3" presStyleCnt="6"/>
      <dgm:spPr/>
    </dgm:pt>
    <dgm:pt modelId="{E3484F02-5FE9-42C7-B739-DB1AC9406F47}" type="pres">
      <dgm:prSet presAssocID="{42BBE925-8939-4E2D-870D-1B3593C4BEF5}" presName="hierRoot2" presStyleCnt="0">
        <dgm:presLayoutVars>
          <dgm:hierBranch val="init"/>
        </dgm:presLayoutVars>
      </dgm:prSet>
      <dgm:spPr/>
    </dgm:pt>
    <dgm:pt modelId="{7F8265E7-0986-4C21-A607-BE7832DDA237}" type="pres">
      <dgm:prSet presAssocID="{42BBE925-8939-4E2D-870D-1B3593C4BEF5}" presName="rootComposite" presStyleCnt="0"/>
      <dgm:spPr/>
    </dgm:pt>
    <dgm:pt modelId="{8F1E342E-8E14-4DFB-B99E-0289F5998AEB}" type="pres">
      <dgm:prSet presAssocID="{42BBE925-8939-4E2D-870D-1B3593C4BEF5}" presName="rootText" presStyleLbl="node2" presStyleIdx="3" presStyleCnt="5">
        <dgm:presLayoutVars>
          <dgm:chPref val="3"/>
        </dgm:presLayoutVars>
      </dgm:prSet>
      <dgm:spPr/>
    </dgm:pt>
    <dgm:pt modelId="{F32F756B-3A83-4F01-B7F5-BC344C7606EE}" type="pres">
      <dgm:prSet presAssocID="{42BBE925-8939-4E2D-870D-1B3593C4BEF5}" presName="rootConnector" presStyleLbl="node2" presStyleIdx="3" presStyleCnt="5"/>
      <dgm:spPr/>
    </dgm:pt>
    <dgm:pt modelId="{C715FD2B-33E8-4733-A2C3-6E49F5D32590}" type="pres">
      <dgm:prSet presAssocID="{42BBE925-8939-4E2D-870D-1B3593C4BEF5}" presName="hierChild4" presStyleCnt="0"/>
      <dgm:spPr/>
    </dgm:pt>
    <dgm:pt modelId="{29EBADE9-0A3D-4824-A40D-B43C7F6CF475}" type="pres">
      <dgm:prSet presAssocID="{42BBE925-8939-4E2D-870D-1B3593C4BEF5}" presName="hierChild5" presStyleCnt="0"/>
      <dgm:spPr/>
    </dgm:pt>
    <dgm:pt modelId="{2298F75B-6DCD-45DF-B560-0B16A2A8FFE5}" type="pres">
      <dgm:prSet presAssocID="{BC136B7E-D33C-41D5-8545-C566ECA01D75}" presName="Name37" presStyleLbl="parChTrans1D2" presStyleIdx="4" presStyleCnt="6"/>
      <dgm:spPr/>
    </dgm:pt>
    <dgm:pt modelId="{78053E6F-7D70-4DC4-B073-7440B57C1705}" type="pres">
      <dgm:prSet presAssocID="{4117EC84-13C0-4861-810F-76BC3392A5AA}" presName="hierRoot2" presStyleCnt="0">
        <dgm:presLayoutVars>
          <dgm:hierBranch val="init"/>
        </dgm:presLayoutVars>
      </dgm:prSet>
      <dgm:spPr/>
    </dgm:pt>
    <dgm:pt modelId="{3479444E-33FB-4B7D-9061-5D25D3F24550}" type="pres">
      <dgm:prSet presAssocID="{4117EC84-13C0-4861-810F-76BC3392A5AA}" presName="rootComposite" presStyleCnt="0"/>
      <dgm:spPr/>
    </dgm:pt>
    <dgm:pt modelId="{12367E6E-A1A3-4A37-8423-2B7AE6BF4E02}" type="pres">
      <dgm:prSet presAssocID="{4117EC84-13C0-4861-810F-76BC3392A5AA}" presName="rootText" presStyleLbl="node2" presStyleIdx="4" presStyleCnt="5">
        <dgm:presLayoutVars>
          <dgm:chPref val="3"/>
        </dgm:presLayoutVars>
      </dgm:prSet>
      <dgm:spPr/>
    </dgm:pt>
    <dgm:pt modelId="{77444606-42EA-4334-8A7F-2FFB066E5C8F}" type="pres">
      <dgm:prSet presAssocID="{4117EC84-13C0-4861-810F-76BC3392A5AA}" presName="rootConnector" presStyleLbl="node2" presStyleIdx="4" presStyleCnt="5"/>
      <dgm:spPr/>
    </dgm:pt>
    <dgm:pt modelId="{378EA81A-BC7B-46FA-B095-B4FC30E0E55C}" type="pres">
      <dgm:prSet presAssocID="{4117EC84-13C0-4861-810F-76BC3392A5AA}" presName="hierChild4" presStyleCnt="0"/>
      <dgm:spPr/>
    </dgm:pt>
    <dgm:pt modelId="{3698DF7F-3E6C-45D7-ACE2-13BF9E24A075}" type="pres">
      <dgm:prSet presAssocID="{4117EC84-13C0-4861-810F-76BC3392A5AA}" presName="hierChild5" presStyleCnt="0"/>
      <dgm:spPr/>
    </dgm:pt>
    <dgm:pt modelId="{D143D105-BA18-40AA-B2DE-1683B8A6C848}" type="pres">
      <dgm:prSet presAssocID="{0A5D9981-3BAB-4A51-B154-9CB52B9DA341}" presName="hierChild3" presStyleCnt="0"/>
      <dgm:spPr/>
    </dgm:pt>
    <dgm:pt modelId="{1EFD3376-0C46-4067-BD4D-04B3687BE958}" type="pres">
      <dgm:prSet presAssocID="{B84105D9-1FC0-4DA0-8D0F-789F7BA6D23C}" presName="Name111" presStyleLbl="parChTrans1D2" presStyleIdx="5" presStyleCnt="6"/>
      <dgm:spPr/>
    </dgm:pt>
    <dgm:pt modelId="{CF4FB3AC-7202-446F-B995-F774A6311E15}" type="pres">
      <dgm:prSet presAssocID="{ACC5229E-8297-400D-AFCF-F10B71CC21D3}" presName="hierRoot3" presStyleCnt="0">
        <dgm:presLayoutVars>
          <dgm:hierBranch val="init"/>
        </dgm:presLayoutVars>
      </dgm:prSet>
      <dgm:spPr/>
    </dgm:pt>
    <dgm:pt modelId="{A22B8A20-8264-405E-9632-375A660EEF15}" type="pres">
      <dgm:prSet presAssocID="{ACC5229E-8297-400D-AFCF-F10B71CC21D3}" presName="rootComposite3" presStyleCnt="0"/>
      <dgm:spPr/>
    </dgm:pt>
    <dgm:pt modelId="{A9AE8B63-7129-4CB8-87DA-A887FE51DDFD}" type="pres">
      <dgm:prSet presAssocID="{ACC5229E-8297-400D-AFCF-F10B71CC21D3}" presName="rootText3" presStyleLbl="asst1" presStyleIdx="0" presStyleCnt="1">
        <dgm:presLayoutVars>
          <dgm:chPref val="3"/>
        </dgm:presLayoutVars>
      </dgm:prSet>
      <dgm:spPr/>
    </dgm:pt>
    <dgm:pt modelId="{0DA97C2A-EEBA-40D3-8D5B-8550C242676C}" type="pres">
      <dgm:prSet presAssocID="{ACC5229E-8297-400D-AFCF-F10B71CC21D3}" presName="rootConnector3" presStyleLbl="asst1" presStyleIdx="0" presStyleCnt="1"/>
      <dgm:spPr/>
    </dgm:pt>
    <dgm:pt modelId="{6C107F08-22FC-4B6D-AC6C-9722C9DE7627}" type="pres">
      <dgm:prSet presAssocID="{ACC5229E-8297-400D-AFCF-F10B71CC21D3}" presName="hierChild6" presStyleCnt="0"/>
      <dgm:spPr/>
    </dgm:pt>
    <dgm:pt modelId="{B3D47BB4-6584-49E3-88ED-E1DF3ED82508}" type="pres">
      <dgm:prSet presAssocID="{ACC5229E-8297-400D-AFCF-F10B71CC21D3}" presName="hierChild7" presStyleCnt="0"/>
      <dgm:spPr/>
    </dgm:pt>
  </dgm:ptLst>
  <dgm:cxnLst>
    <dgm:cxn modelId="{55CB2A02-EC80-4492-80F3-25C7FFE6EFC9}" type="presOf" srcId="{ACC5229E-8297-400D-AFCF-F10B71CC21D3}" destId="{A9AE8B63-7129-4CB8-87DA-A887FE51DDFD}" srcOrd="0" destOrd="0" presId="urn:microsoft.com/office/officeart/2005/8/layout/orgChart1"/>
    <dgm:cxn modelId="{1F90460A-C88D-41E4-AE27-CF4F419D2DEF}" type="presOf" srcId="{A5B9CA33-31B9-4385-B06B-DB91F378EAB0}" destId="{60D34C8D-94C2-4983-A429-456C62F49AF8}" srcOrd="1" destOrd="0" presId="urn:microsoft.com/office/officeart/2005/8/layout/orgChart1"/>
    <dgm:cxn modelId="{D6B44214-2657-48C8-99A6-2053488910D4}" srcId="{0A5D9981-3BAB-4A51-B154-9CB52B9DA341}" destId="{42BBE925-8939-4E2D-870D-1B3593C4BEF5}" srcOrd="4" destOrd="0" parTransId="{7D3AB0BF-5250-42E2-A312-7165BDADA8F3}" sibTransId="{905B0C78-473C-4BB3-A2D5-DFDD3C234736}"/>
    <dgm:cxn modelId="{6C382819-C8A3-4E90-8AB5-C32DA42F066C}" type="presOf" srcId="{2351AD81-60A8-468F-A972-7B22CB5FEFF2}" destId="{540F2F5C-5E88-4160-AA0F-CFDDD4F64DB7}" srcOrd="0" destOrd="0" presId="urn:microsoft.com/office/officeart/2005/8/layout/orgChart1"/>
    <dgm:cxn modelId="{9865CE20-41F6-45BD-98E2-F70BDEE7452B}" srcId="{3B0E2777-8BB2-453B-906E-EFD57B8CEC24}" destId="{0A5D9981-3BAB-4A51-B154-9CB52B9DA341}" srcOrd="0" destOrd="0" parTransId="{69827CD6-95D6-4281-8EE1-67AB73411033}" sibTransId="{A3265E88-4FA8-4D87-AF51-C078D9B13A9D}"/>
    <dgm:cxn modelId="{82F02321-1BFE-4D8B-80AA-217562A8B9AF}" type="presOf" srcId="{0A5D9981-3BAB-4A51-B154-9CB52B9DA341}" destId="{A108C2A8-CD24-4F82-BC44-C16CCB88672A}" srcOrd="0" destOrd="0" presId="urn:microsoft.com/office/officeart/2005/8/layout/orgChart1"/>
    <dgm:cxn modelId="{4F0A5B21-873A-48EE-9C94-61E82AA5A80D}" srcId="{0A5D9981-3BAB-4A51-B154-9CB52B9DA341}" destId="{4117EC84-13C0-4861-810F-76BC3392A5AA}" srcOrd="5" destOrd="0" parTransId="{BC136B7E-D33C-41D5-8545-C566ECA01D75}" sibTransId="{5A2F5DB1-1FA0-4360-94E0-5423CAA7DC8E}"/>
    <dgm:cxn modelId="{5BC3CA37-6525-4B8F-8093-486C1964D251}" srcId="{0A5D9981-3BAB-4A51-B154-9CB52B9DA341}" destId="{B852710D-6901-4F97-90E0-3C81449DFCD0}" srcOrd="1" destOrd="0" parTransId="{ED9227B5-49F8-4FCF-A90C-47A054744CAA}" sibTransId="{16062BF4-999A-4973-85B0-9C51F2C84516}"/>
    <dgm:cxn modelId="{9086CF44-8747-4D76-8332-9CD88B9C3034}" type="presOf" srcId="{8D2C5A7E-7A37-4945-A575-BD1AE27F3DD2}" destId="{96B4DF5D-2D10-4350-B255-2FFC66058395}" srcOrd="0" destOrd="0" presId="urn:microsoft.com/office/officeart/2005/8/layout/orgChart1"/>
    <dgm:cxn modelId="{778F414E-F229-49A5-9C99-2B1FEC7D8C9D}" srcId="{0A5D9981-3BAB-4A51-B154-9CB52B9DA341}" destId="{ACC5229E-8297-400D-AFCF-F10B71CC21D3}" srcOrd="0" destOrd="0" parTransId="{B84105D9-1FC0-4DA0-8D0F-789F7BA6D23C}" sibTransId="{416710B3-645B-4A92-BF18-985245CB29F1}"/>
    <dgm:cxn modelId="{FB58DF50-018E-478C-8A46-6C27E7B1C6DF}" type="presOf" srcId="{0A5D9981-3BAB-4A51-B154-9CB52B9DA341}" destId="{DE609911-1C40-411B-9A40-AD5665D9EBE9}" srcOrd="1" destOrd="0" presId="urn:microsoft.com/office/officeart/2005/8/layout/orgChart1"/>
    <dgm:cxn modelId="{BC7E7953-D5A7-4ADD-AC42-6493BCE89A70}" type="presOf" srcId="{0B817615-46F3-42D0-B43A-9B13D9794E59}" destId="{CFC4FF74-DC6B-4467-AA4C-024CAC85832E}" srcOrd="0" destOrd="0" presId="urn:microsoft.com/office/officeart/2005/8/layout/orgChart1"/>
    <dgm:cxn modelId="{57C3D85E-BEE8-4613-A091-79F184536102}" type="presOf" srcId="{4117EC84-13C0-4861-810F-76BC3392A5AA}" destId="{77444606-42EA-4334-8A7F-2FFB066E5C8F}" srcOrd="1" destOrd="0" presId="urn:microsoft.com/office/officeart/2005/8/layout/orgChart1"/>
    <dgm:cxn modelId="{96CF4C5F-510C-421A-B411-08F6546D717C}" type="presOf" srcId="{3B0E2777-8BB2-453B-906E-EFD57B8CEC24}" destId="{76B6AFB0-236A-4B82-B60F-426E15D249B5}" srcOrd="0" destOrd="0" presId="urn:microsoft.com/office/officeart/2005/8/layout/orgChart1"/>
    <dgm:cxn modelId="{ED263161-E111-4119-B5FD-A89C92D0F85E}" type="presOf" srcId="{7D3AB0BF-5250-42E2-A312-7165BDADA8F3}" destId="{5983BDC9-276C-4829-985E-95F57D7FD99C}" srcOrd="0" destOrd="0" presId="urn:microsoft.com/office/officeart/2005/8/layout/orgChart1"/>
    <dgm:cxn modelId="{D9B1977E-1651-49C6-9F77-2DB72077138F}" srcId="{0A5D9981-3BAB-4A51-B154-9CB52B9DA341}" destId="{A5B9CA33-31B9-4385-B06B-DB91F378EAB0}" srcOrd="3" destOrd="0" parTransId="{2351AD81-60A8-468F-A972-7B22CB5FEFF2}" sibTransId="{F67F4505-68B1-4182-863E-4216637685EF}"/>
    <dgm:cxn modelId="{B745EF81-EC28-40C9-8D92-010022FC828F}" type="presOf" srcId="{B84105D9-1FC0-4DA0-8D0F-789F7BA6D23C}" destId="{1EFD3376-0C46-4067-BD4D-04B3687BE958}" srcOrd="0" destOrd="0" presId="urn:microsoft.com/office/officeart/2005/8/layout/orgChart1"/>
    <dgm:cxn modelId="{69EEF09E-2F5D-4097-9E0F-221C7901A16A}" type="presOf" srcId="{42BBE925-8939-4E2D-870D-1B3593C4BEF5}" destId="{8F1E342E-8E14-4DFB-B99E-0289F5998AEB}" srcOrd="0" destOrd="0" presId="urn:microsoft.com/office/officeart/2005/8/layout/orgChart1"/>
    <dgm:cxn modelId="{9A9F8AA4-080D-449F-B72C-457F50F5EAF5}" type="presOf" srcId="{ED9227B5-49F8-4FCF-A90C-47A054744CAA}" destId="{4D06685E-EEFE-4966-B5AD-A9D73A93A32A}" srcOrd="0" destOrd="0" presId="urn:microsoft.com/office/officeart/2005/8/layout/orgChart1"/>
    <dgm:cxn modelId="{6447FBA6-C90F-4E80-9126-4D9688000141}" type="presOf" srcId="{42BBE925-8939-4E2D-870D-1B3593C4BEF5}" destId="{F32F756B-3A83-4F01-B7F5-BC344C7606EE}" srcOrd="1" destOrd="0" presId="urn:microsoft.com/office/officeart/2005/8/layout/orgChart1"/>
    <dgm:cxn modelId="{9307A9AF-FA3D-40EE-A718-65AB0C0976EB}" srcId="{0A5D9981-3BAB-4A51-B154-9CB52B9DA341}" destId="{8D2C5A7E-7A37-4945-A575-BD1AE27F3DD2}" srcOrd="2" destOrd="0" parTransId="{0B817615-46F3-42D0-B43A-9B13D9794E59}" sibTransId="{126A1A9B-0930-4D0D-946C-28482E5F6A83}"/>
    <dgm:cxn modelId="{9A43D1B6-F4F3-4FC8-920A-5253B6B3CA04}" type="presOf" srcId="{8D2C5A7E-7A37-4945-A575-BD1AE27F3DD2}" destId="{F5B175C7-3C0D-48C6-B2A5-EBE2D9861B6D}" srcOrd="1" destOrd="0" presId="urn:microsoft.com/office/officeart/2005/8/layout/orgChart1"/>
    <dgm:cxn modelId="{5F1A9ACA-3EDA-4C43-B9B9-82A576FD2049}" type="presOf" srcId="{B852710D-6901-4F97-90E0-3C81449DFCD0}" destId="{8DE6BC62-1AE7-42B8-9618-B92F52604B87}" srcOrd="0" destOrd="0" presId="urn:microsoft.com/office/officeart/2005/8/layout/orgChart1"/>
    <dgm:cxn modelId="{FF1CA6CB-5F50-4FB4-8A71-3DC38EC783E0}" type="presOf" srcId="{4117EC84-13C0-4861-810F-76BC3392A5AA}" destId="{12367E6E-A1A3-4A37-8423-2B7AE6BF4E02}" srcOrd="0" destOrd="0" presId="urn:microsoft.com/office/officeart/2005/8/layout/orgChart1"/>
    <dgm:cxn modelId="{085885D3-386D-45D8-A3BD-B00798D48E2E}" type="presOf" srcId="{A5B9CA33-31B9-4385-B06B-DB91F378EAB0}" destId="{F49F8186-6DD0-46F8-BFAB-12F0E0E42068}" srcOrd="0" destOrd="0" presId="urn:microsoft.com/office/officeart/2005/8/layout/orgChart1"/>
    <dgm:cxn modelId="{971089D7-BF69-4D2E-93B5-C4DD9BA0CFD1}" type="presOf" srcId="{B852710D-6901-4F97-90E0-3C81449DFCD0}" destId="{10974519-7773-4CCC-8D37-8EC26C1E073A}" srcOrd="1" destOrd="0" presId="urn:microsoft.com/office/officeart/2005/8/layout/orgChart1"/>
    <dgm:cxn modelId="{0C94F7D8-81C2-4ECA-9DDC-4DE90114088F}" type="presOf" srcId="{ACC5229E-8297-400D-AFCF-F10B71CC21D3}" destId="{0DA97C2A-EEBA-40D3-8D5B-8550C242676C}" srcOrd="1" destOrd="0" presId="urn:microsoft.com/office/officeart/2005/8/layout/orgChart1"/>
    <dgm:cxn modelId="{223C76EA-16E2-4A88-B7D4-601C3337F375}" type="presOf" srcId="{BC136B7E-D33C-41D5-8545-C566ECA01D75}" destId="{2298F75B-6DCD-45DF-B560-0B16A2A8FFE5}" srcOrd="0" destOrd="0" presId="urn:microsoft.com/office/officeart/2005/8/layout/orgChart1"/>
    <dgm:cxn modelId="{4BEF612A-F9EA-4407-AB84-D6861283CDAC}" type="presParOf" srcId="{76B6AFB0-236A-4B82-B60F-426E15D249B5}" destId="{513699A8-B198-4D24-901A-9AA552FB277D}" srcOrd="0" destOrd="0" presId="urn:microsoft.com/office/officeart/2005/8/layout/orgChart1"/>
    <dgm:cxn modelId="{6D024404-5A59-4C9D-88D8-060FF674D8CF}" type="presParOf" srcId="{513699A8-B198-4D24-901A-9AA552FB277D}" destId="{24B55284-6C69-4760-92B0-EC7341593FFC}" srcOrd="0" destOrd="0" presId="urn:microsoft.com/office/officeart/2005/8/layout/orgChart1"/>
    <dgm:cxn modelId="{B923C47C-988D-4370-89F6-C594698166CC}" type="presParOf" srcId="{24B55284-6C69-4760-92B0-EC7341593FFC}" destId="{A108C2A8-CD24-4F82-BC44-C16CCB88672A}" srcOrd="0" destOrd="0" presId="urn:microsoft.com/office/officeart/2005/8/layout/orgChart1"/>
    <dgm:cxn modelId="{ECD848D2-62EA-4966-AD9E-E9D454C8698E}" type="presParOf" srcId="{24B55284-6C69-4760-92B0-EC7341593FFC}" destId="{DE609911-1C40-411B-9A40-AD5665D9EBE9}" srcOrd="1" destOrd="0" presId="urn:microsoft.com/office/officeart/2005/8/layout/orgChart1"/>
    <dgm:cxn modelId="{C6CCFDA4-2703-42A4-B918-5FD622FD77F3}" type="presParOf" srcId="{513699A8-B198-4D24-901A-9AA552FB277D}" destId="{D579E963-C8B4-46DF-B4D4-8D8096E2F916}" srcOrd="1" destOrd="0" presId="urn:microsoft.com/office/officeart/2005/8/layout/orgChart1"/>
    <dgm:cxn modelId="{4D067446-BEC3-43D7-B5F8-0B2AC4FCBF86}" type="presParOf" srcId="{D579E963-C8B4-46DF-B4D4-8D8096E2F916}" destId="{4D06685E-EEFE-4966-B5AD-A9D73A93A32A}" srcOrd="0" destOrd="0" presId="urn:microsoft.com/office/officeart/2005/8/layout/orgChart1"/>
    <dgm:cxn modelId="{DAA3FF01-20C7-423F-AC56-EAE07E455062}" type="presParOf" srcId="{D579E963-C8B4-46DF-B4D4-8D8096E2F916}" destId="{829F4465-1476-4D28-9AAC-D4198A79ECD0}" srcOrd="1" destOrd="0" presId="urn:microsoft.com/office/officeart/2005/8/layout/orgChart1"/>
    <dgm:cxn modelId="{9633E160-63F6-461E-8018-F9C80E165B35}" type="presParOf" srcId="{829F4465-1476-4D28-9AAC-D4198A79ECD0}" destId="{DCBA430E-DE55-4468-8621-8EC4870F5E80}" srcOrd="0" destOrd="0" presId="urn:microsoft.com/office/officeart/2005/8/layout/orgChart1"/>
    <dgm:cxn modelId="{D72EDC03-DAE7-421A-8147-1B1A942E1BED}" type="presParOf" srcId="{DCBA430E-DE55-4468-8621-8EC4870F5E80}" destId="{8DE6BC62-1AE7-42B8-9618-B92F52604B87}" srcOrd="0" destOrd="0" presId="urn:microsoft.com/office/officeart/2005/8/layout/orgChart1"/>
    <dgm:cxn modelId="{D87CBD36-0524-4107-B98F-F538351188C6}" type="presParOf" srcId="{DCBA430E-DE55-4468-8621-8EC4870F5E80}" destId="{10974519-7773-4CCC-8D37-8EC26C1E073A}" srcOrd="1" destOrd="0" presId="urn:microsoft.com/office/officeart/2005/8/layout/orgChart1"/>
    <dgm:cxn modelId="{FD73CACD-18E6-467D-AE36-2982849BE14C}" type="presParOf" srcId="{829F4465-1476-4D28-9AAC-D4198A79ECD0}" destId="{7B376B0C-FB50-494A-B040-F8599D731F62}" srcOrd="1" destOrd="0" presId="urn:microsoft.com/office/officeart/2005/8/layout/orgChart1"/>
    <dgm:cxn modelId="{956FFDDC-0927-4F16-8F65-8883EC3E92C6}" type="presParOf" srcId="{829F4465-1476-4D28-9AAC-D4198A79ECD0}" destId="{C7A0DAED-3B74-4E4C-AFD7-7CC463338CC1}" srcOrd="2" destOrd="0" presId="urn:microsoft.com/office/officeart/2005/8/layout/orgChart1"/>
    <dgm:cxn modelId="{04C635F4-5E62-4F3F-A29E-6C4CC5852E1B}" type="presParOf" srcId="{D579E963-C8B4-46DF-B4D4-8D8096E2F916}" destId="{CFC4FF74-DC6B-4467-AA4C-024CAC85832E}" srcOrd="2" destOrd="0" presId="urn:microsoft.com/office/officeart/2005/8/layout/orgChart1"/>
    <dgm:cxn modelId="{A4EE921A-5BDB-485C-A543-C30E18B38433}" type="presParOf" srcId="{D579E963-C8B4-46DF-B4D4-8D8096E2F916}" destId="{0E340EB8-3B57-4028-86D5-25C6593F342C}" srcOrd="3" destOrd="0" presId="urn:microsoft.com/office/officeart/2005/8/layout/orgChart1"/>
    <dgm:cxn modelId="{DD9B02EF-FB5E-4B45-ACC8-F92D4477B9B5}" type="presParOf" srcId="{0E340EB8-3B57-4028-86D5-25C6593F342C}" destId="{929136A8-05B6-48C1-A168-62472E3A9FCF}" srcOrd="0" destOrd="0" presId="urn:microsoft.com/office/officeart/2005/8/layout/orgChart1"/>
    <dgm:cxn modelId="{5CD2E312-F50F-4EDB-9C03-FD0B9791B1BB}" type="presParOf" srcId="{929136A8-05B6-48C1-A168-62472E3A9FCF}" destId="{96B4DF5D-2D10-4350-B255-2FFC66058395}" srcOrd="0" destOrd="0" presId="urn:microsoft.com/office/officeart/2005/8/layout/orgChart1"/>
    <dgm:cxn modelId="{B5A71728-FD29-4ABE-BEB5-1CE388AB26ED}" type="presParOf" srcId="{929136A8-05B6-48C1-A168-62472E3A9FCF}" destId="{F5B175C7-3C0D-48C6-B2A5-EBE2D9861B6D}" srcOrd="1" destOrd="0" presId="urn:microsoft.com/office/officeart/2005/8/layout/orgChart1"/>
    <dgm:cxn modelId="{825BC66B-EA23-46A0-A0FE-A9904E154615}" type="presParOf" srcId="{0E340EB8-3B57-4028-86D5-25C6593F342C}" destId="{F01D2E86-0629-4495-A665-52BECBADC228}" srcOrd="1" destOrd="0" presId="urn:microsoft.com/office/officeart/2005/8/layout/orgChart1"/>
    <dgm:cxn modelId="{5ED1A8B5-A624-40CB-A928-88FAB2397F9C}" type="presParOf" srcId="{0E340EB8-3B57-4028-86D5-25C6593F342C}" destId="{94B95422-FC83-47FF-8B32-D69A7E30ED3C}" srcOrd="2" destOrd="0" presId="urn:microsoft.com/office/officeart/2005/8/layout/orgChart1"/>
    <dgm:cxn modelId="{486A07BB-1FFC-446B-B997-7D7E89CDE25E}" type="presParOf" srcId="{D579E963-C8B4-46DF-B4D4-8D8096E2F916}" destId="{540F2F5C-5E88-4160-AA0F-CFDDD4F64DB7}" srcOrd="4" destOrd="0" presId="urn:microsoft.com/office/officeart/2005/8/layout/orgChart1"/>
    <dgm:cxn modelId="{DA0C91CD-2E87-4088-BAE0-FFC601A0A6D1}" type="presParOf" srcId="{D579E963-C8B4-46DF-B4D4-8D8096E2F916}" destId="{16FB7EEB-76CD-4135-971E-890DCE21D095}" srcOrd="5" destOrd="0" presId="urn:microsoft.com/office/officeart/2005/8/layout/orgChart1"/>
    <dgm:cxn modelId="{6AC299DF-F7F6-453D-ACCE-12D2BB69AA04}" type="presParOf" srcId="{16FB7EEB-76CD-4135-971E-890DCE21D095}" destId="{5B7645E9-98A1-47AD-9D40-18DC12033562}" srcOrd="0" destOrd="0" presId="urn:microsoft.com/office/officeart/2005/8/layout/orgChart1"/>
    <dgm:cxn modelId="{15F34C1D-E90B-4631-A2D6-88B313BC5343}" type="presParOf" srcId="{5B7645E9-98A1-47AD-9D40-18DC12033562}" destId="{F49F8186-6DD0-46F8-BFAB-12F0E0E42068}" srcOrd="0" destOrd="0" presId="urn:microsoft.com/office/officeart/2005/8/layout/orgChart1"/>
    <dgm:cxn modelId="{68E57767-5FBE-4D41-95EB-8C48EFAEA435}" type="presParOf" srcId="{5B7645E9-98A1-47AD-9D40-18DC12033562}" destId="{60D34C8D-94C2-4983-A429-456C62F49AF8}" srcOrd="1" destOrd="0" presId="urn:microsoft.com/office/officeart/2005/8/layout/orgChart1"/>
    <dgm:cxn modelId="{F4642151-BF92-4325-BA74-1E227399FE1B}" type="presParOf" srcId="{16FB7EEB-76CD-4135-971E-890DCE21D095}" destId="{B79D47BF-0117-4771-AB17-603465EE51FB}" srcOrd="1" destOrd="0" presId="urn:microsoft.com/office/officeart/2005/8/layout/orgChart1"/>
    <dgm:cxn modelId="{656C4EEE-4E6E-4256-B8F0-A1B6EE589268}" type="presParOf" srcId="{16FB7EEB-76CD-4135-971E-890DCE21D095}" destId="{54431C47-AA1F-4DCC-9AD3-2DE54E9A572B}" srcOrd="2" destOrd="0" presId="urn:microsoft.com/office/officeart/2005/8/layout/orgChart1"/>
    <dgm:cxn modelId="{161034DB-E28F-4DF4-B2FC-0D2A49EB0D11}" type="presParOf" srcId="{D579E963-C8B4-46DF-B4D4-8D8096E2F916}" destId="{5983BDC9-276C-4829-985E-95F57D7FD99C}" srcOrd="6" destOrd="0" presId="urn:microsoft.com/office/officeart/2005/8/layout/orgChart1"/>
    <dgm:cxn modelId="{2B99D621-A7CE-4757-B15F-919067AE4E07}" type="presParOf" srcId="{D579E963-C8B4-46DF-B4D4-8D8096E2F916}" destId="{E3484F02-5FE9-42C7-B739-DB1AC9406F47}" srcOrd="7" destOrd="0" presId="urn:microsoft.com/office/officeart/2005/8/layout/orgChart1"/>
    <dgm:cxn modelId="{883D8AFA-5413-42D9-AE74-5DD66980082F}" type="presParOf" srcId="{E3484F02-5FE9-42C7-B739-DB1AC9406F47}" destId="{7F8265E7-0986-4C21-A607-BE7832DDA237}" srcOrd="0" destOrd="0" presId="urn:microsoft.com/office/officeart/2005/8/layout/orgChart1"/>
    <dgm:cxn modelId="{9E7D1869-3C8A-4E5E-B82A-5A45CCCCB17F}" type="presParOf" srcId="{7F8265E7-0986-4C21-A607-BE7832DDA237}" destId="{8F1E342E-8E14-4DFB-B99E-0289F5998AEB}" srcOrd="0" destOrd="0" presId="urn:microsoft.com/office/officeart/2005/8/layout/orgChart1"/>
    <dgm:cxn modelId="{ED5EBBA5-A643-4096-8649-1D18DD9AFAAD}" type="presParOf" srcId="{7F8265E7-0986-4C21-A607-BE7832DDA237}" destId="{F32F756B-3A83-4F01-B7F5-BC344C7606EE}" srcOrd="1" destOrd="0" presId="urn:microsoft.com/office/officeart/2005/8/layout/orgChart1"/>
    <dgm:cxn modelId="{D07FF7A0-062F-49E8-BC16-1B605A70AA53}" type="presParOf" srcId="{E3484F02-5FE9-42C7-B739-DB1AC9406F47}" destId="{C715FD2B-33E8-4733-A2C3-6E49F5D32590}" srcOrd="1" destOrd="0" presId="urn:microsoft.com/office/officeart/2005/8/layout/orgChart1"/>
    <dgm:cxn modelId="{94566A9C-D060-481F-BA7B-EF4A03B13569}" type="presParOf" srcId="{E3484F02-5FE9-42C7-B739-DB1AC9406F47}" destId="{29EBADE9-0A3D-4824-A40D-B43C7F6CF475}" srcOrd="2" destOrd="0" presId="urn:microsoft.com/office/officeart/2005/8/layout/orgChart1"/>
    <dgm:cxn modelId="{2951C23A-841F-4284-A6BD-1E8A70FC6005}" type="presParOf" srcId="{D579E963-C8B4-46DF-B4D4-8D8096E2F916}" destId="{2298F75B-6DCD-45DF-B560-0B16A2A8FFE5}" srcOrd="8" destOrd="0" presId="urn:microsoft.com/office/officeart/2005/8/layout/orgChart1"/>
    <dgm:cxn modelId="{3117B2F9-97A2-426B-86BA-066130FD751D}" type="presParOf" srcId="{D579E963-C8B4-46DF-B4D4-8D8096E2F916}" destId="{78053E6F-7D70-4DC4-B073-7440B57C1705}" srcOrd="9" destOrd="0" presId="urn:microsoft.com/office/officeart/2005/8/layout/orgChart1"/>
    <dgm:cxn modelId="{A8932DF2-D412-4921-8B68-D90A043251BB}" type="presParOf" srcId="{78053E6F-7D70-4DC4-B073-7440B57C1705}" destId="{3479444E-33FB-4B7D-9061-5D25D3F24550}" srcOrd="0" destOrd="0" presId="urn:microsoft.com/office/officeart/2005/8/layout/orgChart1"/>
    <dgm:cxn modelId="{D2503819-5A18-46FE-B3B8-F53ADD46ED6C}" type="presParOf" srcId="{3479444E-33FB-4B7D-9061-5D25D3F24550}" destId="{12367E6E-A1A3-4A37-8423-2B7AE6BF4E02}" srcOrd="0" destOrd="0" presId="urn:microsoft.com/office/officeart/2005/8/layout/orgChart1"/>
    <dgm:cxn modelId="{FC2F6E5C-5C0A-4D7C-B83C-8DC7255F440F}" type="presParOf" srcId="{3479444E-33FB-4B7D-9061-5D25D3F24550}" destId="{77444606-42EA-4334-8A7F-2FFB066E5C8F}" srcOrd="1" destOrd="0" presId="urn:microsoft.com/office/officeart/2005/8/layout/orgChart1"/>
    <dgm:cxn modelId="{835D5D5D-0AF9-4132-B1B7-26E6624C6F73}" type="presParOf" srcId="{78053E6F-7D70-4DC4-B073-7440B57C1705}" destId="{378EA81A-BC7B-46FA-B095-B4FC30E0E55C}" srcOrd="1" destOrd="0" presId="urn:microsoft.com/office/officeart/2005/8/layout/orgChart1"/>
    <dgm:cxn modelId="{EDE1ED44-74A9-4C1E-95C9-BADEDEF53BB6}" type="presParOf" srcId="{78053E6F-7D70-4DC4-B073-7440B57C1705}" destId="{3698DF7F-3E6C-45D7-ACE2-13BF9E24A075}" srcOrd="2" destOrd="0" presId="urn:microsoft.com/office/officeart/2005/8/layout/orgChart1"/>
    <dgm:cxn modelId="{1880CEF4-18FD-4BF9-8CEF-1ECA944EF6D7}" type="presParOf" srcId="{513699A8-B198-4D24-901A-9AA552FB277D}" destId="{D143D105-BA18-40AA-B2DE-1683B8A6C848}" srcOrd="2" destOrd="0" presId="urn:microsoft.com/office/officeart/2005/8/layout/orgChart1"/>
    <dgm:cxn modelId="{E673416C-6A43-4C24-9A59-39287EA043B8}" type="presParOf" srcId="{D143D105-BA18-40AA-B2DE-1683B8A6C848}" destId="{1EFD3376-0C46-4067-BD4D-04B3687BE958}" srcOrd="0" destOrd="0" presId="urn:microsoft.com/office/officeart/2005/8/layout/orgChart1"/>
    <dgm:cxn modelId="{DDCD4898-1E83-47E9-93A4-881585975524}" type="presParOf" srcId="{D143D105-BA18-40AA-B2DE-1683B8A6C848}" destId="{CF4FB3AC-7202-446F-B995-F774A6311E15}" srcOrd="1" destOrd="0" presId="urn:microsoft.com/office/officeart/2005/8/layout/orgChart1"/>
    <dgm:cxn modelId="{A12F45E9-6295-49ED-A76C-3E57D7B736C5}" type="presParOf" srcId="{CF4FB3AC-7202-446F-B995-F774A6311E15}" destId="{A22B8A20-8264-405E-9632-375A660EEF15}" srcOrd="0" destOrd="0" presId="urn:microsoft.com/office/officeart/2005/8/layout/orgChart1"/>
    <dgm:cxn modelId="{77CB9AE7-8AB8-45D3-B6B7-6CFACBC266E5}" type="presParOf" srcId="{A22B8A20-8264-405E-9632-375A660EEF15}" destId="{A9AE8B63-7129-4CB8-87DA-A887FE51DDFD}" srcOrd="0" destOrd="0" presId="urn:microsoft.com/office/officeart/2005/8/layout/orgChart1"/>
    <dgm:cxn modelId="{0614FC66-F778-45A1-A49D-9F70A428155C}" type="presParOf" srcId="{A22B8A20-8264-405E-9632-375A660EEF15}" destId="{0DA97C2A-EEBA-40D3-8D5B-8550C242676C}" srcOrd="1" destOrd="0" presId="urn:microsoft.com/office/officeart/2005/8/layout/orgChart1"/>
    <dgm:cxn modelId="{7B347AA9-5063-46CB-A8D9-BD8D862BD25F}" type="presParOf" srcId="{CF4FB3AC-7202-446F-B995-F774A6311E15}" destId="{6C107F08-22FC-4B6D-AC6C-9722C9DE7627}" srcOrd="1" destOrd="0" presId="urn:microsoft.com/office/officeart/2005/8/layout/orgChart1"/>
    <dgm:cxn modelId="{46726E1C-EFDF-406B-BCBF-2A44571EED71}" type="presParOf" srcId="{CF4FB3AC-7202-446F-B995-F774A6311E15}" destId="{B3D47BB4-6584-49E3-88ED-E1DF3ED8250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D3376-0C46-4067-BD4D-04B3687BE958}">
      <dsp:nvSpPr>
        <dsp:cNvPr id="0" name=""/>
        <dsp:cNvSpPr/>
      </dsp:nvSpPr>
      <dsp:spPr>
        <a:xfrm>
          <a:off x="3726584" y="942133"/>
          <a:ext cx="138977" cy="608854"/>
        </a:xfrm>
        <a:custGeom>
          <a:avLst/>
          <a:gdLst/>
          <a:ahLst/>
          <a:cxnLst/>
          <a:rect l="0" t="0" r="0" b="0"/>
          <a:pathLst>
            <a:path>
              <a:moveTo>
                <a:pt x="138977" y="0"/>
              </a:moveTo>
              <a:lnTo>
                <a:pt x="138977" y="608854"/>
              </a:lnTo>
              <a:lnTo>
                <a:pt x="0" y="608854"/>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298F75B-6DCD-45DF-B560-0B16A2A8FFE5}">
      <dsp:nvSpPr>
        <dsp:cNvPr id="0" name=""/>
        <dsp:cNvSpPr/>
      </dsp:nvSpPr>
      <dsp:spPr>
        <a:xfrm>
          <a:off x="3865562" y="942133"/>
          <a:ext cx="3203103" cy="1217708"/>
        </a:xfrm>
        <a:custGeom>
          <a:avLst/>
          <a:gdLst/>
          <a:ahLst/>
          <a:cxnLst/>
          <a:rect l="0" t="0" r="0" b="0"/>
          <a:pathLst>
            <a:path>
              <a:moveTo>
                <a:pt x="0" y="0"/>
              </a:moveTo>
              <a:lnTo>
                <a:pt x="0" y="1078731"/>
              </a:lnTo>
              <a:lnTo>
                <a:pt x="3203103" y="1078731"/>
              </a:lnTo>
              <a:lnTo>
                <a:pt x="3203103" y="1217708"/>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83BDC9-276C-4829-985E-95F57D7FD99C}">
      <dsp:nvSpPr>
        <dsp:cNvPr id="0" name=""/>
        <dsp:cNvSpPr/>
      </dsp:nvSpPr>
      <dsp:spPr>
        <a:xfrm>
          <a:off x="3865562" y="942133"/>
          <a:ext cx="1601551" cy="1217708"/>
        </a:xfrm>
        <a:custGeom>
          <a:avLst/>
          <a:gdLst/>
          <a:ahLst/>
          <a:cxnLst/>
          <a:rect l="0" t="0" r="0" b="0"/>
          <a:pathLst>
            <a:path>
              <a:moveTo>
                <a:pt x="0" y="0"/>
              </a:moveTo>
              <a:lnTo>
                <a:pt x="0" y="1078731"/>
              </a:lnTo>
              <a:lnTo>
                <a:pt x="1601551" y="1078731"/>
              </a:lnTo>
              <a:lnTo>
                <a:pt x="1601551" y="1217708"/>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40F2F5C-5E88-4160-AA0F-CFDDD4F64DB7}">
      <dsp:nvSpPr>
        <dsp:cNvPr id="0" name=""/>
        <dsp:cNvSpPr/>
      </dsp:nvSpPr>
      <dsp:spPr>
        <a:xfrm>
          <a:off x="3819842" y="942133"/>
          <a:ext cx="91440" cy="1217708"/>
        </a:xfrm>
        <a:custGeom>
          <a:avLst/>
          <a:gdLst/>
          <a:ahLst/>
          <a:cxnLst/>
          <a:rect l="0" t="0" r="0" b="0"/>
          <a:pathLst>
            <a:path>
              <a:moveTo>
                <a:pt x="45720" y="0"/>
              </a:moveTo>
              <a:lnTo>
                <a:pt x="45720" y="1217708"/>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FC4FF74-DC6B-4467-AA4C-024CAC85832E}">
      <dsp:nvSpPr>
        <dsp:cNvPr id="0" name=""/>
        <dsp:cNvSpPr/>
      </dsp:nvSpPr>
      <dsp:spPr>
        <a:xfrm>
          <a:off x="2264010" y="942133"/>
          <a:ext cx="1601551" cy="1217708"/>
        </a:xfrm>
        <a:custGeom>
          <a:avLst/>
          <a:gdLst/>
          <a:ahLst/>
          <a:cxnLst/>
          <a:rect l="0" t="0" r="0" b="0"/>
          <a:pathLst>
            <a:path>
              <a:moveTo>
                <a:pt x="1601551" y="0"/>
              </a:moveTo>
              <a:lnTo>
                <a:pt x="1601551" y="1078731"/>
              </a:lnTo>
              <a:lnTo>
                <a:pt x="0" y="1078731"/>
              </a:lnTo>
              <a:lnTo>
                <a:pt x="0" y="1217708"/>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06685E-EEFE-4966-B5AD-A9D73A93A32A}">
      <dsp:nvSpPr>
        <dsp:cNvPr id="0" name=""/>
        <dsp:cNvSpPr/>
      </dsp:nvSpPr>
      <dsp:spPr>
        <a:xfrm>
          <a:off x="662458" y="942133"/>
          <a:ext cx="3203103" cy="1217708"/>
        </a:xfrm>
        <a:custGeom>
          <a:avLst/>
          <a:gdLst/>
          <a:ahLst/>
          <a:cxnLst/>
          <a:rect l="0" t="0" r="0" b="0"/>
          <a:pathLst>
            <a:path>
              <a:moveTo>
                <a:pt x="3203103" y="0"/>
              </a:moveTo>
              <a:lnTo>
                <a:pt x="3203103" y="1078731"/>
              </a:lnTo>
              <a:lnTo>
                <a:pt x="0" y="1078731"/>
              </a:lnTo>
              <a:lnTo>
                <a:pt x="0" y="1217708"/>
              </a:lnTo>
            </a:path>
          </a:pathLst>
        </a:custGeom>
        <a:noFill/>
        <a:ln w="127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108C2A8-CD24-4F82-BC44-C16CCB88672A}">
      <dsp:nvSpPr>
        <dsp:cNvPr id="0" name=""/>
        <dsp:cNvSpPr/>
      </dsp:nvSpPr>
      <dsp:spPr>
        <a:xfrm>
          <a:off x="3203764" y="280334"/>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CEO</a:t>
          </a:r>
        </a:p>
      </dsp:txBody>
      <dsp:txXfrm>
        <a:off x="3203764" y="280334"/>
        <a:ext cx="1323596" cy="661798"/>
      </dsp:txXfrm>
    </dsp:sp>
    <dsp:sp modelId="{8DE6BC62-1AE7-42B8-9618-B92F52604B87}">
      <dsp:nvSpPr>
        <dsp:cNvPr id="0" name=""/>
        <dsp:cNvSpPr/>
      </dsp:nvSpPr>
      <dsp:spPr>
        <a:xfrm>
          <a:off x="660" y="2159841"/>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CFO</a:t>
          </a:r>
        </a:p>
      </dsp:txBody>
      <dsp:txXfrm>
        <a:off x="660" y="2159841"/>
        <a:ext cx="1323596" cy="661798"/>
      </dsp:txXfrm>
    </dsp:sp>
    <dsp:sp modelId="{96B4DF5D-2D10-4350-B255-2FFC66058395}">
      <dsp:nvSpPr>
        <dsp:cNvPr id="0" name=""/>
        <dsp:cNvSpPr/>
      </dsp:nvSpPr>
      <dsp:spPr>
        <a:xfrm>
          <a:off x="1602212" y="2159841"/>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Head of Marketing</a:t>
          </a:r>
        </a:p>
      </dsp:txBody>
      <dsp:txXfrm>
        <a:off x="1602212" y="2159841"/>
        <a:ext cx="1323596" cy="661798"/>
      </dsp:txXfrm>
    </dsp:sp>
    <dsp:sp modelId="{F49F8186-6DD0-46F8-BFAB-12F0E0E42068}">
      <dsp:nvSpPr>
        <dsp:cNvPr id="0" name=""/>
        <dsp:cNvSpPr/>
      </dsp:nvSpPr>
      <dsp:spPr>
        <a:xfrm>
          <a:off x="3203764" y="2159841"/>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Head of Management</a:t>
          </a:r>
        </a:p>
      </dsp:txBody>
      <dsp:txXfrm>
        <a:off x="3203764" y="2159841"/>
        <a:ext cx="1323596" cy="661798"/>
      </dsp:txXfrm>
    </dsp:sp>
    <dsp:sp modelId="{8F1E342E-8E14-4DFB-B99E-0289F5998AEB}">
      <dsp:nvSpPr>
        <dsp:cNvPr id="0" name=""/>
        <dsp:cNvSpPr/>
      </dsp:nvSpPr>
      <dsp:spPr>
        <a:xfrm>
          <a:off x="4805316" y="2159841"/>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Head of Supply Chain</a:t>
          </a:r>
        </a:p>
      </dsp:txBody>
      <dsp:txXfrm>
        <a:off x="4805316" y="2159841"/>
        <a:ext cx="1323596" cy="661798"/>
      </dsp:txXfrm>
    </dsp:sp>
    <dsp:sp modelId="{12367E6E-A1A3-4A37-8423-2B7AE6BF4E02}">
      <dsp:nvSpPr>
        <dsp:cNvPr id="0" name=""/>
        <dsp:cNvSpPr/>
      </dsp:nvSpPr>
      <dsp:spPr>
        <a:xfrm>
          <a:off x="6406867" y="2159841"/>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Head of Import &amp; Export</a:t>
          </a:r>
        </a:p>
      </dsp:txBody>
      <dsp:txXfrm>
        <a:off x="6406867" y="2159841"/>
        <a:ext cx="1323596" cy="661798"/>
      </dsp:txXfrm>
    </dsp:sp>
    <dsp:sp modelId="{A9AE8B63-7129-4CB8-87DA-A887FE51DDFD}">
      <dsp:nvSpPr>
        <dsp:cNvPr id="0" name=""/>
        <dsp:cNvSpPr/>
      </dsp:nvSpPr>
      <dsp:spPr>
        <a:xfrm>
          <a:off x="2402988" y="1220088"/>
          <a:ext cx="1323596" cy="661798"/>
        </a:xfrm>
        <a:prstGeom prst="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Director</a:t>
          </a:r>
        </a:p>
      </dsp:txBody>
      <dsp:txXfrm>
        <a:off x="2402988" y="1220088"/>
        <a:ext cx="1323596" cy="6617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3852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1643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8854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1973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148443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1237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28784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4429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4474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3/16/19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82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60EA64-D806-43AC-9DF2-F8C432F32B4C}" type="datetimeFigureOut">
              <a:rPr lang="en-US" smtClean="0"/>
              <a:t>3/16/19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02875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3/16/19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17553435"/>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AFF8-DE11-4F40-A3AC-FEA1984723DA}"/>
              </a:ext>
            </a:extLst>
          </p:cNvPr>
          <p:cNvSpPr>
            <a:spLocks noGrp="1"/>
          </p:cNvSpPr>
          <p:nvPr>
            <p:ph type="ctrTitle"/>
          </p:nvPr>
        </p:nvSpPr>
        <p:spPr/>
        <p:txBody>
          <a:bodyPr/>
          <a:lstStyle/>
          <a:p>
            <a:r>
              <a:rPr lang="en-US" dirty="0"/>
              <a:t>Business Plan for Import and Export boat engine.</a:t>
            </a:r>
          </a:p>
        </p:txBody>
      </p:sp>
      <p:sp>
        <p:nvSpPr>
          <p:cNvPr id="3" name="Subtitle 2">
            <a:extLst>
              <a:ext uri="{FF2B5EF4-FFF2-40B4-BE49-F238E27FC236}">
                <a16:creationId xmlns:a16="http://schemas.microsoft.com/office/drawing/2014/main" id="{44A0EBC6-E9FE-974D-9B6F-2EF006151745}"/>
              </a:ext>
            </a:extLst>
          </p:cNvPr>
          <p:cNvSpPr>
            <a:spLocks noGrp="1"/>
          </p:cNvSpPr>
          <p:nvPr>
            <p:ph type="subTitle" idx="1"/>
          </p:nvPr>
        </p:nvSpPr>
        <p:spPr/>
        <p:txBody>
          <a:bodyPr/>
          <a:lstStyle/>
          <a:p>
            <a:r>
              <a:rPr lang="en-US" dirty="0"/>
              <a:t>Jason McCoy</a:t>
            </a:r>
          </a:p>
        </p:txBody>
      </p:sp>
    </p:spTree>
    <p:extLst>
      <p:ext uri="{BB962C8B-B14F-4D97-AF65-F5344CB8AC3E}">
        <p14:creationId xmlns:p14="http://schemas.microsoft.com/office/powerpoint/2010/main" val="92242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B8D9-308B-C249-A576-87CFA4BDBCC1}"/>
              </a:ext>
            </a:extLst>
          </p:cNvPr>
          <p:cNvSpPr>
            <a:spLocks noGrp="1"/>
          </p:cNvSpPr>
          <p:nvPr>
            <p:ph type="title"/>
          </p:nvPr>
        </p:nvSpPr>
        <p:spPr>
          <a:xfrm>
            <a:off x="1704703" y="479567"/>
            <a:ext cx="8991600" cy="1645920"/>
          </a:xfrm>
        </p:spPr>
        <p:txBody>
          <a:bodyPr/>
          <a:lstStyle/>
          <a:p>
            <a:r>
              <a:rPr lang="en-US" dirty="0"/>
              <a:t>Business strategy</a:t>
            </a:r>
          </a:p>
        </p:txBody>
      </p:sp>
      <p:sp>
        <p:nvSpPr>
          <p:cNvPr id="3" name="Text Placeholder 2">
            <a:extLst>
              <a:ext uri="{FF2B5EF4-FFF2-40B4-BE49-F238E27FC236}">
                <a16:creationId xmlns:a16="http://schemas.microsoft.com/office/drawing/2014/main" id="{A7210280-683A-8C47-9DA9-7B308E21DE7D}"/>
              </a:ext>
            </a:extLst>
          </p:cNvPr>
          <p:cNvSpPr>
            <a:spLocks noGrp="1"/>
          </p:cNvSpPr>
          <p:nvPr>
            <p:ph type="body" idx="1"/>
          </p:nvPr>
        </p:nvSpPr>
        <p:spPr>
          <a:xfrm>
            <a:off x="1704703" y="2193335"/>
            <a:ext cx="8991600" cy="3828642"/>
          </a:xfrm>
        </p:spPr>
        <p:txBody>
          <a:bodyPr/>
          <a:lstStyle/>
          <a:p>
            <a:pPr marL="342900" indent="-342900" algn="just">
              <a:buFont typeface="Wingdings" panose="05000000000000000000" pitchFamily="2" charset="2"/>
              <a:buChar char="Ø"/>
            </a:pPr>
            <a:r>
              <a:rPr lang="en-US" dirty="0"/>
              <a:t>First, we would like to enter in the market of Automobile boat engines. The Automobile industry is easy to enter and can generate revenue to increase capital for entering the market of Aircraft engine. </a:t>
            </a:r>
          </a:p>
          <a:p>
            <a:pPr marL="342900" indent="-342900" algn="just">
              <a:buFont typeface="Wingdings" panose="05000000000000000000" pitchFamily="2" charset="2"/>
              <a:buChar char="Ø"/>
            </a:pPr>
            <a:r>
              <a:rPr lang="en-US" dirty="0"/>
              <a:t>In the second phase, we would like to position our product as a product that provide multiple functionality for vehicles to carry the business for the promotion hybrid boat engine in order to create value and promotion of organization. </a:t>
            </a:r>
          </a:p>
          <a:p>
            <a:pPr marL="342900" indent="-342900" algn="just">
              <a:buFont typeface="Wingdings" panose="05000000000000000000" pitchFamily="2" charset="2"/>
              <a:buChar char="Ø"/>
            </a:pPr>
            <a:r>
              <a:rPr lang="en-US" dirty="0"/>
              <a:t>For the third phase, we would like to capture the market share of international markets in the shape of solid product line that provide suitable business increasing the market share and product line. </a:t>
            </a:r>
          </a:p>
          <a:p>
            <a:pPr marL="342900" indent="-342900" algn="just">
              <a:buFont typeface="Wingdings" panose="05000000000000000000" pitchFamily="2" charset="2"/>
              <a:buChar char="Ø"/>
            </a:pPr>
            <a:r>
              <a:rPr lang="en-US" dirty="0"/>
              <a:t>In the fourth phase, and in the fifth year of operation, we would like to introduce oversell as Aircraft engine providers. </a:t>
            </a:r>
          </a:p>
        </p:txBody>
      </p:sp>
    </p:spTree>
    <p:extLst>
      <p:ext uri="{BB962C8B-B14F-4D97-AF65-F5344CB8AC3E}">
        <p14:creationId xmlns:p14="http://schemas.microsoft.com/office/powerpoint/2010/main" val="12825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7AD7-16A8-B54B-82BD-A92A729C3934}"/>
              </a:ext>
            </a:extLst>
          </p:cNvPr>
          <p:cNvSpPr>
            <a:spLocks noGrp="1"/>
          </p:cNvSpPr>
          <p:nvPr>
            <p:ph type="title"/>
          </p:nvPr>
        </p:nvSpPr>
        <p:spPr>
          <a:xfrm>
            <a:off x="2100508" y="246235"/>
            <a:ext cx="7729728" cy="1188720"/>
          </a:xfrm>
        </p:spPr>
        <p:txBody>
          <a:bodyPr/>
          <a:lstStyle/>
          <a:p>
            <a:r>
              <a:rPr lang="en-US" dirty="0"/>
              <a:t>Competitive analysis</a:t>
            </a:r>
          </a:p>
        </p:txBody>
      </p:sp>
      <p:sp>
        <p:nvSpPr>
          <p:cNvPr id="3" name="Content Placeholder 2">
            <a:extLst>
              <a:ext uri="{FF2B5EF4-FFF2-40B4-BE49-F238E27FC236}">
                <a16:creationId xmlns:a16="http://schemas.microsoft.com/office/drawing/2014/main" id="{B7D4BC5E-5840-514C-98FD-33D30F89B7FB}"/>
              </a:ext>
            </a:extLst>
          </p:cNvPr>
          <p:cNvSpPr>
            <a:spLocks noGrp="1"/>
          </p:cNvSpPr>
          <p:nvPr>
            <p:ph sz="half" idx="1"/>
          </p:nvPr>
        </p:nvSpPr>
        <p:spPr>
          <a:xfrm>
            <a:off x="889581" y="1802020"/>
            <a:ext cx="4271771" cy="4716345"/>
          </a:xfrm>
        </p:spPr>
        <p:txBody>
          <a:bodyPr>
            <a:normAutofit fontScale="92500" lnSpcReduction="10000"/>
          </a:bodyPr>
          <a:lstStyle/>
          <a:p>
            <a:pPr algn="just"/>
            <a:r>
              <a:rPr lang="en-US" dirty="0"/>
              <a:t>The company has advantage of introducing new products compare to competitors as it ability to self modify the functionality according to conditions, need and usage of specific energy sources. </a:t>
            </a:r>
          </a:p>
          <a:p>
            <a:pPr algn="just"/>
            <a:r>
              <a:rPr lang="en-US" dirty="0"/>
              <a:t>The product line of the company has a competitive advantage over its competitors as it provides sufficient information regarding the behavior of products to consumers. It also gives them the advantage for our the competitors to introduce the position of engines to mitigate maintenance cost for vehicles. </a:t>
            </a:r>
          </a:p>
          <a:p>
            <a:pPr algn="just"/>
            <a:r>
              <a:rPr lang="en-US" dirty="0"/>
              <a:t>The marine and aircraft market has great potential as it provide sufficient information regarding the product style and manufacturing technique. </a:t>
            </a:r>
          </a:p>
        </p:txBody>
      </p:sp>
      <p:sp>
        <p:nvSpPr>
          <p:cNvPr id="4" name="Content Placeholder 3">
            <a:extLst>
              <a:ext uri="{FF2B5EF4-FFF2-40B4-BE49-F238E27FC236}">
                <a16:creationId xmlns:a16="http://schemas.microsoft.com/office/drawing/2014/main" id="{CCA7D812-8CF3-D54B-A0EB-EAAC8647C42F}"/>
              </a:ext>
            </a:extLst>
          </p:cNvPr>
          <p:cNvSpPr>
            <a:spLocks noGrp="1"/>
          </p:cNvSpPr>
          <p:nvPr>
            <p:ph sz="half" idx="2"/>
          </p:nvPr>
        </p:nvSpPr>
        <p:spPr>
          <a:xfrm>
            <a:off x="6090121" y="1671393"/>
            <a:ext cx="4270247" cy="4677156"/>
          </a:xfrm>
        </p:spPr>
        <p:txBody>
          <a:bodyPr>
            <a:normAutofit fontScale="92500" lnSpcReduction="10000"/>
          </a:bodyPr>
          <a:lstStyle/>
          <a:p>
            <a:r>
              <a:rPr lang="en-US" dirty="0"/>
              <a:t>Competitors products are low cost and has a large market share.</a:t>
            </a:r>
          </a:p>
          <a:p>
            <a:r>
              <a:rPr lang="en-US" dirty="0"/>
              <a:t>The features of competitors products are obsolete and can put a negative impact on the growth of business and opportunity to maximize the market knowledge regarding the behavior of market. </a:t>
            </a:r>
          </a:p>
          <a:p>
            <a:r>
              <a:rPr lang="en-US" dirty="0"/>
              <a:t>The competitors strong hold in a market can push can to face fear of loss due to existing market of competitor in order achieve competitive advantage over the competitors. </a:t>
            </a:r>
          </a:p>
          <a:p>
            <a:r>
              <a:rPr lang="en-US" dirty="0"/>
              <a:t>The chances of being pushed out of the market can big threat as well. </a:t>
            </a:r>
          </a:p>
        </p:txBody>
      </p:sp>
    </p:spTree>
    <p:extLst>
      <p:ext uri="{BB962C8B-B14F-4D97-AF65-F5344CB8AC3E}">
        <p14:creationId xmlns:p14="http://schemas.microsoft.com/office/powerpoint/2010/main" val="229713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4B59-9F1A-5641-AE2A-63F41B33075E}"/>
              </a:ext>
            </a:extLst>
          </p:cNvPr>
          <p:cNvSpPr>
            <a:spLocks noGrp="1"/>
          </p:cNvSpPr>
          <p:nvPr>
            <p:ph type="title"/>
          </p:nvPr>
        </p:nvSpPr>
        <p:spPr/>
        <p:txBody>
          <a:bodyPr/>
          <a:lstStyle/>
          <a:p>
            <a:r>
              <a:rPr lang="en-US" dirty="0"/>
              <a:t>Marketing plan</a:t>
            </a:r>
          </a:p>
        </p:txBody>
      </p:sp>
      <p:sp>
        <p:nvSpPr>
          <p:cNvPr id="3" name="Content Placeholder 2">
            <a:extLst>
              <a:ext uri="{FF2B5EF4-FFF2-40B4-BE49-F238E27FC236}">
                <a16:creationId xmlns:a16="http://schemas.microsoft.com/office/drawing/2014/main" id="{4EBB452D-F613-2C4F-9254-A41AEF858782}"/>
              </a:ext>
            </a:extLst>
          </p:cNvPr>
          <p:cNvSpPr>
            <a:spLocks noGrp="1"/>
          </p:cNvSpPr>
          <p:nvPr>
            <p:ph idx="1"/>
          </p:nvPr>
        </p:nvSpPr>
        <p:spPr>
          <a:xfrm>
            <a:off x="627017" y="2638044"/>
            <a:ext cx="11077303" cy="3671316"/>
          </a:xfrm>
        </p:spPr>
        <p:txBody>
          <a:bodyPr/>
          <a:lstStyle/>
          <a:p>
            <a:pPr marL="0" indent="0">
              <a:buNone/>
            </a:pPr>
            <a:r>
              <a:rPr lang="en-US" dirty="0"/>
              <a:t> </a:t>
            </a:r>
          </a:p>
          <a:p>
            <a:r>
              <a:rPr lang="en-US" dirty="0"/>
              <a:t>The plan is to introduce the boat and automobile engine that has the capacity to adopt situations of Air and convert the autopilot mode when it engine finds specific atmosphere is suitable for specific energy. </a:t>
            </a:r>
          </a:p>
          <a:p>
            <a:r>
              <a:rPr lang="en-US" dirty="0"/>
              <a:t>The marketing plan includes the use of conventional ways of advertising including use of social media for the promotion of product knowledge regarding the specific commodity.  </a:t>
            </a:r>
          </a:p>
          <a:p>
            <a:r>
              <a:rPr lang="en-US" dirty="0"/>
              <a:t>The product awareness is important among the public as idea of product is new and regard developing the market of people. </a:t>
            </a:r>
          </a:p>
          <a:p>
            <a:r>
              <a:rPr lang="en-US" dirty="0"/>
              <a:t>The use of magazines, paper, exhibitions, automobile shows and television media to promote new features of product while current industry trend of using the social media as key factor to spread the message of product among the common people. </a:t>
            </a:r>
          </a:p>
        </p:txBody>
      </p:sp>
    </p:spTree>
    <p:extLst>
      <p:ext uri="{BB962C8B-B14F-4D97-AF65-F5344CB8AC3E}">
        <p14:creationId xmlns:p14="http://schemas.microsoft.com/office/powerpoint/2010/main" val="175235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2047-93F6-D242-9922-C28E52CC5422}"/>
              </a:ext>
            </a:extLst>
          </p:cNvPr>
          <p:cNvSpPr>
            <a:spLocks noGrp="1"/>
          </p:cNvSpPr>
          <p:nvPr>
            <p:ph type="title"/>
          </p:nvPr>
        </p:nvSpPr>
        <p:spPr/>
        <p:txBody>
          <a:bodyPr/>
          <a:lstStyle/>
          <a:p>
            <a:r>
              <a:rPr lang="en-US" dirty="0"/>
              <a:t>Sales strategy</a:t>
            </a:r>
          </a:p>
        </p:txBody>
      </p:sp>
      <p:sp>
        <p:nvSpPr>
          <p:cNvPr id="3" name="Content Placeholder 2">
            <a:extLst>
              <a:ext uri="{FF2B5EF4-FFF2-40B4-BE49-F238E27FC236}">
                <a16:creationId xmlns:a16="http://schemas.microsoft.com/office/drawing/2014/main" id="{D268B4EE-8D4D-C040-8282-BD992FE51C25}"/>
              </a:ext>
            </a:extLst>
          </p:cNvPr>
          <p:cNvSpPr>
            <a:spLocks noGrp="1"/>
          </p:cNvSpPr>
          <p:nvPr>
            <p:ph idx="1"/>
          </p:nvPr>
        </p:nvSpPr>
        <p:spPr>
          <a:xfrm>
            <a:off x="548639" y="2638044"/>
            <a:ext cx="11103429" cy="3867259"/>
          </a:xfrm>
        </p:spPr>
        <p:txBody>
          <a:bodyPr/>
          <a:lstStyle/>
          <a:p>
            <a:pPr algn="just"/>
            <a:r>
              <a:rPr lang="en-US" dirty="0"/>
              <a:t>Our target market is automobile manufactures. This will assist in providing them suitable engines which will help them promote business ideas in the shape of bringing innovation to engine efficiency and effectiveness. This will help generate the position of business to promote bring technology  to car engines. </a:t>
            </a:r>
          </a:p>
          <a:p>
            <a:pPr algn="just"/>
            <a:r>
              <a:rPr lang="en-US" dirty="0"/>
              <a:t>The direct targeting to corporate clients helps us to generate greater revenue and position the market according to the prevailing conditions. </a:t>
            </a:r>
          </a:p>
          <a:p>
            <a:pPr algn="just"/>
            <a:r>
              <a:rPr lang="en-US" dirty="0"/>
              <a:t>The sale strategy focus as new entry to market with differential product in current market required to price the product perfectly in order to gain the strong position in the market place. </a:t>
            </a:r>
          </a:p>
          <a:p>
            <a:pPr algn="just"/>
            <a:r>
              <a:rPr lang="en-US" dirty="0"/>
              <a:t>The use up-selling helps to generate more revenue for additional product and service line in order to customer value. </a:t>
            </a:r>
          </a:p>
        </p:txBody>
      </p:sp>
    </p:spTree>
    <p:extLst>
      <p:ext uri="{BB962C8B-B14F-4D97-AF65-F5344CB8AC3E}">
        <p14:creationId xmlns:p14="http://schemas.microsoft.com/office/powerpoint/2010/main" val="17542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FB3A-407E-5F45-9033-A82AD0F6EDFB}"/>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16F27C6E-195F-9A4F-9EB9-F1A71B55F2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17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B99F-4699-AD40-86D8-A50836883677}"/>
              </a:ext>
            </a:extLst>
          </p:cNvPr>
          <p:cNvSpPr>
            <a:spLocks noGrp="1"/>
          </p:cNvSpPr>
          <p:nvPr>
            <p:ph type="title"/>
          </p:nvPr>
        </p:nvSpPr>
        <p:spPr>
          <a:xfrm>
            <a:off x="2831156" y="195942"/>
            <a:ext cx="6891093" cy="455241"/>
          </a:xfrm>
        </p:spPr>
        <p:txBody>
          <a:bodyPr>
            <a:normAutofit fontScale="90000"/>
          </a:bodyPr>
          <a:lstStyle/>
          <a:p>
            <a:r>
              <a:rPr lang="en-US" dirty="0"/>
              <a:t>Key metrics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2222088"/>
              </p:ext>
            </p:extLst>
          </p:nvPr>
        </p:nvGraphicFramePr>
        <p:xfrm>
          <a:off x="953588" y="809897"/>
          <a:ext cx="10646228" cy="5365372"/>
        </p:xfrm>
        <a:graphic>
          <a:graphicData uri="http://schemas.openxmlformats.org/drawingml/2006/table">
            <a:tbl>
              <a:tblPr>
                <a:tableStyleId>{5C22544A-7EE6-4342-B048-85BDC9FD1C3A}</a:tableStyleId>
              </a:tblPr>
              <a:tblGrid>
                <a:gridCol w="9177783">
                  <a:extLst>
                    <a:ext uri="{9D8B030D-6E8A-4147-A177-3AD203B41FA5}">
                      <a16:colId xmlns:a16="http://schemas.microsoft.com/office/drawing/2014/main" val="975798056"/>
                    </a:ext>
                  </a:extLst>
                </a:gridCol>
                <a:gridCol w="1468445">
                  <a:extLst>
                    <a:ext uri="{9D8B030D-6E8A-4147-A177-3AD203B41FA5}">
                      <a16:colId xmlns:a16="http://schemas.microsoft.com/office/drawing/2014/main" val="906257757"/>
                    </a:ext>
                  </a:extLst>
                </a:gridCol>
              </a:tblGrid>
              <a:tr h="123410">
                <a:tc gridSpan="2">
                  <a:txBody>
                    <a:bodyPr/>
                    <a:lstStyle/>
                    <a:p>
                      <a:pPr algn="ctr" fontAlgn="b"/>
                      <a:r>
                        <a:rPr lang="en-GB" sz="900" u="none" strike="noStrike">
                          <a:effectLst/>
                          <a:latin typeface="Bahnschrift" panose="020B0502040204020203" pitchFamily="34" charset="0"/>
                        </a:rPr>
                        <a:t>Profitabilty Analysis</a:t>
                      </a:r>
                      <a:endParaRPr lang="en-GB" sz="900" b="0" i="0" u="none" strike="noStrike">
                        <a:solidFill>
                          <a:srgbClr val="000000"/>
                        </a:solidFill>
                        <a:effectLst/>
                        <a:latin typeface="Bahnschrift" panose="020B0502040204020203" pitchFamily="34" charset="0"/>
                      </a:endParaRPr>
                    </a:p>
                  </a:txBody>
                  <a:tcPr marL="4034" marR="4034" marT="4034" marB="0" anchor="b"/>
                </a:tc>
                <a:tc hMerge="1">
                  <a:txBody>
                    <a:bodyPr/>
                    <a:lstStyle/>
                    <a:p>
                      <a:endParaRPr lang="en-GB"/>
                    </a:p>
                  </a:txBody>
                  <a:tcPr/>
                </a:tc>
                <a:extLst>
                  <a:ext uri="{0D108BD9-81ED-4DB2-BD59-A6C34878D82A}">
                    <a16:rowId xmlns:a16="http://schemas.microsoft.com/office/drawing/2014/main" val="1024579115"/>
                  </a:ext>
                </a:extLst>
              </a:tr>
              <a:tr h="123410">
                <a:tc>
                  <a:txBody>
                    <a:bodyPr/>
                    <a:lstStyle/>
                    <a:p>
                      <a:pPr algn="ctr" fontAlgn="ctr"/>
                      <a:r>
                        <a:rPr lang="en-GB" sz="900" u="none" strike="noStrike">
                          <a:effectLst/>
                          <a:latin typeface="Bahnschrift" panose="020B0502040204020203" pitchFamily="34" charset="0"/>
                        </a:rPr>
                        <a:t>Details</a:t>
                      </a:r>
                      <a:endParaRPr lang="en-GB" sz="900" b="0" i="0" u="none" strike="noStrike">
                        <a:solidFill>
                          <a:srgbClr val="000000"/>
                        </a:solidFill>
                        <a:effectLst/>
                        <a:latin typeface="Bahnschrift" panose="020B0502040204020203" pitchFamily="34" charset="0"/>
                      </a:endParaRPr>
                    </a:p>
                  </a:txBody>
                  <a:tcPr marL="4034" marR="4034" marT="4034" marB="0" anchor="ctr"/>
                </a:tc>
                <a:tc>
                  <a:txBody>
                    <a:bodyPr/>
                    <a:lstStyle/>
                    <a:p>
                      <a:pPr algn="ctr" fontAlgn="ctr"/>
                      <a:r>
                        <a:rPr lang="en-GB" sz="900" u="none" strike="noStrike">
                          <a:effectLst/>
                          <a:latin typeface="Bahnschrift" panose="020B0502040204020203" pitchFamily="34" charset="0"/>
                        </a:rPr>
                        <a:t>2019</a:t>
                      </a:r>
                      <a:endParaRPr lang="en-GB" sz="900" b="0" i="0" u="none" strike="noStrike">
                        <a:solidFill>
                          <a:srgbClr val="000000"/>
                        </a:solidFill>
                        <a:effectLst/>
                        <a:latin typeface="Bahnschrift" panose="020B0502040204020203" pitchFamily="34" charset="0"/>
                      </a:endParaRPr>
                    </a:p>
                  </a:txBody>
                  <a:tcPr marL="4034" marR="4034" marT="4034" marB="0" anchor="ctr"/>
                </a:tc>
                <a:extLst>
                  <a:ext uri="{0D108BD9-81ED-4DB2-BD59-A6C34878D82A}">
                    <a16:rowId xmlns:a16="http://schemas.microsoft.com/office/drawing/2014/main" val="1775784845"/>
                  </a:ext>
                </a:extLst>
              </a:tr>
              <a:tr h="123410">
                <a:tc>
                  <a:txBody>
                    <a:bodyPr/>
                    <a:lstStyle/>
                    <a:p>
                      <a:pPr algn="l" fontAlgn="b"/>
                      <a:r>
                        <a:rPr lang="nl-NL" sz="900" u="none" strike="noStrike">
                          <a:effectLst/>
                          <a:latin typeface="Bahnschrift" panose="020B0502040204020203" pitchFamily="34" charset="0"/>
                        </a:rPr>
                        <a:t>Net Profit Margin = Net Income / Net Sales</a:t>
                      </a:r>
                      <a:endParaRPr lang="nl-NL"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632770270"/>
                  </a:ext>
                </a:extLst>
              </a:tr>
              <a:tr h="123410">
                <a:tc>
                  <a:txBody>
                    <a:bodyPr/>
                    <a:lstStyle/>
                    <a:p>
                      <a:pPr algn="l" fontAlgn="b"/>
                      <a:r>
                        <a:rPr lang="en-GB" sz="900" u="none" strike="noStrike">
                          <a:effectLst/>
                          <a:latin typeface="Bahnschrift" panose="020B0502040204020203" pitchFamily="34" charset="0"/>
                        </a:rPr>
                        <a:t>Net Income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-725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693081798"/>
                  </a:ext>
                </a:extLst>
              </a:tr>
              <a:tr h="123410">
                <a:tc>
                  <a:txBody>
                    <a:bodyPr/>
                    <a:lstStyle/>
                    <a:p>
                      <a:pPr algn="l" fontAlgn="b"/>
                      <a:r>
                        <a:rPr lang="en-GB" sz="900" u="none" strike="noStrike">
                          <a:effectLst/>
                          <a:latin typeface="Bahnschrift" panose="020B0502040204020203" pitchFamily="34" charset="0"/>
                        </a:rPr>
                        <a:t>Net Sales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2,750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493957790"/>
                  </a:ext>
                </a:extLst>
              </a:tr>
              <a:tr h="123410">
                <a:tc>
                  <a:txBody>
                    <a:bodyPr/>
                    <a:lstStyle/>
                    <a:p>
                      <a:pPr algn="l" fontAlgn="b"/>
                      <a:r>
                        <a:rPr lang="en-GB" sz="900" u="none" strike="noStrike" dirty="0">
                          <a:effectLst/>
                          <a:latin typeface="Bahnschrift" panose="020B0502040204020203" pitchFamily="34" charset="0"/>
                        </a:rPr>
                        <a:t>Net Profit Margin  </a:t>
                      </a:r>
                      <a:endParaRPr lang="en-GB" sz="900" b="0" i="0" u="none" strike="noStrike" dirty="0">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-26.4%</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010132732"/>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760375284"/>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345560038"/>
                  </a:ext>
                </a:extLst>
              </a:tr>
              <a:tr h="123410">
                <a:tc>
                  <a:txBody>
                    <a:bodyPr/>
                    <a:lstStyle/>
                    <a:p>
                      <a:pPr algn="l" fontAlgn="b"/>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434999206"/>
                  </a:ext>
                </a:extLst>
              </a:tr>
              <a:tr h="123410">
                <a:tc gridSpan="2">
                  <a:txBody>
                    <a:bodyPr/>
                    <a:lstStyle/>
                    <a:p>
                      <a:pPr algn="ctr" fontAlgn="b"/>
                      <a:r>
                        <a:rPr lang="en-GB" sz="900" u="none" strike="noStrike" dirty="0">
                          <a:effectLst/>
                          <a:latin typeface="Bahnschrift" panose="020B0502040204020203" pitchFamily="34" charset="0"/>
                        </a:rPr>
                        <a:t>Liquidity Analysis: </a:t>
                      </a:r>
                      <a:endParaRPr lang="en-GB" sz="900" b="0" i="0" u="none" strike="noStrike" dirty="0">
                        <a:solidFill>
                          <a:srgbClr val="000000"/>
                        </a:solidFill>
                        <a:effectLst/>
                        <a:latin typeface="Bahnschrift" panose="020B0502040204020203" pitchFamily="34" charset="0"/>
                      </a:endParaRPr>
                    </a:p>
                  </a:txBody>
                  <a:tcPr marL="4034" marR="4034" marT="4034" marB="0" anchor="b"/>
                </a:tc>
                <a:tc hMerge="1">
                  <a:txBody>
                    <a:bodyPr/>
                    <a:lstStyle/>
                    <a:p>
                      <a:endParaRPr lang="en-GB"/>
                    </a:p>
                  </a:txBody>
                  <a:tcPr/>
                </a:tc>
                <a:extLst>
                  <a:ext uri="{0D108BD9-81ED-4DB2-BD59-A6C34878D82A}">
                    <a16:rowId xmlns:a16="http://schemas.microsoft.com/office/drawing/2014/main" val="2365512391"/>
                  </a:ext>
                </a:extLst>
              </a:tr>
              <a:tr h="123410">
                <a:tc>
                  <a:txBody>
                    <a:bodyPr/>
                    <a:lstStyle/>
                    <a:p>
                      <a:pPr algn="ctr" fontAlgn="ctr"/>
                      <a:r>
                        <a:rPr lang="en-GB" sz="900" u="none" strike="noStrike">
                          <a:effectLst/>
                          <a:latin typeface="Bahnschrift" panose="020B0502040204020203" pitchFamily="34" charset="0"/>
                        </a:rPr>
                        <a:t>Details</a:t>
                      </a:r>
                      <a:endParaRPr lang="en-GB" sz="900" b="0" i="0" u="none" strike="noStrike">
                        <a:solidFill>
                          <a:srgbClr val="000000"/>
                        </a:solidFill>
                        <a:effectLst/>
                        <a:latin typeface="Bahnschrift" panose="020B0502040204020203" pitchFamily="34" charset="0"/>
                      </a:endParaRPr>
                    </a:p>
                  </a:txBody>
                  <a:tcPr marL="4034" marR="4034" marT="4034" marB="0" anchor="ctr"/>
                </a:tc>
                <a:tc>
                  <a:txBody>
                    <a:bodyPr/>
                    <a:lstStyle/>
                    <a:p>
                      <a:pPr algn="ctr" fontAlgn="ctr"/>
                      <a:r>
                        <a:rPr lang="en-GB" sz="900" u="none" strike="noStrike" dirty="0">
                          <a:effectLst/>
                          <a:latin typeface="Bahnschrift" panose="020B0502040204020203" pitchFamily="34" charset="0"/>
                        </a:rPr>
                        <a:t>2019</a:t>
                      </a:r>
                      <a:endParaRPr lang="en-GB" sz="900" b="0" i="0" u="none" strike="noStrike" dirty="0">
                        <a:solidFill>
                          <a:srgbClr val="000000"/>
                        </a:solidFill>
                        <a:effectLst/>
                        <a:latin typeface="Bahnschrift" panose="020B0502040204020203" pitchFamily="34" charset="0"/>
                      </a:endParaRPr>
                    </a:p>
                  </a:txBody>
                  <a:tcPr marL="4034" marR="4034" marT="4034" marB="0" anchor="ctr"/>
                </a:tc>
                <a:extLst>
                  <a:ext uri="{0D108BD9-81ED-4DB2-BD59-A6C34878D82A}">
                    <a16:rowId xmlns:a16="http://schemas.microsoft.com/office/drawing/2014/main" val="1471105259"/>
                  </a:ext>
                </a:extLst>
              </a:tr>
              <a:tr h="123410">
                <a:tc>
                  <a:txBody>
                    <a:bodyPr/>
                    <a:lstStyle/>
                    <a:p>
                      <a:pPr algn="l" fontAlgn="b"/>
                      <a:r>
                        <a:rPr lang="en-GB" sz="900" u="none" strike="noStrike">
                          <a:effectLst/>
                          <a:latin typeface="Bahnschrift" panose="020B0502040204020203" pitchFamily="34" charset="0"/>
                        </a:rPr>
                        <a:t>Current Ratio = Total Current Assets / Total Current Liabilities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998643035"/>
                  </a:ext>
                </a:extLst>
              </a:tr>
              <a:tr h="123410">
                <a:tc>
                  <a:txBody>
                    <a:bodyPr/>
                    <a:lstStyle/>
                    <a:p>
                      <a:pPr algn="l" fontAlgn="b"/>
                      <a:r>
                        <a:rPr lang="en-GB" sz="900" u="none" strike="noStrike">
                          <a:effectLst/>
                          <a:latin typeface="Bahnschrift" panose="020B0502040204020203" pitchFamily="34" charset="0"/>
                        </a:rPr>
                        <a:t>Total Current Assets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$ 22,078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771057755"/>
                  </a:ext>
                </a:extLst>
              </a:tr>
              <a:tr h="123410">
                <a:tc>
                  <a:txBody>
                    <a:bodyPr/>
                    <a:lstStyle/>
                    <a:p>
                      <a:pPr algn="l" fontAlgn="b"/>
                      <a:r>
                        <a:rPr lang="en-GB" sz="900" u="none" strike="noStrike">
                          <a:effectLst/>
                          <a:latin typeface="Bahnschrift" panose="020B0502040204020203" pitchFamily="34" charset="0"/>
                        </a:rPr>
                        <a:t>Total Current Liabilities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7,128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4043338816"/>
                  </a:ext>
                </a:extLst>
              </a:tr>
              <a:tr h="123410">
                <a:tc>
                  <a:txBody>
                    <a:bodyPr/>
                    <a:lstStyle/>
                    <a:p>
                      <a:pPr algn="l" fontAlgn="b"/>
                      <a:r>
                        <a:rPr lang="en-GB" sz="900" u="none" strike="noStrike">
                          <a:effectLst/>
                          <a:latin typeface="Bahnschrift" panose="020B0502040204020203" pitchFamily="34" charset="0"/>
                        </a:rPr>
                        <a:t>Current Ratio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3.10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182903411"/>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703187296"/>
                  </a:ext>
                </a:extLst>
              </a:tr>
              <a:tr h="123410">
                <a:tc>
                  <a:txBody>
                    <a:bodyPr/>
                    <a:lstStyle/>
                    <a:p>
                      <a:pPr algn="l" fontAlgn="b"/>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864138101"/>
                  </a:ext>
                </a:extLst>
              </a:tr>
              <a:tr h="123410">
                <a:tc gridSpan="2">
                  <a:txBody>
                    <a:bodyPr/>
                    <a:lstStyle/>
                    <a:p>
                      <a:pPr algn="ctr" fontAlgn="b"/>
                      <a:r>
                        <a:rPr lang="en-GB" sz="900" u="none" strike="noStrike" dirty="0">
                          <a:effectLst/>
                          <a:latin typeface="Bahnschrift" panose="020B0502040204020203" pitchFamily="34" charset="0"/>
                        </a:rPr>
                        <a:t>Assets Management Ratios: </a:t>
                      </a:r>
                      <a:endParaRPr lang="en-GB" sz="900" b="0" i="0" u="none" strike="noStrike" dirty="0">
                        <a:solidFill>
                          <a:srgbClr val="000000"/>
                        </a:solidFill>
                        <a:effectLst/>
                        <a:latin typeface="Bahnschrift" panose="020B0502040204020203" pitchFamily="34" charset="0"/>
                      </a:endParaRPr>
                    </a:p>
                  </a:txBody>
                  <a:tcPr marL="4034" marR="4034" marT="4034" marB="0" anchor="b"/>
                </a:tc>
                <a:tc hMerge="1">
                  <a:txBody>
                    <a:bodyPr/>
                    <a:lstStyle/>
                    <a:p>
                      <a:endParaRPr lang="en-GB"/>
                    </a:p>
                  </a:txBody>
                  <a:tcPr/>
                </a:tc>
                <a:extLst>
                  <a:ext uri="{0D108BD9-81ED-4DB2-BD59-A6C34878D82A}">
                    <a16:rowId xmlns:a16="http://schemas.microsoft.com/office/drawing/2014/main" val="1406383699"/>
                  </a:ext>
                </a:extLst>
              </a:tr>
              <a:tr h="123410">
                <a:tc>
                  <a:txBody>
                    <a:bodyPr/>
                    <a:lstStyle/>
                    <a:p>
                      <a:pPr algn="ctr" fontAlgn="ctr"/>
                      <a:r>
                        <a:rPr lang="en-GB" sz="900" u="none" strike="noStrike">
                          <a:effectLst/>
                          <a:latin typeface="Bahnschrift" panose="020B0502040204020203" pitchFamily="34" charset="0"/>
                        </a:rPr>
                        <a:t>Details</a:t>
                      </a:r>
                      <a:endParaRPr lang="en-GB" sz="900" b="0" i="0" u="none" strike="noStrike">
                        <a:solidFill>
                          <a:srgbClr val="000000"/>
                        </a:solidFill>
                        <a:effectLst/>
                        <a:latin typeface="Bahnschrift" panose="020B0502040204020203" pitchFamily="34" charset="0"/>
                      </a:endParaRPr>
                    </a:p>
                  </a:txBody>
                  <a:tcPr marL="4034" marR="4034" marT="4034" marB="0" anchor="ctr"/>
                </a:tc>
                <a:tc>
                  <a:txBody>
                    <a:bodyPr/>
                    <a:lstStyle/>
                    <a:p>
                      <a:pPr algn="ctr" fontAlgn="ctr"/>
                      <a:r>
                        <a:rPr lang="en-GB" sz="900" u="none" strike="noStrike" dirty="0">
                          <a:effectLst/>
                          <a:latin typeface="Bahnschrift" panose="020B0502040204020203" pitchFamily="34" charset="0"/>
                        </a:rPr>
                        <a:t>2019</a:t>
                      </a:r>
                      <a:endParaRPr lang="en-GB" sz="900" b="0" i="0" u="none" strike="noStrike" dirty="0">
                        <a:solidFill>
                          <a:srgbClr val="000000"/>
                        </a:solidFill>
                        <a:effectLst/>
                        <a:latin typeface="Bahnschrift" panose="020B0502040204020203" pitchFamily="34" charset="0"/>
                      </a:endParaRPr>
                    </a:p>
                  </a:txBody>
                  <a:tcPr marL="4034" marR="4034" marT="4034" marB="0" anchor="ctr"/>
                </a:tc>
                <a:extLst>
                  <a:ext uri="{0D108BD9-81ED-4DB2-BD59-A6C34878D82A}">
                    <a16:rowId xmlns:a16="http://schemas.microsoft.com/office/drawing/2014/main" val="1000081324"/>
                  </a:ext>
                </a:extLst>
              </a:tr>
              <a:tr h="123410">
                <a:tc>
                  <a:txBody>
                    <a:bodyPr/>
                    <a:lstStyle/>
                    <a:p>
                      <a:pPr algn="l" fontAlgn="b"/>
                      <a:r>
                        <a:rPr lang="en-US" sz="900" u="none" strike="noStrike">
                          <a:effectLst/>
                          <a:latin typeface="Bahnschrift" panose="020B0502040204020203" pitchFamily="34" charset="0"/>
                        </a:rPr>
                        <a:t>Sales Turnover = Total Sales / Total Assets</a:t>
                      </a:r>
                      <a:endParaRPr lang="en-US"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543695154"/>
                  </a:ext>
                </a:extLst>
              </a:tr>
              <a:tr h="123410">
                <a:tc>
                  <a:txBody>
                    <a:bodyPr/>
                    <a:lstStyle/>
                    <a:p>
                      <a:pPr algn="l" fontAlgn="b"/>
                      <a:r>
                        <a:rPr lang="en-GB" sz="900" u="none" strike="noStrike">
                          <a:effectLst/>
                          <a:latin typeface="Bahnschrift" panose="020B0502040204020203" pitchFamily="34" charset="0"/>
                        </a:rPr>
                        <a:t>Total Sales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2,750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318234067"/>
                  </a:ext>
                </a:extLst>
              </a:tr>
              <a:tr h="123410">
                <a:tc>
                  <a:txBody>
                    <a:bodyPr/>
                    <a:lstStyle/>
                    <a:p>
                      <a:pPr algn="l" fontAlgn="b"/>
                      <a:r>
                        <a:rPr lang="en-GB" sz="900" u="none" strike="noStrike">
                          <a:effectLst/>
                          <a:latin typeface="Bahnschrift" panose="020B0502040204020203" pitchFamily="34" charset="0"/>
                        </a:rPr>
                        <a:t>Total Assets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$ 31,278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7421080"/>
                  </a:ext>
                </a:extLst>
              </a:tr>
              <a:tr h="123410">
                <a:tc>
                  <a:txBody>
                    <a:bodyPr/>
                    <a:lstStyle/>
                    <a:p>
                      <a:pPr algn="l" fontAlgn="b"/>
                      <a:r>
                        <a:rPr lang="en-GB" sz="900" u="none" strike="noStrike">
                          <a:effectLst/>
                          <a:latin typeface="Bahnschrift" panose="020B0502040204020203" pitchFamily="34" charset="0"/>
                        </a:rPr>
                        <a:t>Sales Turnover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0.09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107845340"/>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233787558"/>
                  </a:ext>
                </a:extLst>
              </a:tr>
              <a:tr h="123410">
                <a:tc>
                  <a:txBody>
                    <a:bodyPr/>
                    <a:lstStyle/>
                    <a:p>
                      <a:pPr algn="ctr" fontAlgn="ctr"/>
                      <a:r>
                        <a:rPr lang="en-GB" sz="900" u="none" strike="noStrike">
                          <a:effectLst/>
                          <a:latin typeface="Bahnschrift" panose="020B0502040204020203" pitchFamily="34" charset="0"/>
                        </a:rPr>
                        <a:t>Details</a:t>
                      </a:r>
                      <a:endParaRPr lang="en-GB" sz="900" b="0" i="0" u="none" strike="noStrike">
                        <a:solidFill>
                          <a:srgbClr val="000000"/>
                        </a:solidFill>
                        <a:effectLst/>
                        <a:latin typeface="Bahnschrift" panose="020B0502040204020203" pitchFamily="34" charset="0"/>
                      </a:endParaRPr>
                    </a:p>
                  </a:txBody>
                  <a:tcPr marL="4034" marR="4034" marT="4034" marB="0" anchor="ctr"/>
                </a:tc>
                <a:tc>
                  <a:txBody>
                    <a:bodyPr/>
                    <a:lstStyle/>
                    <a:p>
                      <a:pPr algn="ctr" fontAlgn="ctr"/>
                      <a:r>
                        <a:rPr lang="en-GB" sz="900" u="none" strike="noStrike" dirty="0">
                          <a:effectLst/>
                          <a:latin typeface="Bahnschrift" panose="020B0502040204020203" pitchFamily="34" charset="0"/>
                        </a:rPr>
                        <a:t>2019</a:t>
                      </a:r>
                      <a:endParaRPr lang="en-GB" sz="900" b="0" i="0" u="none" strike="noStrike" dirty="0">
                        <a:solidFill>
                          <a:srgbClr val="000000"/>
                        </a:solidFill>
                        <a:effectLst/>
                        <a:latin typeface="Bahnschrift" panose="020B0502040204020203" pitchFamily="34" charset="0"/>
                      </a:endParaRPr>
                    </a:p>
                  </a:txBody>
                  <a:tcPr marL="4034" marR="4034" marT="4034" marB="0" anchor="ctr"/>
                </a:tc>
                <a:extLst>
                  <a:ext uri="{0D108BD9-81ED-4DB2-BD59-A6C34878D82A}">
                    <a16:rowId xmlns:a16="http://schemas.microsoft.com/office/drawing/2014/main" val="382785610"/>
                  </a:ext>
                </a:extLst>
              </a:tr>
              <a:tr h="123410">
                <a:tc>
                  <a:txBody>
                    <a:bodyPr/>
                    <a:lstStyle/>
                    <a:p>
                      <a:pPr algn="l" fontAlgn="b"/>
                      <a:r>
                        <a:rPr lang="en-US" sz="900" u="none" strike="noStrike">
                          <a:effectLst/>
                          <a:latin typeface="Bahnschrift" panose="020B0502040204020203" pitchFamily="34" charset="0"/>
                        </a:rPr>
                        <a:t>Receivable Turnover = Total Sales / Total Receivable</a:t>
                      </a:r>
                      <a:endParaRPr lang="en-US"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970297081"/>
                  </a:ext>
                </a:extLst>
              </a:tr>
              <a:tr h="123410">
                <a:tc>
                  <a:txBody>
                    <a:bodyPr/>
                    <a:lstStyle/>
                    <a:p>
                      <a:pPr algn="l" fontAlgn="b"/>
                      <a:r>
                        <a:rPr lang="en-GB" sz="900" u="none" strike="noStrike">
                          <a:effectLst/>
                          <a:latin typeface="Bahnschrift" panose="020B0502040204020203" pitchFamily="34" charset="0"/>
                        </a:rPr>
                        <a:t>Total Sales</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2,750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953250224"/>
                  </a:ext>
                </a:extLst>
              </a:tr>
              <a:tr h="123410">
                <a:tc>
                  <a:txBody>
                    <a:bodyPr/>
                    <a:lstStyle/>
                    <a:p>
                      <a:pPr algn="l" fontAlgn="b"/>
                      <a:r>
                        <a:rPr lang="en-GB" sz="900" u="none" strike="noStrike">
                          <a:effectLst/>
                          <a:latin typeface="Bahnschrift" panose="020B0502040204020203" pitchFamily="34" charset="0"/>
                        </a:rPr>
                        <a:t>Total Receivable</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1,150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666784773"/>
                  </a:ext>
                </a:extLst>
              </a:tr>
              <a:tr h="123410">
                <a:tc>
                  <a:txBody>
                    <a:bodyPr/>
                    <a:lstStyle/>
                    <a:p>
                      <a:pPr algn="l" fontAlgn="b"/>
                      <a:r>
                        <a:rPr lang="en-GB" sz="900" u="none" strike="noStrike">
                          <a:effectLst/>
                          <a:latin typeface="Bahnschrift" panose="020B0502040204020203" pitchFamily="34" charset="0"/>
                        </a:rPr>
                        <a:t>Receivable Turnover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2.39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014566097"/>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723218295"/>
                  </a:ext>
                </a:extLst>
              </a:tr>
              <a:tr h="123410">
                <a:tc>
                  <a:txBody>
                    <a:bodyPr/>
                    <a:lstStyle/>
                    <a:p>
                      <a:pPr algn="l" fontAlgn="b"/>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205486527"/>
                  </a:ext>
                </a:extLst>
              </a:tr>
              <a:tr h="123410">
                <a:tc gridSpan="2">
                  <a:txBody>
                    <a:bodyPr/>
                    <a:lstStyle/>
                    <a:p>
                      <a:pPr algn="ctr" fontAlgn="b"/>
                      <a:r>
                        <a:rPr lang="en-GB" sz="900" u="none" strike="noStrike" dirty="0">
                          <a:effectLst/>
                          <a:latin typeface="Bahnschrift" panose="020B0502040204020203" pitchFamily="34" charset="0"/>
                        </a:rPr>
                        <a:t>Leverage Ratios :  </a:t>
                      </a:r>
                      <a:endParaRPr lang="en-GB" sz="900" b="0" i="0" u="none" strike="noStrike" dirty="0">
                        <a:solidFill>
                          <a:srgbClr val="000000"/>
                        </a:solidFill>
                        <a:effectLst/>
                        <a:latin typeface="Bahnschrift" panose="020B0502040204020203" pitchFamily="34" charset="0"/>
                      </a:endParaRPr>
                    </a:p>
                  </a:txBody>
                  <a:tcPr marL="4034" marR="4034" marT="4034" marB="0" anchor="b"/>
                </a:tc>
                <a:tc hMerge="1">
                  <a:txBody>
                    <a:bodyPr/>
                    <a:lstStyle/>
                    <a:p>
                      <a:endParaRPr lang="en-GB"/>
                    </a:p>
                  </a:txBody>
                  <a:tcPr/>
                </a:tc>
                <a:extLst>
                  <a:ext uri="{0D108BD9-81ED-4DB2-BD59-A6C34878D82A}">
                    <a16:rowId xmlns:a16="http://schemas.microsoft.com/office/drawing/2014/main" val="1884678050"/>
                  </a:ext>
                </a:extLst>
              </a:tr>
              <a:tr h="123410">
                <a:tc>
                  <a:txBody>
                    <a:bodyPr/>
                    <a:lstStyle/>
                    <a:p>
                      <a:pPr algn="l" fontAlgn="b"/>
                      <a:r>
                        <a:rPr lang="en-GB" sz="900" u="none" strike="noStrike">
                          <a:effectLst/>
                          <a:latin typeface="Bahnschrift" panose="020B0502040204020203" pitchFamily="34" charset="0"/>
                        </a:rPr>
                        <a: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585594020"/>
                  </a:ext>
                </a:extLst>
              </a:tr>
              <a:tr h="123410">
                <a:tc>
                  <a:txBody>
                    <a:bodyPr/>
                    <a:lstStyle/>
                    <a:p>
                      <a:pPr algn="ctr" fontAlgn="ctr"/>
                      <a:r>
                        <a:rPr lang="en-GB" sz="900" u="none" strike="noStrike">
                          <a:effectLst/>
                          <a:latin typeface="Bahnschrift" panose="020B0502040204020203" pitchFamily="34" charset="0"/>
                        </a:rPr>
                        <a:t>Details</a:t>
                      </a:r>
                      <a:endParaRPr lang="en-GB" sz="900" b="0" i="0" u="none" strike="noStrike">
                        <a:solidFill>
                          <a:srgbClr val="000000"/>
                        </a:solidFill>
                        <a:effectLst/>
                        <a:latin typeface="Bahnschrift" panose="020B0502040204020203" pitchFamily="34" charset="0"/>
                      </a:endParaRPr>
                    </a:p>
                  </a:txBody>
                  <a:tcPr marL="4034" marR="4034" marT="4034" marB="0" anchor="ctr"/>
                </a:tc>
                <a:tc>
                  <a:txBody>
                    <a:bodyPr/>
                    <a:lstStyle/>
                    <a:p>
                      <a:pPr algn="ctr" fontAlgn="ctr"/>
                      <a:r>
                        <a:rPr lang="en-GB" sz="900" u="none" strike="noStrike" dirty="0">
                          <a:effectLst/>
                          <a:latin typeface="Bahnschrift" panose="020B0502040204020203" pitchFamily="34" charset="0"/>
                        </a:rPr>
                        <a:t>2019</a:t>
                      </a:r>
                      <a:endParaRPr lang="en-GB" sz="900" b="0" i="0" u="none" strike="noStrike" dirty="0">
                        <a:solidFill>
                          <a:srgbClr val="000000"/>
                        </a:solidFill>
                        <a:effectLst/>
                        <a:latin typeface="Bahnschrift" panose="020B0502040204020203" pitchFamily="34" charset="0"/>
                      </a:endParaRPr>
                    </a:p>
                  </a:txBody>
                  <a:tcPr marL="4034" marR="4034" marT="4034" marB="0" anchor="ctr"/>
                </a:tc>
                <a:extLst>
                  <a:ext uri="{0D108BD9-81ED-4DB2-BD59-A6C34878D82A}">
                    <a16:rowId xmlns:a16="http://schemas.microsoft.com/office/drawing/2014/main" val="4107629413"/>
                  </a:ext>
                </a:extLst>
              </a:tr>
              <a:tr h="123410">
                <a:tc>
                  <a:txBody>
                    <a:bodyPr/>
                    <a:lstStyle/>
                    <a:p>
                      <a:pPr algn="l" fontAlgn="b"/>
                      <a:r>
                        <a:rPr lang="en-US" sz="900" u="none" strike="noStrike">
                          <a:effectLst/>
                          <a:latin typeface="Bahnschrift" panose="020B0502040204020203" pitchFamily="34" charset="0"/>
                        </a:rPr>
                        <a:t>Debt to Equity Ratio = Total Debt / Total Equity</a:t>
                      </a:r>
                      <a:endParaRPr lang="en-US"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3167350309"/>
                  </a:ext>
                </a:extLst>
              </a:tr>
              <a:tr h="123410">
                <a:tc>
                  <a:txBody>
                    <a:bodyPr/>
                    <a:lstStyle/>
                    <a:p>
                      <a:pPr algn="l" fontAlgn="b"/>
                      <a:r>
                        <a:rPr lang="en-GB" sz="900" u="none" strike="noStrike">
                          <a:effectLst/>
                          <a:latin typeface="Bahnschrift" panose="020B0502040204020203" pitchFamily="34" charset="0"/>
                        </a:rPr>
                        <a:t>Total Debt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7,128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357391504"/>
                  </a:ext>
                </a:extLst>
              </a:tr>
              <a:tr h="123410">
                <a:tc>
                  <a:txBody>
                    <a:bodyPr/>
                    <a:lstStyle/>
                    <a:p>
                      <a:pPr algn="l" fontAlgn="b"/>
                      <a:r>
                        <a:rPr lang="en-GB" sz="900" u="none" strike="noStrike">
                          <a:effectLst/>
                          <a:latin typeface="Bahnschrift" panose="020B0502040204020203" pitchFamily="34" charset="0"/>
                        </a:rPr>
                        <a:t>Total Equity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$ 24,150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2401830172"/>
                  </a:ext>
                </a:extLst>
              </a:tr>
              <a:tr h="123410">
                <a:tc>
                  <a:txBody>
                    <a:bodyPr/>
                    <a:lstStyle/>
                    <a:p>
                      <a:pPr algn="l" fontAlgn="b"/>
                      <a:r>
                        <a:rPr lang="en-GB" sz="900" u="none" strike="noStrike">
                          <a:effectLst/>
                          <a:latin typeface="Bahnschrift" panose="020B0502040204020203" pitchFamily="34" charset="0"/>
                        </a:rPr>
                        <a:t>Debt to Equity Ratio  </a:t>
                      </a:r>
                      <a:endParaRPr lang="en-GB" sz="900" b="0" i="0" u="none" strike="noStrike">
                        <a:solidFill>
                          <a:srgbClr val="000000"/>
                        </a:solidFill>
                        <a:effectLst/>
                        <a:latin typeface="Bahnschrift" panose="020B0502040204020203" pitchFamily="34" charset="0"/>
                      </a:endParaRPr>
                    </a:p>
                  </a:txBody>
                  <a:tcPr marL="4034" marR="4034" marT="4034" marB="0" anchor="b"/>
                </a:tc>
                <a:tc>
                  <a:txBody>
                    <a:bodyPr/>
                    <a:lstStyle/>
                    <a:p>
                      <a:pPr algn="ctr" fontAlgn="b"/>
                      <a:r>
                        <a:rPr lang="en-GB" sz="900" u="none" strike="noStrike" dirty="0">
                          <a:effectLst/>
                          <a:latin typeface="Bahnschrift" panose="020B0502040204020203" pitchFamily="34" charset="0"/>
                        </a:rPr>
                        <a:t>       0.30 </a:t>
                      </a:r>
                      <a:endParaRPr lang="en-GB" sz="900" b="0" i="0" u="none" strike="noStrike" dirty="0">
                        <a:solidFill>
                          <a:srgbClr val="000000"/>
                        </a:solidFill>
                        <a:effectLst/>
                        <a:latin typeface="Bahnschrift" panose="020B0502040204020203" pitchFamily="34" charset="0"/>
                      </a:endParaRPr>
                    </a:p>
                  </a:txBody>
                  <a:tcPr marL="4034" marR="4034" marT="4034" marB="0" anchor="b"/>
                </a:tc>
                <a:extLst>
                  <a:ext uri="{0D108BD9-81ED-4DB2-BD59-A6C34878D82A}">
                    <a16:rowId xmlns:a16="http://schemas.microsoft.com/office/drawing/2014/main" val="1581088056"/>
                  </a:ext>
                </a:extLst>
              </a:tr>
            </a:tbl>
          </a:graphicData>
        </a:graphic>
      </p:graphicFrame>
    </p:spTree>
    <p:extLst>
      <p:ext uri="{BB962C8B-B14F-4D97-AF65-F5344CB8AC3E}">
        <p14:creationId xmlns:p14="http://schemas.microsoft.com/office/powerpoint/2010/main" val="185125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4BA-A88E-B547-B753-E98BAB2E7A0E}"/>
              </a:ext>
            </a:extLst>
          </p:cNvPr>
          <p:cNvSpPr>
            <a:spLocks noGrp="1"/>
          </p:cNvSpPr>
          <p:nvPr>
            <p:ph type="title"/>
          </p:nvPr>
        </p:nvSpPr>
        <p:spPr/>
        <p:txBody>
          <a:bodyPr/>
          <a:lstStyle/>
          <a:p>
            <a:r>
              <a:rPr lang="en-US" dirty="0"/>
              <a:t>Project selection</a:t>
            </a:r>
          </a:p>
        </p:txBody>
      </p:sp>
      <p:sp>
        <p:nvSpPr>
          <p:cNvPr id="3" name="Content Placeholder 2">
            <a:extLst>
              <a:ext uri="{FF2B5EF4-FFF2-40B4-BE49-F238E27FC236}">
                <a16:creationId xmlns:a16="http://schemas.microsoft.com/office/drawing/2014/main" id="{E2147842-8A23-3B4B-A46C-774B800F1698}"/>
              </a:ext>
            </a:extLst>
          </p:cNvPr>
          <p:cNvSpPr>
            <a:spLocks noGrp="1"/>
          </p:cNvSpPr>
          <p:nvPr>
            <p:ph sz="half" idx="1"/>
          </p:nvPr>
        </p:nvSpPr>
        <p:spPr/>
        <p:txBody>
          <a:bodyPr/>
          <a:lstStyle/>
          <a:p>
            <a:r>
              <a:rPr lang="en-US" dirty="0"/>
              <a:t>Auto Mobile Project</a:t>
            </a:r>
          </a:p>
          <a:p>
            <a:endParaRPr lang="en-US" dirty="0"/>
          </a:p>
        </p:txBody>
      </p:sp>
      <p:sp>
        <p:nvSpPr>
          <p:cNvPr id="4" name="Content Placeholder 3">
            <a:extLst>
              <a:ext uri="{FF2B5EF4-FFF2-40B4-BE49-F238E27FC236}">
                <a16:creationId xmlns:a16="http://schemas.microsoft.com/office/drawing/2014/main" id="{DB6490E4-8E45-4848-8488-AE12390C5D41}"/>
              </a:ext>
            </a:extLst>
          </p:cNvPr>
          <p:cNvSpPr>
            <a:spLocks noGrp="1"/>
          </p:cNvSpPr>
          <p:nvPr>
            <p:ph sz="half" idx="2"/>
          </p:nvPr>
        </p:nvSpPr>
        <p:spPr/>
        <p:txBody>
          <a:bodyPr/>
          <a:lstStyle/>
          <a:p>
            <a:r>
              <a:rPr lang="en-US" dirty="0"/>
              <a:t>Boat Engine Project: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91142401"/>
              </p:ext>
            </p:extLst>
          </p:nvPr>
        </p:nvGraphicFramePr>
        <p:xfrm>
          <a:off x="1227364" y="3185205"/>
          <a:ext cx="4381500" cy="1552575"/>
        </p:xfrm>
        <a:graphic>
          <a:graphicData uri="http://schemas.openxmlformats.org/drawingml/2006/table">
            <a:tbl>
              <a:tblPr>
                <a:tableStyleId>{5C22544A-7EE6-4342-B048-85BDC9FD1C3A}</a:tableStyleId>
              </a:tblPr>
              <a:tblGrid>
                <a:gridCol w="3188564">
                  <a:extLst>
                    <a:ext uri="{9D8B030D-6E8A-4147-A177-3AD203B41FA5}">
                      <a16:colId xmlns:a16="http://schemas.microsoft.com/office/drawing/2014/main" val="2593052455"/>
                    </a:ext>
                  </a:extLst>
                </a:gridCol>
                <a:gridCol w="1192936">
                  <a:extLst>
                    <a:ext uri="{9D8B030D-6E8A-4147-A177-3AD203B41FA5}">
                      <a16:colId xmlns:a16="http://schemas.microsoft.com/office/drawing/2014/main" val="3715493218"/>
                    </a:ext>
                  </a:extLst>
                </a:gridCol>
              </a:tblGrid>
              <a:tr h="190500">
                <a:tc>
                  <a:txBody>
                    <a:bodyPr/>
                    <a:lstStyle/>
                    <a:p>
                      <a:pPr algn="l" fontAlgn="b"/>
                      <a:r>
                        <a:rPr lang="en-GB" sz="2000" u="none" strike="noStrike">
                          <a:effectLst/>
                          <a:latin typeface="Bahnschrift" panose="020B0502040204020203" pitchFamily="34" charset="0"/>
                        </a:rPr>
                        <a:t>Net Present Value</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l" fontAlgn="b"/>
                      <a:r>
                        <a:rPr lang="en-GB" sz="2000" u="none" strike="noStrike">
                          <a:effectLst/>
                          <a:latin typeface="Bahnschrift" panose="020B0502040204020203" pitchFamily="34" charset="0"/>
                        </a:rPr>
                        <a:t> $            1,729,834 </a:t>
                      </a:r>
                      <a:endParaRPr lang="en-GB" sz="2000" b="0" i="0" u="none" strike="noStrike">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2296739545"/>
                  </a:ext>
                </a:extLst>
              </a:tr>
              <a:tr h="190500">
                <a:tc>
                  <a:txBody>
                    <a:bodyPr/>
                    <a:lstStyle/>
                    <a:p>
                      <a:pPr algn="l" fontAlgn="b"/>
                      <a:r>
                        <a:rPr lang="en-GB" sz="2000" u="none" strike="noStrike">
                          <a:effectLst/>
                          <a:latin typeface="Bahnschrift" panose="020B0502040204020203" pitchFamily="34" charset="0"/>
                        </a:rPr>
                        <a:t>IRR</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r" fontAlgn="b"/>
                      <a:r>
                        <a:rPr lang="en-GB" sz="2000" u="none" strike="noStrike">
                          <a:effectLst/>
                          <a:latin typeface="Bahnschrift" panose="020B0502040204020203" pitchFamily="34" charset="0"/>
                        </a:rPr>
                        <a:t>25.26%</a:t>
                      </a:r>
                      <a:endParaRPr lang="en-GB" sz="2000" b="0" i="0" u="none" strike="noStrike">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3817789585"/>
                  </a:ext>
                </a:extLst>
              </a:tr>
              <a:tr h="190500">
                <a:tc>
                  <a:txBody>
                    <a:bodyPr/>
                    <a:lstStyle/>
                    <a:p>
                      <a:pPr algn="l" fontAlgn="b"/>
                      <a:r>
                        <a:rPr lang="en-GB" sz="2000" u="none" strike="noStrike">
                          <a:effectLst/>
                          <a:latin typeface="Bahnschrift" panose="020B0502040204020203" pitchFamily="34" charset="0"/>
                        </a:rPr>
                        <a:t>Payback Period</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l" fontAlgn="b"/>
                      <a:r>
                        <a:rPr lang="en-GB" sz="2000" u="none" strike="noStrike" dirty="0">
                          <a:effectLst/>
                          <a:latin typeface="Bahnschrift" panose="020B0502040204020203" pitchFamily="34" charset="0"/>
                        </a:rPr>
                        <a:t>                      3.71 </a:t>
                      </a:r>
                      <a:endParaRPr lang="en-GB" sz="2000" b="0" i="0" u="none" strike="noStrike" dirty="0">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158490223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25474774"/>
              </p:ext>
            </p:extLst>
          </p:nvPr>
        </p:nvGraphicFramePr>
        <p:xfrm>
          <a:off x="6282688" y="3185205"/>
          <a:ext cx="4381500" cy="1552575"/>
        </p:xfrm>
        <a:graphic>
          <a:graphicData uri="http://schemas.openxmlformats.org/drawingml/2006/table">
            <a:tbl>
              <a:tblPr>
                <a:tableStyleId>{5C22544A-7EE6-4342-B048-85BDC9FD1C3A}</a:tableStyleId>
              </a:tblPr>
              <a:tblGrid>
                <a:gridCol w="3188564">
                  <a:extLst>
                    <a:ext uri="{9D8B030D-6E8A-4147-A177-3AD203B41FA5}">
                      <a16:colId xmlns:a16="http://schemas.microsoft.com/office/drawing/2014/main" val="3538186066"/>
                    </a:ext>
                  </a:extLst>
                </a:gridCol>
                <a:gridCol w="1192936">
                  <a:extLst>
                    <a:ext uri="{9D8B030D-6E8A-4147-A177-3AD203B41FA5}">
                      <a16:colId xmlns:a16="http://schemas.microsoft.com/office/drawing/2014/main" val="4114260408"/>
                    </a:ext>
                  </a:extLst>
                </a:gridCol>
              </a:tblGrid>
              <a:tr h="190500">
                <a:tc>
                  <a:txBody>
                    <a:bodyPr/>
                    <a:lstStyle/>
                    <a:p>
                      <a:pPr algn="l" fontAlgn="b"/>
                      <a:r>
                        <a:rPr lang="en-GB" sz="2000" u="none" strike="noStrike">
                          <a:effectLst/>
                          <a:latin typeface="Bahnschrift" panose="020B0502040204020203" pitchFamily="34" charset="0"/>
                        </a:rPr>
                        <a:t>Net Present Value</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l" fontAlgn="b"/>
                      <a:r>
                        <a:rPr lang="en-GB" sz="2000" u="none" strike="noStrike">
                          <a:effectLst/>
                          <a:latin typeface="Bahnschrift" panose="020B0502040204020203" pitchFamily="34" charset="0"/>
                        </a:rPr>
                        <a:t> $            5,362,378 </a:t>
                      </a:r>
                      <a:endParaRPr lang="en-GB" sz="2000" b="0" i="0" u="none" strike="noStrike">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2134225397"/>
                  </a:ext>
                </a:extLst>
              </a:tr>
              <a:tr h="190500">
                <a:tc>
                  <a:txBody>
                    <a:bodyPr/>
                    <a:lstStyle/>
                    <a:p>
                      <a:pPr algn="l" fontAlgn="b"/>
                      <a:r>
                        <a:rPr lang="en-GB" sz="2000" u="none" strike="noStrike">
                          <a:effectLst/>
                          <a:latin typeface="Bahnschrift" panose="020B0502040204020203" pitchFamily="34" charset="0"/>
                        </a:rPr>
                        <a:t>IRR</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r" fontAlgn="b"/>
                      <a:r>
                        <a:rPr lang="en-GB" sz="2000" u="none" strike="noStrike">
                          <a:effectLst/>
                          <a:latin typeface="Bahnschrift" panose="020B0502040204020203" pitchFamily="34" charset="0"/>
                        </a:rPr>
                        <a:t>15.01%</a:t>
                      </a:r>
                      <a:endParaRPr lang="en-GB" sz="2000" b="0" i="0" u="none" strike="noStrike">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3755119090"/>
                  </a:ext>
                </a:extLst>
              </a:tr>
              <a:tr h="190500">
                <a:tc>
                  <a:txBody>
                    <a:bodyPr/>
                    <a:lstStyle/>
                    <a:p>
                      <a:pPr algn="l" fontAlgn="b"/>
                      <a:r>
                        <a:rPr lang="en-GB" sz="2000" u="none" strike="noStrike">
                          <a:effectLst/>
                          <a:latin typeface="Bahnschrift" panose="020B0502040204020203" pitchFamily="34" charset="0"/>
                        </a:rPr>
                        <a:t>Payback Period</a:t>
                      </a:r>
                      <a:endParaRPr lang="en-GB" sz="2000" b="0" i="0" u="none" strike="noStrike">
                        <a:solidFill>
                          <a:srgbClr val="000000"/>
                        </a:solidFill>
                        <a:effectLst/>
                        <a:latin typeface="Bahnschrift" panose="020B0502040204020203" pitchFamily="34" charset="0"/>
                      </a:endParaRPr>
                    </a:p>
                  </a:txBody>
                  <a:tcPr marL="9525" marR="9525" marT="9525" marB="0" anchor="b"/>
                </a:tc>
                <a:tc>
                  <a:txBody>
                    <a:bodyPr/>
                    <a:lstStyle/>
                    <a:p>
                      <a:pPr algn="l" fontAlgn="b"/>
                      <a:r>
                        <a:rPr lang="en-GB" sz="2000" u="none" strike="noStrike" dirty="0">
                          <a:effectLst/>
                          <a:latin typeface="Bahnschrift" panose="020B0502040204020203" pitchFamily="34" charset="0"/>
                        </a:rPr>
                        <a:t>                      5.33 </a:t>
                      </a:r>
                      <a:endParaRPr lang="en-GB" sz="2000" b="0" i="0" u="none" strike="noStrike" dirty="0">
                        <a:solidFill>
                          <a:srgbClr val="000000"/>
                        </a:solidFill>
                        <a:effectLst/>
                        <a:latin typeface="Bahnschrift" panose="020B0502040204020203" pitchFamily="34" charset="0"/>
                      </a:endParaRPr>
                    </a:p>
                  </a:txBody>
                  <a:tcPr marL="9525" marR="9525" marT="9525" marB="0" anchor="b"/>
                </a:tc>
                <a:extLst>
                  <a:ext uri="{0D108BD9-81ED-4DB2-BD59-A6C34878D82A}">
                    <a16:rowId xmlns:a16="http://schemas.microsoft.com/office/drawing/2014/main" val="427582682"/>
                  </a:ext>
                </a:extLst>
              </a:tr>
            </a:tbl>
          </a:graphicData>
        </a:graphic>
      </p:graphicFrame>
    </p:spTree>
    <p:extLst>
      <p:ext uri="{BB962C8B-B14F-4D97-AF65-F5344CB8AC3E}">
        <p14:creationId xmlns:p14="http://schemas.microsoft.com/office/powerpoint/2010/main" val="67520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C59A0D-2652-3444-A60E-47CB0AF957FC}"/>
              </a:ext>
            </a:extLst>
          </p:cNvPr>
          <p:cNvSpPr>
            <a:spLocks noGrp="1"/>
          </p:cNvSpPr>
          <p:nvPr>
            <p:ph type="body" idx="1"/>
          </p:nvPr>
        </p:nvSpPr>
        <p:spPr/>
        <p:txBody>
          <a:bodyPr/>
          <a:lstStyle/>
          <a:p>
            <a:r>
              <a:rPr lang="en-US" dirty="0"/>
              <a:t>Project A:  Auto Mobile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578447142"/>
              </p:ext>
            </p:extLst>
          </p:nvPr>
        </p:nvGraphicFramePr>
        <p:xfrm>
          <a:off x="1465172" y="3151038"/>
          <a:ext cx="4270376" cy="2642594"/>
        </p:xfrm>
        <a:graphic>
          <a:graphicData uri="http://schemas.openxmlformats.org/drawingml/2006/table">
            <a:tbl>
              <a:tblPr>
                <a:tableStyleId>{5C22544A-7EE6-4342-B048-85BDC9FD1C3A}</a:tableStyleId>
              </a:tblPr>
              <a:tblGrid>
                <a:gridCol w="912939">
                  <a:extLst>
                    <a:ext uri="{9D8B030D-6E8A-4147-A177-3AD203B41FA5}">
                      <a16:colId xmlns:a16="http://schemas.microsoft.com/office/drawing/2014/main" val="831075356"/>
                    </a:ext>
                  </a:extLst>
                </a:gridCol>
                <a:gridCol w="341557">
                  <a:extLst>
                    <a:ext uri="{9D8B030D-6E8A-4147-A177-3AD203B41FA5}">
                      <a16:colId xmlns:a16="http://schemas.microsoft.com/office/drawing/2014/main" val="328780625"/>
                    </a:ext>
                  </a:extLst>
                </a:gridCol>
                <a:gridCol w="301588">
                  <a:extLst>
                    <a:ext uri="{9D8B030D-6E8A-4147-A177-3AD203B41FA5}">
                      <a16:colId xmlns:a16="http://schemas.microsoft.com/office/drawing/2014/main" val="3299199407"/>
                    </a:ext>
                  </a:extLst>
                </a:gridCol>
                <a:gridCol w="301588">
                  <a:extLst>
                    <a:ext uri="{9D8B030D-6E8A-4147-A177-3AD203B41FA5}">
                      <a16:colId xmlns:a16="http://schemas.microsoft.com/office/drawing/2014/main" val="2633678374"/>
                    </a:ext>
                  </a:extLst>
                </a:gridCol>
                <a:gridCol w="301588">
                  <a:extLst>
                    <a:ext uri="{9D8B030D-6E8A-4147-A177-3AD203B41FA5}">
                      <a16:colId xmlns:a16="http://schemas.microsoft.com/office/drawing/2014/main" val="1546403535"/>
                    </a:ext>
                  </a:extLst>
                </a:gridCol>
                <a:gridCol w="301588">
                  <a:extLst>
                    <a:ext uri="{9D8B030D-6E8A-4147-A177-3AD203B41FA5}">
                      <a16:colId xmlns:a16="http://schemas.microsoft.com/office/drawing/2014/main" val="920220639"/>
                    </a:ext>
                  </a:extLst>
                </a:gridCol>
                <a:gridCol w="301588">
                  <a:extLst>
                    <a:ext uri="{9D8B030D-6E8A-4147-A177-3AD203B41FA5}">
                      <a16:colId xmlns:a16="http://schemas.microsoft.com/office/drawing/2014/main" val="3355359677"/>
                    </a:ext>
                  </a:extLst>
                </a:gridCol>
                <a:gridCol w="301588">
                  <a:extLst>
                    <a:ext uri="{9D8B030D-6E8A-4147-A177-3AD203B41FA5}">
                      <a16:colId xmlns:a16="http://schemas.microsoft.com/office/drawing/2014/main" val="3978113853"/>
                    </a:ext>
                  </a:extLst>
                </a:gridCol>
                <a:gridCol w="301588">
                  <a:extLst>
                    <a:ext uri="{9D8B030D-6E8A-4147-A177-3AD203B41FA5}">
                      <a16:colId xmlns:a16="http://schemas.microsoft.com/office/drawing/2014/main" val="1919737819"/>
                    </a:ext>
                  </a:extLst>
                </a:gridCol>
                <a:gridCol w="301588">
                  <a:extLst>
                    <a:ext uri="{9D8B030D-6E8A-4147-A177-3AD203B41FA5}">
                      <a16:colId xmlns:a16="http://schemas.microsoft.com/office/drawing/2014/main" val="2363173693"/>
                    </a:ext>
                  </a:extLst>
                </a:gridCol>
                <a:gridCol w="301588">
                  <a:extLst>
                    <a:ext uri="{9D8B030D-6E8A-4147-A177-3AD203B41FA5}">
                      <a16:colId xmlns:a16="http://schemas.microsoft.com/office/drawing/2014/main" val="643403943"/>
                    </a:ext>
                  </a:extLst>
                </a:gridCol>
                <a:gridCol w="301588">
                  <a:extLst>
                    <a:ext uri="{9D8B030D-6E8A-4147-A177-3AD203B41FA5}">
                      <a16:colId xmlns:a16="http://schemas.microsoft.com/office/drawing/2014/main" val="2744949006"/>
                    </a:ext>
                  </a:extLst>
                </a:gridCol>
              </a:tblGrid>
              <a:tr h="54515">
                <a:tc>
                  <a:txBody>
                    <a:bodyPr/>
                    <a:lstStyle/>
                    <a:p>
                      <a:pPr algn="l" fontAlgn="b"/>
                      <a:r>
                        <a:rPr lang="en-GB" sz="500" u="none" strike="noStrike">
                          <a:effectLst/>
                        </a:rPr>
                        <a:t>Auto Mobile Project</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267967556"/>
                  </a:ext>
                </a:extLst>
              </a:tr>
              <a:tr h="54515">
                <a:tc>
                  <a:txBody>
                    <a:bodyPr/>
                    <a:lstStyle/>
                    <a:p>
                      <a:pPr algn="l" fontAlgn="b"/>
                      <a:r>
                        <a:rPr lang="en-GB" sz="500" u="none" strike="noStrike">
                          <a:effectLst/>
                        </a:rPr>
                        <a:t>Details</a:t>
                      </a:r>
                      <a:endParaRPr lang="en-GB" sz="500" b="1" i="0" u="none" strike="noStrike">
                        <a:solidFill>
                          <a:srgbClr val="000000"/>
                        </a:solidFill>
                        <a:effectLst/>
                        <a:latin typeface="Times New Roman" panose="02020603050405020304" pitchFamily="18" charset="0"/>
                      </a:endParaRPr>
                    </a:p>
                  </a:txBody>
                  <a:tcPr marL="2726" marR="2726" marT="2726" marB="0" anchor="b"/>
                </a:tc>
                <a:tc>
                  <a:txBody>
                    <a:bodyPr/>
                    <a:lstStyle/>
                    <a:p>
                      <a:pPr algn="ctr" fontAlgn="ctr"/>
                      <a:r>
                        <a:rPr lang="en-GB" sz="500" u="none" strike="noStrike">
                          <a:effectLst/>
                        </a:rPr>
                        <a:t>0</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1</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2</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3</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4</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5</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6</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7</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8</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9</a:t>
                      </a:r>
                      <a:endParaRPr lang="en-GB" sz="500" b="1" i="0" u="none" strike="noStrike">
                        <a:solidFill>
                          <a:srgbClr val="000000"/>
                        </a:solidFill>
                        <a:effectLst/>
                        <a:latin typeface="Times New Roman" panose="02020603050405020304" pitchFamily="18" charset="0"/>
                      </a:endParaRPr>
                    </a:p>
                  </a:txBody>
                  <a:tcPr marL="2726" marR="2726" marT="2726" marB="0" anchor="ctr"/>
                </a:tc>
                <a:tc>
                  <a:txBody>
                    <a:bodyPr/>
                    <a:lstStyle/>
                    <a:p>
                      <a:pPr algn="ctr" fontAlgn="ctr"/>
                      <a:r>
                        <a:rPr lang="en-GB" sz="500" u="none" strike="noStrike">
                          <a:effectLst/>
                        </a:rPr>
                        <a:t>10</a:t>
                      </a:r>
                      <a:endParaRPr lang="en-GB" sz="500" b="1" i="0" u="none" strike="noStrike">
                        <a:solidFill>
                          <a:srgbClr val="000000"/>
                        </a:solidFill>
                        <a:effectLst/>
                        <a:latin typeface="Times New Roman" panose="02020603050405020304" pitchFamily="18" charset="0"/>
                      </a:endParaRPr>
                    </a:p>
                  </a:txBody>
                  <a:tcPr marL="2726" marR="2726" marT="2726" marB="0" anchor="ctr"/>
                </a:tc>
                <a:extLst>
                  <a:ext uri="{0D108BD9-81ED-4DB2-BD59-A6C34878D82A}">
                    <a16:rowId xmlns:a16="http://schemas.microsoft.com/office/drawing/2014/main" val="3663773632"/>
                  </a:ext>
                </a:extLst>
              </a:tr>
              <a:tr h="54515">
                <a:tc>
                  <a:txBody>
                    <a:bodyPr/>
                    <a:lstStyle/>
                    <a:p>
                      <a:pPr algn="l" fontAlgn="b"/>
                      <a:r>
                        <a:rPr lang="en-GB" sz="500" u="none" strike="noStrike">
                          <a:effectLst/>
                        </a:rPr>
                        <a:t>Initial Investment Required</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-2,000,000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55496741"/>
                  </a:ext>
                </a:extLst>
              </a:tr>
              <a:tr h="54515">
                <a:tc>
                  <a:txBody>
                    <a:bodyPr/>
                    <a:lstStyle/>
                    <a:p>
                      <a:pPr algn="l" fontAlgn="b"/>
                      <a:r>
                        <a:rPr lang="en-GB" sz="500" u="none" strike="noStrike">
                          <a:effectLst/>
                        </a:rPr>
                        <a:t>Working Capital Required</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917818028"/>
                  </a:ext>
                </a:extLst>
              </a:tr>
              <a:tr h="54515">
                <a:tc>
                  <a:txBody>
                    <a:bodyPr/>
                    <a:lstStyle/>
                    <a:p>
                      <a:pPr algn="l" fontAlgn="b"/>
                      <a:r>
                        <a:rPr lang="en-GB" sz="500" u="none" strike="noStrike">
                          <a:effectLst/>
                        </a:rPr>
                        <a:t>Expected Revenue Per Year</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2,750,000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2,887,500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3,031,875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3,183,469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3,342,642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3,509,774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3,685,263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3,869,526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4,063,002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4,266,153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303763534"/>
                  </a:ext>
                </a:extLst>
              </a:tr>
              <a:tr h="54515">
                <a:tc>
                  <a:txBody>
                    <a:bodyPr/>
                    <a:lstStyle/>
                    <a:p>
                      <a:pPr algn="l" fontAlgn="b"/>
                      <a:r>
                        <a:rPr lang="en-US" sz="500" u="none" strike="noStrike">
                          <a:effectLst/>
                        </a:rPr>
                        <a:t>Expected Operating Cost 80% of Revenue</a:t>
                      </a:r>
                      <a:endParaRPr lang="en-US"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2,310,000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2,425,500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2,546,775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2,674,114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2,807,819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2,948,210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3,095,621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3,250,402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3,412,922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615558827"/>
                  </a:ext>
                </a:extLst>
              </a:tr>
              <a:tr h="54515">
                <a:tc>
                  <a:txBody>
                    <a:bodyPr/>
                    <a:lstStyle/>
                    <a:p>
                      <a:pPr algn="l" fontAlgn="b"/>
                      <a:r>
                        <a:rPr lang="en-GB" sz="500" u="none" strike="noStrike">
                          <a:effectLst/>
                        </a:rPr>
                        <a:t>Operating Income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550,000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577,500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606,375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636,694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668,528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701,955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737,053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773,905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812,600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853,231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552332152"/>
                  </a:ext>
                </a:extLst>
              </a:tr>
              <a:tr h="54515">
                <a:tc>
                  <a:txBody>
                    <a:bodyPr/>
                    <a:lstStyle/>
                    <a:p>
                      <a:pPr algn="l" fontAlgn="b"/>
                      <a:r>
                        <a:rPr lang="en-US" sz="500" u="none" strike="noStrike">
                          <a:effectLst/>
                        </a:rPr>
                        <a:t>Less: Depreciation on Fixed Assets</a:t>
                      </a:r>
                      <a:endParaRPr lang="en-US"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600,000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324025241"/>
                  </a:ext>
                </a:extLst>
              </a:tr>
              <a:tr h="54515">
                <a:tc>
                  <a:txBody>
                    <a:bodyPr/>
                    <a:lstStyle/>
                    <a:p>
                      <a:pPr algn="l" fontAlgn="b"/>
                      <a:r>
                        <a:rPr lang="en-GB" sz="500" u="none" strike="noStrike">
                          <a:effectLst/>
                        </a:rPr>
                        <a:t>Operating income After Depreciation</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6,375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36,694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68,528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101,955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137,053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173,905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212,600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253,231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442596448"/>
                  </a:ext>
                </a:extLst>
              </a:tr>
              <a:tr h="54515">
                <a:tc>
                  <a:txBody>
                    <a:bodyPr/>
                    <a:lstStyle/>
                    <a:p>
                      <a:pPr algn="l" fontAlgn="b"/>
                      <a:r>
                        <a:rPr lang="en-GB" sz="500" u="none" strike="noStrike">
                          <a:effectLst/>
                        </a:rPr>
                        <a:t>Less: Taxation @ 40%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-9,000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2,550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14,678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27,411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40,782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54,821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69,562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85,040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101,292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1706627394"/>
                  </a:ext>
                </a:extLst>
              </a:tr>
              <a:tr h="57241">
                <a:tc>
                  <a:txBody>
                    <a:bodyPr/>
                    <a:lstStyle/>
                    <a:p>
                      <a:pPr algn="l" fontAlgn="b"/>
                      <a:r>
                        <a:rPr lang="en-GB" sz="500" u="none" strike="noStrike">
                          <a:effectLst/>
                        </a:rPr>
                        <a:t>Net Income</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-13,500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3,825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22,016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41,117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61,173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82,232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104,343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127,560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151,938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1189794199"/>
                  </a:ext>
                </a:extLst>
              </a:tr>
              <a:tr h="57241">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642402009"/>
                  </a:ext>
                </a:extLst>
              </a:tr>
              <a:tr h="54515">
                <a:tc>
                  <a:txBody>
                    <a:bodyPr/>
                    <a:lstStyle/>
                    <a:p>
                      <a:pPr algn="l" fontAlgn="b"/>
                      <a:r>
                        <a:rPr lang="en-US" sz="500" u="none" strike="noStrike">
                          <a:effectLst/>
                        </a:rPr>
                        <a:t>Terminal Cash flow from Auto Mobile Project</a:t>
                      </a:r>
                      <a:endParaRPr lang="en-US"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570,000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586,500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603,825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622,016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641,117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661,173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682,232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704,343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727,560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751,938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083047367"/>
                  </a:ext>
                </a:extLst>
              </a:tr>
              <a:tr h="54515">
                <a:tc>
                  <a:txBody>
                    <a:bodyPr/>
                    <a:lstStyle/>
                    <a:p>
                      <a:pPr algn="l" fontAlgn="b"/>
                      <a:r>
                        <a:rPr lang="en-GB" sz="500" u="none" strike="noStrike">
                          <a:effectLst/>
                        </a:rPr>
                        <a:t>Apply Discount @ 10%</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1.0000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0.9091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0.8264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0.7513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0.6830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0.6209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0.5645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0.5132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0.4665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0.4241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0.3855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4056508994"/>
                  </a:ext>
                </a:extLst>
              </a:tr>
              <a:tr h="57241">
                <a:tc>
                  <a:txBody>
                    <a:bodyPr/>
                    <a:lstStyle/>
                    <a:p>
                      <a:pPr algn="l" fontAlgn="b"/>
                      <a:r>
                        <a:rPr lang="en-GB" sz="500" u="none" strike="noStrike">
                          <a:effectLst/>
                        </a:rPr>
                        <a:t>Discounted Cash Flows</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518,182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484,711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453,663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424,845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398,083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373,215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350,093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328,581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308,557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289,905 </a:t>
                      </a:r>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915845679"/>
                  </a:ext>
                </a:extLst>
              </a:tr>
              <a:tr h="57241">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-2,200,000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-1,630,000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-1,043,500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-439,675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0.71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243852459"/>
                  </a:ext>
                </a:extLst>
              </a:tr>
              <a:tr h="54515">
                <a:tc>
                  <a:txBody>
                    <a:bodyPr/>
                    <a:lstStyle/>
                    <a:p>
                      <a:pPr algn="l" fontAlgn="b"/>
                      <a:r>
                        <a:rPr lang="en-GB" sz="500" u="none" strike="noStrike">
                          <a:effectLst/>
                        </a:rPr>
                        <a:t>Net Present Value</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            1,729,834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3778627199"/>
                  </a:ext>
                </a:extLst>
              </a:tr>
              <a:tr h="54515">
                <a:tc>
                  <a:txBody>
                    <a:bodyPr/>
                    <a:lstStyle/>
                    <a:p>
                      <a:pPr algn="l" fontAlgn="b"/>
                      <a:r>
                        <a:rPr lang="en-GB" sz="500" u="none" strike="noStrike">
                          <a:effectLst/>
                        </a:rPr>
                        <a:t>IRR</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r" fontAlgn="b"/>
                      <a:r>
                        <a:rPr lang="en-GB" sz="500" u="none" strike="noStrike">
                          <a:effectLst/>
                        </a:rPr>
                        <a:t>25.26%</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610620859"/>
                  </a:ext>
                </a:extLst>
              </a:tr>
              <a:tr h="54515">
                <a:tc>
                  <a:txBody>
                    <a:bodyPr/>
                    <a:lstStyle/>
                    <a:p>
                      <a:pPr algn="l" fontAlgn="b"/>
                      <a:r>
                        <a:rPr lang="en-GB" sz="500" u="none" strike="noStrike">
                          <a:effectLst/>
                        </a:rPr>
                        <a:t>Payback Period</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r>
                        <a:rPr lang="en-GB" sz="500" u="none" strike="noStrike">
                          <a:effectLst/>
                        </a:rPr>
                        <a:t>                      3.71 </a:t>
                      </a:r>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a:solidFill>
                          <a:srgbClr val="000000"/>
                        </a:solidFill>
                        <a:effectLst/>
                        <a:latin typeface="Times New Roman" panose="02020603050405020304" pitchFamily="18" charset="0"/>
                      </a:endParaRPr>
                    </a:p>
                  </a:txBody>
                  <a:tcPr marL="2726" marR="2726" marT="2726" marB="0" anchor="b"/>
                </a:tc>
                <a:tc>
                  <a:txBody>
                    <a:bodyPr/>
                    <a:lstStyle/>
                    <a:p>
                      <a:pPr algn="l" fontAlgn="b"/>
                      <a:endParaRPr lang="en-GB" sz="500" b="0" i="0" u="none" strike="noStrike" dirty="0">
                        <a:solidFill>
                          <a:srgbClr val="000000"/>
                        </a:solidFill>
                        <a:effectLst/>
                        <a:latin typeface="Times New Roman" panose="02020603050405020304" pitchFamily="18" charset="0"/>
                      </a:endParaRPr>
                    </a:p>
                  </a:txBody>
                  <a:tcPr marL="2726" marR="2726" marT="2726" marB="0" anchor="b"/>
                </a:tc>
                <a:extLst>
                  <a:ext uri="{0D108BD9-81ED-4DB2-BD59-A6C34878D82A}">
                    <a16:rowId xmlns:a16="http://schemas.microsoft.com/office/drawing/2014/main" val="2036715234"/>
                  </a:ext>
                </a:extLst>
              </a:tr>
            </a:tbl>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163053462"/>
              </p:ext>
            </p:extLst>
          </p:nvPr>
        </p:nvGraphicFramePr>
        <p:xfrm>
          <a:off x="6338316" y="3017520"/>
          <a:ext cx="4252917" cy="2870985"/>
        </p:xfrm>
        <a:graphic>
          <a:graphicData uri="http://schemas.openxmlformats.org/drawingml/2006/table">
            <a:tbl>
              <a:tblPr>
                <a:tableStyleId>{5C22544A-7EE6-4342-B048-85BDC9FD1C3A}</a:tableStyleId>
              </a:tblPr>
              <a:tblGrid>
                <a:gridCol w="909206">
                  <a:extLst>
                    <a:ext uri="{9D8B030D-6E8A-4147-A177-3AD203B41FA5}">
                      <a16:colId xmlns:a16="http://schemas.microsoft.com/office/drawing/2014/main" val="1083662743"/>
                    </a:ext>
                  </a:extLst>
                </a:gridCol>
                <a:gridCol w="340161">
                  <a:extLst>
                    <a:ext uri="{9D8B030D-6E8A-4147-A177-3AD203B41FA5}">
                      <a16:colId xmlns:a16="http://schemas.microsoft.com/office/drawing/2014/main" val="2073972991"/>
                    </a:ext>
                  </a:extLst>
                </a:gridCol>
                <a:gridCol w="300355">
                  <a:extLst>
                    <a:ext uri="{9D8B030D-6E8A-4147-A177-3AD203B41FA5}">
                      <a16:colId xmlns:a16="http://schemas.microsoft.com/office/drawing/2014/main" val="2604768807"/>
                    </a:ext>
                  </a:extLst>
                </a:gridCol>
                <a:gridCol w="300355">
                  <a:extLst>
                    <a:ext uri="{9D8B030D-6E8A-4147-A177-3AD203B41FA5}">
                      <a16:colId xmlns:a16="http://schemas.microsoft.com/office/drawing/2014/main" val="3214751764"/>
                    </a:ext>
                  </a:extLst>
                </a:gridCol>
                <a:gridCol w="300355">
                  <a:extLst>
                    <a:ext uri="{9D8B030D-6E8A-4147-A177-3AD203B41FA5}">
                      <a16:colId xmlns:a16="http://schemas.microsoft.com/office/drawing/2014/main" val="663644704"/>
                    </a:ext>
                  </a:extLst>
                </a:gridCol>
                <a:gridCol w="300355">
                  <a:extLst>
                    <a:ext uri="{9D8B030D-6E8A-4147-A177-3AD203B41FA5}">
                      <a16:colId xmlns:a16="http://schemas.microsoft.com/office/drawing/2014/main" val="3372889280"/>
                    </a:ext>
                  </a:extLst>
                </a:gridCol>
                <a:gridCol w="300355">
                  <a:extLst>
                    <a:ext uri="{9D8B030D-6E8A-4147-A177-3AD203B41FA5}">
                      <a16:colId xmlns:a16="http://schemas.microsoft.com/office/drawing/2014/main" val="3820084166"/>
                    </a:ext>
                  </a:extLst>
                </a:gridCol>
                <a:gridCol w="300355">
                  <a:extLst>
                    <a:ext uri="{9D8B030D-6E8A-4147-A177-3AD203B41FA5}">
                      <a16:colId xmlns:a16="http://schemas.microsoft.com/office/drawing/2014/main" val="2757285069"/>
                    </a:ext>
                  </a:extLst>
                </a:gridCol>
                <a:gridCol w="300355">
                  <a:extLst>
                    <a:ext uri="{9D8B030D-6E8A-4147-A177-3AD203B41FA5}">
                      <a16:colId xmlns:a16="http://schemas.microsoft.com/office/drawing/2014/main" val="3443654169"/>
                    </a:ext>
                  </a:extLst>
                </a:gridCol>
                <a:gridCol w="300355">
                  <a:extLst>
                    <a:ext uri="{9D8B030D-6E8A-4147-A177-3AD203B41FA5}">
                      <a16:colId xmlns:a16="http://schemas.microsoft.com/office/drawing/2014/main" val="31065094"/>
                    </a:ext>
                  </a:extLst>
                </a:gridCol>
                <a:gridCol w="300355">
                  <a:extLst>
                    <a:ext uri="{9D8B030D-6E8A-4147-A177-3AD203B41FA5}">
                      <a16:colId xmlns:a16="http://schemas.microsoft.com/office/drawing/2014/main" val="3929567604"/>
                    </a:ext>
                  </a:extLst>
                </a:gridCol>
                <a:gridCol w="300355">
                  <a:extLst>
                    <a:ext uri="{9D8B030D-6E8A-4147-A177-3AD203B41FA5}">
                      <a16:colId xmlns:a16="http://schemas.microsoft.com/office/drawing/2014/main" val="2449910772"/>
                    </a:ext>
                  </a:extLst>
                </a:gridCol>
              </a:tblGrid>
              <a:tr h="54292">
                <a:tc>
                  <a:txBody>
                    <a:bodyPr/>
                    <a:lstStyle/>
                    <a:p>
                      <a:pPr algn="l" fontAlgn="b"/>
                      <a:r>
                        <a:rPr lang="en-GB" sz="500" u="none" strike="noStrike">
                          <a:effectLst/>
                          <a:latin typeface="Arial" panose="020B0604020202020204" pitchFamily="34" charset="0"/>
                          <a:cs typeface="Arial" panose="020B0604020202020204" pitchFamily="34" charset="0"/>
                        </a:rPr>
                        <a:t>Boat Engine Project</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1993538477"/>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Details</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ctr" fontAlgn="ctr"/>
                      <a:r>
                        <a:rPr lang="en-GB" sz="500" u="none" strike="noStrike">
                          <a:effectLst/>
                          <a:latin typeface="Arial" panose="020B0604020202020204" pitchFamily="34" charset="0"/>
                          <a:cs typeface="Arial" panose="020B0604020202020204" pitchFamily="34" charset="0"/>
                        </a:rPr>
                        <a:t>0</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1</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2</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3</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4</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5</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6</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7</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8</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9</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tc>
                  <a:txBody>
                    <a:bodyPr/>
                    <a:lstStyle/>
                    <a:p>
                      <a:pPr algn="ctr" fontAlgn="ctr"/>
                      <a:r>
                        <a:rPr lang="en-GB" sz="500" u="none" strike="noStrike">
                          <a:effectLst/>
                          <a:latin typeface="Arial" panose="020B0604020202020204" pitchFamily="34" charset="0"/>
                          <a:cs typeface="Arial" panose="020B0604020202020204" pitchFamily="34" charset="0"/>
                        </a:rPr>
                        <a:t>10</a:t>
                      </a:r>
                      <a:endParaRPr lang="en-GB" sz="500" b="1"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ctr"/>
                </a:tc>
                <a:extLst>
                  <a:ext uri="{0D108BD9-81ED-4DB2-BD59-A6C34878D82A}">
                    <a16:rowId xmlns:a16="http://schemas.microsoft.com/office/drawing/2014/main" val="920121331"/>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Initial Investment Required</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-20,000,000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917147348"/>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Working Capital Required</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2339129523"/>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Expected Revenue Per Year</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30,000,000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30,300,000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31,815,000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33,405,750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35,076,038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36,829,839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38,671,331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40,604,898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42,635,143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44,766,900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178357790"/>
                  </a:ext>
                </a:extLst>
              </a:tr>
              <a:tr h="54292">
                <a:tc>
                  <a:txBody>
                    <a:bodyPr/>
                    <a:lstStyle/>
                    <a:p>
                      <a:pPr algn="l" fontAlgn="b"/>
                      <a:r>
                        <a:rPr lang="en-US" sz="500" u="none" strike="noStrike">
                          <a:effectLst/>
                          <a:latin typeface="Arial" panose="020B0604020202020204" pitchFamily="34" charset="0"/>
                          <a:cs typeface="Arial" panose="020B0604020202020204" pitchFamily="34" charset="0"/>
                        </a:rPr>
                        <a:t>Expected Operating Cost 80% of Revenue</a:t>
                      </a:r>
                      <a:endParaRPr lang="en-US"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24,000,000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24,240,000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25,452,000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26,724,600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28,060,830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29,463,872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30,937,065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32,483,918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34,108,114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35,813,520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876244826"/>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Operating Income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6,060,000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6,363,000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6,681,150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7,015,208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7,365,968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7,734,266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8,120,980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8,527,029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8,953,380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4259166689"/>
                  </a:ext>
                </a:extLst>
              </a:tr>
              <a:tr h="54292">
                <a:tc>
                  <a:txBody>
                    <a:bodyPr/>
                    <a:lstStyle/>
                    <a:p>
                      <a:pPr algn="l" fontAlgn="b"/>
                      <a:r>
                        <a:rPr lang="en-US" sz="500" u="none" strike="noStrike">
                          <a:effectLst/>
                          <a:latin typeface="Arial" panose="020B0604020202020204" pitchFamily="34" charset="0"/>
                          <a:cs typeface="Arial" panose="020B0604020202020204" pitchFamily="34" charset="0"/>
                        </a:rPr>
                        <a:t>Less: Depreciation on Fixed Assets</a:t>
                      </a:r>
                      <a:endParaRPr lang="en-US"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3973827912"/>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Operating income After Depreciation</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5,400,000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5,460,000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5,763,000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6,081,150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6,415,208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6,765,968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7,134,266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7,520,980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7,927,029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8,353,380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2286347687"/>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Less: Taxation @ 40%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2,160,000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2,184,000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2,305,200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2,432,460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2,566,083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2,706,387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2,853,707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3,008,392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3,170,811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3,341,352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962283927"/>
                  </a:ext>
                </a:extLst>
              </a:tr>
              <a:tr h="57007">
                <a:tc>
                  <a:txBody>
                    <a:bodyPr/>
                    <a:lstStyle/>
                    <a:p>
                      <a:pPr algn="l" fontAlgn="b"/>
                      <a:r>
                        <a:rPr lang="en-GB" sz="500" u="none" strike="noStrike">
                          <a:effectLst/>
                          <a:latin typeface="Arial" panose="020B0604020202020204" pitchFamily="34" charset="0"/>
                          <a:cs typeface="Arial" panose="020B0604020202020204" pitchFamily="34" charset="0"/>
                        </a:rPr>
                        <a:t>Net Income</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3,240,000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3,276,000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3,457,800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3,648,690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3,849,125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4,059,581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4,280,560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4,512,588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4,756,217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5,012,028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2813977764"/>
                  </a:ext>
                </a:extLst>
              </a:tr>
              <a:tr h="57007">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3589677452"/>
                  </a:ext>
                </a:extLst>
              </a:tr>
              <a:tr h="54292">
                <a:tc>
                  <a:txBody>
                    <a:bodyPr/>
                    <a:lstStyle/>
                    <a:p>
                      <a:pPr algn="l" fontAlgn="b"/>
                      <a:r>
                        <a:rPr lang="en-US" sz="500" u="none" strike="noStrike">
                          <a:effectLst/>
                          <a:latin typeface="Arial" panose="020B0604020202020204" pitchFamily="34" charset="0"/>
                          <a:cs typeface="Arial" panose="020B0604020202020204" pitchFamily="34" charset="0"/>
                        </a:rPr>
                        <a:t>Terminal Cash flow from Auto Mobile Project</a:t>
                      </a:r>
                      <a:endParaRPr lang="en-US"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-22,000,000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3,840,000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3,876,000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4,057,800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4,248,690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4,449,125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4,659,581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4,880,560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5,112,588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5,356,217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5,612,028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509818427"/>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Apply Discount @ 10%</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1.0000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0.9091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0.8264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0.7513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0.6830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0.6209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0.5645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0.5132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0.4665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0.4241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0.3855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2549546069"/>
                  </a:ext>
                </a:extLst>
              </a:tr>
              <a:tr h="57007">
                <a:tc>
                  <a:txBody>
                    <a:bodyPr/>
                    <a:lstStyle/>
                    <a:p>
                      <a:pPr algn="l" fontAlgn="b"/>
                      <a:r>
                        <a:rPr lang="en-GB" sz="500" u="none" strike="noStrike">
                          <a:effectLst/>
                          <a:latin typeface="Arial" panose="020B0604020202020204" pitchFamily="34" charset="0"/>
                          <a:cs typeface="Arial" panose="020B0604020202020204" pitchFamily="34" charset="0"/>
                        </a:rPr>
                        <a:t>Discounted Cash Flows</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-22,000,000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3,490,909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3,203,306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3,048,685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2,901,912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2,762,556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2,630,212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2,504,499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2,385,060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2,271,559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2,163,680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1703031223"/>
                  </a:ext>
                </a:extLst>
              </a:tr>
              <a:tr h="57007">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-22,000,000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-18,160,000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-14,284,000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-10,226,200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5,977,510.00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1,528,385.50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0.33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932704845"/>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Net Present Value</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            5,362,378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334131276"/>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IRR</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r" fontAlgn="b"/>
                      <a:r>
                        <a:rPr lang="en-GB" sz="500" u="none" strike="noStrike">
                          <a:effectLst/>
                          <a:latin typeface="Arial" panose="020B0604020202020204" pitchFamily="34" charset="0"/>
                          <a:cs typeface="Arial" panose="020B0604020202020204" pitchFamily="34" charset="0"/>
                        </a:rPr>
                        <a:t>15.01%</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698790274"/>
                  </a:ext>
                </a:extLst>
              </a:tr>
              <a:tr h="54292">
                <a:tc>
                  <a:txBody>
                    <a:bodyPr/>
                    <a:lstStyle/>
                    <a:p>
                      <a:pPr algn="l" fontAlgn="b"/>
                      <a:r>
                        <a:rPr lang="en-GB" sz="500" u="none" strike="noStrike">
                          <a:effectLst/>
                          <a:latin typeface="Arial" panose="020B0604020202020204" pitchFamily="34" charset="0"/>
                          <a:cs typeface="Arial" panose="020B0604020202020204" pitchFamily="34" charset="0"/>
                        </a:rPr>
                        <a:t>Payback Period</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r>
                        <a:rPr lang="en-GB" sz="500" u="none" strike="noStrike">
                          <a:effectLst/>
                          <a:latin typeface="Arial" panose="020B0604020202020204" pitchFamily="34" charset="0"/>
                          <a:cs typeface="Arial" panose="020B0604020202020204" pitchFamily="34" charset="0"/>
                        </a:rPr>
                        <a:t>                      5.33 </a:t>
                      </a:r>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a:solidFill>
                          <a:srgbClr val="000000"/>
                        </a:solidFill>
                        <a:effectLst/>
                        <a:latin typeface="Arial" panose="020B0604020202020204" pitchFamily="34" charset="0"/>
                        <a:cs typeface="Arial" panose="020B0604020202020204" pitchFamily="34" charset="0"/>
                      </a:endParaRPr>
                    </a:p>
                  </a:txBody>
                  <a:tcPr marL="2715" marR="2715" marT="2715" marB="0" anchor="b"/>
                </a:tc>
                <a:tc>
                  <a:txBody>
                    <a:bodyPr/>
                    <a:lstStyle/>
                    <a:p>
                      <a:pPr algn="l" fontAlgn="b"/>
                      <a:endParaRPr lang="en-GB" sz="500" b="0" i="0" u="none" strike="noStrike" dirty="0">
                        <a:solidFill>
                          <a:srgbClr val="000000"/>
                        </a:solidFill>
                        <a:effectLst/>
                        <a:latin typeface="Arial" panose="020B0604020202020204" pitchFamily="34" charset="0"/>
                        <a:cs typeface="Arial" panose="020B0604020202020204" pitchFamily="34" charset="0"/>
                      </a:endParaRPr>
                    </a:p>
                  </a:txBody>
                  <a:tcPr marL="2715" marR="2715" marT="2715" marB="0" anchor="b"/>
                </a:tc>
                <a:extLst>
                  <a:ext uri="{0D108BD9-81ED-4DB2-BD59-A6C34878D82A}">
                    <a16:rowId xmlns:a16="http://schemas.microsoft.com/office/drawing/2014/main" val="2631851004"/>
                  </a:ext>
                </a:extLst>
              </a:tr>
            </a:tbl>
          </a:graphicData>
        </a:graphic>
      </p:graphicFrame>
      <p:sp>
        <p:nvSpPr>
          <p:cNvPr id="5" name="Text Placeholder 4">
            <a:extLst>
              <a:ext uri="{FF2B5EF4-FFF2-40B4-BE49-F238E27FC236}">
                <a16:creationId xmlns:a16="http://schemas.microsoft.com/office/drawing/2014/main" id="{6105D3DC-35E3-0044-936A-4203ABD1A485}"/>
              </a:ext>
            </a:extLst>
          </p:cNvPr>
          <p:cNvSpPr>
            <a:spLocks noGrp="1"/>
          </p:cNvSpPr>
          <p:nvPr>
            <p:ph type="body" sz="quarter" idx="13"/>
          </p:nvPr>
        </p:nvSpPr>
        <p:spPr/>
        <p:txBody>
          <a:bodyPr/>
          <a:lstStyle/>
          <a:p>
            <a:r>
              <a:rPr lang="en-US" dirty="0"/>
              <a:t>Project B:  Boat Engine</a:t>
            </a:r>
          </a:p>
        </p:txBody>
      </p:sp>
      <p:sp>
        <p:nvSpPr>
          <p:cNvPr id="6" name="Title 5">
            <a:extLst>
              <a:ext uri="{FF2B5EF4-FFF2-40B4-BE49-F238E27FC236}">
                <a16:creationId xmlns:a16="http://schemas.microsoft.com/office/drawing/2014/main" id="{4712BEEA-B5EB-BC4A-BDA0-AFD7F0EBE39B}"/>
              </a:ext>
            </a:extLst>
          </p:cNvPr>
          <p:cNvSpPr>
            <a:spLocks noGrp="1"/>
          </p:cNvSpPr>
          <p:nvPr>
            <p:ph type="title"/>
          </p:nvPr>
        </p:nvSpPr>
        <p:spPr/>
        <p:txBody>
          <a:bodyPr/>
          <a:lstStyle/>
          <a:p>
            <a:r>
              <a:rPr lang="en-US" dirty="0"/>
              <a:t>Multi-year projects</a:t>
            </a:r>
          </a:p>
        </p:txBody>
      </p:sp>
    </p:spTree>
    <p:extLst>
      <p:ext uri="{BB962C8B-B14F-4D97-AF65-F5344CB8AC3E}">
        <p14:creationId xmlns:p14="http://schemas.microsoft.com/office/powerpoint/2010/main" val="346502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0C85-FBC5-404A-9375-A3CFBEE90B30}"/>
              </a:ext>
            </a:extLst>
          </p:cNvPr>
          <p:cNvSpPr>
            <a:spLocks noGrp="1"/>
          </p:cNvSpPr>
          <p:nvPr>
            <p:ph type="title"/>
          </p:nvPr>
        </p:nvSpPr>
        <p:spPr>
          <a:xfrm>
            <a:off x="2231136" y="207046"/>
            <a:ext cx="7729728" cy="602851"/>
          </a:xfrm>
        </p:spPr>
        <p:txBody>
          <a:bodyPr>
            <a:normAutofit fontScale="90000"/>
          </a:bodyPr>
          <a:lstStyle/>
          <a:p>
            <a:r>
              <a:rPr lang="en-US" dirty="0"/>
              <a:t>Journal entries 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2250911"/>
              </p:ext>
            </p:extLst>
          </p:nvPr>
        </p:nvGraphicFramePr>
        <p:xfrm>
          <a:off x="955765" y="809897"/>
          <a:ext cx="10280469" cy="5816995"/>
        </p:xfrm>
        <a:graphic>
          <a:graphicData uri="http://schemas.openxmlformats.org/drawingml/2006/table">
            <a:tbl>
              <a:tblPr>
                <a:tableStyleId>{5C22544A-7EE6-4342-B048-85BDC9FD1C3A}</a:tableStyleId>
              </a:tblPr>
              <a:tblGrid>
                <a:gridCol w="1655384">
                  <a:extLst>
                    <a:ext uri="{9D8B030D-6E8A-4147-A177-3AD203B41FA5}">
                      <a16:colId xmlns:a16="http://schemas.microsoft.com/office/drawing/2014/main" val="3146922774"/>
                    </a:ext>
                  </a:extLst>
                </a:gridCol>
                <a:gridCol w="5104105">
                  <a:extLst>
                    <a:ext uri="{9D8B030D-6E8A-4147-A177-3AD203B41FA5}">
                      <a16:colId xmlns:a16="http://schemas.microsoft.com/office/drawing/2014/main" val="1237575155"/>
                    </a:ext>
                  </a:extLst>
                </a:gridCol>
                <a:gridCol w="1760490">
                  <a:extLst>
                    <a:ext uri="{9D8B030D-6E8A-4147-A177-3AD203B41FA5}">
                      <a16:colId xmlns:a16="http://schemas.microsoft.com/office/drawing/2014/main" val="15396041"/>
                    </a:ext>
                  </a:extLst>
                </a:gridCol>
                <a:gridCol w="1760490">
                  <a:extLst>
                    <a:ext uri="{9D8B030D-6E8A-4147-A177-3AD203B41FA5}">
                      <a16:colId xmlns:a16="http://schemas.microsoft.com/office/drawing/2014/main" val="1547007623"/>
                    </a:ext>
                  </a:extLst>
                </a:gridCol>
              </a:tblGrid>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,000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,000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940531159"/>
                  </a:ext>
                </a:extLst>
              </a:tr>
              <a:tr h="100064">
                <a:tc>
                  <a:txBody>
                    <a:bodyPr/>
                    <a:lstStyle/>
                    <a:p>
                      <a:pPr algn="ctr" fontAlgn="ctr"/>
                      <a:r>
                        <a:rPr lang="en-GB" sz="1200" u="none" strike="noStrike">
                          <a:effectLst/>
                        </a:rPr>
                        <a:t>Date</a:t>
                      </a:r>
                      <a:endParaRPr lang="en-GB" sz="1200" b="1" i="0" u="none" strike="noStrike">
                        <a:solidFill>
                          <a:srgbClr val="000000"/>
                        </a:solidFill>
                        <a:effectLst/>
                        <a:latin typeface="Times New Roman" panose="02020603050405020304" pitchFamily="18" charset="0"/>
                      </a:endParaRPr>
                    </a:p>
                  </a:txBody>
                  <a:tcPr marL="4765" marR="4765" marT="4765" marB="0" anchor="ctr"/>
                </a:tc>
                <a:tc>
                  <a:txBody>
                    <a:bodyPr/>
                    <a:lstStyle/>
                    <a:p>
                      <a:pPr algn="ctr" fontAlgn="ctr"/>
                      <a:r>
                        <a:rPr lang="en-GB" sz="1200" u="none" strike="noStrike">
                          <a:effectLst/>
                        </a:rPr>
                        <a:t>Particulars</a:t>
                      </a:r>
                      <a:endParaRPr lang="en-GB" sz="1200" b="1" i="0" u="none" strike="noStrike">
                        <a:solidFill>
                          <a:srgbClr val="000000"/>
                        </a:solidFill>
                        <a:effectLst/>
                        <a:latin typeface="Times New Roman" panose="02020603050405020304" pitchFamily="18" charset="0"/>
                      </a:endParaRPr>
                    </a:p>
                  </a:txBody>
                  <a:tcPr marL="4765" marR="4765" marT="4765" marB="0" anchor="ctr"/>
                </a:tc>
                <a:tc>
                  <a:txBody>
                    <a:bodyPr/>
                    <a:lstStyle/>
                    <a:p>
                      <a:pPr algn="ctr" fontAlgn="ctr"/>
                      <a:r>
                        <a:rPr lang="en-GB" sz="1200" u="none" strike="noStrike">
                          <a:effectLst/>
                        </a:rPr>
                        <a:t>Debt</a:t>
                      </a:r>
                      <a:endParaRPr lang="en-GB" sz="1200" b="1" i="0" u="none" strike="noStrike">
                        <a:solidFill>
                          <a:srgbClr val="000000"/>
                        </a:solidFill>
                        <a:effectLst/>
                        <a:latin typeface="Times New Roman" panose="02020603050405020304" pitchFamily="18" charset="0"/>
                      </a:endParaRPr>
                    </a:p>
                  </a:txBody>
                  <a:tcPr marL="4765" marR="4765" marT="4765" marB="0" anchor="ctr"/>
                </a:tc>
                <a:tc>
                  <a:txBody>
                    <a:bodyPr/>
                    <a:lstStyle/>
                    <a:p>
                      <a:pPr algn="ctr" fontAlgn="ctr"/>
                      <a:r>
                        <a:rPr lang="en-GB" sz="1200" u="none" strike="noStrike">
                          <a:effectLst/>
                        </a:rPr>
                        <a:t>Credit</a:t>
                      </a:r>
                      <a:endParaRPr lang="en-GB" sz="1200" b="1" i="0" u="none" strike="noStrike">
                        <a:solidFill>
                          <a:srgbClr val="000000"/>
                        </a:solidFill>
                        <a:effectLst/>
                        <a:latin typeface="Times New Roman" panose="02020603050405020304" pitchFamily="18" charset="0"/>
                      </a:endParaRPr>
                    </a:p>
                  </a:txBody>
                  <a:tcPr marL="4765" marR="4765" marT="4765" marB="0" anchor="ctr"/>
                </a:tc>
                <a:extLst>
                  <a:ext uri="{0D108BD9-81ED-4DB2-BD59-A6C34878D82A}">
                    <a16:rowId xmlns:a16="http://schemas.microsoft.com/office/drawing/2014/main" val="461706612"/>
                  </a:ext>
                </a:extLst>
              </a:tr>
              <a:tr h="100064">
                <a:tc>
                  <a:txBody>
                    <a:bodyPr/>
                    <a:lstStyle/>
                    <a:p>
                      <a:pPr algn="l" fontAlgn="b"/>
                      <a:r>
                        <a:rPr lang="en-GB" sz="1200" u="none" strike="noStrike">
                          <a:effectLst/>
                        </a:rPr>
                        <a:t>1-</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20000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4227922470"/>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Common Stock</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20000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967194185"/>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033649882"/>
                  </a:ext>
                </a:extLst>
              </a:tr>
              <a:tr h="100064">
                <a:tc>
                  <a:txBody>
                    <a:bodyPr/>
                    <a:lstStyle/>
                    <a:p>
                      <a:pPr algn="l" fontAlgn="b"/>
                      <a:r>
                        <a:rPr lang="en-GB" sz="1200" u="none" strike="noStrike">
                          <a:effectLst/>
                        </a:rPr>
                        <a:t>2-</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Rent expense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1000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462530211"/>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1000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464769728"/>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779283543"/>
                  </a:ext>
                </a:extLst>
              </a:tr>
              <a:tr h="100064">
                <a:tc>
                  <a:txBody>
                    <a:bodyPr/>
                    <a:lstStyle/>
                    <a:p>
                      <a:pPr algn="l" fontAlgn="b"/>
                      <a:r>
                        <a:rPr lang="en-GB" sz="1200" u="none" strike="noStrike">
                          <a:effectLst/>
                        </a:rPr>
                        <a:t>3-</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Engine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7000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348615147"/>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Accounts Payable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7000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254959572"/>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883896864"/>
                  </a:ext>
                </a:extLst>
              </a:tr>
              <a:tr h="100064">
                <a:tc>
                  <a:txBody>
                    <a:bodyPr/>
                    <a:lstStyle/>
                    <a:p>
                      <a:pPr algn="l" fontAlgn="b"/>
                      <a:r>
                        <a:rPr lang="en-GB" sz="1200" u="none" strike="noStrike">
                          <a:effectLst/>
                        </a:rPr>
                        <a:t>4-</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Accounts Receivable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250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746349188"/>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Sales Revenue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250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55490922"/>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669086449"/>
                  </a:ext>
                </a:extLst>
              </a:tr>
              <a:tr h="100064">
                <a:tc>
                  <a:txBody>
                    <a:bodyPr/>
                    <a:lstStyle/>
                    <a:p>
                      <a:pPr algn="l" fontAlgn="b"/>
                      <a:r>
                        <a:rPr lang="en-GB" sz="1200" u="none" strike="noStrike">
                          <a:effectLst/>
                        </a:rPr>
                        <a:t>5-</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Inventory</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1200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345713048"/>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1200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096162980"/>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486163698"/>
                  </a:ext>
                </a:extLst>
              </a:tr>
              <a:tr h="100064">
                <a:tc>
                  <a:txBody>
                    <a:bodyPr/>
                    <a:lstStyle/>
                    <a:p>
                      <a:pPr algn="l" fontAlgn="b"/>
                      <a:r>
                        <a:rPr lang="en-GB" sz="1200" u="none" strike="noStrike">
                          <a:effectLst/>
                        </a:rPr>
                        <a:t>6-</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600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378423775"/>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Service Revenue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600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659760961"/>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939225749"/>
                  </a:ext>
                </a:extLst>
              </a:tr>
              <a:tr h="100064">
                <a:tc>
                  <a:txBody>
                    <a:bodyPr/>
                    <a:lstStyle/>
                    <a:p>
                      <a:pPr algn="l" fontAlgn="b"/>
                      <a:r>
                        <a:rPr lang="en-GB" sz="1200" u="none" strike="noStrike">
                          <a:effectLst/>
                        </a:rPr>
                        <a:t>7-</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Marketing expense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500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794379270"/>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500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634341545"/>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07566070"/>
                  </a:ext>
                </a:extLst>
              </a:tr>
              <a:tr h="100064">
                <a:tc>
                  <a:txBody>
                    <a:bodyPr/>
                    <a:lstStyle/>
                    <a:p>
                      <a:pPr algn="l" fontAlgn="b"/>
                      <a:r>
                        <a:rPr lang="en-GB" sz="1200" u="none" strike="noStrike">
                          <a:effectLst/>
                        </a:rPr>
                        <a:t>8-</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Prepaid insurance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1200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612391810"/>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1200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161410161"/>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197353380"/>
                  </a:ext>
                </a:extLst>
              </a:tr>
              <a:tr h="100064">
                <a:tc>
                  <a:txBody>
                    <a:bodyPr/>
                    <a:lstStyle/>
                    <a:p>
                      <a:pPr algn="l" fontAlgn="b"/>
                      <a:r>
                        <a:rPr lang="en-GB" sz="1200" u="none" strike="noStrike">
                          <a:effectLst/>
                        </a:rPr>
                        <a:t>9-</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Accounts receivable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400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269420583"/>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Sales Revenue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400</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4025292166"/>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34311027"/>
                  </a:ext>
                </a:extLst>
              </a:tr>
              <a:tr h="100064">
                <a:tc>
                  <a:txBody>
                    <a:bodyPr/>
                    <a:lstStyle/>
                    <a:p>
                      <a:pPr algn="l" fontAlgn="b"/>
                      <a:r>
                        <a:rPr lang="en-GB" sz="1200" u="none" strike="noStrike">
                          <a:effectLst/>
                        </a:rPr>
                        <a:t>10-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Marketing Expense</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a:effectLst/>
                        </a:rPr>
                        <a:t>250</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3979590491"/>
                  </a:ext>
                </a:extLst>
              </a:tr>
              <a:tr h="100064">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CASh</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l"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4765" marR="4765" marT="4765" marB="0" anchor="b"/>
                </a:tc>
                <a:tc>
                  <a:txBody>
                    <a:bodyPr/>
                    <a:lstStyle/>
                    <a:p>
                      <a:pPr algn="r" fontAlgn="b"/>
                      <a:r>
                        <a:rPr lang="en-GB" sz="1200" u="none" strike="noStrike" dirty="0">
                          <a:effectLst/>
                        </a:rPr>
                        <a:t>250</a:t>
                      </a:r>
                      <a:endParaRPr lang="en-GB" sz="1200" b="0" i="0" u="none" strike="noStrike" dirty="0">
                        <a:solidFill>
                          <a:srgbClr val="000000"/>
                        </a:solidFill>
                        <a:effectLst/>
                        <a:latin typeface="Times New Roman" panose="02020603050405020304" pitchFamily="18" charset="0"/>
                      </a:endParaRPr>
                    </a:p>
                  </a:txBody>
                  <a:tcPr marL="4765" marR="4765" marT="4765" marB="0" anchor="b"/>
                </a:tc>
                <a:extLst>
                  <a:ext uri="{0D108BD9-81ED-4DB2-BD59-A6C34878D82A}">
                    <a16:rowId xmlns:a16="http://schemas.microsoft.com/office/drawing/2014/main" val="1614845278"/>
                  </a:ext>
                </a:extLst>
              </a:tr>
            </a:tbl>
          </a:graphicData>
        </a:graphic>
      </p:graphicFrame>
    </p:spTree>
    <p:extLst>
      <p:ext uri="{BB962C8B-B14F-4D97-AF65-F5344CB8AC3E}">
        <p14:creationId xmlns:p14="http://schemas.microsoft.com/office/powerpoint/2010/main" val="384216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0C85-FBC5-404A-9375-A3CFBEE90B30}"/>
              </a:ext>
            </a:extLst>
          </p:cNvPr>
          <p:cNvSpPr>
            <a:spLocks noGrp="1"/>
          </p:cNvSpPr>
          <p:nvPr>
            <p:ph type="title"/>
          </p:nvPr>
        </p:nvSpPr>
        <p:spPr>
          <a:xfrm>
            <a:off x="2113571" y="233172"/>
            <a:ext cx="7729728" cy="1188720"/>
          </a:xfrm>
        </p:spPr>
        <p:txBody>
          <a:bodyPr/>
          <a:lstStyle/>
          <a:p>
            <a:r>
              <a:rPr lang="en-US" dirty="0"/>
              <a:t>Journal entries 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012255"/>
              </p:ext>
            </p:extLst>
          </p:nvPr>
        </p:nvGraphicFramePr>
        <p:xfrm>
          <a:off x="1789610" y="1554206"/>
          <a:ext cx="8608424" cy="4414920"/>
        </p:xfrm>
        <a:graphic>
          <a:graphicData uri="http://schemas.openxmlformats.org/drawingml/2006/table">
            <a:tbl>
              <a:tblPr>
                <a:tableStyleId>{5C22544A-7EE6-4342-B048-85BDC9FD1C3A}</a:tableStyleId>
              </a:tblPr>
              <a:tblGrid>
                <a:gridCol w="1386150">
                  <a:extLst>
                    <a:ext uri="{9D8B030D-6E8A-4147-A177-3AD203B41FA5}">
                      <a16:colId xmlns:a16="http://schemas.microsoft.com/office/drawing/2014/main" val="3330235991"/>
                    </a:ext>
                  </a:extLst>
                </a:gridCol>
                <a:gridCol w="4273960">
                  <a:extLst>
                    <a:ext uri="{9D8B030D-6E8A-4147-A177-3AD203B41FA5}">
                      <a16:colId xmlns:a16="http://schemas.microsoft.com/office/drawing/2014/main" val="3788481618"/>
                    </a:ext>
                  </a:extLst>
                </a:gridCol>
                <a:gridCol w="1474157">
                  <a:extLst>
                    <a:ext uri="{9D8B030D-6E8A-4147-A177-3AD203B41FA5}">
                      <a16:colId xmlns:a16="http://schemas.microsoft.com/office/drawing/2014/main" val="2874130117"/>
                    </a:ext>
                  </a:extLst>
                </a:gridCol>
                <a:gridCol w="1474157">
                  <a:extLst>
                    <a:ext uri="{9D8B030D-6E8A-4147-A177-3AD203B41FA5}">
                      <a16:colId xmlns:a16="http://schemas.microsoft.com/office/drawing/2014/main" val="631827811"/>
                    </a:ext>
                  </a:extLst>
                </a:gridCol>
              </a:tblGrid>
              <a:tr h="155099">
                <a:tc>
                  <a:txBody>
                    <a:bodyPr/>
                    <a:lstStyle/>
                    <a:p>
                      <a:pPr algn="l" fontAlgn="b"/>
                      <a:r>
                        <a:rPr lang="en-GB" sz="1400" u="none" strike="noStrike">
                          <a:effectLst/>
                        </a:rPr>
                        <a:t>11-</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dirty="0">
                          <a:effectLst/>
                        </a:rPr>
                        <a:t>Cash</a:t>
                      </a:r>
                      <a:endParaRPr lang="en-GB" sz="1400" b="0" i="0" u="none" strike="noStrike" dirty="0">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5000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41780067"/>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Common Stock</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5000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178648121"/>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666421892"/>
                  </a:ext>
                </a:extLst>
              </a:tr>
              <a:tr h="155099">
                <a:tc>
                  <a:txBody>
                    <a:bodyPr/>
                    <a:lstStyle/>
                    <a:p>
                      <a:pPr algn="l" fontAlgn="b"/>
                      <a:r>
                        <a:rPr lang="en-GB" sz="1400" u="none" strike="noStrike">
                          <a:effectLst/>
                        </a:rPr>
                        <a:t>12-</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Engines</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2200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704491694"/>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2200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569459875"/>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081592359"/>
                  </a:ext>
                </a:extLst>
              </a:tr>
              <a:tr h="155099">
                <a:tc>
                  <a:txBody>
                    <a:bodyPr/>
                    <a:lstStyle/>
                    <a:p>
                      <a:pPr algn="l" fontAlgn="b"/>
                      <a:r>
                        <a:rPr lang="en-GB" sz="1400" u="none" strike="noStrike">
                          <a:effectLst/>
                        </a:rPr>
                        <a:t>13-</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Utility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120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1303553102"/>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120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120204375"/>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878148054"/>
                  </a:ext>
                </a:extLst>
              </a:tr>
              <a:tr h="155099">
                <a:tc>
                  <a:txBody>
                    <a:bodyPr/>
                    <a:lstStyle/>
                    <a:p>
                      <a:pPr algn="l" fontAlgn="b"/>
                      <a:r>
                        <a:rPr lang="en-GB" sz="1400" u="none" strike="noStrike">
                          <a:effectLst/>
                        </a:rPr>
                        <a:t>14-</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Accounts Receivable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1000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257944203"/>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Service Revenue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1000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1147093298"/>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596455261"/>
                  </a:ext>
                </a:extLst>
              </a:tr>
              <a:tr h="155099">
                <a:tc>
                  <a:txBody>
                    <a:bodyPr/>
                    <a:lstStyle/>
                    <a:p>
                      <a:pPr algn="l" fontAlgn="b"/>
                      <a:r>
                        <a:rPr lang="en-GB" sz="1400" u="none" strike="noStrike">
                          <a:effectLst/>
                        </a:rPr>
                        <a:t>15-</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Office supplies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685</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293801466"/>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685</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963412583"/>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290207782"/>
                  </a:ext>
                </a:extLst>
              </a:tr>
              <a:tr h="155099">
                <a:tc>
                  <a:txBody>
                    <a:bodyPr/>
                    <a:lstStyle/>
                    <a:p>
                      <a:pPr algn="l" fontAlgn="b"/>
                      <a:r>
                        <a:rPr lang="en-GB" sz="1400" u="none" strike="noStrike">
                          <a:effectLst/>
                        </a:rPr>
                        <a:t>16-</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Charity contribution</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550891081"/>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1633072891"/>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1121974894"/>
                  </a:ext>
                </a:extLst>
              </a:tr>
              <a:tr h="155099">
                <a:tc>
                  <a:txBody>
                    <a:bodyPr/>
                    <a:lstStyle/>
                    <a:p>
                      <a:pPr algn="l" fontAlgn="b"/>
                      <a:r>
                        <a:rPr lang="en-GB" sz="1400" u="none" strike="noStrike">
                          <a:effectLst/>
                        </a:rPr>
                        <a:t>17-</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500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597152602"/>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Rent Income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dirty="0">
                          <a:effectLst/>
                        </a:rPr>
                        <a:t>500</a:t>
                      </a:r>
                      <a:endParaRPr lang="en-GB" sz="1400" b="0" i="0" u="none" strike="noStrike" dirty="0">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1130081219"/>
                  </a:ext>
                </a:extLst>
              </a:tr>
            </a:tbl>
          </a:graphicData>
        </a:graphic>
      </p:graphicFrame>
    </p:spTree>
    <p:extLst>
      <p:ext uri="{BB962C8B-B14F-4D97-AF65-F5344CB8AC3E}">
        <p14:creationId xmlns:p14="http://schemas.microsoft.com/office/powerpoint/2010/main" val="319318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B474-5CDB-CB4E-B2FB-311FF89B3ACB}"/>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21C2556-BA65-614A-8262-D290074519F0}"/>
              </a:ext>
            </a:extLst>
          </p:cNvPr>
          <p:cNvSpPr>
            <a:spLocks noGrp="1"/>
          </p:cNvSpPr>
          <p:nvPr>
            <p:ph idx="1"/>
          </p:nvPr>
        </p:nvSpPr>
        <p:spPr>
          <a:xfrm>
            <a:off x="2231136" y="2638044"/>
            <a:ext cx="7729728" cy="3841133"/>
          </a:xfrm>
        </p:spPr>
        <p:txBody>
          <a:bodyPr>
            <a:normAutofit/>
          </a:bodyPr>
          <a:lstStyle/>
          <a:p>
            <a:r>
              <a:rPr lang="en-US" dirty="0"/>
              <a:t>This business operate in import and export boat engine. The purchase of boat from countries where cost of manufacturing is lower  (China) and export to countries where purchasing power is higher (Local market, Europe, Australia, New Zealand, etc.)</a:t>
            </a:r>
          </a:p>
          <a:p>
            <a:r>
              <a:rPr lang="en-US" dirty="0"/>
              <a:t>The goals of business is to become a leader in import &amp; exporting of boat engines and provide best quality boat engine to customer in order create value and best customer experience. </a:t>
            </a:r>
          </a:p>
          <a:p>
            <a:r>
              <a:rPr lang="en-US" dirty="0"/>
              <a:t>In this presentation, I would like to present product information, regulation of import and export, supply &amp; demand analysis, competition, target markets, logistics, prices, promotional activities, financial aspects and sources of product information. </a:t>
            </a:r>
          </a:p>
          <a:p>
            <a:endParaRPr lang="en-US" dirty="0"/>
          </a:p>
        </p:txBody>
      </p:sp>
    </p:spTree>
    <p:extLst>
      <p:ext uri="{BB962C8B-B14F-4D97-AF65-F5344CB8AC3E}">
        <p14:creationId xmlns:p14="http://schemas.microsoft.com/office/powerpoint/2010/main" val="181693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0C85-FBC5-404A-9375-A3CFBEE90B30}"/>
              </a:ext>
            </a:extLst>
          </p:cNvPr>
          <p:cNvSpPr>
            <a:spLocks noGrp="1"/>
          </p:cNvSpPr>
          <p:nvPr>
            <p:ph type="title"/>
          </p:nvPr>
        </p:nvSpPr>
        <p:spPr>
          <a:xfrm>
            <a:off x="2139696" y="115607"/>
            <a:ext cx="7729728" cy="1188720"/>
          </a:xfrm>
        </p:spPr>
        <p:txBody>
          <a:bodyPr/>
          <a:lstStyle/>
          <a:p>
            <a:r>
              <a:rPr lang="en-US" dirty="0"/>
              <a:t>Journal entries III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9674577"/>
              </p:ext>
            </p:extLst>
          </p:nvPr>
        </p:nvGraphicFramePr>
        <p:xfrm>
          <a:off x="1789609" y="1528081"/>
          <a:ext cx="8412481" cy="4414920"/>
        </p:xfrm>
        <a:graphic>
          <a:graphicData uri="http://schemas.openxmlformats.org/drawingml/2006/table">
            <a:tbl>
              <a:tblPr>
                <a:tableStyleId>{5C22544A-7EE6-4342-B048-85BDC9FD1C3A}</a:tableStyleId>
              </a:tblPr>
              <a:tblGrid>
                <a:gridCol w="1354598">
                  <a:extLst>
                    <a:ext uri="{9D8B030D-6E8A-4147-A177-3AD203B41FA5}">
                      <a16:colId xmlns:a16="http://schemas.microsoft.com/office/drawing/2014/main" val="3197148795"/>
                    </a:ext>
                  </a:extLst>
                </a:gridCol>
                <a:gridCol w="4176677">
                  <a:extLst>
                    <a:ext uri="{9D8B030D-6E8A-4147-A177-3AD203B41FA5}">
                      <a16:colId xmlns:a16="http://schemas.microsoft.com/office/drawing/2014/main" val="2557531143"/>
                    </a:ext>
                  </a:extLst>
                </a:gridCol>
                <a:gridCol w="1440603">
                  <a:extLst>
                    <a:ext uri="{9D8B030D-6E8A-4147-A177-3AD203B41FA5}">
                      <a16:colId xmlns:a16="http://schemas.microsoft.com/office/drawing/2014/main" val="1533948823"/>
                    </a:ext>
                  </a:extLst>
                </a:gridCol>
                <a:gridCol w="1440603">
                  <a:extLst>
                    <a:ext uri="{9D8B030D-6E8A-4147-A177-3AD203B41FA5}">
                      <a16:colId xmlns:a16="http://schemas.microsoft.com/office/drawing/2014/main" val="2691970565"/>
                    </a:ext>
                  </a:extLst>
                </a:gridCol>
              </a:tblGrid>
              <a:tr h="155099">
                <a:tc>
                  <a:txBody>
                    <a:bodyPr/>
                    <a:lstStyle/>
                    <a:p>
                      <a:pPr algn="l" fontAlgn="b"/>
                      <a:r>
                        <a:rPr lang="en-GB" sz="1400" u="none" strike="noStrike">
                          <a:effectLst/>
                        </a:rPr>
                        <a:t>18-</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License &amp; Tax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724092104"/>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dirty="0">
                          <a:effectLst/>
                        </a:rPr>
                        <a:t>Cash</a:t>
                      </a:r>
                      <a:endParaRPr lang="en-GB" sz="1400" b="0" i="0" u="none" strike="noStrike" dirty="0">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163014510"/>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941464592"/>
                  </a:ext>
                </a:extLst>
              </a:tr>
              <a:tr h="155099">
                <a:tc>
                  <a:txBody>
                    <a:bodyPr/>
                    <a:lstStyle/>
                    <a:p>
                      <a:pPr algn="l" fontAlgn="b"/>
                      <a:r>
                        <a:rPr lang="en-GB" sz="1400" u="none" strike="noStrike">
                          <a:effectLst/>
                        </a:rPr>
                        <a:t>19-</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500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005961889"/>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Accounts receivable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500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715156457"/>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335006586"/>
                  </a:ext>
                </a:extLst>
              </a:tr>
              <a:tr h="155099">
                <a:tc>
                  <a:txBody>
                    <a:bodyPr/>
                    <a:lstStyle/>
                    <a:p>
                      <a:pPr algn="l" fontAlgn="b"/>
                      <a:r>
                        <a:rPr lang="en-GB" sz="1400" u="none" strike="noStrike">
                          <a:effectLst/>
                        </a:rPr>
                        <a:t>20-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No Entry Required</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112944434"/>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879649825"/>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037352115"/>
                  </a:ext>
                </a:extLst>
              </a:tr>
              <a:tr h="155099">
                <a:tc>
                  <a:txBody>
                    <a:bodyPr/>
                    <a:lstStyle/>
                    <a:p>
                      <a:pPr algn="l" fontAlgn="b"/>
                      <a:r>
                        <a:rPr lang="en-GB" sz="1400" u="none" strike="noStrike">
                          <a:effectLst/>
                        </a:rPr>
                        <a:t>21-</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Salaries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200</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709234922"/>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200</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693151971"/>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254817133"/>
                  </a:ext>
                </a:extLst>
              </a:tr>
              <a:tr h="155099">
                <a:tc>
                  <a:txBody>
                    <a:bodyPr/>
                    <a:lstStyle/>
                    <a:p>
                      <a:pPr algn="l" fontAlgn="b"/>
                      <a:r>
                        <a:rPr lang="en-GB" sz="1400" u="none" strike="noStrike">
                          <a:effectLst/>
                        </a:rPr>
                        <a:t>22-</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Maintenance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145</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526820077"/>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145</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203979993"/>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30262233"/>
                  </a:ext>
                </a:extLst>
              </a:tr>
              <a:tr h="155099">
                <a:tc>
                  <a:txBody>
                    <a:bodyPr/>
                    <a:lstStyle/>
                    <a:p>
                      <a:pPr algn="l" fontAlgn="b"/>
                      <a:r>
                        <a:rPr lang="en-GB" sz="1400" u="none" strike="noStrike">
                          <a:effectLst/>
                        </a:rPr>
                        <a:t>23-</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Banking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85</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2656819070"/>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85</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710286312"/>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18476967"/>
                  </a:ext>
                </a:extLst>
              </a:tr>
              <a:tr h="155099">
                <a:tc>
                  <a:txBody>
                    <a:bodyPr/>
                    <a:lstStyle/>
                    <a:p>
                      <a:pPr algn="l" fontAlgn="b"/>
                      <a:r>
                        <a:rPr lang="en-GB" sz="1400" u="none" strike="noStrike">
                          <a:effectLst/>
                        </a:rPr>
                        <a:t>24-</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Utilities expense</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a:effectLst/>
                        </a:rPr>
                        <a:t>87</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468380595"/>
                  </a:ext>
                </a:extLst>
              </a:tr>
              <a:tr h="155099">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Cash</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l" fontAlgn="b"/>
                      <a:r>
                        <a:rPr lang="en-GB" sz="1400" u="none" strike="noStrike">
                          <a:effectLst/>
                        </a:rPr>
                        <a:t> </a:t>
                      </a:r>
                      <a:endParaRPr lang="en-GB" sz="1400" b="0" i="0" u="none" strike="noStrike">
                        <a:solidFill>
                          <a:srgbClr val="000000"/>
                        </a:solidFill>
                        <a:effectLst/>
                        <a:latin typeface="Times New Roman" panose="02020603050405020304" pitchFamily="18" charset="0"/>
                      </a:endParaRPr>
                    </a:p>
                  </a:txBody>
                  <a:tcPr marL="7386" marR="7386" marT="7386" marB="0" anchor="b"/>
                </a:tc>
                <a:tc>
                  <a:txBody>
                    <a:bodyPr/>
                    <a:lstStyle/>
                    <a:p>
                      <a:pPr algn="r" fontAlgn="b"/>
                      <a:r>
                        <a:rPr lang="en-GB" sz="1400" u="none" strike="noStrike" dirty="0">
                          <a:effectLst/>
                        </a:rPr>
                        <a:t>87</a:t>
                      </a:r>
                      <a:endParaRPr lang="en-GB" sz="1400" b="0" i="0" u="none" strike="noStrike" dirty="0">
                        <a:solidFill>
                          <a:srgbClr val="000000"/>
                        </a:solidFill>
                        <a:effectLst/>
                        <a:latin typeface="Times New Roman" panose="02020603050405020304" pitchFamily="18" charset="0"/>
                      </a:endParaRPr>
                    </a:p>
                  </a:txBody>
                  <a:tcPr marL="7386" marR="7386" marT="7386" marB="0" anchor="b"/>
                </a:tc>
                <a:extLst>
                  <a:ext uri="{0D108BD9-81ED-4DB2-BD59-A6C34878D82A}">
                    <a16:rowId xmlns:a16="http://schemas.microsoft.com/office/drawing/2014/main" val="3906967670"/>
                  </a:ext>
                </a:extLst>
              </a:tr>
            </a:tbl>
          </a:graphicData>
        </a:graphic>
      </p:graphicFrame>
    </p:spTree>
    <p:extLst>
      <p:ext uri="{BB962C8B-B14F-4D97-AF65-F5344CB8AC3E}">
        <p14:creationId xmlns:p14="http://schemas.microsoft.com/office/powerpoint/2010/main" val="138297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0C85-FBC5-404A-9375-A3CFBEE90B30}"/>
              </a:ext>
            </a:extLst>
          </p:cNvPr>
          <p:cNvSpPr>
            <a:spLocks noGrp="1"/>
          </p:cNvSpPr>
          <p:nvPr>
            <p:ph type="title"/>
          </p:nvPr>
        </p:nvSpPr>
        <p:spPr>
          <a:xfrm>
            <a:off x="2231136" y="193984"/>
            <a:ext cx="7729728" cy="1188720"/>
          </a:xfrm>
        </p:spPr>
        <p:txBody>
          <a:bodyPr/>
          <a:lstStyle/>
          <a:p>
            <a:r>
              <a:rPr lang="en-US" dirty="0"/>
              <a:t>Journal entries IV</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2024583"/>
              </p:ext>
            </p:extLst>
          </p:nvPr>
        </p:nvGraphicFramePr>
        <p:xfrm>
          <a:off x="1449978" y="1789606"/>
          <a:ext cx="8699863" cy="4088680"/>
        </p:xfrm>
        <a:graphic>
          <a:graphicData uri="http://schemas.openxmlformats.org/drawingml/2006/table">
            <a:tbl>
              <a:tblPr>
                <a:tableStyleId>{5C22544A-7EE6-4342-B048-85BDC9FD1C3A}</a:tableStyleId>
              </a:tblPr>
              <a:tblGrid>
                <a:gridCol w="1400873">
                  <a:extLst>
                    <a:ext uri="{9D8B030D-6E8A-4147-A177-3AD203B41FA5}">
                      <a16:colId xmlns:a16="http://schemas.microsoft.com/office/drawing/2014/main" val="1307649766"/>
                    </a:ext>
                  </a:extLst>
                </a:gridCol>
                <a:gridCol w="4319358">
                  <a:extLst>
                    <a:ext uri="{9D8B030D-6E8A-4147-A177-3AD203B41FA5}">
                      <a16:colId xmlns:a16="http://schemas.microsoft.com/office/drawing/2014/main" val="855990784"/>
                    </a:ext>
                  </a:extLst>
                </a:gridCol>
                <a:gridCol w="1489816">
                  <a:extLst>
                    <a:ext uri="{9D8B030D-6E8A-4147-A177-3AD203B41FA5}">
                      <a16:colId xmlns:a16="http://schemas.microsoft.com/office/drawing/2014/main" val="1903143293"/>
                    </a:ext>
                  </a:extLst>
                </a:gridCol>
                <a:gridCol w="1489816">
                  <a:extLst>
                    <a:ext uri="{9D8B030D-6E8A-4147-A177-3AD203B41FA5}">
                      <a16:colId xmlns:a16="http://schemas.microsoft.com/office/drawing/2014/main" val="2677111367"/>
                    </a:ext>
                  </a:extLst>
                </a:gridCol>
              </a:tblGrid>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Adjusting Entries</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990893034"/>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598332016"/>
                  </a:ext>
                </a:extLst>
              </a:tr>
              <a:tr h="408868">
                <a:tc>
                  <a:txBody>
                    <a:bodyPr/>
                    <a:lstStyle/>
                    <a:p>
                      <a:pPr algn="just" fontAlgn="b"/>
                      <a:r>
                        <a:rPr lang="en-GB" sz="1200" u="none" strike="noStrike">
                          <a:effectLst/>
                        </a:rPr>
                        <a:t>25-</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insurance Expense</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100</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737466494"/>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dirty="0">
                          <a:effectLst/>
                        </a:rPr>
                        <a:t>          Prepaid Insurance</a:t>
                      </a:r>
                      <a:endParaRPr lang="en-GB" sz="12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100</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54669472"/>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811810587"/>
                  </a:ext>
                </a:extLst>
              </a:tr>
              <a:tr h="408868">
                <a:tc>
                  <a:txBody>
                    <a:bodyPr/>
                    <a:lstStyle/>
                    <a:p>
                      <a:pPr algn="just" fontAlgn="b"/>
                      <a:r>
                        <a:rPr lang="en-GB" sz="1200" u="none" strike="noStrike">
                          <a:effectLst/>
                        </a:rPr>
                        <a:t>26-</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Banking Expense</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3</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635760096"/>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Bank Payable</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3</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456626758"/>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dirty="0">
                          <a:effectLst/>
                        </a:rPr>
                        <a:t> </a:t>
                      </a:r>
                      <a:endParaRPr lang="en-GB" sz="12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372882277"/>
                  </a:ext>
                </a:extLst>
              </a:tr>
              <a:tr h="408868">
                <a:tc>
                  <a:txBody>
                    <a:bodyPr/>
                    <a:lstStyle/>
                    <a:p>
                      <a:pPr algn="just" fontAlgn="b"/>
                      <a:r>
                        <a:rPr lang="en-GB" sz="1200" u="none" strike="noStrike">
                          <a:effectLst/>
                        </a:rPr>
                        <a:t>27-</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Dividends</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125</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018842784"/>
                  </a:ext>
                </a:extLst>
              </a:tr>
              <a:tr h="408868">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dirty="0">
                          <a:effectLst/>
                        </a:rPr>
                        <a:t>     Dividends Payable</a:t>
                      </a:r>
                      <a:endParaRPr lang="en-GB" sz="12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a:effectLst/>
                        </a:rPr>
                        <a:t> </a:t>
                      </a:r>
                      <a:endParaRPr lang="en-GB"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just" fontAlgn="b"/>
                      <a:r>
                        <a:rPr lang="en-GB" sz="1200" u="none" strike="noStrike" dirty="0">
                          <a:effectLst/>
                        </a:rPr>
                        <a:t>125</a:t>
                      </a:r>
                      <a:endParaRPr lang="en-GB"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243073960"/>
                  </a:ext>
                </a:extLst>
              </a:tr>
            </a:tbl>
          </a:graphicData>
        </a:graphic>
      </p:graphicFrame>
    </p:spTree>
    <p:extLst>
      <p:ext uri="{BB962C8B-B14F-4D97-AF65-F5344CB8AC3E}">
        <p14:creationId xmlns:p14="http://schemas.microsoft.com/office/powerpoint/2010/main" val="154740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D8B0-A98E-0840-ABDB-6E1A415DDC14}"/>
              </a:ext>
            </a:extLst>
          </p:cNvPr>
          <p:cNvSpPr>
            <a:spLocks noGrp="1"/>
          </p:cNvSpPr>
          <p:nvPr>
            <p:ph type="title"/>
          </p:nvPr>
        </p:nvSpPr>
        <p:spPr>
          <a:xfrm>
            <a:off x="2074382" y="272360"/>
            <a:ext cx="7729728" cy="1188720"/>
          </a:xfrm>
        </p:spPr>
        <p:txBody>
          <a:bodyPr/>
          <a:lstStyle/>
          <a:p>
            <a:r>
              <a:rPr lang="en-US" dirty="0"/>
              <a:t>agenda</a:t>
            </a:r>
          </a:p>
        </p:txBody>
      </p:sp>
      <p:sp>
        <p:nvSpPr>
          <p:cNvPr id="3" name="Content Placeholder 2">
            <a:extLst>
              <a:ext uri="{FF2B5EF4-FFF2-40B4-BE49-F238E27FC236}">
                <a16:creationId xmlns:a16="http://schemas.microsoft.com/office/drawing/2014/main" id="{75C25F99-4F6E-AC4E-B84E-1C50609F1F07}"/>
              </a:ext>
            </a:extLst>
          </p:cNvPr>
          <p:cNvSpPr>
            <a:spLocks noGrp="1"/>
          </p:cNvSpPr>
          <p:nvPr>
            <p:ph idx="1"/>
          </p:nvPr>
        </p:nvSpPr>
        <p:spPr>
          <a:xfrm>
            <a:off x="2074382" y="1619795"/>
            <a:ext cx="7729728" cy="4133296"/>
          </a:xfrm>
        </p:spPr>
        <p:txBody>
          <a:bodyPr/>
          <a:lstStyle/>
          <a:p>
            <a:r>
              <a:rPr lang="en-US" dirty="0"/>
              <a:t>The Product search and sources.</a:t>
            </a:r>
          </a:p>
          <a:p>
            <a:r>
              <a:rPr lang="en-US" dirty="0"/>
              <a:t>The regulation of business in importing country and exporting country. </a:t>
            </a:r>
          </a:p>
          <a:p>
            <a:r>
              <a:rPr lang="en-US" dirty="0"/>
              <a:t>Boat Engine sourcing and product market. </a:t>
            </a:r>
          </a:p>
          <a:p>
            <a:r>
              <a:rPr lang="en-US" dirty="0"/>
              <a:t>The analysis, taxation and duties of import &amp; export of boat engine. </a:t>
            </a:r>
          </a:p>
          <a:p>
            <a:r>
              <a:rPr lang="en-US" dirty="0"/>
              <a:t>The branding, market position and competitor analysis of boat engine.</a:t>
            </a:r>
          </a:p>
          <a:p>
            <a:r>
              <a:rPr lang="en-US" dirty="0"/>
              <a:t>The analysis of demand &amp; supply of boat engine. </a:t>
            </a:r>
          </a:p>
          <a:p>
            <a:r>
              <a:rPr lang="en-US" dirty="0"/>
              <a:t>The analysis of logistics and price, promotion, distribution and product description. </a:t>
            </a:r>
          </a:p>
          <a:p>
            <a:r>
              <a:rPr lang="en-US" dirty="0"/>
              <a:t>The financial aspects, like income statement, cash flows and balance sheet. </a:t>
            </a:r>
          </a:p>
          <a:p>
            <a:r>
              <a:rPr lang="en-US" dirty="0"/>
              <a:t>Conclusion   </a:t>
            </a:r>
          </a:p>
          <a:p>
            <a:endParaRPr lang="en-US" dirty="0"/>
          </a:p>
        </p:txBody>
      </p:sp>
    </p:spTree>
    <p:extLst>
      <p:ext uri="{BB962C8B-B14F-4D97-AF65-F5344CB8AC3E}">
        <p14:creationId xmlns:p14="http://schemas.microsoft.com/office/powerpoint/2010/main" val="354920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2628-B965-0A4B-A013-D147EF777F31}"/>
              </a:ext>
            </a:extLst>
          </p:cNvPr>
          <p:cNvSpPr>
            <a:spLocks noGrp="1"/>
          </p:cNvSpPr>
          <p:nvPr>
            <p:ph type="title"/>
          </p:nvPr>
        </p:nvSpPr>
        <p:spPr>
          <a:xfrm>
            <a:off x="1743891" y="740824"/>
            <a:ext cx="8991600" cy="1645920"/>
          </a:xfrm>
        </p:spPr>
        <p:txBody>
          <a:bodyPr/>
          <a:lstStyle/>
          <a:p>
            <a:r>
              <a:rPr lang="en-US" dirty="0"/>
              <a:t>Star boat Engine, Inc. </a:t>
            </a:r>
          </a:p>
        </p:txBody>
      </p:sp>
      <p:sp>
        <p:nvSpPr>
          <p:cNvPr id="3" name="Text Placeholder 2">
            <a:extLst>
              <a:ext uri="{FF2B5EF4-FFF2-40B4-BE49-F238E27FC236}">
                <a16:creationId xmlns:a16="http://schemas.microsoft.com/office/drawing/2014/main" id="{95F92399-C125-FE4C-B0C4-F10755441258}"/>
              </a:ext>
            </a:extLst>
          </p:cNvPr>
          <p:cNvSpPr>
            <a:spLocks noGrp="1"/>
          </p:cNvSpPr>
          <p:nvPr>
            <p:ph type="body" idx="1"/>
          </p:nvPr>
        </p:nvSpPr>
        <p:spPr>
          <a:xfrm>
            <a:off x="2695194" y="2534194"/>
            <a:ext cx="6801612" cy="2690949"/>
          </a:xfrm>
        </p:spPr>
        <p:txBody>
          <a:bodyPr/>
          <a:lstStyle/>
          <a:p>
            <a:pPr algn="just"/>
            <a:r>
              <a:rPr lang="en-US" dirty="0"/>
              <a:t>The star boat engine, </a:t>
            </a:r>
            <a:r>
              <a:rPr lang="en-US" dirty="0" err="1"/>
              <a:t>inc.</a:t>
            </a:r>
            <a:r>
              <a:rPr lang="en-US" dirty="0"/>
              <a:t> is a trader of boat engine around the globe. The star private engine imports boat engines globally from manufactures and provide boat engine to consumers. The company is a privately owned corporation. It operates by sourcing the product and then selling it to consumers around the globe under the brand of Start Boat Engine, Inc.. </a:t>
            </a:r>
          </a:p>
        </p:txBody>
      </p:sp>
    </p:spTree>
    <p:extLst>
      <p:ext uri="{BB962C8B-B14F-4D97-AF65-F5344CB8AC3E}">
        <p14:creationId xmlns:p14="http://schemas.microsoft.com/office/powerpoint/2010/main" val="330129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71FB-2164-3247-B36F-47D598D94981}"/>
              </a:ext>
            </a:extLst>
          </p:cNvPr>
          <p:cNvSpPr>
            <a:spLocks noGrp="1"/>
          </p:cNvSpPr>
          <p:nvPr>
            <p:ph type="title"/>
          </p:nvPr>
        </p:nvSpPr>
        <p:spPr/>
        <p:txBody>
          <a:bodyPr/>
          <a:lstStyle/>
          <a:p>
            <a:r>
              <a:rPr lang="en-US" dirty="0"/>
              <a:t>Business description</a:t>
            </a:r>
          </a:p>
        </p:txBody>
      </p:sp>
      <p:sp>
        <p:nvSpPr>
          <p:cNvPr id="3" name="Content Placeholder 2">
            <a:extLst>
              <a:ext uri="{FF2B5EF4-FFF2-40B4-BE49-F238E27FC236}">
                <a16:creationId xmlns:a16="http://schemas.microsoft.com/office/drawing/2014/main" id="{44A847FF-EEBC-9940-B69F-0679FF636395}"/>
              </a:ext>
            </a:extLst>
          </p:cNvPr>
          <p:cNvSpPr>
            <a:spLocks noGrp="1"/>
          </p:cNvSpPr>
          <p:nvPr>
            <p:ph idx="1"/>
          </p:nvPr>
        </p:nvSpPr>
        <p:spPr/>
        <p:txBody>
          <a:bodyPr/>
          <a:lstStyle/>
          <a:p>
            <a:pPr algn="just"/>
            <a:r>
              <a:rPr lang="en-US" dirty="0"/>
              <a:t>The business run on the basis of importing and exporting of boat engines.  The business covers the position of importing the boat engine at lower cost from the countries like China, South Asia and Malaysia. The company wants to sell the products to locations where boat engines are in demand. The market of boat engine is steep and maximizing the share is a time consuming job in the area of business operations. </a:t>
            </a:r>
          </a:p>
        </p:txBody>
      </p:sp>
    </p:spTree>
    <p:extLst>
      <p:ext uri="{BB962C8B-B14F-4D97-AF65-F5344CB8AC3E}">
        <p14:creationId xmlns:p14="http://schemas.microsoft.com/office/powerpoint/2010/main" val="54923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8A22-333F-3C40-8AA8-344C71E109B7}"/>
              </a:ext>
            </a:extLst>
          </p:cNvPr>
          <p:cNvSpPr>
            <a:spLocks noGrp="1"/>
          </p:cNvSpPr>
          <p:nvPr>
            <p:ph type="title"/>
          </p:nvPr>
        </p:nvSpPr>
        <p:spPr/>
        <p:txBody>
          <a:bodyPr/>
          <a:lstStyle/>
          <a:p>
            <a:r>
              <a:rPr lang="en-US" dirty="0"/>
              <a:t>Products &amp; services</a:t>
            </a:r>
          </a:p>
        </p:txBody>
      </p:sp>
      <p:sp>
        <p:nvSpPr>
          <p:cNvPr id="3" name="Content Placeholder 2">
            <a:extLst>
              <a:ext uri="{FF2B5EF4-FFF2-40B4-BE49-F238E27FC236}">
                <a16:creationId xmlns:a16="http://schemas.microsoft.com/office/drawing/2014/main" id="{263F30D1-8807-9845-A27F-E3C825D7F6DC}"/>
              </a:ext>
            </a:extLst>
          </p:cNvPr>
          <p:cNvSpPr>
            <a:spLocks noGrp="1"/>
          </p:cNvSpPr>
          <p:nvPr>
            <p:ph idx="1"/>
          </p:nvPr>
        </p:nvSpPr>
        <p:spPr/>
        <p:txBody>
          <a:bodyPr/>
          <a:lstStyle/>
          <a:p>
            <a:pPr algn="just"/>
            <a:r>
              <a:rPr lang="en-US" dirty="0"/>
              <a:t>The target of company is to establish themselves as boat engine reassembling and installation in the field of Automobiles, Aircraft and Gasoline engine manufactures.  </a:t>
            </a:r>
          </a:p>
          <a:p>
            <a:pPr algn="just"/>
            <a:r>
              <a:rPr lang="en-US" dirty="0"/>
              <a:t>The company target market is United states and developed countries of the world.</a:t>
            </a:r>
          </a:p>
          <a:p>
            <a:pPr algn="just"/>
            <a:r>
              <a:rPr lang="en-US" dirty="0"/>
              <a:t>Aircraft engine mainly supplies to forces of world. </a:t>
            </a:r>
          </a:p>
          <a:p>
            <a:pPr algn="just"/>
            <a:r>
              <a:rPr lang="en-US" dirty="0"/>
              <a:t>The automobile segment covers local market. </a:t>
            </a:r>
          </a:p>
          <a:p>
            <a:pPr algn="just"/>
            <a:r>
              <a:rPr lang="en-US" dirty="0"/>
              <a:t>The gasoline engine for supplies to local market as well as to countries looking for the alternative gasoline market.  </a:t>
            </a:r>
          </a:p>
        </p:txBody>
      </p:sp>
      <p:sp>
        <p:nvSpPr>
          <p:cNvPr id="4" name="Text Placeholder 3">
            <a:extLst>
              <a:ext uri="{FF2B5EF4-FFF2-40B4-BE49-F238E27FC236}">
                <a16:creationId xmlns:a16="http://schemas.microsoft.com/office/drawing/2014/main" id="{8A9820BF-60C3-D245-B4B2-903F0167F7EE}"/>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Gasoline Engine &amp; Diesel Engine</a:t>
            </a:r>
          </a:p>
          <a:p>
            <a:pPr marL="285750" indent="-285750">
              <a:buFont typeface="Wingdings" panose="05000000000000000000" pitchFamily="2" charset="2"/>
              <a:buChar char="Ø"/>
            </a:pPr>
            <a:r>
              <a:rPr lang="en-US" dirty="0"/>
              <a:t>Automobile Engine and parts</a:t>
            </a:r>
          </a:p>
          <a:p>
            <a:pPr marL="285750" indent="-285750">
              <a:buFont typeface="Wingdings" panose="05000000000000000000" pitchFamily="2" charset="2"/>
              <a:buChar char="Ø"/>
            </a:pPr>
            <a:r>
              <a:rPr lang="en-US" dirty="0"/>
              <a:t>Aircraft Engine and Parts.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543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4DC4-397F-624D-BADA-44C5908EC5B3}"/>
              </a:ext>
            </a:extLst>
          </p:cNvPr>
          <p:cNvSpPr>
            <a:spLocks noGrp="1"/>
          </p:cNvSpPr>
          <p:nvPr>
            <p:ph type="title"/>
          </p:nvPr>
        </p:nvSpPr>
        <p:spPr/>
        <p:txBody>
          <a:bodyPr/>
          <a:lstStyle/>
          <a:p>
            <a:r>
              <a:rPr lang="en-US" dirty="0"/>
              <a:t>Management &amp; Org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537753"/>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2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FFB7-75F8-0B4F-813E-934FD3785E02}"/>
              </a:ext>
            </a:extLst>
          </p:cNvPr>
          <p:cNvSpPr>
            <a:spLocks noGrp="1"/>
          </p:cNvSpPr>
          <p:nvPr>
            <p:ph type="title"/>
          </p:nvPr>
        </p:nvSpPr>
        <p:spPr/>
        <p:txBody>
          <a:bodyPr/>
          <a:lstStyle/>
          <a:p>
            <a:r>
              <a:rPr lang="en-US" dirty="0"/>
              <a:t>International divisions/clients</a:t>
            </a:r>
          </a:p>
        </p:txBody>
      </p:sp>
      <p:sp>
        <p:nvSpPr>
          <p:cNvPr id="3" name="Content Placeholder 2">
            <a:extLst>
              <a:ext uri="{FF2B5EF4-FFF2-40B4-BE49-F238E27FC236}">
                <a16:creationId xmlns:a16="http://schemas.microsoft.com/office/drawing/2014/main" id="{BB54DA5F-9696-A444-965B-FD0642811738}"/>
              </a:ext>
            </a:extLst>
          </p:cNvPr>
          <p:cNvSpPr>
            <a:spLocks noGrp="1"/>
          </p:cNvSpPr>
          <p:nvPr>
            <p:ph idx="1"/>
          </p:nvPr>
        </p:nvSpPr>
        <p:spPr/>
        <p:txBody>
          <a:bodyPr/>
          <a:lstStyle/>
          <a:p>
            <a:r>
              <a:rPr lang="en-US" dirty="0"/>
              <a:t>The International Clients for Aircraft Boat Engine includes: United Kingdom, Australia, France, South Asia, North Africa, and South Africa.</a:t>
            </a:r>
          </a:p>
          <a:p>
            <a:r>
              <a:rPr lang="en-US" dirty="0"/>
              <a:t>The Automobile customers majorly are from local markets, specifically car manufacturing corporation like Ford motors, General motors, Fiat Chrysler, Honda, Toyota, Nissan, Volkswagen.</a:t>
            </a:r>
          </a:p>
        </p:txBody>
      </p:sp>
    </p:spTree>
    <p:extLst>
      <p:ext uri="{BB962C8B-B14F-4D97-AF65-F5344CB8AC3E}">
        <p14:creationId xmlns:p14="http://schemas.microsoft.com/office/powerpoint/2010/main" val="367274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5FF0-6C5F-804C-927B-39B713FD26BF}"/>
              </a:ext>
            </a:extLst>
          </p:cNvPr>
          <p:cNvSpPr>
            <a:spLocks noGrp="1"/>
          </p:cNvSpPr>
          <p:nvPr>
            <p:ph type="title"/>
          </p:nvPr>
        </p:nvSpPr>
        <p:spPr/>
        <p:txBody>
          <a:bodyPr/>
          <a:lstStyle/>
          <a:p>
            <a:r>
              <a:rPr lang="en-US" dirty="0"/>
              <a:t>Market analysis</a:t>
            </a:r>
          </a:p>
        </p:txBody>
      </p:sp>
      <p:sp>
        <p:nvSpPr>
          <p:cNvPr id="3" name="Content Placeholder 2">
            <a:extLst>
              <a:ext uri="{FF2B5EF4-FFF2-40B4-BE49-F238E27FC236}">
                <a16:creationId xmlns:a16="http://schemas.microsoft.com/office/drawing/2014/main" id="{090BD80F-C920-FA49-830E-AF0D9974FBD0}"/>
              </a:ext>
            </a:extLst>
          </p:cNvPr>
          <p:cNvSpPr>
            <a:spLocks noGrp="1"/>
          </p:cNvSpPr>
          <p:nvPr>
            <p:ph sz="half" idx="1"/>
          </p:nvPr>
        </p:nvSpPr>
        <p:spPr>
          <a:xfrm>
            <a:off x="640080" y="2638044"/>
            <a:ext cx="5213603" cy="4037076"/>
          </a:xfrm>
        </p:spPr>
        <p:txBody>
          <a:bodyPr/>
          <a:lstStyle/>
          <a:p>
            <a:pPr marL="0" indent="0">
              <a:buNone/>
            </a:pPr>
            <a:r>
              <a:rPr lang="en-US" dirty="0"/>
              <a:t>Aircraft Market:</a:t>
            </a:r>
          </a:p>
          <a:p>
            <a:pPr algn="just"/>
            <a:r>
              <a:rPr lang="en-US" dirty="0"/>
              <a:t>The Aircraft boat engine supplies to international market specially to Government in order support their Air Defense. </a:t>
            </a:r>
          </a:p>
          <a:p>
            <a:pPr algn="just"/>
            <a:r>
              <a:rPr lang="en-US" dirty="0"/>
              <a:t>Potential of sells are quite optimist as due high tension between the countries around the globe. </a:t>
            </a:r>
          </a:p>
          <a:p>
            <a:pPr algn="just"/>
            <a:r>
              <a:rPr lang="en-US" dirty="0"/>
              <a:t>Inventions and innovation in the boat engine industry has pushed forces to adopt the latest technology to load more equipment. Hence, it helps to increase the demand of boat engines. </a:t>
            </a:r>
          </a:p>
          <a:p>
            <a:pPr algn="just"/>
            <a:endParaRPr lang="en-US" dirty="0"/>
          </a:p>
          <a:p>
            <a:pPr algn="just"/>
            <a:endParaRPr lang="en-US" dirty="0"/>
          </a:p>
        </p:txBody>
      </p:sp>
      <p:sp>
        <p:nvSpPr>
          <p:cNvPr id="4" name="Content Placeholder 3">
            <a:extLst>
              <a:ext uri="{FF2B5EF4-FFF2-40B4-BE49-F238E27FC236}">
                <a16:creationId xmlns:a16="http://schemas.microsoft.com/office/drawing/2014/main" id="{14AAE626-B4D9-C44C-B675-1677F23D27C6}"/>
              </a:ext>
            </a:extLst>
          </p:cNvPr>
          <p:cNvSpPr>
            <a:spLocks noGrp="1"/>
          </p:cNvSpPr>
          <p:nvPr>
            <p:ph sz="half" idx="2"/>
          </p:nvPr>
        </p:nvSpPr>
        <p:spPr>
          <a:xfrm>
            <a:off x="6338315" y="2638044"/>
            <a:ext cx="5156999" cy="3854196"/>
          </a:xfrm>
        </p:spPr>
        <p:txBody>
          <a:bodyPr/>
          <a:lstStyle/>
          <a:p>
            <a:pPr marL="0" indent="0">
              <a:buNone/>
            </a:pPr>
            <a:r>
              <a:rPr lang="en-US" dirty="0"/>
              <a:t>Automobile Market:</a:t>
            </a:r>
          </a:p>
          <a:p>
            <a:r>
              <a:rPr lang="en-US" dirty="0"/>
              <a:t>The increase demand in automobile around the globe and US. </a:t>
            </a:r>
          </a:p>
          <a:p>
            <a:r>
              <a:rPr lang="en-US" dirty="0"/>
              <a:t>Hybrid boat engines are in great demand due to use of renewable energy in cars. The market is growing and potential to provide above average return on the products. </a:t>
            </a:r>
          </a:p>
          <a:p>
            <a:r>
              <a:rPr lang="en-US" dirty="0"/>
              <a:t>Hybrid boat engine helps to mitigate the load of fuel consumption. Therefore, focus on importing hybrid technology engines for the country. </a:t>
            </a:r>
          </a:p>
        </p:txBody>
      </p:sp>
    </p:spTree>
    <p:extLst>
      <p:ext uri="{BB962C8B-B14F-4D97-AF65-F5344CB8AC3E}">
        <p14:creationId xmlns:p14="http://schemas.microsoft.com/office/powerpoint/2010/main" val="4066302922"/>
      </p:ext>
    </p:extLst>
  </p:cSld>
  <p:clrMapOvr>
    <a:masterClrMapping/>
  </p:clrMapOvr>
</p:sld>
</file>

<file path=ppt/theme/theme1.xml><?xml version="1.0" encoding="utf-8"?>
<a:theme xmlns:a="http://schemas.openxmlformats.org/drawingml/2006/main" name="Parc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{99977405-16AE-414C-AE34-819E10881653}tf10001120</Template>
  <TotalTime>3238</TotalTime>
  <Words>2491</Words>
  <Application>Microsoft Macintosh PowerPoint</Application>
  <PresentationFormat>Widescreen</PresentationFormat>
  <Paragraphs>771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Bahnschrift</vt:lpstr>
      <vt:lpstr>Arial</vt:lpstr>
      <vt:lpstr>Corbel</vt:lpstr>
      <vt:lpstr>Times New Roman</vt:lpstr>
      <vt:lpstr>Wingdings</vt:lpstr>
      <vt:lpstr>Parcel</vt:lpstr>
      <vt:lpstr>Business Plan for Import and Export boat engine.</vt:lpstr>
      <vt:lpstr>Executive summary</vt:lpstr>
      <vt:lpstr>agenda</vt:lpstr>
      <vt:lpstr>Star boat Engine, Inc. </vt:lpstr>
      <vt:lpstr>Business description</vt:lpstr>
      <vt:lpstr>Products &amp; services</vt:lpstr>
      <vt:lpstr>Management &amp; Org chart</vt:lpstr>
      <vt:lpstr>International divisions/clients</vt:lpstr>
      <vt:lpstr>Market analysis</vt:lpstr>
      <vt:lpstr>Business strategy</vt:lpstr>
      <vt:lpstr>Competitive analysis</vt:lpstr>
      <vt:lpstr>Marketing plan</vt:lpstr>
      <vt:lpstr>Sales strategy</vt:lpstr>
      <vt:lpstr>financials</vt:lpstr>
      <vt:lpstr>Key metrics</vt:lpstr>
      <vt:lpstr>Project selection</vt:lpstr>
      <vt:lpstr>Multi-year projects</vt:lpstr>
      <vt:lpstr>Journal entries I</vt:lpstr>
      <vt:lpstr>Journal entries II</vt:lpstr>
      <vt:lpstr>Journal entries III</vt:lpstr>
      <vt:lpstr>Journal entries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for _____</dc:title>
  <dc:creator>Kathryn Daugherty</dc:creator>
  <cp:lastModifiedBy>Microsoft Office User</cp:lastModifiedBy>
  <cp:revision>35</cp:revision>
  <dcterms:created xsi:type="dcterms:W3CDTF">2019-03-11T23:53:08Z</dcterms:created>
  <dcterms:modified xsi:type="dcterms:W3CDTF">2019-03-17T06:36:05Z</dcterms:modified>
</cp:coreProperties>
</file>