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5544E6D-E48C-4D1C-8857-7C564748F030}">
          <p14:sldIdLst>
            <p14:sldId id="256"/>
            <p14:sldId id="257"/>
            <p14:sldId id="258"/>
            <p14:sldId id="259"/>
            <p14:sldId id="260"/>
            <p14:sldId id="261"/>
            <p14:sldId id="262"/>
          </p14:sldIdLst>
        </p14:section>
        <p14:section name="Section sans titre" id="{7EB1EFB2-48D0-4C80-BBAC-FAF4C61B51B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3.org/WAI/" TargetMode="External"/><Relationship Id="rId3" Type="http://schemas.openxmlformats.org/officeDocument/2006/relationships/hyperlink" Target="https://www.handirect.fr/handicap-et-accessibilite-numerique/" TargetMode="External"/><Relationship Id="rId7" Type="http://schemas.openxmlformats.org/officeDocument/2006/relationships/hyperlink" Target="https://www.w3.org/standards/webdesign/accessibility" TargetMode="External"/><Relationship Id="rId2" Type="http://schemas.openxmlformats.org/officeDocument/2006/relationships/hyperlink" Target="https://www.w3.org/WAI/news/2020-02-27/wcag-2-2/" TargetMode="External"/><Relationship Id="rId1" Type="http://schemas.openxmlformats.org/officeDocument/2006/relationships/slideLayout" Target="../slideLayouts/slideLayout2.xml"/><Relationship Id="rId6" Type="http://schemas.openxmlformats.org/officeDocument/2006/relationships/hyperlink" Target="https://www.numerique.gouv.fr/publications/rgaa-accessibilite/obligations/" TargetMode="External"/><Relationship Id="rId5" Type="http://schemas.openxmlformats.org/officeDocument/2006/relationships/hyperlink" Target="https://www.handirect.fr/accessibilite-des-sites-internet-que-dit-la-loi/" TargetMode="External"/><Relationship Id="rId4" Type="http://schemas.openxmlformats.org/officeDocument/2006/relationships/hyperlink" Target="http://references.modernisation.gouv.fr/rgaa-accessibili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FC0B7-143D-4E2A-B0A3-33CA95B22958}"/>
              </a:ext>
            </a:extLst>
          </p:cNvPr>
          <p:cNvSpPr>
            <a:spLocks noGrp="1"/>
          </p:cNvSpPr>
          <p:nvPr>
            <p:ph type="ctrTitle"/>
          </p:nvPr>
        </p:nvSpPr>
        <p:spPr>
          <a:xfrm>
            <a:off x="684212" y="-136322"/>
            <a:ext cx="8001000" cy="2971801"/>
          </a:xfrm>
        </p:spPr>
        <p:txBody>
          <a:bodyPr/>
          <a:lstStyle/>
          <a:p>
            <a:r>
              <a:rPr lang="fr-FR" dirty="0"/>
              <a:t>L’accessibilité numérique</a:t>
            </a:r>
          </a:p>
        </p:txBody>
      </p:sp>
      <p:sp>
        <p:nvSpPr>
          <p:cNvPr id="3" name="Sous-titre 2">
            <a:extLst>
              <a:ext uri="{FF2B5EF4-FFF2-40B4-BE49-F238E27FC236}">
                <a16:creationId xmlns:a16="http://schemas.microsoft.com/office/drawing/2014/main" id="{958A676F-4608-4296-B7AD-EF2BC09AB772}"/>
              </a:ext>
            </a:extLst>
          </p:cNvPr>
          <p:cNvSpPr>
            <a:spLocks noGrp="1"/>
          </p:cNvSpPr>
          <p:nvPr>
            <p:ph type="subTitle" idx="1"/>
          </p:nvPr>
        </p:nvSpPr>
        <p:spPr/>
        <p:txBody>
          <a:bodyPr/>
          <a:lstStyle/>
          <a:p>
            <a:r>
              <a:rPr lang="fr-FR" dirty="0"/>
              <a:t>Veille effectuer par Jason Ménard</a:t>
            </a:r>
          </a:p>
        </p:txBody>
      </p:sp>
    </p:spTree>
    <p:extLst>
      <p:ext uri="{BB962C8B-B14F-4D97-AF65-F5344CB8AC3E}">
        <p14:creationId xmlns:p14="http://schemas.microsoft.com/office/powerpoint/2010/main" val="111875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D399B-9043-4A7B-A5AC-428D9179BB39}"/>
              </a:ext>
            </a:extLst>
          </p:cNvPr>
          <p:cNvSpPr>
            <a:spLocks noGrp="1"/>
          </p:cNvSpPr>
          <p:nvPr>
            <p:ph type="title"/>
          </p:nvPr>
        </p:nvSpPr>
        <p:spPr>
          <a:xfrm>
            <a:off x="1741224" y="133446"/>
            <a:ext cx="8534400" cy="1507067"/>
          </a:xfrm>
        </p:spPr>
        <p:txBody>
          <a:bodyPr/>
          <a:lstStyle/>
          <a:p>
            <a:pPr algn="ctr"/>
            <a:r>
              <a:rPr lang="fr-FR" dirty="0"/>
              <a:t>Définition </a:t>
            </a:r>
          </a:p>
        </p:txBody>
      </p:sp>
      <p:sp>
        <p:nvSpPr>
          <p:cNvPr id="3" name="Espace réservé du contenu 2">
            <a:extLst>
              <a:ext uri="{FF2B5EF4-FFF2-40B4-BE49-F238E27FC236}">
                <a16:creationId xmlns:a16="http://schemas.microsoft.com/office/drawing/2014/main" id="{4654BE42-BAC1-4D38-8BF3-373EACC3634E}"/>
              </a:ext>
            </a:extLst>
          </p:cNvPr>
          <p:cNvSpPr>
            <a:spLocks noGrp="1"/>
          </p:cNvSpPr>
          <p:nvPr>
            <p:ph idx="1"/>
          </p:nvPr>
        </p:nvSpPr>
        <p:spPr>
          <a:xfrm>
            <a:off x="424153" y="1273030"/>
            <a:ext cx="11353989" cy="3615267"/>
          </a:xfrm>
        </p:spPr>
        <p:txBody>
          <a:bodyPr/>
          <a:lstStyle/>
          <a:p>
            <a:pPr marL="0" indent="0">
              <a:buNone/>
            </a:pPr>
            <a:r>
              <a:rPr lang="fr-FR" dirty="0"/>
              <a:t>Aujourd’hui on définit l’accessibilité comme les moyens mise en œuvre pour les personnes pour pouvoir accéder a un bien ou un service . Bien qu’initialement prévue pour les personnes en situation d’handicap ce terme s’applique aujourd’hui a tous.</a:t>
            </a:r>
          </a:p>
          <a:p>
            <a:pPr marL="0" indent="0">
              <a:buNone/>
            </a:pPr>
            <a:r>
              <a:rPr lang="fr-FR" dirty="0"/>
              <a:t>Le World Wide Web Consortium (dit W3C) définit l’accessibilité dans le monde web comme un aspect important du développement car le principe même du web et d’être designer pour convenir a toute personne. De plus le W3C insiste sur le fait que les entreprises se doivent de mettre en place des fonction accessibilité afin d’assurer une haute qualité de service. </a:t>
            </a:r>
          </a:p>
        </p:txBody>
      </p:sp>
    </p:spTree>
    <p:extLst>
      <p:ext uri="{BB962C8B-B14F-4D97-AF65-F5344CB8AC3E}">
        <p14:creationId xmlns:p14="http://schemas.microsoft.com/office/powerpoint/2010/main" val="2722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093A-462A-4B78-AAAF-EB0CA97BEF47}"/>
              </a:ext>
            </a:extLst>
          </p:cNvPr>
          <p:cNvSpPr>
            <a:spLocks noGrp="1"/>
          </p:cNvSpPr>
          <p:nvPr>
            <p:ph type="title"/>
          </p:nvPr>
        </p:nvSpPr>
        <p:spPr>
          <a:xfrm>
            <a:off x="2303288" y="133446"/>
            <a:ext cx="8534400" cy="1507067"/>
          </a:xfrm>
        </p:spPr>
        <p:txBody>
          <a:bodyPr/>
          <a:lstStyle/>
          <a:p>
            <a:pPr algn="ctr"/>
            <a:r>
              <a:rPr lang="fr-FR" dirty="0"/>
              <a:t>Le web </a:t>
            </a:r>
            <a:r>
              <a:rPr lang="fr-FR" dirty="0" err="1"/>
              <a:t>Accessibilty</a:t>
            </a:r>
            <a:r>
              <a:rPr lang="fr-FR" dirty="0"/>
              <a:t> initiative </a:t>
            </a:r>
          </a:p>
        </p:txBody>
      </p:sp>
      <p:sp>
        <p:nvSpPr>
          <p:cNvPr id="3" name="Espace réservé du contenu 2">
            <a:extLst>
              <a:ext uri="{FF2B5EF4-FFF2-40B4-BE49-F238E27FC236}">
                <a16:creationId xmlns:a16="http://schemas.microsoft.com/office/drawing/2014/main" id="{FC3A7BFA-E9C5-4F08-BCBD-42EF0BC6FA54}"/>
              </a:ext>
            </a:extLst>
          </p:cNvPr>
          <p:cNvSpPr>
            <a:spLocks noGrp="1"/>
          </p:cNvSpPr>
          <p:nvPr>
            <p:ph idx="1"/>
          </p:nvPr>
        </p:nvSpPr>
        <p:spPr>
          <a:xfrm>
            <a:off x="838454" y="1414010"/>
            <a:ext cx="10515092" cy="4189835"/>
          </a:xfrm>
        </p:spPr>
        <p:txBody>
          <a:bodyPr/>
          <a:lstStyle/>
          <a:p>
            <a:pPr marL="0" indent="0">
              <a:buNone/>
            </a:pPr>
            <a:r>
              <a:rPr lang="fr-FR" dirty="0"/>
              <a:t>Le web </a:t>
            </a:r>
            <a:r>
              <a:rPr lang="fr-FR" dirty="0" err="1"/>
              <a:t>accessibilty</a:t>
            </a:r>
            <a:r>
              <a:rPr lang="fr-FR" dirty="0"/>
              <a:t> initiative (WAI) fut lancé en 1997 par le W3C,cette initiative a pour comme mission de promouvoir l’accessibilité sur le web.</a:t>
            </a:r>
          </a:p>
          <a:p>
            <a:pPr marL="0" indent="0">
              <a:buNone/>
            </a:pPr>
            <a:r>
              <a:rPr lang="fr-FR" dirty="0"/>
              <a:t>Ses actions se déroule dans 5 domaines ( les technologie web, le développement de recommandations, le développement d’outils, l’information et la formation, la recherche et le développement).</a:t>
            </a:r>
          </a:p>
          <a:p>
            <a:pPr marL="0" indent="0">
              <a:buNone/>
            </a:pPr>
            <a:r>
              <a:rPr lang="fr-FR" dirty="0"/>
              <a:t>De ce fait cette initiative et séparer en plusieurs branche afin d’efficacement mener leur mission a bien . De plus une multitude de guide et de rapport technique sont disponible gratuitement afin de former et ainsi les développeur a mettre en place l’accessibilité a travers leur projets.    </a:t>
            </a:r>
          </a:p>
        </p:txBody>
      </p:sp>
    </p:spTree>
    <p:extLst>
      <p:ext uri="{BB962C8B-B14F-4D97-AF65-F5344CB8AC3E}">
        <p14:creationId xmlns:p14="http://schemas.microsoft.com/office/powerpoint/2010/main" val="391751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8D23F-07DF-4588-97EE-991DBF11E324}"/>
              </a:ext>
            </a:extLst>
          </p:cNvPr>
          <p:cNvSpPr>
            <a:spLocks noGrp="1"/>
          </p:cNvSpPr>
          <p:nvPr>
            <p:ph type="title"/>
          </p:nvPr>
        </p:nvSpPr>
        <p:spPr>
          <a:xfrm>
            <a:off x="1934171" y="99890"/>
            <a:ext cx="8534400" cy="1507067"/>
          </a:xfrm>
        </p:spPr>
        <p:txBody>
          <a:bodyPr/>
          <a:lstStyle/>
          <a:p>
            <a:pPr algn="ctr"/>
            <a:r>
              <a:rPr lang="fr-FR" dirty="0"/>
              <a:t>Règles de l’accessibilité</a:t>
            </a:r>
          </a:p>
        </p:txBody>
      </p:sp>
      <p:sp>
        <p:nvSpPr>
          <p:cNvPr id="3" name="Espace réservé du contenu 2">
            <a:extLst>
              <a:ext uri="{FF2B5EF4-FFF2-40B4-BE49-F238E27FC236}">
                <a16:creationId xmlns:a16="http://schemas.microsoft.com/office/drawing/2014/main" id="{972D7FCD-720D-43F7-A82A-AE867189DA2E}"/>
              </a:ext>
            </a:extLst>
          </p:cNvPr>
          <p:cNvSpPr>
            <a:spLocks noGrp="1"/>
          </p:cNvSpPr>
          <p:nvPr>
            <p:ph idx="1"/>
          </p:nvPr>
        </p:nvSpPr>
        <p:spPr>
          <a:xfrm>
            <a:off x="810046" y="1336141"/>
            <a:ext cx="9734915" cy="4888491"/>
          </a:xfrm>
        </p:spPr>
        <p:txBody>
          <a:bodyPr/>
          <a:lstStyle/>
          <a:p>
            <a:pPr marL="0" indent="0">
              <a:buNone/>
            </a:pPr>
            <a:r>
              <a:rPr lang="fr-FR" dirty="0"/>
              <a:t>Le WAI définit 4 règles principales :</a:t>
            </a:r>
          </a:p>
          <a:p>
            <a:pPr>
              <a:buFontTx/>
              <a:buChar char="-"/>
            </a:pPr>
            <a:r>
              <a:rPr lang="fr-FR" dirty="0"/>
              <a:t>Perceptible : Tout contenu non textuel doit avoir une alternative textuelle</a:t>
            </a:r>
          </a:p>
          <a:p>
            <a:pPr>
              <a:buFontTx/>
              <a:buChar char="-"/>
            </a:pPr>
            <a:r>
              <a:rPr lang="fr-FR" dirty="0"/>
              <a:t>Utilisable :  Faire en sorte que tout ce qui compose l’interface utilisateur soit accessible au clavier et a la souris </a:t>
            </a:r>
          </a:p>
          <a:p>
            <a:pPr>
              <a:buFontTx/>
              <a:buChar char="-"/>
            </a:pPr>
            <a:r>
              <a:rPr lang="fr-FR" dirty="0"/>
              <a:t>Compréhensible  : Toute information présente sur une page doit être le plus clair que possible </a:t>
            </a:r>
          </a:p>
          <a:p>
            <a:pPr>
              <a:buFontTx/>
              <a:buChar char="-"/>
            </a:pPr>
            <a:r>
              <a:rPr lang="fr-FR" dirty="0"/>
              <a:t>Robuste : Tout contenu doit être accessible quelque soit le navigateur ainsi que l’époque</a:t>
            </a:r>
          </a:p>
        </p:txBody>
      </p:sp>
    </p:spTree>
    <p:extLst>
      <p:ext uri="{BB962C8B-B14F-4D97-AF65-F5344CB8AC3E}">
        <p14:creationId xmlns:p14="http://schemas.microsoft.com/office/powerpoint/2010/main" val="197880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D71D7-3A6E-4FFD-85EE-FE53AF4E6EBB}"/>
              </a:ext>
            </a:extLst>
          </p:cNvPr>
          <p:cNvSpPr>
            <a:spLocks noGrp="1"/>
          </p:cNvSpPr>
          <p:nvPr>
            <p:ph type="title"/>
          </p:nvPr>
        </p:nvSpPr>
        <p:spPr>
          <a:xfrm>
            <a:off x="2068395" y="393505"/>
            <a:ext cx="8534400" cy="1507067"/>
          </a:xfrm>
        </p:spPr>
        <p:txBody>
          <a:bodyPr/>
          <a:lstStyle/>
          <a:p>
            <a:pPr algn="ctr"/>
            <a:r>
              <a:rPr lang="fr-FR" dirty="0"/>
              <a:t>Accessibilité et lois</a:t>
            </a:r>
          </a:p>
        </p:txBody>
      </p:sp>
      <p:sp>
        <p:nvSpPr>
          <p:cNvPr id="3" name="Espace réservé du contenu 2">
            <a:extLst>
              <a:ext uri="{FF2B5EF4-FFF2-40B4-BE49-F238E27FC236}">
                <a16:creationId xmlns:a16="http://schemas.microsoft.com/office/drawing/2014/main" id="{481C05E6-9DF7-47C1-809A-AAB6C1772153}"/>
              </a:ext>
            </a:extLst>
          </p:cNvPr>
          <p:cNvSpPr>
            <a:spLocks noGrp="1"/>
          </p:cNvSpPr>
          <p:nvPr>
            <p:ph idx="1"/>
          </p:nvPr>
        </p:nvSpPr>
        <p:spPr>
          <a:xfrm>
            <a:off x="910714" y="1818314"/>
            <a:ext cx="9894305" cy="4582486"/>
          </a:xfrm>
        </p:spPr>
        <p:txBody>
          <a:bodyPr/>
          <a:lstStyle/>
          <a:p>
            <a:r>
              <a:rPr lang="fr-FR" dirty="0"/>
              <a:t>En France un loi du 11 février 2005 impose au services de l’état en ligne la mise en place d’outils d’accessibilité afin d’être accessible a tous. De plus afin d’aider a une compréhension de ces nouveau enjeux un référentiel national a était crée le RGAA (Référentiel général d’accessibilité pour les administrations) celui-ci propose une méthodologie afin de vérifier la conformité au règles internationales. </a:t>
            </a:r>
          </a:p>
          <a:p>
            <a:r>
              <a:rPr lang="fr-FR" dirty="0"/>
              <a:t> De plus le 25 juillet 2019 un décret stipule au entreprise de plus de 250 millions de chiffre d’affaire de devoir mettre en place des solution d’accès pour tous, le décret stipule que d’ici Juin 2021tout les sites/applications web des ses entreprise devront être accessible a tous. </a:t>
            </a:r>
          </a:p>
        </p:txBody>
      </p:sp>
    </p:spTree>
    <p:extLst>
      <p:ext uri="{BB962C8B-B14F-4D97-AF65-F5344CB8AC3E}">
        <p14:creationId xmlns:p14="http://schemas.microsoft.com/office/powerpoint/2010/main" val="395687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FED5C-9A16-4103-AFF0-B4ABA314C9ED}"/>
              </a:ext>
            </a:extLst>
          </p:cNvPr>
          <p:cNvSpPr>
            <a:spLocks noGrp="1"/>
          </p:cNvSpPr>
          <p:nvPr>
            <p:ph type="title"/>
          </p:nvPr>
        </p:nvSpPr>
        <p:spPr>
          <a:xfrm>
            <a:off x="2513012" y="108279"/>
            <a:ext cx="8534400" cy="1507067"/>
          </a:xfrm>
        </p:spPr>
        <p:txBody>
          <a:bodyPr/>
          <a:lstStyle/>
          <a:p>
            <a:pPr algn="ctr"/>
            <a:r>
              <a:rPr lang="fr-FR" dirty="0"/>
              <a:t>Futur et conclusion </a:t>
            </a:r>
          </a:p>
        </p:txBody>
      </p:sp>
      <p:sp>
        <p:nvSpPr>
          <p:cNvPr id="3" name="Espace réservé du contenu 2">
            <a:extLst>
              <a:ext uri="{FF2B5EF4-FFF2-40B4-BE49-F238E27FC236}">
                <a16:creationId xmlns:a16="http://schemas.microsoft.com/office/drawing/2014/main" id="{0A7F3402-E377-4C66-ACDE-AB318ED6120D}"/>
              </a:ext>
            </a:extLst>
          </p:cNvPr>
          <p:cNvSpPr>
            <a:spLocks noGrp="1"/>
          </p:cNvSpPr>
          <p:nvPr>
            <p:ph idx="1"/>
          </p:nvPr>
        </p:nvSpPr>
        <p:spPr>
          <a:xfrm>
            <a:off x="516431" y="1835092"/>
            <a:ext cx="10129197" cy="4532152"/>
          </a:xfrm>
        </p:spPr>
        <p:txBody>
          <a:bodyPr/>
          <a:lstStyle/>
          <a:p>
            <a:r>
              <a:rPr lang="fr-FR" dirty="0"/>
              <a:t>L’accessibilité numérique devient un enjeux cruciale pour les entreprise et les gouvernement, par la loi les entreprise ainsi que les gouvernement doivent mettre de tout urgence des mesures d’accessibilité . </a:t>
            </a:r>
          </a:p>
          <a:p>
            <a:r>
              <a:rPr lang="fr-FR" dirty="0"/>
              <a:t>Les lois ainsi que les recommandations ne cesse d’évoluer (notamment le WCAG guide sur accessibilité qui a une version 2.2 en développement ou le RGAA qui en septembre 2019 a obtenue une version 4).</a:t>
            </a:r>
          </a:p>
          <a:p>
            <a:r>
              <a:rPr lang="fr-FR" dirty="0"/>
              <a:t>Les outils crée et mise a disposition par le WAI vont dans les prochaines année a venir devenir les meilleurs amies des développeurs de demain.</a:t>
            </a:r>
          </a:p>
          <a:p>
            <a:endParaRPr lang="fr-FR" dirty="0"/>
          </a:p>
        </p:txBody>
      </p:sp>
    </p:spTree>
    <p:extLst>
      <p:ext uri="{BB962C8B-B14F-4D97-AF65-F5344CB8AC3E}">
        <p14:creationId xmlns:p14="http://schemas.microsoft.com/office/powerpoint/2010/main" val="133864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F3E9A-CC42-4FDF-8F0C-53991FC5A23B}"/>
              </a:ext>
            </a:extLst>
          </p:cNvPr>
          <p:cNvSpPr>
            <a:spLocks noGrp="1"/>
          </p:cNvSpPr>
          <p:nvPr>
            <p:ph type="title"/>
          </p:nvPr>
        </p:nvSpPr>
        <p:spPr>
          <a:xfrm>
            <a:off x="2345232" y="74723"/>
            <a:ext cx="8534400" cy="1507067"/>
          </a:xfrm>
        </p:spPr>
        <p:txBody>
          <a:bodyPr/>
          <a:lstStyle/>
          <a:p>
            <a:pPr algn="ctr"/>
            <a:r>
              <a:rPr lang="fr-FR" dirty="0"/>
              <a:t>Sources</a:t>
            </a:r>
          </a:p>
        </p:txBody>
      </p:sp>
      <p:sp>
        <p:nvSpPr>
          <p:cNvPr id="3" name="Espace réservé du contenu 2">
            <a:extLst>
              <a:ext uri="{FF2B5EF4-FFF2-40B4-BE49-F238E27FC236}">
                <a16:creationId xmlns:a16="http://schemas.microsoft.com/office/drawing/2014/main" id="{81193F44-FF98-464B-80E3-1EEED220B8E0}"/>
              </a:ext>
            </a:extLst>
          </p:cNvPr>
          <p:cNvSpPr>
            <a:spLocks noGrp="1"/>
          </p:cNvSpPr>
          <p:nvPr>
            <p:ph idx="1"/>
          </p:nvPr>
        </p:nvSpPr>
        <p:spPr>
          <a:xfrm>
            <a:off x="709379" y="2069984"/>
            <a:ext cx="8534400" cy="3615267"/>
          </a:xfrm>
        </p:spPr>
        <p:txBody>
          <a:bodyPr>
            <a:normAutofit lnSpcReduction="10000"/>
          </a:bodyPr>
          <a:lstStyle/>
          <a:p>
            <a:pPr marL="0" indent="0">
              <a:buNone/>
            </a:pPr>
            <a:r>
              <a:rPr lang="fr-FR" dirty="0">
                <a:hlinkClick r:id="rId2"/>
              </a:rPr>
              <a:t>https://www.w3.org/WAI/news/2020-02-27/wcag-2-2/</a:t>
            </a:r>
            <a:endParaRPr lang="fr-FR" dirty="0"/>
          </a:p>
          <a:p>
            <a:pPr marL="0" indent="0">
              <a:buNone/>
            </a:pPr>
            <a:r>
              <a:rPr lang="fr-FR" dirty="0">
                <a:hlinkClick r:id="rId3"/>
              </a:rPr>
              <a:t>https://www.handirect.fr/handicap-et-accessibilite-numerique/</a:t>
            </a:r>
            <a:endParaRPr lang="fr-FR" dirty="0"/>
          </a:p>
          <a:p>
            <a:pPr marL="0" indent="0">
              <a:buNone/>
            </a:pPr>
            <a:r>
              <a:rPr lang="fr-FR" dirty="0">
                <a:hlinkClick r:id="rId4"/>
              </a:rPr>
              <a:t>http://references.modernisation.gouv.fr/rgaa-accessibilite/</a:t>
            </a:r>
            <a:endParaRPr lang="fr-FR" dirty="0"/>
          </a:p>
          <a:p>
            <a:pPr marL="0" indent="0">
              <a:buNone/>
            </a:pPr>
            <a:r>
              <a:rPr lang="fr-FR" dirty="0">
                <a:hlinkClick r:id="rId5"/>
              </a:rPr>
              <a:t>https://www.handirect.fr/accessibilite-des-sites-internet-que-dit-la-loi/</a:t>
            </a:r>
            <a:endParaRPr lang="fr-FR" dirty="0"/>
          </a:p>
          <a:p>
            <a:pPr marL="0" indent="0">
              <a:buNone/>
            </a:pPr>
            <a:r>
              <a:rPr lang="fr-FR" dirty="0">
                <a:hlinkClick r:id="rId6"/>
              </a:rPr>
              <a:t>https://www.numerique.gouv.fr/publications/rgaa-accessibilite/obligations/</a:t>
            </a:r>
            <a:endParaRPr lang="fr-FR" dirty="0"/>
          </a:p>
          <a:p>
            <a:pPr marL="0" indent="0">
              <a:buNone/>
            </a:pPr>
            <a:r>
              <a:rPr lang="fr-FR" dirty="0">
                <a:hlinkClick r:id="rId7"/>
              </a:rPr>
              <a:t>https://www.w3.org/standards/webdesign/accessibility</a:t>
            </a:r>
            <a:endParaRPr lang="fr-FR" dirty="0"/>
          </a:p>
          <a:p>
            <a:pPr marL="0" indent="0">
              <a:buNone/>
            </a:pPr>
            <a:r>
              <a:rPr lang="fr-FR" dirty="0">
                <a:hlinkClick r:id="rId8"/>
              </a:rPr>
              <a:t>https://www.w3.org/WAI/</a:t>
            </a:r>
            <a:endParaRPr lang="fr-FR" dirty="0"/>
          </a:p>
          <a:p>
            <a:pPr marL="0" indent="0">
              <a:buNone/>
            </a:pPr>
            <a:endParaRPr lang="fr-FR" dirty="0"/>
          </a:p>
        </p:txBody>
      </p:sp>
    </p:spTree>
    <p:extLst>
      <p:ext uri="{BB962C8B-B14F-4D97-AF65-F5344CB8AC3E}">
        <p14:creationId xmlns:p14="http://schemas.microsoft.com/office/powerpoint/2010/main" val="41272315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64</TotalTime>
  <Words>599</Words>
  <Application>Microsoft Office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Century Gothic</vt:lpstr>
      <vt:lpstr>Wingdings 3</vt:lpstr>
      <vt:lpstr>Secteur</vt:lpstr>
      <vt:lpstr>L’accessibilité numérique</vt:lpstr>
      <vt:lpstr>Définition </vt:lpstr>
      <vt:lpstr>Le web Accessibilty initiative </vt:lpstr>
      <vt:lpstr>Règles de l’accessibilité</vt:lpstr>
      <vt:lpstr>Accessibilité et lois</vt:lpstr>
      <vt:lpstr>Futur et conclusion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L’accessibilité numérique</dc:title>
  <dc:creator>Jason Ménard - Etudiant en BTS SIO /  Ensemble Saint Luc - Cambrai</dc:creator>
  <cp:lastModifiedBy>Jason Ménard - Etudiant en BTS SIO /  Ensemble Saint Luc - Cambrai</cp:lastModifiedBy>
  <cp:revision>8</cp:revision>
  <dcterms:created xsi:type="dcterms:W3CDTF">2020-04-11T12:43:14Z</dcterms:created>
  <dcterms:modified xsi:type="dcterms:W3CDTF">2020-04-11T13:48:00Z</dcterms:modified>
</cp:coreProperties>
</file>