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67" r:id="rId4"/>
    <p:sldId id="257" r:id="rId5"/>
    <p:sldId id="265" r:id="rId6"/>
    <p:sldId id="270" r:id="rId7"/>
    <p:sldId id="258" r:id="rId8"/>
    <p:sldId id="261" r:id="rId9"/>
    <p:sldId id="272" r:id="rId10"/>
    <p:sldId id="259" r:id="rId11"/>
    <p:sldId id="260" r:id="rId12"/>
    <p:sldId id="262" r:id="rId13"/>
    <p:sldId id="263"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9" d="100"/>
          <a:sy n="79" d="100"/>
        </p:scale>
        <p:origin x="-88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副标题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15/4/18</a:t>
            </a:fld>
            <a:endParaRPr lang="en-US"/>
          </a:p>
        </p:txBody>
      </p:sp>
      <p:sp>
        <p:nvSpPr>
          <p:cNvPr id="17" name="页脚占位符 16"/>
          <p:cNvSpPr>
            <a:spLocks noGrp="1"/>
          </p:cNvSpPr>
          <p:nvPr>
            <p:ph type="ftr" sz="quarter" idx="11"/>
          </p:nvPr>
        </p:nvSpPr>
        <p:spPr/>
        <p:txBody>
          <a:bodyPr/>
          <a:lstStyle/>
          <a:p>
            <a:endParaRPr kumimoji="0" lang="en-US"/>
          </a:p>
        </p:txBody>
      </p:sp>
      <p:sp>
        <p:nvSpPr>
          <p:cNvPr id="7" name="直线连接符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椭圆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椭圆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幻灯片编号占位符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
        <p:nvSpPr>
          <p:cNvPr id="8" name="标题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本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4" name="日期占位符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15/4/18</a:t>
            </a:fld>
            <a:endParaRPr lang="en-US"/>
          </a:p>
        </p:txBody>
      </p:sp>
      <p:sp>
        <p:nvSpPr>
          <p:cNvPr id="5" name="页脚占位符 4"/>
          <p:cNvSpPr>
            <a:spLocks noGrp="1"/>
          </p:cNvSpPr>
          <p:nvPr>
            <p:ph type="ftr" sz="quarter" idx="11"/>
          </p:nvPr>
        </p:nvSpPr>
        <p:spPr/>
        <p:txBody>
          <a:bodyPr/>
          <a:lstStyle/>
          <a:p>
            <a:endParaRPr kumimoji="0" lang="en-US"/>
          </a:p>
        </p:txBody>
      </p:sp>
      <p:sp>
        <p:nvSpPr>
          <p:cNvPr id="6" name="幻灯片编号占位符 5"/>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bg>
      <p:bgRef idx="1001">
        <a:schemeClr val="bg2"/>
      </p:bgRef>
    </p:bg>
    <p:spTree>
      <p:nvGrpSpPr>
        <p:cNvPr id="1" name=""/>
        <p:cNvGrpSpPr/>
        <p:nvPr/>
      </p:nvGrpSpPr>
      <p:grpSpPr>
        <a:xfrm>
          <a:off x="0" y="0"/>
          <a:ext cx="0" cy="0"/>
          <a:chOff x="0" y="0"/>
          <a:chExt cx="0" cy="0"/>
        </a:xfrm>
      </p:grpSpPr>
      <p:sp>
        <p:nvSpPr>
          <p:cNvPr id="7" name="矩形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矩形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直线连接符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椭圆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椭圆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幻灯片编号占位符 5"/>
          <p:cNvSpPr>
            <a:spLocks noGrp="1"/>
          </p:cNvSpPr>
          <p:nvPr>
            <p:ph type="sldNum" sz="quarter" idx="12"/>
          </p:nvPr>
        </p:nvSpPr>
        <p:spPr>
          <a:xfrm>
            <a:off x="6915912" y="3009901"/>
            <a:ext cx="457200" cy="441325"/>
          </a:xfrm>
        </p:spPr>
        <p:txBody>
          <a:bodyPr/>
          <a:lstStyle/>
          <a:p>
            <a:fld id="{2C6B1FF6-39B9-40F5-8B67-33C6354A3D4F}" type="slidenum">
              <a:rPr kumimoji="0" lang="en-US" smtClean="0"/>
              <a:pPr eaLnBrk="1" latinLnBrk="0" hangingPunct="1"/>
              <a:t>‹#›</a:t>
            </a:fld>
            <a:endParaRPr kumimoji="0" lang="en-US" dirty="0"/>
          </a:p>
        </p:txBody>
      </p:sp>
      <p:sp>
        <p:nvSpPr>
          <p:cNvPr id="3" name="竖排文本占位符 2"/>
          <p:cNvSpPr>
            <a:spLocks noGrp="1"/>
          </p:cNvSpPr>
          <p:nvPr>
            <p:ph type="body" orient="vert" idx="1"/>
          </p:nvPr>
        </p:nvSpPr>
        <p:spPr>
          <a:xfrm>
            <a:off x="304800" y="304800"/>
            <a:ext cx="6553200" cy="5821366"/>
          </a:xfrm>
        </p:spPr>
        <p:txBody>
          <a:bodyPr vert="eaVer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4" name="日期占位符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15/4/18</a:t>
            </a:fld>
            <a:endParaRPr lang="en-US"/>
          </a:p>
        </p:txBody>
      </p:sp>
      <p:sp>
        <p:nvSpPr>
          <p:cNvPr id="5" name="页脚占位符 4"/>
          <p:cNvSpPr>
            <a:spLocks noGrp="1"/>
          </p:cNvSpPr>
          <p:nvPr>
            <p:ph type="ftr" sz="quarter" idx="11"/>
          </p:nvPr>
        </p:nvSpPr>
        <p:spPr/>
        <p:txBody>
          <a:bodyPr/>
          <a:lstStyle/>
          <a:p>
            <a:endParaRPr kumimoji="0" lang="en-US"/>
          </a:p>
        </p:txBody>
      </p:sp>
      <p:sp>
        <p:nvSpPr>
          <p:cNvPr id="2" name="竖排标题 1"/>
          <p:cNvSpPr>
            <a:spLocks noGrp="1"/>
          </p:cNvSpPr>
          <p:nvPr>
            <p:ph type="title" orient="vert"/>
          </p:nvPr>
        </p:nvSpPr>
        <p:spPr>
          <a:xfrm>
            <a:off x="7391400" y="304801"/>
            <a:ext cx="1447800" cy="5851525"/>
          </a:xfrm>
        </p:spPr>
        <p:txBody>
          <a:bodyPr vert="eaVert"/>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accent3">
                    <a:shade val="75000"/>
                  </a:schemeClr>
                </a:solidFill>
              </a:defRPr>
            </a:lvl1p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15/4/18</a:t>
            </a:fld>
            <a:endParaRPr lang="en-US"/>
          </a:p>
        </p:txBody>
      </p:sp>
      <p:sp>
        <p:nvSpPr>
          <p:cNvPr id="5" name="页脚占位符 4"/>
          <p:cNvSpPr>
            <a:spLocks noGrp="1"/>
          </p:cNvSpPr>
          <p:nvPr>
            <p:ph type="ftr" sz="quarter" idx="11"/>
          </p:nvPr>
        </p:nvSpPr>
        <p:spPr/>
        <p:txBody>
          <a:bodyPr/>
          <a:lstStyle/>
          <a:p>
            <a:endParaRPr kumimoji="0" lang="en-US"/>
          </a:p>
        </p:txBody>
      </p:sp>
      <p:sp>
        <p:nvSpPr>
          <p:cNvPr id="6" name="幻灯片编号占位符 5"/>
          <p:cNvSpPr>
            <a:spLocks noGrp="1"/>
          </p:cNvSpPr>
          <p:nvPr>
            <p:ph type="sldNum" sz="quarter" idx="12"/>
          </p:nvPr>
        </p:nvSpPr>
        <p:spPr>
          <a:xfrm>
            <a:off x="4361688" y="1026372"/>
            <a:ext cx="457200" cy="441325"/>
          </a:xfrm>
        </p:spPr>
        <p:txBody>
          <a:bodyPr/>
          <a:lstStyle/>
          <a:p>
            <a:fld id="{2C6B1FF6-39B9-40F5-8B67-33C6354A3D4F}" type="slidenum">
              <a:rPr kumimoji="0" lang="en-US" smtClean="0"/>
              <a:pPr eaLnBrk="1" latinLnBrk="0" hangingPunct="1"/>
              <a:t>‹#›</a:t>
            </a:fld>
            <a:endParaRPr kumimoji="0" lang="en-US" dirty="0"/>
          </a:p>
        </p:txBody>
      </p:sp>
      <p:sp>
        <p:nvSpPr>
          <p:cNvPr id="8" name="内容占位符 7"/>
          <p:cNvSpPr>
            <a:spLocks noGrp="1"/>
          </p:cNvSpPr>
          <p:nvPr>
            <p:ph sz="quarter" idx="1"/>
          </p:nvPr>
        </p:nvSpPr>
        <p:spPr>
          <a:xfrm>
            <a:off x="301752" y="1527048"/>
            <a:ext cx="8503920" cy="45720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17" name="矩形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文本占位符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13" name="矩形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矩形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页脚占位符 4"/>
          <p:cNvSpPr>
            <a:spLocks noGrp="1"/>
          </p:cNvSpPr>
          <p:nvPr>
            <p:ph type="ftr" sz="quarter" idx="11"/>
          </p:nvPr>
        </p:nvSpPr>
        <p:spPr/>
        <p:txBody>
          <a:bodyPr/>
          <a:lstStyle/>
          <a:p>
            <a:endParaRPr kumimoji="0" lang="en-US"/>
          </a:p>
        </p:txBody>
      </p:sp>
      <p:sp>
        <p:nvSpPr>
          <p:cNvPr id="4" name="日期占位符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15/4/18</a:t>
            </a:fld>
            <a:endParaRPr lang="en-US"/>
          </a:p>
        </p:txBody>
      </p:sp>
      <p:sp>
        <p:nvSpPr>
          <p:cNvPr id="8" name="直线连接符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椭圆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椭圆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幻灯片编号占位符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
        <p:nvSpPr>
          <p:cNvPr id="2" name="标题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301752" y="228600"/>
            <a:ext cx="8534400" cy="758952"/>
          </a:xfrm>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a:xfrm>
            <a:off x="5791200" y="6409944"/>
            <a:ext cx="3044952" cy="365760"/>
          </a:xfrm>
        </p:spPr>
        <p:txBody>
          <a:bodyPr/>
          <a:lstStyle/>
          <a:p>
            <a:pPr eaLnBrk="1" latinLnBrk="0" hangingPunct="1"/>
            <a:fld id="{9D21D778-B565-4D7E-94D7-64010A445B68}" type="datetimeFigureOut">
              <a:rPr lang="en-US" smtClean="0"/>
              <a:pPr eaLnBrk="1" latinLnBrk="0" hangingPunct="1"/>
              <a:t>15/4/18</a:t>
            </a:fld>
            <a:endParaRPr lang="en-US"/>
          </a:p>
        </p:txBody>
      </p:sp>
      <p:sp>
        <p:nvSpPr>
          <p:cNvPr id="6" name="页脚占位符 5"/>
          <p:cNvSpPr>
            <a:spLocks noGrp="1"/>
          </p:cNvSpPr>
          <p:nvPr>
            <p:ph type="ftr" sz="quarter" idx="11"/>
          </p:nvPr>
        </p:nvSpPr>
        <p:spPr/>
        <p:txBody>
          <a:bodyPr/>
          <a:lstStyle/>
          <a:p>
            <a:endParaRPr kumimoji="0" lang="en-US" dirty="0"/>
          </a:p>
        </p:txBody>
      </p:sp>
      <p:sp>
        <p:nvSpPr>
          <p:cNvPr id="7" name="幻灯片编号占位符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a:p>
        </p:txBody>
      </p:sp>
      <p:sp>
        <p:nvSpPr>
          <p:cNvPr id="8" name="直线连接符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内容占位符 9"/>
          <p:cNvSpPr>
            <a:spLocks noGrp="1"/>
          </p:cNvSpPr>
          <p:nvPr>
            <p:ph sz="half" idx="1"/>
          </p:nvPr>
        </p:nvSpPr>
        <p:spPr>
          <a:xfrm>
            <a:off x="301752" y="1371600"/>
            <a:ext cx="4038600" cy="4681728"/>
          </a:xfrm>
        </p:spPr>
        <p:txBody>
          <a:bodyPr/>
          <a:lstStyle>
            <a:lvl1pPr>
              <a:defRPr sz="2500"/>
            </a:lvl1p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12" name="内容占位符 11"/>
          <p:cNvSpPr>
            <a:spLocks noGrp="1"/>
          </p:cNvSpPr>
          <p:nvPr>
            <p:ph sz="half" idx="2"/>
          </p:nvPr>
        </p:nvSpPr>
        <p:spPr>
          <a:xfrm>
            <a:off x="4800600" y="1371600"/>
            <a:ext cx="4038600" cy="4681728"/>
          </a:xfrm>
        </p:spPr>
        <p:txBody>
          <a:bodyPr/>
          <a:lstStyle>
            <a:lvl1pPr>
              <a:defRPr sz="2500"/>
            </a:lvl1p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1">
        <a:schemeClr val="bg2"/>
      </p:bgRef>
    </p:bg>
    <p:spTree>
      <p:nvGrpSpPr>
        <p:cNvPr id="1" name=""/>
        <p:cNvGrpSpPr/>
        <p:nvPr/>
      </p:nvGrpSpPr>
      <p:grpSpPr>
        <a:xfrm>
          <a:off x="0" y="0"/>
          <a:ext cx="0" cy="0"/>
          <a:chOff x="0" y="0"/>
          <a:chExt cx="0" cy="0"/>
        </a:xfrm>
      </p:grpSpPr>
      <p:sp>
        <p:nvSpPr>
          <p:cNvPr id="10" name="直线连接符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矩形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矩形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矩形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矩形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文本占位符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15/4/18</a:t>
            </a:fld>
            <a:endParaRPr lang="en-US"/>
          </a:p>
        </p:txBody>
      </p:sp>
      <p:sp>
        <p:nvSpPr>
          <p:cNvPr id="8" name="页脚占位符 7"/>
          <p:cNvSpPr>
            <a:spLocks noGrp="1"/>
          </p:cNvSpPr>
          <p:nvPr>
            <p:ph type="ftr" sz="quarter" idx="11"/>
          </p:nvPr>
        </p:nvSpPr>
        <p:spPr>
          <a:xfrm>
            <a:off x="304800" y="6409944"/>
            <a:ext cx="3581400" cy="365760"/>
          </a:xfrm>
        </p:spPr>
        <p:txBody>
          <a:bodyPr/>
          <a:lstStyle/>
          <a:p>
            <a:endParaRPr kumimoji="0" lang="en-US"/>
          </a:p>
        </p:txBody>
      </p:sp>
      <p:sp>
        <p:nvSpPr>
          <p:cNvPr id="15" name="直线连接符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内容占位符 23"/>
          <p:cNvSpPr>
            <a:spLocks noGrp="1"/>
          </p:cNvSpPr>
          <p:nvPr>
            <p:ph sz="quarter" idx="2"/>
          </p:nvPr>
        </p:nvSpPr>
        <p:spPr>
          <a:xfrm>
            <a:off x="301752" y="2471383"/>
            <a:ext cx="4041648" cy="3818404"/>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26" name="内容占位符 25"/>
          <p:cNvSpPr>
            <a:spLocks noGrp="1"/>
          </p:cNvSpPr>
          <p:nvPr>
            <p:ph sz="quarter" idx="4"/>
          </p:nvPr>
        </p:nvSpPr>
        <p:spPr>
          <a:xfrm>
            <a:off x="4800600" y="2471383"/>
            <a:ext cx="4038600" cy="3822192"/>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25" name="椭圆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椭圆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幻灯片编号占位符 8"/>
          <p:cNvSpPr>
            <a:spLocks noGrp="1"/>
          </p:cNvSpPr>
          <p:nvPr>
            <p:ph type="sldNum" sz="quarter" idx="12"/>
          </p:nvPr>
        </p:nvSpPr>
        <p:spPr>
          <a:xfrm>
            <a:off x="4343400" y="1042416"/>
            <a:ext cx="457200" cy="441325"/>
          </a:xfrm>
        </p:spPr>
        <p:txBody>
          <a:bodyPr/>
          <a:lstStyle>
            <a:lvl1pPr algn="ctr">
              <a:defRPr/>
            </a:lvl1pPr>
          </a:lstStyle>
          <a:p>
            <a:pPr algn="ctr" eaLnBrk="1" latinLnBrk="0" hangingPunct="1"/>
            <a:fld id="{2C6B1FF6-39B9-40F5-8B67-33C6354A3D4F}" type="slidenum">
              <a:rPr kumimoji="0" lang="en-US" smtClean="0"/>
              <a:pPr algn="ctr" eaLnBrk="1" latinLnBrk="0" hangingPunct="1"/>
              <a:t>‹#›</a:t>
            </a:fld>
            <a:endParaRPr kumimoji="0" lang="en-US" dirty="0"/>
          </a:p>
        </p:txBody>
      </p:sp>
      <p:sp>
        <p:nvSpPr>
          <p:cNvPr id="23" name="标题 22"/>
          <p:cNvSpPr>
            <a:spLocks noGrp="1"/>
          </p:cNvSpPr>
          <p:nvPr>
            <p:ph type="title"/>
          </p:nvPr>
        </p:nvSpPr>
        <p:spPr/>
        <p:txBody>
          <a:bodyPr rtlCol="0" anchor="b" anchorCtr="0"/>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15/4/18</a:t>
            </a:fld>
            <a:endParaRPr lang="en-US"/>
          </a:p>
        </p:txBody>
      </p:sp>
      <p:sp>
        <p:nvSpPr>
          <p:cNvPr id="4" name="页脚占位符 3"/>
          <p:cNvSpPr>
            <a:spLocks noGrp="1"/>
          </p:cNvSpPr>
          <p:nvPr>
            <p:ph type="ftr" sz="quarter" idx="11"/>
          </p:nvPr>
        </p:nvSpPr>
        <p:spPr/>
        <p:txBody>
          <a:bodyPr/>
          <a:lstStyle/>
          <a:p>
            <a:endParaRPr kumimoji="0" lang="en-US" dirty="0"/>
          </a:p>
        </p:txBody>
      </p:sp>
      <p:sp>
        <p:nvSpPr>
          <p:cNvPr id="5" name="幻灯片编号占位符 4"/>
          <p:cNvSpPr>
            <a:spLocks noGrp="1"/>
          </p:cNvSpPr>
          <p:nvPr>
            <p:ph type="sldNum" sz="quarter" idx="12"/>
          </p:nvPr>
        </p:nvSpPr>
        <p:spPr>
          <a:xfrm>
            <a:off x="4343400" y="1036020"/>
            <a:ext cx="457200" cy="441325"/>
          </a:xfrm>
        </p:spPr>
        <p:txBody>
          <a:bodyPr/>
          <a:lstStyle/>
          <a:p>
            <a:fld id="{2C6B1FF6-39B9-40F5-8B67-33C6354A3D4F}" type="slidenum">
              <a:rPr kumimoji="0" lang="en-US" smtClean="0"/>
              <a:pPr eaLnBrk="1" latinLnBrk="0" hangingPunct="1"/>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7" name="矩形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矩形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矩形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日期占位符 1"/>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15/4/18</a:t>
            </a:fld>
            <a:endParaRPr lang="en-US"/>
          </a:p>
        </p:txBody>
      </p:sp>
      <p:sp>
        <p:nvSpPr>
          <p:cNvPr id="3" name="页脚占位符 2"/>
          <p:cNvSpPr>
            <a:spLocks noGrp="1"/>
          </p:cNvSpPr>
          <p:nvPr>
            <p:ph type="ftr" sz="quarter" idx="11"/>
          </p:nvPr>
        </p:nvSpPr>
        <p:spPr/>
        <p:txBody>
          <a:bodyPr/>
          <a:lstStyle/>
          <a:p>
            <a:endParaRPr kumimoji="0" lang="en-US"/>
          </a:p>
        </p:txBody>
      </p:sp>
      <p:sp>
        <p:nvSpPr>
          <p:cNvPr id="4" name="幻灯片编号占位符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C6B1FF6-39B9-40F5-8B67-33C6354A3D4F}"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9" name="矩形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矩形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矩形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8" name="矩形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直线连接符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内容占位符 19"/>
          <p:cNvSpPr>
            <a:spLocks noGrp="1"/>
          </p:cNvSpPr>
          <p:nvPr>
            <p:ph sz="quarter" idx="1"/>
          </p:nvPr>
        </p:nvSpPr>
        <p:spPr>
          <a:xfrm>
            <a:off x="3124200" y="685800"/>
            <a:ext cx="5638800" cy="54102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10" name="椭圆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椭圆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幻灯片编号占位符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
        <p:nvSpPr>
          <p:cNvPr id="21" name="矩形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日期占位符 4"/>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15/4/18</a:t>
            </a:fld>
            <a:endParaRPr lang="en-US"/>
          </a:p>
        </p:txBody>
      </p:sp>
      <p:sp>
        <p:nvSpPr>
          <p:cNvPr id="6" name="页脚占位符 5"/>
          <p:cNvSpPr>
            <a:spLocks noGrp="1"/>
          </p:cNvSpPr>
          <p:nvPr>
            <p:ph type="ftr" sz="quarter" idx="11"/>
          </p:nvPr>
        </p:nvSpPr>
        <p:spPr>
          <a:xfrm>
            <a:off x="301752" y="6410848"/>
            <a:ext cx="3383280" cy="365760"/>
          </a:xfrm>
        </p:spPr>
        <p:txBody>
          <a:body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1" name="直线连接符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矩形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矩形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矩形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椭圆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椭圆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幻灯片编号占位符 6"/>
          <p:cNvSpPr>
            <a:spLocks noGrp="1"/>
          </p:cNvSpPr>
          <p:nvPr>
            <p:ph type="sldNum" sz="quarter" idx="12"/>
          </p:nvPr>
        </p:nvSpPr>
        <p:spPr>
          <a:xfrm>
            <a:off x="1371600" y="312738"/>
            <a:ext cx="457200" cy="441325"/>
          </a:xfrm>
        </p:spPr>
        <p:txBody>
          <a:bodyPr/>
          <a:lstStyle/>
          <a:p>
            <a:fld id="{2C6B1FF6-39B9-40F5-8B67-33C6354A3D4F}" type="slidenum">
              <a:rPr kumimoji="0" lang="en-US" smtClean="0"/>
              <a:pPr eaLnBrk="1" latinLnBrk="0" hangingPunct="1"/>
              <a:t>‹#›</a:t>
            </a:fld>
            <a:endParaRPr kumimoji="0" lang="en-US" dirty="0"/>
          </a:p>
        </p:txBody>
      </p:sp>
      <p:sp>
        <p:nvSpPr>
          <p:cNvPr id="2" name="标题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3000375" y="609600"/>
            <a:ext cx="5867400" cy="4267200"/>
          </a:xfrm>
        </p:spPr>
        <p:txBody>
          <a:bodyPr/>
          <a:lstStyle>
            <a:lvl1pPr marL="0" indent="0">
              <a:buNone/>
              <a:defRPr sz="3200"/>
            </a:lvl1pPr>
          </a:lstStyle>
          <a:p>
            <a:r>
              <a:rPr kumimoji="0" lang="zh-CN" altLang="en-US" smtClean="0"/>
              <a:t>将图片拖动到占位符，或单击添加图标</a:t>
            </a:r>
            <a:endParaRPr kumimoji="0" lang="en-US" dirty="0"/>
          </a:p>
        </p:txBody>
      </p:sp>
      <p:sp>
        <p:nvSpPr>
          <p:cNvPr id="4" name="文本占位符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22" name="矩形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日期占位符 4"/>
          <p:cNvSpPr>
            <a:spLocks noGrp="1"/>
          </p:cNvSpPr>
          <p:nvPr>
            <p:ph type="dt" sz="half" idx="10"/>
          </p:nvPr>
        </p:nvSpPr>
        <p:spPr>
          <a:xfrm>
            <a:off x="5788152" y="6404984"/>
            <a:ext cx="3044952" cy="365760"/>
          </a:xfrm>
        </p:spPr>
        <p:txBody>
          <a:bodyPr/>
          <a:lstStyle/>
          <a:p>
            <a:pPr eaLnBrk="1" latinLnBrk="0" hangingPunct="1"/>
            <a:fld id="{9D21D778-B565-4D7E-94D7-64010A445B68}" type="datetimeFigureOut">
              <a:rPr lang="en-US" smtClean="0"/>
              <a:pPr eaLnBrk="1" latinLnBrk="0" hangingPunct="1"/>
              <a:t>15/4/18</a:t>
            </a:fld>
            <a:endParaRPr lang="en-US" dirty="0"/>
          </a:p>
        </p:txBody>
      </p:sp>
      <p:sp>
        <p:nvSpPr>
          <p:cNvPr id="6" name="页脚占位符 5"/>
          <p:cNvSpPr>
            <a:spLocks noGrp="1"/>
          </p:cNvSpPr>
          <p:nvPr>
            <p:ph type="ftr" sz="quarter" idx="11"/>
          </p:nvPr>
        </p:nvSpPr>
        <p:spPr>
          <a:xfrm>
            <a:off x="301752" y="6410848"/>
            <a:ext cx="3584448" cy="365760"/>
          </a:xfrm>
        </p:spPr>
        <p:txBody>
          <a:bodyPr/>
          <a:lstStyle/>
          <a:p>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矩形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日期占位符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9D21D778-B565-4D7E-94D7-64010A445B68}" type="datetimeFigureOut">
              <a:rPr lang="en-US" smtClean="0"/>
              <a:pPr algn="r" eaLnBrk="1" latinLnBrk="0" hangingPunct="1"/>
              <a:t>15/4/18</a:t>
            </a:fld>
            <a:endParaRPr lang="en-US" sz="1400" dirty="0">
              <a:solidFill>
                <a:srgbClr val="FFFFFF"/>
              </a:solidFill>
            </a:endParaRPr>
          </a:p>
        </p:txBody>
      </p:sp>
      <p:sp>
        <p:nvSpPr>
          <p:cNvPr id="3" name="页脚占位符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l" eaLnBrk="1" latinLnBrk="0" hangingPunct="1"/>
            <a:endParaRPr kumimoji="0" lang="en-US" dirty="0">
              <a:solidFill>
                <a:srgbClr val="FFFFFF"/>
              </a:solidFill>
            </a:endParaRPr>
          </a:p>
        </p:txBody>
      </p:sp>
      <p:sp>
        <p:nvSpPr>
          <p:cNvPr id="8" name="矩形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直线连接符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椭圆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椭圆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幻灯片编号占位符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sp>
        <p:nvSpPr>
          <p:cNvPr id="22" name="标题占位符 21"/>
          <p:cNvSpPr>
            <a:spLocks noGrp="1"/>
          </p:cNvSpPr>
          <p:nvPr>
            <p:ph type="title"/>
          </p:nvPr>
        </p:nvSpPr>
        <p:spPr>
          <a:xfrm>
            <a:off x="301752" y="228600"/>
            <a:ext cx="8534400" cy="758952"/>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二级</a:t>
            </a:r>
          </a:p>
          <a:p>
            <a:pPr lvl="2" eaLnBrk="1" latinLnBrk="0" hangingPunct="1"/>
            <a:r>
              <a:rPr kumimoji="0" lang="zh-CN" altLang="en-US" smtClean="0"/>
              <a:t>三级</a:t>
            </a:r>
          </a:p>
          <a:p>
            <a:pPr lvl="3" eaLnBrk="1" latinLnBrk="0" hangingPunct="1"/>
            <a:r>
              <a:rPr kumimoji="0" lang="zh-CN" altLang="en-US" smtClean="0"/>
              <a:t>四级</a:t>
            </a:r>
          </a:p>
          <a:p>
            <a:pPr lvl="4" eaLnBrk="1" latinLnBrk="0" hangingPunct="1"/>
            <a:r>
              <a:rPr kumimoji="0" lang="zh-CN" altLang="en-US" smtClean="0"/>
              <a:t>五级</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p:txBody>
          <a:bodyPr/>
          <a:lstStyle/>
          <a:p>
            <a:r>
              <a:rPr kumimoji="1" lang="en-US" altLang="zh-CN" dirty="0" smtClean="0"/>
              <a:t>2011</a:t>
            </a:r>
            <a:r>
              <a:rPr kumimoji="1" lang="zh-CN" altLang="en-US" dirty="0" smtClean="0"/>
              <a:t>级</a:t>
            </a:r>
            <a:r>
              <a:rPr kumimoji="1" lang="en-US" altLang="zh-CN" dirty="0" smtClean="0"/>
              <a:t> </a:t>
            </a:r>
            <a:r>
              <a:rPr kumimoji="1" lang="zh-CN" altLang="en-US" dirty="0" smtClean="0"/>
              <a:t>信息管理与信息系统（软件外包）</a:t>
            </a:r>
            <a:endParaRPr kumimoji="1" lang="en-US" altLang="zh-CN" dirty="0" smtClean="0"/>
          </a:p>
          <a:p>
            <a:r>
              <a:rPr kumimoji="1" lang="zh-CN" altLang="en-US" dirty="0" smtClean="0"/>
              <a:t>李曼</a:t>
            </a:r>
            <a:endParaRPr kumimoji="1" lang="en-US" altLang="zh-CN" dirty="0" smtClean="0"/>
          </a:p>
          <a:p>
            <a:r>
              <a:rPr kumimoji="1" lang="zh-CN" altLang="en-US" dirty="0" smtClean="0"/>
              <a:t>学号：</a:t>
            </a:r>
            <a:r>
              <a:rPr kumimoji="1" lang="en-US" altLang="zh-CN" dirty="0" smtClean="0"/>
              <a:t>201101006019</a:t>
            </a:r>
            <a:endParaRPr kumimoji="1" lang="zh-CN" altLang="en-US" dirty="0"/>
          </a:p>
        </p:txBody>
      </p:sp>
      <p:sp>
        <p:nvSpPr>
          <p:cNvPr id="3" name="标题 2"/>
          <p:cNvSpPr>
            <a:spLocks noGrp="1"/>
          </p:cNvSpPr>
          <p:nvPr>
            <p:ph type="ctrTitle"/>
          </p:nvPr>
        </p:nvSpPr>
        <p:spPr/>
        <p:txBody>
          <a:bodyPr/>
          <a:lstStyle/>
          <a:p>
            <a:r>
              <a:rPr kumimoji="1" lang="zh-CN" altLang="en-US" dirty="0" smtClean="0"/>
              <a:t>基于</a:t>
            </a:r>
            <a:r>
              <a:rPr kumimoji="1" lang="en-US" altLang="zh-CN" dirty="0" err="1" smtClean="0"/>
              <a:t>iOS</a:t>
            </a:r>
            <a:r>
              <a:rPr kumimoji="1" lang="zh-CN" altLang="en-US" dirty="0" smtClean="0"/>
              <a:t>开发的房产应用系统的设计与实现</a:t>
            </a:r>
            <a:endParaRPr kumimoji="1" lang="zh-CN" altLang="en-US" dirty="0"/>
          </a:p>
        </p:txBody>
      </p:sp>
    </p:spTree>
    <p:extLst>
      <p:ext uri="{BB962C8B-B14F-4D97-AF65-F5344CB8AC3E}">
        <p14:creationId xmlns:p14="http://schemas.microsoft.com/office/powerpoint/2010/main" val="241339805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00375" y="4822501"/>
            <a:ext cx="5867400" cy="1575351"/>
          </a:xfrm>
        </p:spPr>
        <p:txBody>
          <a:bodyPr/>
          <a:lstStyle/>
          <a:p>
            <a:r>
              <a:rPr kumimoji="1" lang="zh-CN" altLang="en-US" sz="1600" dirty="0" smtClean="0"/>
              <a:t>房产税费界面描述：</a:t>
            </a:r>
            <a:r>
              <a:rPr kumimoji="1" lang="en-US" altLang="zh-CN" sz="1600" dirty="0" smtClean="0"/>
              <a:t/>
            </a:r>
            <a:br>
              <a:rPr kumimoji="1" lang="en-US" altLang="zh-CN" sz="1600" dirty="0" smtClean="0"/>
            </a:br>
            <a:r>
              <a:rPr lang="zh-CN" altLang="zh-CN" sz="1600" dirty="0" smtClean="0"/>
              <a:t>顶部导航栏</a:t>
            </a:r>
            <a:r>
              <a:rPr lang="zh-CN" altLang="en-US" sz="1600" dirty="0" smtClean="0"/>
              <a:t>通过</a:t>
            </a:r>
            <a:r>
              <a:rPr lang="en-US" altLang="zh-CN" sz="1600" dirty="0" err="1" smtClean="0"/>
              <a:t>UISwitc</a:t>
            </a:r>
            <a:r>
              <a:rPr lang="zh-CN" altLang="zh-CN" sz="1600" dirty="0"/>
              <a:t>控件，完成</a:t>
            </a:r>
            <a:r>
              <a:rPr lang="zh-CN" altLang="en-US" sz="1600" dirty="0"/>
              <a:t>房税、商贷、公积金三个</a:t>
            </a:r>
            <a:r>
              <a:rPr lang="zh-CN" altLang="zh-CN" sz="1600" dirty="0"/>
              <a:t>视图间的切换</a:t>
            </a:r>
            <a:r>
              <a:rPr lang="zh-CN" altLang="zh-CN" sz="1600" dirty="0" smtClean="0"/>
              <a:t>；</a:t>
            </a:r>
            <a:r>
              <a:rPr lang="en-US" altLang="zh-CN" sz="1600" dirty="0" err="1" smtClean="0"/>
              <a:t>UITableViewCell</a:t>
            </a:r>
            <a:r>
              <a:rPr lang="zh-CN" altLang="zh-CN" sz="1600" dirty="0" smtClean="0"/>
              <a:t>动态添加</a:t>
            </a:r>
            <a:r>
              <a:rPr lang="zh-CN" altLang="en-US" sz="1600" dirty="0" smtClean="0"/>
              <a:t>和</a:t>
            </a:r>
            <a:r>
              <a:rPr lang="zh-CN" altLang="zh-CN" sz="1600" dirty="0" smtClean="0"/>
              <a:t>删除</a:t>
            </a:r>
            <a:r>
              <a:rPr lang="zh-CN" altLang="en-US" sz="1600" dirty="0"/>
              <a:t>；</a:t>
            </a:r>
            <a:r>
              <a:rPr lang="en-US" altLang="zh-CN" sz="1600" dirty="0" err="1" smtClean="0"/>
              <a:t>UILable</a:t>
            </a:r>
            <a:r>
              <a:rPr lang="zh-CN" altLang="zh-CN" sz="1600" dirty="0"/>
              <a:t>自适应文本大小；</a:t>
            </a:r>
            <a:r>
              <a:rPr lang="en-US" altLang="zh-CN" sz="1600" dirty="0" err="1"/>
              <a:t>UIImageView</a:t>
            </a:r>
            <a:r>
              <a:rPr lang="zh-CN" altLang="zh-CN" sz="1600" dirty="0"/>
              <a:t>手势缩放；</a:t>
            </a:r>
            <a:r>
              <a:rPr lang="en-US" altLang="zh-CN" sz="1600" dirty="0" err="1"/>
              <a:t>UIPickerView</a:t>
            </a:r>
            <a:r>
              <a:rPr lang="zh-CN" altLang="zh-CN" sz="1600" dirty="0"/>
              <a:t>菜单选择</a:t>
            </a:r>
            <a:r>
              <a:rPr lang="zh-CN" altLang="zh-CN" sz="1600" dirty="0" smtClean="0"/>
              <a:t>，</a:t>
            </a:r>
            <a:r>
              <a:rPr lang="en-US" altLang="zh-CN" sz="1600" dirty="0" err="1" smtClean="0"/>
              <a:t>MFMessageComposeViewController</a:t>
            </a:r>
            <a:r>
              <a:rPr lang="zh-CN" altLang="zh-CN" sz="1600" dirty="0"/>
              <a:t>，实现系统短信发送功</a:t>
            </a:r>
            <a:r>
              <a:rPr lang="zh-CN" altLang="zh-CN" sz="1600" dirty="0" smtClean="0"/>
              <a:t>能</a:t>
            </a:r>
            <a:r>
              <a:rPr lang="zh-CN" altLang="en-US" sz="1600" dirty="0" smtClean="0"/>
              <a:t>。</a:t>
            </a:r>
            <a:endParaRPr kumimoji="1" lang="zh-CN" altLang="en-US" sz="1600" dirty="0"/>
          </a:p>
        </p:txBody>
      </p:sp>
      <p:sp>
        <p:nvSpPr>
          <p:cNvPr id="4" name="文本占位符 3"/>
          <p:cNvSpPr>
            <a:spLocks noGrp="1"/>
          </p:cNvSpPr>
          <p:nvPr>
            <p:ph type="body" sz="half" idx="2"/>
          </p:nvPr>
        </p:nvSpPr>
        <p:spPr/>
        <p:txBody>
          <a:bodyPr>
            <a:normAutofit/>
          </a:bodyPr>
          <a:lstStyle/>
          <a:p>
            <a:pPr algn="ctr"/>
            <a:r>
              <a:rPr kumimoji="1" lang="zh-CN" altLang="en-US" sz="2000" dirty="0" smtClean="0"/>
              <a:t>房产税费模块简介：</a:t>
            </a:r>
            <a:endParaRPr kumimoji="1" lang="en-US" altLang="zh-CN" sz="2000" dirty="0" smtClean="0"/>
          </a:p>
          <a:p>
            <a:r>
              <a:rPr lang="zh-CN" altLang="zh-CN" sz="1800" dirty="0" smtClean="0"/>
              <a:t>房产税费</a:t>
            </a:r>
            <a:r>
              <a:rPr lang="zh-CN" altLang="en-US" sz="1800" dirty="0" smtClean="0"/>
              <a:t>模块是应用的核心功能模块，集房产税费、计算历史、房产常识、短信发送为一体</a:t>
            </a:r>
            <a:r>
              <a:rPr lang="zh-CN" altLang="zh-CN" sz="1800" dirty="0" smtClean="0"/>
              <a:t>，，</a:t>
            </a:r>
            <a:r>
              <a:rPr lang="zh-CN" altLang="zh-CN" sz="1800" dirty="0"/>
              <a:t>将房产税费的所有功能集于菜单，大大减少冗余界面，功能设计合理，逻辑清晰。</a:t>
            </a:r>
          </a:p>
          <a:p>
            <a:pPr lvl="0"/>
            <a:endParaRPr lang="zh-CN" altLang="zh-CN" dirty="0"/>
          </a:p>
          <a:p>
            <a:endParaRPr kumimoji="1" lang="en-US" altLang="zh-CN" dirty="0" smtClean="0"/>
          </a:p>
          <a:p>
            <a:endParaRPr kumimoji="1" lang="zh-CN" altLang="en-US" dirty="0"/>
          </a:p>
        </p:txBody>
      </p:sp>
      <p:pic>
        <p:nvPicPr>
          <p:cNvPr id="17" name="图片占位符 16" descr="iOS Simulator Screen Shot 2015年4月17日 上午2.24.11.png"/>
          <p:cNvPicPr>
            <a:picLocks noGrp="1" noChangeAspect="1"/>
          </p:cNvPicPr>
          <p:nvPr>
            <p:ph type="pic" idx="1"/>
          </p:nvPr>
        </p:nvPicPr>
        <p:blipFill>
          <a:blip r:embed="rId2">
            <a:extLst>
              <a:ext uri="{28A0092B-C50C-407E-A947-70E740481C1C}">
                <a14:useLocalDpi xmlns:a14="http://schemas.microsoft.com/office/drawing/2010/main" val="0"/>
              </a:ext>
            </a:extLst>
          </a:blip>
          <a:srcRect l="-72031" r="-72031"/>
          <a:stretch>
            <a:fillRect/>
          </a:stretch>
        </p:blipFill>
        <p:spPr/>
      </p:pic>
    </p:spTree>
    <p:extLst>
      <p:ext uri="{BB962C8B-B14F-4D97-AF65-F5344CB8AC3E}">
        <p14:creationId xmlns:p14="http://schemas.microsoft.com/office/powerpoint/2010/main" val="423116832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00375" y="5029199"/>
            <a:ext cx="5867400" cy="1336503"/>
          </a:xfrm>
        </p:spPr>
        <p:txBody>
          <a:bodyPr/>
          <a:lstStyle/>
          <a:p>
            <a:r>
              <a:rPr kumimoji="1" lang="zh-CN" altLang="en-US" sz="1600" dirty="0" smtClean="0"/>
              <a:t>房市资讯界面描述：</a:t>
            </a:r>
            <a:r>
              <a:rPr kumimoji="1" lang="en-US" altLang="zh-CN" sz="1600" dirty="0" smtClean="0"/>
              <a:t/>
            </a:r>
            <a:br>
              <a:rPr kumimoji="1" lang="en-US" altLang="zh-CN" sz="1600" dirty="0" smtClean="0"/>
            </a:br>
            <a:r>
              <a:rPr lang="zh-CN" altLang="zh-CN" sz="1600" dirty="0"/>
              <a:t>使用</a:t>
            </a:r>
            <a:r>
              <a:rPr lang="en-US" altLang="zh-CN" sz="1600" dirty="0"/>
              <a:t>AF </a:t>
            </a:r>
            <a:r>
              <a:rPr lang="en-US" altLang="zh-CN" sz="1600" dirty="0" err="1"/>
              <a:t>netWorking</a:t>
            </a:r>
            <a:r>
              <a:rPr lang="zh-CN" altLang="zh-CN" sz="1600" dirty="0"/>
              <a:t>请求网络数据；</a:t>
            </a:r>
            <a:r>
              <a:rPr lang="en-US" altLang="zh-CN" sz="1600" dirty="0" err="1"/>
              <a:t>SDWebImage</a:t>
            </a:r>
            <a:r>
              <a:rPr lang="zh-CN" altLang="zh-CN" sz="1600" dirty="0" smtClean="0"/>
              <a:t>异步加载网络图片；</a:t>
            </a:r>
            <a:r>
              <a:rPr lang="en-US" altLang="zh-CN" sz="1600" dirty="0" err="1" smtClean="0"/>
              <a:t>MJRefresh</a:t>
            </a:r>
            <a:r>
              <a:rPr lang="zh-CN" altLang="zh-CN" sz="1600" dirty="0"/>
              <a:t>实现</a:t>
            </a:r>
            <a:r>
              <a:rPr lang="en-US" altLang="zh-CN" sz="1600" dirty="0"/>
              <a:t>UI </a:t>
            </a:r>
            <a:r>
              <a:rPr lang="en-US" altLang="zh-CN" sz="1600" dirty="0" err="1"/>
              <a:t>TableView</a:t>
            </a:r>
            <a:r>
              <a:rPr lang="zh-CN" altLang="zh-CN" sz="1600" dirty="0"/>
              <a:t>的下拉刷新，上拉加载</a:t>
            </a:r>
            <a:r>
              <a:rPr lang="zh-CN" altLang="zh-CN" sz="1600" dirty="0" smtClean="0"/>
              <a:t>；</a:t>
            </a:r>
            <a:r>
              <a:rPr lang="en-US" altLang="zh-CN" sz="1600" dirty="0" err="1" smtClean="0"/>
              <a:t>UITableViewCell</a:t>
            </a:r>
            <a:r>
              <a:rPr lang="zh-CN" altLang="zh-CN" sz="1600" dirty="0" smtClean="0"/>
              <a:t>自定制</a:t>
            </a:r>
            <a:r>
              <a:rPr lang="zh-CN" altLang="zh-CN" sz="1600" dirty="0"/>
              <a:t>，</a:t>
            </a:r>
            <a:r>
              <a:rPr lang="zh-CN" altLang="zh-CN" sz="1600" dirty="0" smtClean="0"/>
              <a:t>展示网络资讯数据；使用</a:t>
            </a:r>
            <a:r>
              <a:rPr lang="en-US" altLang="zh-CN" sz="1600" dirty="0" err="1" smtClean="0"/>
              <a:t>SDWebImage</a:t>
            </a:r>
            <a:r>
              <a:rPr lang="zh-CN" altLang="zh-CN" sz="1600" dirty="0" smtClean="0"/>
              <a:t>实现图片展示</a:t>
            </a:r>
            <a:r>
              <a:rPr lang="zh-CN" altLang="en-US" sz="1600" dirty="0" smtClean="0"/>
              <a:t>等。</a:t>
            </a:r>
            <a:endParaRPr kumimoji="1" lang="zh-CN" altLang="en-US" sz="1600" dirty="0"/>
          </a:p>
        </p:txBody>
      </p:sp>
      <p:pic>
        <p:nvPicPr>
          <p:cNvPr id="5" name="图片占位符 4" descr="iOS Simulator Screen Shot 2015年4月17日 上午2.27.19.png"/>
          <p:cNvPicPr>
            <a:picLocks noGrp="1" noChangeAspect="1"/>
          </p:cNvPicPr>
          <p:nvPr>
            <p:ph type="pic" idx="1"/>
          </p:nvPr>
        </p:nvPicPr>
        <p:blipFill>
          <a:blip r:embed="rId2">
            <a:extLst>
              <a:ext uri="{28A0092B-C50C-407E-A947-70E740481C1C}">
                <a14:useLocalDpi xmlns:a14="http://schemas.microsoft.com/office/drawing/2010/main" val="0"/>
              </a:ext>
            </a:extLst>
          </a:blip>
          <a:srcRect l="-72031" r="-72031"/>
          <a:stretch>
            <a:fillRect/>
          </a:stretch>
        </p:blipFill>
        <p:spPr/>
      </p:pic>
      <p:sp>
        <p:nvSpPr>
          <p:cNvPr id="4" name="文本占位符 3"/>
          <p:cNvSpPr>
            <a:spLocks noGrp="1"/>
          </p:cNvSpPr>
          <p:nvPr>
            <p:ph type="body" sz="half" idx="2"/>
          </p:nvPr>
        </p:nvSpPr>
        <p:spPr/>
        <p:txBody>
          <a:bodyPr/>
          <a:lstStyle/>
          <a:p>
            <a:pPr algn="ctr"/>
            <a:r>
              <a:rPr kumimoji="1" lang="zh-CN" altLang="en-US" sz="2000" dirty="0" smtClean="0"/>
              <a:t>房市资讯模块简介：</a:t>
            </a:r>
            <a:endParaRPr kumimoji="1" lang="en-US" altLang="zh-CN" sz="2000" dirty="0" smtClean="0"/>
          </a:p>
          <a:p>
            <a:pPr lvl="0"/>
            <a:r>
              <a:rPr lang="zh-CN" altLang="zh-CN" sz="1800" dirty="0" smtClean="0"/>
              <a:t>房市资讯</a:t>
            </a:r>
            <a:r>
              <a:rPr lang="zh-CN" altLang="en-US" sz="1800" dirty="0" smtClean="0"/>
              <a:t>模块用于</a:t>
            </a:r>
            <a:r>
              <a:rPr lang="zh-CN" altLang="zh-CN" sz="1800" dirty="0" smtClean="0"/>
              <a:t>向用户展示房产</a:t>
            </a:r>
            <a:r>
              <a:rPr lang="zh-CN" altLang="en-US" sz="1800" dirty="0" smtClean="0"/>
              <a:t>市场</a:t>
            </a:r>
            <a:r>
              <a:rPr lang="zh-CN" altLang="zh-CN" sz="1800" dirty="0" smtClean="0"/>
              <a:t>最新资讯</a:t>
            </a:r>
            <a:r>
              <a:rPr lang="zh-CN" altLang="zh-CN" sz="1800" dirty="0"/>
              <a:t>，通过自定制</a:t>
            </a:r>
            <a:r>
              <a:rPr lang="en-US" altLang="zh-CN" sz="1800" dirty="0"/>
              <a:t>cell</a:t>
            </a:r>
            <a:r>
              <a:rPr lang="zh-CN" altLang="zh-CN" sz="1800" dirty="0"/>
              <a:t>，实现多种样式单元格数据的展示，界面集成下拉刷新，上拉加载，提高界面的流畅性。资讯详情页，以纯文字的展示，便于用户快捷获取房市信</a:t>
            </a:r>
            <a:r>
              <a:rPr lang="zh-CN" altLang="zh-CN" sz="1800" dirty="0" smtClean="0"/>
              <a:t>息</a:t>
            </a:r>
            <a:r>
              <a:rPr lang="zh-CN" altLang="en-US" sz="1800" dirty="0" smtClean="0"/>
              <a:t>。</a:t>
            </a:r>
            <a:endParaRPr lang="zh-CN" altLang="zh-CN" sz="1800" dirty="0"/>
          </a:p>
          <a:p>
            <a:endParaRPr kumimoji="1" lang="zh-CN" altLang="en-US" dirty="0"/>
          </a:p>
        </p:txBody>
      </p:sp>
    </p:spTree>
    <p:extLst>
      <p:ext uri="{BB962C8B-B14F-4D97-AF65-F5344CB8AC3E}">
        <p14:creationId xmlns:p14="http://schemas.microsoft.com/office/powerpoint/2010/main" val="52381505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00375" y="5029199"/>
            <a:ext cx="5867400" cy="1336503"/>
          </a:xfrm>
        </p:spPr>
        <p:txBody>
          <a:bodyPr/>
          <a:lstStyle/>
          <a:p>
            <a:r>
              <a:rPr kumimoji="1" lang="zh-CN" altLang="en-US" sz="1600" dirty="0" smtClean="0"/>
              <a:t>房价走势界面描述：</a:t>
            </a:r>
            <a:r>
              <a:rPr kumimoji="1" lang="en-US" altLang="zh-CN" sz="1600" dirty="0" smtClean="0"/>
              <a:t/>
            </a:r>
            <a:br>
              <a:rPr kumimoji="1" lang="en-US" altLang="zh-CN" sz="1600" dirty="0" smtClean="0"/>
            </a:br>
            <a:r>
              <a:rPr lang="zh-CN" altLang="zh-CN" sz="1600" dirty="0"/>
              <a:t>房价走势使用</a:t>
            </a:r>
            <a:r>
              <a:rPr lang="en-US" altLang="zh-CN" sz="1600" dirty="0" err="1"/>
              <a:t>UIActivityIndicatorView</a:t>
            </a:r>
            <a:r>
              <a:rPr lang="zh-CN" altLang="zh-CN" sz="1600" dirty="0"/>
              <a:t>活动指示器，网络请求时，显示加载动画，读取本地</a:t>
            </a:r>
            <a:r>
              <a:rPr lang="en-US" altLang="zh-CN" sz="1600" dirty="0" err="1"/>
              <a:t>plist</a:t>
            </a:r>
            <a:r>
              <a:rPr lang="zh-CN" altLang="zh-CN" sz="1600" dirty="0"/>
              <a:t>文件资源，展示相关数据；使用</a:t>
            </a:r>
            <a:r>
              <a:rPr lang="en-US" altLang="zh-CN" sz="1600" dirty="0" err="1"/>
              <a:t>UIProgressView</a:t>
            </a:r>
            <a:r>
              <a:rPr lang="zh-CN" altLang="zh-CN" sz="1600" dirty="0"/>
              <a:t>进度条，动态绘制关注度和房价；使用</a:t>
            </a:r>
            <a:r>
              <a:rPr lang="en-US" altLang="zh-CN" sz="1600" dirty="0" err="1"/>
              <a:t>UITableView</a:t>
            </a:r>
            <a:r>
              <a:rPr lang="zh-CN" altLang="zh-CN" sz="1600" dirty="0"/>
              <a:t>的索引、</a:t>
            </a:r>
            <a:r>
              <a:rPr lang="zh-CN" altLang="zh-CN" sz="1600" dirty="0" smtClean="0"/>
              <a:t>分区标题</a:t>
            </a:r>
            <a:r>
              <a:rPr lang="zh-CN" altLang="en-US" sz="1600" dirty="0" smtClean="0"/>
              <a:t>等。</a:t>
            </a:r>
            <a:endParaRPr kumimoji="1" lang="zh-CN" altLang="en-US" sz="1600" dirty="0"/>
          </a:p>
        </p:txBody>
      </p:sp>
      <p:pic>
        <p:nvPicPr>
          <p:cNvPr id="5" name="图片占位符 4" descr="iOS Simulator Screen Shot 2015年4月17日 上午2.25.34.png"/>
          <p:cNvPicPr>
            <a:picLocks noGrp="1" noChangeAspect="1"/>
          </p:cNvPicPr>
          <p:nvPr>
            <p:ph type="pic" idx="1"/>
          </p:nvPr>
        </p:nvPicPr>
        <p:blipFill>
          <a:blip r:embed="rId2">
            <a:extLst>
              <a:ext uri="{28A0092B-C50C-407E-A947-70E740481C1C}">
                <a14:useLocalDpi xmlns:a14="http://schemas.microsoft.com/office/drawing/2010/main" val="0"/>
              </a:ext>
            </a:extLst>
          </a:blip>
          <a:srcRect l="-72031" r="-72031"/>
          <a:stretch>
            <a:fillRect/>
          </a:stretch>
        </p:blipFill>
        <p:spPr/>
      </p:pic>
      <p:sp>
        <p:nvSpPr>
          <p:cNvPr id="4" name="文本占位符 3"/>
          <p:cNvSpPr>
            <a:spLocks noGrp="1"/>
          </p:cNvSpPr>
          <p:nvPr>
            <p:ph type="body" sz="half" idx="2"/>
          </p:nvPr>
        </p:nvSpPr>
        <p:spPr/>
        <p:txBody>
          <a:bodyPr/>
          <a:lstStyle/>
          <a:p>
            <a:pPr algn="ctr"/>
            <a:r>
              <a:rPr kumimoji="1" lang="zh-CN" altLang="en-US" sz="2000" dirty="0" smtClean="0"/>
              <a:t>房价走势模块简介：</a:t>
            </a:r>
            <a:endParaRPr kumimoji="1" lang="en-US" altLang="zh-CN" sz="2000" dirty="0" smtClean="0"/>
          </a:p>
          <a:p>
            <a:pPr lvl="0"/>
            <a:r>
              <a:rPr lang="zh-CN" altLang="zh-CN" sz="1800" dirty="0" smtClean="0"/>
              <a:t>房价走势</a:t>
            </a:r>
            <a:r>
              <a:rPr lang="zh-CN" altLang="en-US" sz="1800" dirty="0" smtClean="0"/>
              <a:t>模块</a:t>
            </a:r>
            <a:r>
              <a:rPr lang="zh-CN" altLang="zh-CN" sz="1800" dirty="0" smtClean="0"/>
              <a:t>：</a:t>
            </a:r>
            <a:r>
              <a:rPr lang="zh-CN" altLang="zh-CN" sz="1800" dirty="0"/>
              <a:t>按周、月动态绘制城市的房价走势折线图，房价走势一目了然；动画展示热门地区的关注度和房价，了解热门区域的房市行情；城市切换，</a:t>
            </a:r>
            <a:r>
              <a:rPr lang="zh-CN" altLang="zh-CN" sz="1800" dirty="0" smtClean="0"/>
              <a:t>了解各地房价趋势。</a:t>
            </a:r>
            <a:endParaRPr lang="zh-CN" altLang="zh-CN" sz="1800" dirty="0"/>
          </a:p>
          <a:p>
            <a:endParaRPr kumimoji="1" lang="zh-CN" altLang="en-US" dirty="0"/>
          </a:p>
        </p:txBody>
      </p:sp>
    </p:spTree>
    <p:extLst>
      <p:ext uri="{BB962C8B-B14F-4D97-AF65-F5344CB8AC3E}">
        <p14:creationId xmlns:p14="http://schemas.microsoft.com/office/powerpoint/2010/main" val="113343151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00375" y="5029200"/>
            <a:ext cx="5867400" cy="1352578"/>
          </a:xfrm>
        </p:spPr>
        <p:txBody>
          <a:bodyPr/>
          <a:lstStyle/>
          <a:p>
            <a:r>
              <a:rPr kumimoji="1" lang="zh-CN" altLang="en-US" sz="1600" dirty="0" smtClean="0"/>
              <a:t>更多模块界面描述：</a:t>
            </a:r>
            <a:r>
              <a:rPr kumimoji="1" lang="en-US" altLang="zh-CN" sz="1600" dirty="0" smtClean="0"/>
              <a:t/>
            </a:r>
            <a:br>
              <a:rPr kumimoji="1" lang="en-US" altLang="zh-CN" sz="1600" dirty="0" smtClean="0"/>
            </a:br>
            <a:r>
              <a:rPr lang="zh-CN" altLang="zh-CN" sz="1600" dirty="0"/>
              <a:t>更多模块使用</a:t>
            </a:r>
            <a:r>
              <a:rPr lang="en-US" altLang="zh-CN" sz="1600" dirty="0" err="1"/>
              <a:t>UIAlertView</a:t>
            </a:r>
            <a:r>
              <a:rPr lang="zh-CN" altLang="zh-CN" sz="1600" dirty="0"/>
              <a:t>弹出消息提示框</a:t>
            </a:r>
            <a:r>
              <a:rPr lang="zh-CN" altLang="zh-CN" sz="1600" dirty="0" smtClean="0"/>
              <a:t>，</a:t>
            </a:r>
            <a:r>
              <a:rPr lang="zh-CN" altLang="en-US" sz="1600" dirty="0" smtClean="0"/>
              <a:t>使用</a:t>
            </a:r>
            <a:r>
              <a:rPr lang="en-US" altLang="zh-CN" sz="1600" dirty="0" err="1" smtClean="0"/>
              <a:t>SDWebImage</a:t>
            </a:r>
            <a:r>
              <a:rPr lang="zh-CN" altLang="en-US" sz="1600" dirty="0" smtClean="0"/>
              <a:t>计算清除缓存数据；使用</a:t>
            </a:r>
            <a:r>
              <a:rPr lang="zh-CN" altLang="zh-CN" sz="1600" dirty="0" smtClean="0"/>
              <a:t>第三方</a:t>
            </a:r>
            <a:r>
              <a:rPr lang="en-US" altLang="zh-CN" sz="1600" dirty="0" err="1"/>
              <a:t>SMTPSenderViewController</a:t>
            </a:r>
            <a:r>
              <a:rPr lang="zh-CN" altLang="zh-CN" sz="1600" dirty="0" smtClean="0"/>
              <a:t>意见反馈</a:t>
            </a:r>
            <a:r>
              <a:rPr lang="zh-CN" altLang="zh-CN" sz="1600" dirty="0"/>
              <a:t>，发送邮</a:t>
            </a:r>
            <a:r>
              <a:rPr lang="zh-CN" altLang="zh-CN" sz="1600" dirty="0" smtClean="0"/>
              <a:t>件</a:t>
            </a:r>
            <a:r>
              <a:rPr lang="en-US" altLang="zh-CN" sz="1600" dirty="0" smtClean="0"/>
              <a:t>;</a:t>
            </a:r>
            <a:r>
              <a:rPr lang="zh-CN" altLang="en-US" sz="1600" dirty="0" smtClean="0"/>
              <a:t>使用</a:t>
            </a:r>
            <a:r>
              <a:rPr lang="en-US" altLang="zh-CN" sz="1600" dirty="0" err="1" smtClean="0"/>
              <a:t>UIWebView</a:t>
            </a:r>
            <a:r>
              <a:rPr lang="zh-CN" altLang="en-US" sz="1600" dirty="0" smtClean="0"/>
              <a:t>实现应用内展示网页数据等。</a:t>
            </a:r>
            <a:endParaRPr kumimoji="1" lang="zh-CN" altLang="en-US" sz="1600" dirty="0"/>
          </a:p>
        </p:txBody>
      </p:sp>
      <p:pic>
        <p:nvPicPr>
          <p:cNvPr id="5" name="图片占位符 4" descr="iOS Simulator Screen Shot 2015年4月17日 上午2.26.06.png"/>
          <p:cNvPicPr>
            <a:picLocks noGrp="1" noChangeAspect="1"/>
          </p:cNvPicPr>
          <p:nvPr>
            <p:ph type="pic" idx="1"/>
          </p:nvPr>
        </p:nvPicPr>
        <p:blipFill>
          <a:blip r:embed="rId2">
            <a:extLst>
              <a:ext uri="{28A0092B-C50C-407E-A947-70E740481C1C}">
                <a14:useLocalDpi xmlns:a14="http://schemas.microsoft.com/office/drawing/2010/main" val="0"/>
              </a:ext>
            </a:extLst>
          </a:blip>
          <a:srcRect l="-72031" r="-72031"/>
          <a:stretch>
            <a:fillRect/>
          </a:stretch>
        </p:blipFill>
        <p:spPr/>
      </p:pic>
      <p:sp>
        <p:nvSpPr>
          <p:cNvPr id="4" name="文本占位符 3"/>
          <p:cNvSpPr>
            <a:spLocks noGrp="1"/>
          </p:cNvSpPr>
          <p:nvPr>
            <p:ph type="body" sz="half" idx="2"/>
          </p:nvPr>
        </p:nvSpPr>
        <p:spPr/>
        <p:txBody>
          <a:bodyPr/>
          <a:lstStyle/>
          <a:p>
            <a:pPr algn="ctr"/>
            <a:r>
              <a:rPr kumimoji="1" lang="zh-CN" altLang="en-US" dirty="0" smtClean="0"/>
              <a:t>更多模块简介：</a:t>
            </a:r>
            <a:endParaRPr kumimoji="1" lang="en-US" altLang="zh-CN" dirty="0" smtClean="0"/>
          </a:p>
          <a:p>
            <a:r>
              <a:rPr lang="zh-CN" altLang="zh-CN" sz="1800" dirty="0" smtClean="0"/>
              <a:t>更多</a:t>
            </a:r>
            <a:r>
              <a:rPr lang="zh-CN" altLang="en-US" sz="1800" dirty="0" smtClean="0"/>
              <a:t>模块用于</a:t>
            </a:r>
            <a:r>
              <a:rPr lang="zh-CN" altLang="zh-CN" sz="1800" dirty="0" smtClean="0"/>
              <a:t>向用户</a:t>
            </a:r>
            <a:r>
              <a:rPr lang="zh-CN" altLang="zh-CN" sz="1800" dirty="0"/>
              <a:t>提供更人性化的需求，及时意见反馈，清理应用缓存，友情链接，</a:t>
            </a:r>
            <a:r>
              <a:rPr lang="zh-CN" altLang="zh-CN" sz="1800" dirty="0" smtClean="0"/>
              <a:t>真正的服务</a:t>
            </a:r>
            <a:r>
              <a:rPr lang="zh-CN" altLang="en-US" sz="1800" dirty="0" smtClean="0"/>
              <a:t>于</a:t>
            </a:r>
            <a:r>
              <a:rPr lang="zh-CN" altLang="zh-CN" sz="1800" dirty="0" smtClean="0"/>
              <a:t>用户</a:t>
            </a:r>
            <a:r>
              <a:rPr lang="zh-CN" altLang="en-US" sz="1800" dirty="0" smtClean="0"/>
              <a:t>。</a:t>
            </a:r>
            <a:endParaRPr kumimoji="1" lang="zh-CN" altLang="en-US" sz="1800" dirty="0"/>
          </a:p>
        </p:txBody>
      </p:sp>
    </p:spTree>
    <p:extLst>
      <p:ext uri="{BB962C8B-B14F-4D97-AF65-F5344CB8AC3E}">
        <p14:creationId xmlns:p14="http://schemas.microsoft.com/office/powerpoint/2010/main" val="99524480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smtClean="0"/>
              <a:t>谢谢</a:t>
            </a:r>
            <a:endParaRPr kumimoji="1" lang="zh-CN" altLang="en-US" dirty="0"/>
          </a:p>
        </p:txBody>
      </p:sp>
    </p:spTree>
    <p:extLst>
      <p:ext uri="{BB962C8B-B14F-4D97-AF65-F5344CB8AC3E}">
        <p14:creationId xmlns:p14="http://schemas.microsoft.com/office/powerpoint/2010/main" val="133614392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课题背景</a:t>
            </a:r>
            <a:endParaRPr kumimoji="1" lang="zh-CN" altLang="en-US" dirty="0"/>
          </a:p>
        </p:txBody>
      </p:sp>
      <p:sp>
        <p:nvSpPr>
          <p:cNvPr id="3" name="内容占位符 2"/>
          <p:cNvSpPr>
            <a:spLocks noGrp="1"/>
          </p:cNvSpPr>
          <p:nvPr>
            <p:ph sz="quarter" idx="1"/>
          </p:nvPr>
        </p:nvSpPr>
        <p:spPr/>
        <p:txBody>
          <a:bodyPr>
            <a:normAutofit lnSpcReduction="10000"/>
          </a:bodyPr>
          <a:lstStyle/>
          <a:p>
            <a:r>
              <a:rPr lang="zh-CN" altLang="zh-CN" dirty="0"/>
              <a:t>随着宽带无线接入技术和移动终端技术的飞速发展，人们迫切希望能够随时随地方便地从互联网获取信息和服务，移动互联网应运而生并迅猛发展。在我国互联网的发展过程中，</a:t>
            </a:r>
            <a:r>
              <a:rPr lang="en-US" altLang="zh-CN" dirty="0"/>
              <a:t>PC</a:t>
            </a:r>
            <a:r>
              <a:rPr lang="zh-CN" altLang="zh-CN" dirty="0"/>
              <a:t>互联网已日趋饱和，移动互联网却呈现井喷式发展。伴随着移动终端价格的下降及</a:t>
            </a:r>
            <a:r>
              <a:rPr lang="en-US" altLang="zh-CN" dirty="0" err="1"/>
              <a:t>wifi</a:t>
            </a:r>
            <a:r>
              <a:rPr lang="zh-CN" altLang="zh-CN" dirty="0"/>
              <a:t>的广泛铺设，移动网民呈现爆发趋势。</a:t>
            </a:r>
          </a:p>
          <a:p>
            <a:r>
              <a:rPr lang="zh-CN" altLang="zh-CN" dirty="0"/>
              <a:t>移动互联网的发展，也带来了移动</a:t>
            </a:r>
            <a:r>
              <a:rPr lang="en-US" altLang="zh-CN" dirty="0"/>
              <a:t>APP</a:t>
            </a:r>
            <a:r>
              <a:rPr lang="zh-CN" altLang="zh-CN" dirty="0"/>
              <a:t>应用的爆炸式增长</a:t>
            </a:r>
            <a:r>
              <a:rPr lang="zh-CN" altLang="zh-CN" dirty="0" smtClean="0"/>
              <a:t>。现今移动终端设备应用广泛</a:t>
            </a:r>
            <a:r>
              <a:rPr lang="zh-CN" altLang="zh-CN" dirty="0"/>
              <a:t>，相应的</a:t>
            </a:r>
            <a:r>
              <a:rPr lang="zh-CN" altLang="zh-CN" dirty="0">
                <a:hlinkClick r:id="" action="ppaction://noaction"/>
              </a:rPr>
              <a:t>程序开发</a:t>
            </a:r>
            <a:r>
              <a:rPr lang="zh-CN" altLang="zh-CN" dirty="0"/>
              <a:t>十分流行，制作</a:t>
            </a:r>
            <a:r>
              <a:rPr lang="en-US" altLang="zh-CN" dirty="0"/>
              <a:t>APP</a:t>
            </a:r>
            <a:r>
              <a:rPr lang="zh-CN" altLang="zh-CN" dirty="0"/>
              <a:t>应用成为主流，市场上应用最广的移动终端操作系统就是</a:t>
            </a:r>
            <a:r>
              <a:rPr lang="en-US" altLang="zh-CN" dirty="0"/>
              <a:t>android</a:t>
            </a:r>
            <a:r>
              <a:rPr lang="zh-CN" altLang="zh-CN" dirty="0"/>
              <a:t>和</a:t>
            </a:r>
            <a:r>
              <a:rPr lang="en-US" altLang="zh-CN" dirty="0" err="1"/>
              <a:t>iOS</a:t>
            </a:r>
            <a:r>
              <a:rPr lang="zh-CN" altLang="zh-CN" dirty="0" smtClean="0"/>
              <a:t>。</a:t>
            </a:r>
            <a:r>
              <a:rPr lang="zh-CN" altLang="en-US" dirty="0" smtClean="0"/>
              <a:t>本项目是采用</a:t>
            </a:r>
            <a:r>
              <a:rPr lang="en-US" altLang="zh-CN" dirty="0" err="1" smtClean="0"/>
              <a:t>iOS</a:t>
            </a:r>
            <a:r>
              <a:rPr lang="zh-CN" altLang="en-US" dirty="0" smtClean="0"/>
              <a:t>操作系统设计开发。</a:t>
            </a:r>
            <a:endParaRPr lang="zh-CN" altLang="zh-CN" dirty="0"/>
          </a:p>
          <a:p>
            <a:endParaRPr kumimoji="1" lang="zh-CN" altLang="en-US" dirty="0"/>
          </a:p>
        </p:txBody>
      </p:sp>
    </p:spTree>
    <p:extLst>
      <p:ext uri="{BB962C8B-B14F-4D97-AF65-F5344CB8AC3E}">
        <p14:creationId xmlns:p14="http://schemas.microsoft.com/office/powerpoint/2010/main" val="135764280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课题意义</a:t>
            </a:r>
            <a:endParaRPr kumimoji="1" lang="zh-CN" altLang="en-US" dirty="0"/>
          </a:p>
        </p:txBody>
      </p:sp>
      <p:sp>
        <p:nvSpPr>
          <p:cNvPr id="3" name="内容占位符 2"/>
          <p:cNvSpPr>
            <a:spLocks noGrp="1"/>
          </p:cNvSpPr>
          <p:nvPr>
            <p:ph sz="quarter" idx="1"/>
          </p:nvPr>
        </p:nvSpPr>
        <p:spPr/>
        <p:txBody>
          <a:bodyPr/>
          <a:lstStyle/>
          <a:p>
            <a:r>
              <a:rPr lang="zh-CN" altLang="zh-CN" dirty="0"/>
              <a:t>北京燕山德馨乐居房产公司是燕山地区规模最大的房产经纪有限公司，涵盖专业代理房屋买卖租赁、权证过户、房产知识咨询、购房贷款、消费贷款、抵押贷款、房屋银行业务、公积金提取及其它相关信息咨询办理等复杂的业务。高效率的工作，成为对房产销售人员的职业技能的考验。为了减少房产销售人员复杂的房产专业计算，提高工作效率，减轻房产销售人员的工作负担，设计并开发了基于北京燕山德馨乐居房产</a:t>
            </a:r>
            <a:r>
              <a:rPr lang="zh-CN" altLang="zh-CN" dirty="0" smtClean="0"/>
              <a:t>公司的一款实用性手机</a:t>
            </a:r>
            <a:r>
              <a:rPr lang="en-US" altLang="zh-CN" dirty="0" smtClean="0"/>
              <a:t>App</a:t>
            </a:r>
            <a:r>
              <a:rPr lang="zh-CN" altLang="zh-CN" dirty="0" smtClean="0"/>
              <a:t>。 </a:t>
            </a:r>
            <a:endParaRPr kumimoji="1" lang="zh-CN" altLang="en-US" dirty="0"/>
          </a:p>
        </p:txBody>
      </p:sp>
    </p:spTree>
    <p:extLst>
      <p:ext uri="{BB962C8B-B14F-4D97-AF65-F5344CB8AC3E}">
        <p14:creationId xmlns:p14="http://schemas.microsoft.com/office/powerpoint/2010/main" val="263016476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课题的国内外现状及发展动态</a:t>
            </a:r>
            <a:endParaRPr kumimoji="1" lang="zh-CN" altLang="en-US" dirty="0"/>
          </a:p>
        </p:txBody>
      </p:sp>
      <p:sp>
        <p:nvSpPr>
          <p:cNvPr id="3" name="内容占位符 2"/>
          <p:cNvSpPr>
            <a:spLocks noGrp="1"/>
          </p:cNvSpPr>
          <p:nvPr>
            <p:ph sz="quarter" idx="1"/>
          </p:nvPr>
        </p:nvSpPr>
        <p:spPr/>
        <p:txBody>
          <a:bodyPr>
            <a:normAutofit fontScale="77500" lnSpcReduction="20000"/>
          </a:bodyPr>
          <a:lstStyle/>
          <a:p>
            <a:r>
              <a:rPr lang="zh-CN" altLang="zh-CN" dirty="0"/>
              <a:t>随着移动联网的高速发展，手机</a:t>
            </a:r>
            <a:r>
              <a:rPr lang="en-US" altLang="zh-CN" dirty="0"/>
              <a:t>APP</a:t>
            </a:r>
            <a:r>
              <a:rPr lang="zh-CN" altLang="zh-CN" dirty="0"/>
              <a:t>应用</a:t>
            </a:r>
            <a:r>
              <a:rPr lang="en-US" altLang="zh-CN" dirty="0"/>
              <a:t>“</a:t>
            </a:r>
            <a:r>
              <a:rPr lang="zh-CN" altLang="zh-CN" dirty="0"/>
              <a:t>大腕</a:t>
            </a:r>
            <a:r>
              <a:rPr lang="en-US" altLang="zh-CN" dirty="0"/>
              <a:t>”</a:t>
            </a:r>
            <a:r>
              <a:rPr lang="zh-CN" altLang="zh-CN" dirty="0"/>
              <a:t>创造了一个全新的</a:t>
            </a:r>
            <a:r>
              <a:rPr lang="en-US" altLang="zh-CN" dirty="0"/>
              <a:t>3G</a:t>
            </a:r>
            <a:r>
              <a:rPr lang="zh-CN" altLang="zh-CN" dirty="0"/>
              <a:t>信息时代，其影响已经深入到</a:t>
            </a:r>
            <a:r>
              <a:rPr lang="zh-CN" altLang="zh-CN" dirty="0" smtClean="0"/>
              <a:t>各行各业。</a:t>
            </a:r>
            <a:r>
              <a:rPr lang="zh-CN" altLang="zh-CN" dirty="0"/>
              <a:t>手机</a:t>
            </a:r>
            <a:r>
              <a:rPr lang="en-US" altLang="zh-CN" dirty="0"/>
              <a:t>APP</a:t>
            </a:r>
            <a:r>
              <a:rPr lang="zh-CN" altLang="zh-CN" dirty="0"/>
              <a:t>应用软件同各个行业相互结合，一方面有助于实现线下资源信息的快速共享，满足广大用户对各个行业信息资源的需求，另一方面则可以为更多传统行业开辟更为广阔的市场，提供有利借鉴。手机</a:t>
            </a:r>
            <a:r>
              <a:rPr lang="en-US" altLang="zh-CN" dirty="0"/>
              <a:t>APP</a:t>
            </a:r>
            <a:r>
              <a:rPr lang="zh-CN" altLang="zh-CN" dirty="0"/>
              <a:t>助力企业实现了在线互动交流，从而实现了双向信息交流与互动，不仅全方位满足了消费者需求，同时也让企业的信息服务质量得到显著提高。移动互联网的发展和手机</a:t>
            </a:r>
            <a:r>
              <a:rPr lang="en-US" altLang="zh-CN" dirty="0"/>
              <a:t>APP</a:t>
            </a:r>
            <a:r>
              <a:rPr lang="zh-CN" altLang="zh-CN" dirty="0"/>
              <a:t>应用的实用性早已改变了传统的商业模式，如今房地产行业也进入到了移动</a:t>
            </a:r>
            <a:r>
              <a:rPr lang="en-US" altLang="zh-CN" dirty="0"/>
              <a:t>APP</a:t>
            </a:r>
            <a:r>
              <a:rPr lang="zh-CN" altLang="zh-CN" dirty="0"/>
              <a:t>的领域当中，为房地产的移动互联网发展带来了契机。房地产</a:t>
            </a:r>
            <a:r>
              <a:rPr lang="en-US" altLang="zh-CN" dirty="0"/>
              <a:t>APP</a:t>
            </a:r>
            <a:r>
              <a:rPr lang="zh-CN" altLang="zh-CN" dirty="0"/>
              <a:t>应用的出现，大大解放了房产销售人员的劳动力。据了解，通过房地产</a:t>
            </a:r>
            <a:r>
              <a:rPr lang="en-US" altLang="zh-CN" dirty="0"/>
              <a:t>APP</a:t>
            </a:r>
            <a:r>
              <a:rPr lang="zh-CN" altLang="zh-CN" dirty="0"/>
              <a:t>，大大减轻了房产销售人员的工作负担，提高房产销售人员的工作效率。</a:t>
            </a:r>
          </a:p>
          <a:p>
            <a:r>
              <a:rPr lang="zh-CN" altLang="zh-CN" dirty="0"/>
              <a:t>目前在苹果</a:t>
            </a:r>
            <a:r>
              <a:rPr lang="en-US" altLang="zh-CN" dirty="0"/>
              <a:t>APP Store</a:t>
            </a:r>
            <a:r>
              <a:rPr lang="zh-CN" altLang="zh-CN" dirty="0"/>
              <a:t>上面，有关房产领域的</a:t>
            </a:r>
            <a:r>
              <a:rPr lang="en-US" altLang="zh-CN" dirty="0"/>
              <a:t>APP</a:t>
            </a:r>
            <a:r>
              <a:rPr lang="zh-CN" altLang="zh-CN" dirty="0"/>
              <a:t>也是应有尽有，但是这些</a:t>
            </a:r>
            <a:r>
              <a:rPr lang="en-US" altLang="zh-CN" dirty="0"/>
              <a:t>APP</a:t>
            </a:r>
            <a:r>
              <a:rPr lang="zh-CN" altLang="zh-CN" dirty="0"/>
              <a:t>的侧重点在与提供更加商业化的房源信息，房产税费涉及很少，对于房产专业计算来说，实用性不强。未来房产业仍然是主流的行业，设计一款专业的房产税费手机应用，迎合房产业的发展，</a:t>
            </a:r>
            <a:r>
              <a:rPr lang="zh-CN" altLang="zh-CN" dirty="0" smtClean="0"/>
              <a:t>具有</a:t>
            </a:r>
            <a:r>
              <a:rPr lang="zh-CN" altLang="en-US" dirty="0" smtClean="0"/>
              <a:t>较</a:t>
            </a:r>
            <a:r>
              <a:rPr lang="zh-CN" altLang="zh-CN" dirty="0" smtClean="0"/>
              <a:t>强</a:t>
            </a:r>
            <a:r>
              <a:rPr lang="zh-CN" altLang="zh-CN" dirty="0"/>
              <a:t>的实用性。</a:t>
            </a:r>
          </a:p>
          <a:p>
            <a:endParaRPr kumimoji="1" lang="zh-CN" altLang="en-US" dirty="0"/>
          </a:p>
        </p:txBody>
      </p:sp>
    </p:spTree>
    <p:extLst>
      <p:ext uri="{BB962C8B-B14F-4D97-AF65-F5344CB8AC3E}">
        <p14:creationId xmlns:p14="http://schemas.microsoft.com/office/powerpoint/2010/main" val="65101265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项目简介</a:t>
            </a:r>
          </a:p>
        </p:txBody>
      </p:sp>
      <p:sp>
        <p:nvSpPr>
          <p:cNvPr id="3" name="内容占位符 2"/>
          <p:cNvSpPr>
            <a:spLocks noGrp="1"/>
          </p:cNvSpPr>
          <p:nvPr>
            <p:ph sz="quarter" idx="1"/>
          </p:nvPr>
        </p:nvSpPr>
        <p:spPr/>
        <p:txBody>
          <a:bodyPr/>
          <a:lstStyle/>
          <a:p>
            <a:r>
              <a:rPr lang="zh-CN" altLang="en-US" dirty="0"/>
              <a:t>房税宝是一款针对房产销售人员量身</a:t>
            </a:r>
            <a:r>
              <a:rPr lang="zh-CN" altLang="en-US" dirty="0" smtClean="0"/>
              <a:t>定制的</a:t>
            </a:r>
            <a:r>
              <a:rPr lang="zh-CN" altLang="en-US" dirty="0" smtClean="0"/>
              <a:t>手机</a:t>
            </a:r>
            <a:r>
              <a:rPr lang="en-US" altLang="zh-CN" dirty="0" smtClean="0"/>
              <a:t>App,</a:t>
            </a:r>
            <a:r>
              <a:rPr lang="zh-CN" altLang="en-US" dirty="0" smtClean="0"/>
              <a:t>它</a:t>
            </a:r>
            <a:r>
              <a:rPr lang="zh-CN" altLang="en-US" dirty="0" smtClean="0"/>
              <a:t>提供</a:t>
            </a:r>
            <a:r>
              <a:rPr lang="zh-CN" altLang="en-US" dirty="0" smtClean="0"/>
              <a:t>了</a:t>
            </a:r>
            <a:r>
              <a:rPr lang="zh-CN" altLang="en-US" dirty="0" smtClean="0"/>
              <a:t>专业的房</a:t>
            </a:r>
            <a:r>
              <a:rPr lang="zh-CN" altLang="en-US" dirty="0" smtClean="0"/>
              <a:t>产</a:t>
            </a:r>
            <a:r>
              <a:rPr lang="zh-CN" altLang="en-US" dirty="0" smtClean="0"/>
              <a:t>税费、</a:t>
            </a:r>
            <a:r>
              <a:rPr lang="zh-CN" altLang="en-US" dirty="0" smtClean="0"/>
              <a:t>商</a:t>
            </a:r>
            <a:r>
              <a:rPr lang="zh-CN" altLang="en-US" dirty="0" smtClean="0"/>
              <a:t>贷税费</a:t>
            </a:r>
            <a:r>
              <a:rPr lang="zh-CN" altLang="en-US" dirty="0" smtClean="0"/>
              <a:t>、公积金贷款税费相关</a:t>
            </a:r>
            <a:r>
              <a:rPr lang="zh-CN" altLang="en-US" dirty="0" smtClean="0"/>
              <a:t>计算</a:t>
            </a:r>
            <a:r>
              <a:rPr lang="en-US" altLang="zh-CN" dirty="0"/>
              <a:t>;</a:t>
            </a:r>
            <a:r>
              <a:rPr lang="zh-CN" altLang="en-US" dirty="0"/>
              <a:t>贴心的房税、</a:t>
            </a:r>
            <a:r>
              <a:rPr lang="zh-CN" altLang="en-US" dirty="0" smtClean="0"/>
              <a:t>房贷小</a:t>
            </a:r>
            <a:r>
              <a:rPr lang="zh-CN" altLang="en-US" dirty="0" smtClean="0"/>
              <a:t>常识</a:t>
            </a:r>
            <a:r>
              <a:rPr lang="en-US" altLang="zh-CN" dirty="0" smtClean="0"/>
              <a:t>;</a:t>
            </a:r>
            <a:r>
              <a:rPr lang="zh-CN" altLang="en-US" dirty="0"/>
              <a:t>最新的房市资讯浏览</a:t>
            </a:r>
            <a:r>
              <a:rPr lang="en-US" altLang="zh-CN" dirty="0"/>
              <a:t>;</a:t>
            </a:r>
            <a:r>
              <a:rPr lang="zh-CN" altLang="en-US" dirty="0"/>
              <a:t>最直观的房价走势</a:t>
            </a:r>
            <a:r>
              <a:rPr lang="en-US" altLang="zh-CN" dirty="0" smtClean="0"/>
              <a:t>,</a:t>
            </a:r>
            <a:r>
              <a:rPr lang="zh-CN" altLang="en-US" dirty="0"/>
              <a:t>意见反馈、清除缓存、</a:t>
            </a:r>
            <a:r>
              <a:rPr lang="zh-CN" altLang="en-US" dirty="0" smtClean="0"/>
              <a:t>友情链接</a:t>
            </a:r>
            <a:r>
              <a:rPr lang="zh-CN" altLang="en-US" dirty="0" smtClean="0"/>
              <a:t>，</a:t>
            </a:r>
            <a:r>
              <a:rPr lang="zh-CN" altLang="en-US" dirty="0" smtClean="0"/>
              <a:t>人性化的</a:t>
            </a:r>
            <a:r>
              <a:rPr lang="en-US" altLang="zh-CN" dirty="0" smtClean="0"/>
              <a:t>UI</a:t>
            </a:r>
            <a:r>
              <a:rPr lang="zh-CN" altLang="en-US" dirty="0" smtClean="0"/>
              <a:t>设计</a:t>
            </a:r>
            <a:r>
              <a:rPr lang="en-US" altLang="zh-CN" dirty="0"/>
              <a:t>,</a:t>
            </a:r>
            <a:r>
              <a:rPr lang="zh-CN" altLang="en-US" dirty="0"/>
              <a:t>流畅的用户 </a:t>
            </a:r>
            <a:r>
              <a:rPr lang="zh-CN" altLang="en-US" dirty="0" smtClean="0"/>
              <a:t>体验</a:t>
            </a:r>
            <a:r>
              <a:rPr lang="zh-CN" altLang="en-US" dirty="0"/>
              <a:t>。</a:t>
            </a:r>
            <a:endParaRPr lang="zh-CN" altLang="en-US" dirty="0"/>
          </a:p>
          <a:p>
            <a:r>
              <a:rPr kumimoji="1" lang="zh-CN" altLang="en-US" dirty="0" smtClean="0"/>
              <a:t>房税宝已提交</a:t>
            </a:r>
            <a:r>
              <a:rPr kumimoji="1" lang="en-US" altLang="zh-CN" dirty="0" smtClean="0"/>
              <a:t>App Store</a:t>
            </a:r>
            <a:r>
              <a:rPr kumimoji="1" lang="zh-CN" altLang="en-US" dirty="0" smtClean="0"/>
              <a:t>，成功发布上线。</a:t>
            </a:r>
            <a:endParaRPr kumimoji="1" lang="zh-CN" altLang="en-US" dirty="0"/>
          </a:p>
        </p:txBody>
      </p:sp>
    </p:spTree>
    <p:extLst>
      <p:ext uri="{BB962C8B-B14F-4D97-AF65-F5344CB8AC3E}">
        <p14:creationId xmlns:p14="http://schemas.microsoft.com/office/powerpoint/2010/main" val="133334161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项目开发流程图</a:t>
            </a:r>
            <a:endParaRPr kumimoji="1" lang="zh-CN" altLang="en-US" dirty="0"/>
          </a:p>
        </p:txBody>
      </p:sp>
      <p:pic>
        <p:nvPicPr>
          <p:cNvPr id="4" name="内容占位符 3" descr="无标题1.png"/>
          <p:cNvPicPr>
            <a:picLocks noGrp="1" noChangeAspect="1"/>
          </p:cNvPicPr>
          <p:nvPr>
            <p:ph sz="quarter" idx="1"/>
          </p:nvPr>
        </p:nvPicPr>
        <p:blipFill>
          <a:blip r:embed="rId2">
            <a:extLst>
              <a:ext uri="{28A0092B-C50C-407E-A947-70E740481C1C}">
                <a14:useLocalDpi xmlns:a14="http://schemas.microsoft.com/office/drawing/2010/main" val="0"/>
              </a:ext>
            </a:extLst>
          </a:blip>
          <a:srcRect l="-19750" r="-19750"/>
          <a:stretch>
            <a:fillRect/>
          </a:stretch>
        </p:blipFill>
        <p:spPr/>
      </p:pic>
    </p:spTree>
    <p:extLst>
      <p:ext uri="{BB962C8B-B14F-4D97-AF65-F5344CB8AC3E}">
        <p14:creationId xmlns:p14="http://schemas.microsoft.com/office/powerpoint/2010/main" val="330658058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1368426" y="2743201"/>
            <a:ext cx="6480174" cy="3526052"/>
          </a:xfrm>
        </p:spPr>
        <p:txBody>
          <a:bodyPr/>
          <a:lstStyle/>
          <a:p>
            <a:r>
              <a:rPr kumimoji="1" lang="zh-CN" altLang="en-US" dirty="0" smtClean="0"/>
              <a:t>一：用户引导</a:t>
            </a:r>
            <a:endParaRPr kumimoji="1" lang="en-US" altLang="zh-CN" dirty="0" smtClean="0"/>
          </a:p>
          <a:p>
            <a:r>
              <a:rPr kumimoji="1" lang="zh-CN" altLang="en-US" dirty="0" smtClean="0"/>
              <a:t>二：房产税费</a:t>
            </a:r>
            <a:endParaRPr kumimoji="1" lang="en-US" altLang="zh-CN" dirty="0" smtClean="0"/>
          </a:p>
          <a:p>
            <a:r>
              <a:rPr kumimoji="1" lang="zh-CN" altLang="en-US" dirty="0" smtClean="0"/>
              <a:t>三：房市资讯</a:t>
            </a:r>
            <a:endParaRPr kumimoji="1" lang="en-US" altLang="zh-CN" dirty="0" smtClean="0"/>
          </a:p>
          <a:p>
            <a:r>
              <a:rPr kumimoji="1" lang="zh-CN" altLang="en-US" dirty="0" smtClean="0"/>
              <a:t>四：房价走势</a:t>
            </a:r>
            <a:endParaRPr kumimoji="1" lang="en-US" altLang="zh-CN" dirty="0" smtClean="0"/>
          </a:p>
          <a:p>
            <a:r>
              <a:rPr kumimoji="1" lang="zh-CN" altLang="en-US" dirty="0" smtClean="0"/>
              <a:t>五：更多模块</a:t>
            </a:r>
            <a:endParaRPr kumimoji="1" lang="zh-CN" altLang="en-US" dirty="0"/>
          </a:p>
        </p:txBody>
      </p:sp>
      <p:sp>
        <p:nvSpPr>
          <p:cNvPr id="3" name="标题 2"/>
          <p:cNvSpPr>
            <a:spLocks noGrp="1"/>
          </p:cNvSpPr>
          <p:nvPr>
            <p:ph type="title"/>
          </p:nvPr>
        </p:nvSpPr>
        <p:spPr/>
        <p:txBody>
          <a:bodyPr/>
          <a:lstStyle/>
          <a:p>
            <a:r>
              <a:rPr kumimoji="1" lang="zh-CN" altLang="en-US" dirty="0" smtClean="0"/>
              <a:t>项目模块划分</a:t>
            </a:r>
            <a:endParaRPr kumimoji="1" lang="zh-CN" altLang="en-US" dirty="0"/>
          </a:p>
        </p:txBody>
      </p:sp>
    </p:spTree>
    <p:extLst>
      <p:ext uri="{BB962C8B-B14F-4D97-AF65-F5344CB8AC3E}">
        <p14:creationId xmlns:p14="http://schemas.microsoft.com/office/powerpoint/2010/main" val="319047317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1600" dirty="0" smtClean="0"/>
              <a:t>用户引导界面描述：</a:t>
            </a:r>
            <a:r>
              <a:rPr kumimoji="1" lang="en-US" altLang="zh-CN" sz="1600" dirty="0" smtClean="0"/>
              <a:t/>
            </a:r>
            <a:br>
              <a:rPr kumimoji="1" lang="en-US" altLang="zh-CN" sz="1600" dirty="0" smtClean="0"/>
            </a:br>
            <a:r>
              <a:rPr lang="zh-CN" altLang="en-US" sz="1600" dirty="0" smtClean="0"/>
              <a:t>界面</a:t>
            </a:r>
            <a:r>
              <a:rPr lang="zh-CN" altLang="zh-CN" sz="1600" dirty="0" smtClean="0"/>
              <a:t>使用</a:t>
            </a:r>
            <a:r>
              <a:rPr lang="en-US" altLang="zh-CN" sz="1600" dirty="0" err="1"/>
              <a:t>UIScrollView</a:t>
            </a:r>
            <a:r>
              <a:rPr lang="zh-CN" altLang="zh-CN" sz="1600" dirty="0"/>
              <a:t>，</a:t>
            </a:r>
            <a:r>
              <a:rPr lang="en-US" altLang="zh-CN" sz="1600" dirty="0" err="1"/>
              <a:t>UIPageControl</a:t>
            </a:r>
            <a:r>
              <a:rPr lang="zh-CN" altLang="zh-CN" sz="1600" dirty="0"/>
              <a:t>，</a:t>
            </a:r>
            <a:r>
              <a:rPr lang="en-US" altLang="zh-CN" sz="1600" dirty="0" err="1"/>
              <a:t>UIImageView</a:t>
            </a:r>
            <a:r>
              <a:rPr lang="zh-CN" altLang="zh-CN" sz="1600" dirty="0"/>
              <a:t>，</a:t>
            </a:r>
            <a:r>
              <a:rPr lang="en-US" altLang="zh-CN" sz="1600" dirty="0" err="1"/>
              <a:t>UIButton</a:t>
            </a:r>
            <a:r>
              <a:rPr lang="zh-CN" altLang="zh-CN" sz="1600" dirty="0"/>
              <a:t>四个控</a:t>
            </a:r>
            <a:r>
              <a:rPr lang="zh-CN" altLang="zh-CN" sz="1600" dirty="0" smtClean="0"/>
              <a:t>件</a:t>
            </a:r>
            <a:r>
              <a:rPr lang="zh-CN" altLang="en-US" sz="1600" dirty="0" smtClean="0"/>
              <a:t>，手势切换，完成用户引导功能。</a:t>
            </a:r>
            <a:endParaRPr kumimoji="1" lang="zh-CN" altLang="en-US" sz="1600" dirty="0"/>
          </a:p>
        </p:txBody>
      </p:sp>
      <p:pic>
        <p:nvPicPr>
          <p:cNvPr id="5" name="图片占位符 4" descr="iOS Simulator Screen Shot 2015年4月17日 上午2.22.20.png"/>
          <p:cNvPicPr>
            <a:picLocks noGrp="1" noChangeAspect="1"/>
          </p:cNvPicPr>
          <p:nvPr>
            <p:ph type="pic" idx="1"/>
          </p:nvPr>
        </p:nvPicPr>
        <p:blipFill>
          <a:blip r:embed="rId2">
            <a:extLst>
              <a:ext uri="{28A0092B-C50C-407E-A947-70E740481C1C}">
                <a14:useLocalDpi xmlns:a14="http://schemas.microsoft.com/office/drawing/2010/main" val="0"/>
              </a:ext>
            </a:extLst>
          </a:blip>
          <a:srcRect l="-72031" r="-72031"/>
          <a:stretch>
            <a:fillRect/>
          </a:stretch>
        </p:blipFill>
        <p:spPr/>
      </p:pic>
      <p:sp>
        <p:nvSpPr>
          <p:cNvPr id="4" name="文本占位符 3"/>
          <p:cNvSpPr>
            <a:spLocks noGrp="1"/>
          </p:cNvSpPr>
          <p:nvPr>
            <p:ph type="body" sz="half" idx="2"/>
          </p:nvPr>
        </p:nvSpPr>
        <p:spPr/>
        <p:txBody>
          <a:bodyPr>
            <a:normAutofit/>
          </a:bodyPr>
          <a:lstStyle/>
          <a:p>
            <a:r>
              <a:rPr kumimoji="1" lang="zh-CN" altLang="en-US" sz="2000" dirty="0" smtClean="0"/>
              <a:t>用户引导模块简介</a:t>
            </a:r>
            <a:r>
              <a:rPr kumimoji="1" lang="zh-CN" altLang="en-US" dirty="0" smtClean="0"/>
              <a:t>：</a:t>
            </a:r>
            <a:endParaRPr kumimoji="1" lang="en-US" altLang="zh-CN" dirty="0" smtClean="0"/>
          </a:p>
          <a:p>
            <a:pPr lvl="0"/>
            <a:r>
              <a:rPr lang="zh-CN" altLang="en-US" dirty="0" smtClean="0"/>
              <a:t>用户引导</a:t>
            </a:r>
            <a:r>
              <a:rPr lang="zh-CN" altLang="zh-CN" dirty="0" smtClean="0"/>
              <a:t>用于首次打开应</a:t>
            </a:r>
            <a:r>
              <a:rPr lang="zh-CN" altLang="zh-CN" dirty="0"/>
              <a:t>用，向用户展示应</a:t>
            </a:r>
            <a:r>
              <a:rPr lang="zh-CN" altLang="zh-CN" dirty="0" smtClean="0"/>
              <a:t>用</a:t>
            </a:r>
            <a:r>
              <a:rPr lang="zh-CN" altLang="en-US" dirty="0" smtClean="0"/>
              <a:t>的核心</a:t>
            </a:r>
            <a:r>
              <a:rPr lang="zh-CN" altLang="zh-CN" dirty="0" smtClean="0"/>
              <a:t>功</a:t>
            </a:r>
            <a:r>
              <a:rPr lang="zh-CN" altLang="zh-CN" dirty="0"/>
              <a:t>能。界面设计要求简洁、易懂，</a:t>
            </a:r>
            <a:r>
              <a:rPr lang="zh-CN" altLang="zh-CN" dirty="0" smtClean="0"/>
              <a:t>界面不宜过</a:t>
            </a:r>
            <a:r>
              <a:rPr lang="zh-CN" altLang="zh-CN" dirty="0"/>
              <a:t>多，</a:t>
            </a:r>
            <a:r>
              <a:rPr lang="zh-CN" altLang="zh-CN" dirty="0" smtClean="0"/>
              <a:t>本项目中</a:t>
            </a:r>
            <a:r>
              <a:rPr lang="zh-CN" altLang="en-US" dirty="0" smtClean="0"/>
              <a:t>使用三个引导界面，</a:t>
            </a:r>
            <a:r>
              <a:rPr lang="zh-CN" altLang="zh-CN" dirty="0" smtClean="0"/>
              <a:t>采用手势滑动，</a:t>
            </a:r>
            <a:r>
              <a:rPr lang="zh-CN" altLang="en-US" dirty="0" smtClean="0"/>
              <a:t>完成用户引导</a:t>
            </a:r>
            <a:r>
              <a:rPr lang="zh-CN" altLang="zh-CN" dirty="0" smtClean="0"/>
              <a:t>。</a:t>
            </a:r>
            <a:endParaRPr lang="zh-CN" altLang="zh-CN" dirty="0"/>
          </a:p>
          <a:p>
            <a:endParaRPr kumimoji="1" lang="en-US" altLang="zh-CN" dirty="0" smtClean="0"/>
          </a:p>
          <a:p>
            <a:endParaRPr kumimoji="1" lang="en-US" altLang="zh-CN" dirty="0" smtClean="0"/>
          </a:p>
          <a:p>
            <a:endParaRPr kumimoji="1" lang="zh-CN" altLang="en-US" dirty="0"/>
          </a:p>
        </p:txBody>
      </p:sp>
    </p:spTree>
    <p:extLst>
      <p:ext uri="{BB962C8B-B14F-4D97-AF65-F5344CB8AC3E}">
        <p14:creationId xmlns:p14="http://schemas.microsoft.com/office/powerpoint/2010/main" val="6615061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z="1600" dirty="0" smtClean="0"/>
              <a:t>App</a:t>
            </a:r>
            <a:r>
              <a:rPr kumimoji="1" lang="zh-CN" altLang="en-US" sz="1600" dirty="0" smtClean="0"/>
              <a:t>主界面：</a:t>
            </a:r>
            <a:r>
              <a:rPr kumimoji="1" lang="en-US" altLang="zh-CN" sz="1600" dirty="0" smtClean="0"/>
              <a:t/>
            </a:r>
            <a:br>
              <a:rPr kumimoji="1" lang="en-US" altLang="zh-CN" sz="1600" dirty="0" smtClean="0"/>
            </a:br>
            <a:r>
              <a:rPr lang="zh-CN" altLang="zh-CN" sz="1600" dirty="0"/>
              <a:t>界面设计采用</a:t>
            </a:r>
            <a:r>
              <a:rPr lang="en-US" altLang="zh-CN" sz="1600" dirty="0" err="1"/>
              <a:t>UITabBarController</a:t>
            </a:r>
            <a:r>
              <a:rPr lang="zh-CN" altLang="zh-CN" sz="1600" dirty="0"/>
              <a:t>管理四个导航视图控制器</a:t>
            </a:r>
            <a:r>
              <a:rPr lang="en-US" altLang="zh-CN" sz="1600" dirty="0"/>
              <a:t>,</a:t>
            </a:r>
            <a:r>
              <a:rPr lang="zh-CN" altLang="zh-CN" sz="1600" dirty="0"/>
              <a:t>轻松完成控制器之间的切换</a:t>
            </a:r>
            <a:r>
              <a:rPr lang="en-US" altLang="zh-CN" sz="1600" dirty="0"/>
              <a:t>,</a:t>
            </a:r>
            <a:r>
              <a:rPr lang="zh-CN" altLang="zh-CN" sz="1600" dirty="0"/>
              <a:t>是主流的设计方式，典型的例子就是</a:t>
            </a:r>
            <a:r>
              <a:rPr lang="en-US" altLang="zh-CN" sz="1600" dirty="0"/>
              <a:t>QQ</a:t>
            </a:r>
            <a:r>
              <a:rPr lang="zh-CN" altLang="zh-CN" sz="1600" dirty="0"/>
              <a:t>、微信等应用。</a:t>
            </a:r>
            <a:br>
              <a:rPr lang="zh-CN" altLang="zh-CN" sz="1600" dirty="0"/>
            </a:br>
            <a:endParaRPr kumimoji="1" lang="zh-CN" altLang="en-US" sz="1600" dirty="0"/>
          </a:p>
        </p:txBody>
      </p:sp>
      <p:pic>
        <p:nvPicPr>
          <p:cNvPr id="5" name="图片占位符 4" descr="iOS Simulator Screen Shot 2015年4月17日 上午2.22.25.png"/>
          <p:cNvPicPr>
            <a:picLocks noGrp="1" noChangeAspect="1"/>
          </p:cNvPicPr>
          <p:nvPr>
            <p:ph type="pic" idx="1"/>
          </p:nvPr>
        </p:nvPicPr>
        <p:blipFill>
          <a:blip r:embed="rId2">
            <a:extLst>
              <a:ext uri="{28A0092B-C50C-407E-A947-70E740481C1C}">
                <a14:useLocalDpi xmlns:a14="http://schemas.microsoft.com/office/drawing/2010/main" val="0"/>
              </a:ext>
            </a:extLst>
          </a:blip>
          <a:srcRect l="-72031" r="-72031"/>
          <a:stretch>
            <a:fillRect/>
          </a:stretch>
        </p:blipFill>
        <p:spPr/>
      </p:pic>
      <p:sp>
        <p:nvSpPr>
          <p:cNvPr id="4" name="文本占位符 3"/>
          <p:cNvSpPr>
            <a:spLocks noGrp="1"/>
          </p:cNvSpPr>
          <p:nvPr>
            <p:ph type="body" sz="half" idx="2"/>
          </p:nvPr>
        </p:nvSpPr>
        <p:spPr/>
        <p:txBody>
          <a:bodyPr>
            <a:normAutofit/>
          </a:bodyPr>
          <a:lstStyle/>
          <a:p>
            <a:pPr algn="ctr"/>
            <a:r>
              <a:rPr kumimoji="1" lang="en-US" altLang="zh-CN" sz="2000" dirty="0" smtClean="0"/>
              <a:t>App</a:t>
            </a:r>
            <a:r>
              <a:rPr kumimoji="1" lang="zh-CN" altLang="en-US" sz="2000" dirty="0" smtClean="0"/>
              <a:t>主界面</a:t>
            </a:r>
            <a:endParaRPr kumimoji="1" lang="en-US" altLang="zh-CN" sz="2000" dirty="0" smtClean="0"/>
          </a:p>
          <a:p>
            <a:r>
              <a:rPr lang="zh-CN" altLang="zh-CN" sz="1800" dirty="0" smtClean="0"/>
              <a:t>主界面</a:t>
            </a:r>
            <a:r>
              <a:rPr lang="zh-CN" altLang="en-US" sz="1800" dirty="0" smtClean="0"/>
              <a:t>是</a:t>
            </a:r>
            <a:r>
              <a:rPr lang="zh-CN" altLang="zh-CN" sz="1800" dirty="0" smtClean="0"/>
              <a:t>用户打开应用进入的</a:t>
            </a:r>
            <a:r>
              <a:rPr lang="zh-CN" altLang="en-US" sz="1800" dirty="0" smtClean="0"/>
              <a:t>首</a:t>
            </a:r>
            <a:r>
              <a:rPr lang="zh-CN" altLang="zh-CN" sz="1800" dirty="0" smtClean="0"/>
              <a:t>页，展示应用的功能模块</a:t>
            </a:r>
            <a:r>
              <a:rPr lang="zh-CN" altLang="en-US" sz="1800" dirty="0" smtClean="0"/>
              <a:t>。</a:t>
            </a:r>
            <a:endParaRPr kumimoji="1" lang="en-US" altLang="zh-CN" sz="2000" dirty="0" smtClean="0"/>
          </a:p>
        </p:txBody>
      </p:sp>
    </p:spTree>
    <p:extLst>
      <p:ext uri="{BB962C8B-B14F-4D97-AF65-F5344CB8AC3E}">
        <p14:creationId xmlns:p14="http://schemas.microsoft.com/office/powerpoint/2010/main" val="324964290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市镇">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市镇.thmx</Template>
  <TotalTime>148</TotalTime>
  <Words>504</Words>
  <Application>Microsoft Macintosh PowerPoint</Application>
  <PresentationFormat>全屏显示(4:3)</PresentationFormat>
  <Paragraphs>43</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市镇</vt:lpstr>
      <vt:lpstr>基于iOS开发的房产应用系统的设计与实现</vt:lpstr>
      <vt:lpstr>课题背景</vt:lpstr>
      <vt:lpstr>课题意义</vt:lpstr>
      <vt:lpstr>课题的国内外现状及发展动态</vt:lpstr>
      <vt:lpstr>项目简介</vt:lpstr>
      <vt:lpstr>项目开发流程图</vt:lpstr>
      <vt:lpstr>项目模块划分</vt:lpstr>
      <vt:lpstr>用户引导界面描述： 界面使用UIScrollView，UIPageControl，UIImageView，UIButton四个控件，手势切换，完成用户引导功能。</vt:lpstr>
      <vt:lpstr>App主界面： 界面设计采用UITabBarController管理四个导航视图控制器,轻松完成控制器之间的切换,是主流的设计方式，典型的例子就是QQ、微信等应用。 </vt:lpstr>
      <vt:lpstr>房产税费界面描述： 顶部导航栏通过UISwitc控件，完成房税、商贷、公积金三个视图间的切换；UITableViewCell动态添加和删除；UILable自适应文本大小；UIImageView手势缩放；UIPickerView菜单选择，MFMessageComposeViewController，实现系统短信发送功能。</vt:lpstr>
      <vt:lpstr>房市资讯界面描述： 使用AF netWorking请求网络数据；SDWebImage异步加载网络图片；MJRefresh实现UI TableView的下拉刷新，上拉加载；UITableViewCell自定制，展示网络资讯数据；使用SDWebImage实现图片展示等。</vt:lpstr>
      <vt:lpstr>房价走势界面描述： 房价走势使用UIActivityIndicatorView活动指示器，网络请求时，显示加载动画，读取本地plist文件资源，展示相关数据；使用UIProgressView进度条，动态绘制关注度和房价；使用UITableView的索引、分区标题等。</vt:lpstr>
      <vt:lpstr>更多模块界面描述： 更多模块使用UIAlertView弹出消息提示框，使用SDWebImage计算清除缓存数据；使用第三方SMTPSenderViewController意见反馈，发送邮件;使用UIWebView实现应用内展示网页数据等。</vt:lpstr>
      <vt:lpstr>谢谢</vt:lpstr>
    </vt:vector>
  </TitlesOfParts>
  <Company>芭丫丫</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基于iOS开发的房产应用系统的设计与实现</dc:title>
  <dc:creator>曼 李</dc:creator>
  <cp:lastModifiedBy>曼 李</cp:lastModifiedBy>
  <cp:revision>41</cp:revision>
  <dcterms:created xsi:type="dcterms:W3CDTF">2015-04-18T14:14:25Z</dcterms:created>
  <dcterms:modified xsi:type="dcterms:W3CDTF">2015-04-18T16:42:57Z</dcterms:modified>
</cp:coreProperties>
</file>