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20" autoAdjust="0"/>
    <p:restoredTop sz="98399" autoAdjust="0"/>
  </p:normalViewPr>
  <p:slideViewPr>
    <p:cSldViewPr snapToGrid="0" snapToObjects="1" showGuides="1">
      <p:cViewPr>
        <p:scale>
          <a:sx n="25" d="100"/>
          <a:sy n="25" d="100"/>
        </p:scale>
        <p:origin x="-564" y="95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100" b="1" dirty="0" smtClean="0">
              <a:solidFill>
                <a:srgbClr val="FFFF00"/>
              </a:solidFill>
              <a:latin typeface="Trebuchet MS" pitchFamily="34" charset="0"/>
            </a:endParaRPr>
          </a:p>
          <a:p>
            <a:pPr algn="ctr"/>
            <a:endParaRPr lang="en-US" sz="1400" b="1" dirty="0" smtClean="0">
              <a:solidFill>
                <a:schemeClr val="bg1"/>
              </a:solidFill>
              <a:latin typeface="Trebuchet MS" pitchFamily="34" charset="0"/>
            </a:endParaRPr>
          </a:p>
          <a:p>
            <a:pPr algn="ctr"/>
            <a:r>
              <a:rPr lang="en-US" sz="4300" b="1" dirty="0" smtClean="0">
                <a:solidFill>
                  <a:schemeClr val="bg1"/>
                </a:solidFill>
                <a:latin typeface="Trebuchet MS" pitchFamily="34" charset="0"/>
              </a:rPr>
              <a:t>Using the template</a:t>
            </a:r>
            <a:endParaRPr lang="en-US" sz="4300" b="1" baseline="0" dirty="0" smtClean="0">
              <a:solidFill>
                <a:schemeClr val="bg1"/>
              </a:solidFill>
              <a:latin typeface="Trebuchet MS" pitchFamily="34" charset="0"/>
            </a:endParaRPr>
          </a:p>
          <a:p>
            <a:pPr algn="ctr"/>
            <a:endParaRPr lang="en-US" sz="2800" b="1" dirty="0" smtClean="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4388692"/>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4388692"/>
            <a:r>
              <a:rPr lang="en-US" sz="3200" b="1" dirty="0" smtClean="0">
                <a:solidFill>
                  <a:srgbClr val="FFFF00"/>
                </a:solidFill>
                <a:latin typeface="Trebuchet MS" pitchFamily="34" charset="0"/>
              </a:rPr>
              <a:t>Using the placeholders</a:t>
            </a:r>
          </a:p>
          <a:p>
            <a:pPr defTabSz="4388692"/>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4388692"/>
            <a:endParaRPr lang="en-US" sz="3200" b="1" baseline="0" dirty="0" smtClean="0">
              <a:solidFill>
                <a:srgbClr val="FFFF00"/>
              </a:solidFill>
              <a:latin typeface="Trebuchet MS" pitchFamily="34" charset="0"/>
            </a:endParaRPr>
          </a:p>
          <a:p>
            <a:pPr defTabSz="4388692"/>
            <a:r>
              <a:rPr lang="en-US" sz="3200" b="1" baseline="0" dirty="0" smtClean="0">
                <a:solidFill>
                  <a:srgbClr val="FFFF00"/>
                </a:solidFill>
                <a:latin typeface="Trebuchet MS" pitchFamily="34" charset="0"/>
              </a:rPr>
              <a:t>Modifying the layout</a:t>
            </a:r>
          </a:p>
          <a:p>
            <a:pPr defTabSz="4388692"/>
            <a:r>
              <a:rPr lang="en-US" sz="3200" dirty="0" smtClean="0">
                <a:latin typeface="Trebuchet MS" pitchFamily="34" charset="0"/>
              </a:rPr>
              <a:t>This template has four</a:t>
            </a:r>
            <a:endParaRPr lang="en-US" sz="3200" baseline="0" dirty="0" smtClean="0">
              <a:latin typeface="Trebuchet MS" pitchFamily="34" charset="0"/>
            </a:endParaRPr>
          </a:p>
          <a:p>
            <a:pPr defTabSz="4388692"/>
            <a:r>
              <a:rPr lang="en-US" sz="3200" baseline="0" dirty="0" smtClean="0">
                <a:latin typeface="Trebuchet MS" pitchFamily="34" charset="0"/>
              </a:rPr>
              <a:t>different column layouts. </a:t>
            </a:r>
          </a:p>
          <a:p>
            <a:pPr defTabSz="4388692"/>
            <a:r>
              <a:rPr lang="en-US" sz="3200" u="sng" baseline="0" dirty="0" smtClean="0">
                <a:latin typeface="Trebuchet MS" pitchFamily="34" charset="0"/>
              </a:rPr>
              <a:t>Right-click</a:t>
            </a:r>
            <a:r>
              <a:rPr lang="en-US" sz="3200" baseline="0" dirty="0" smtClean="0">
                <a:latin typeface="Trebuchet MS" pitchFamily="34" charset="0"/>
              </a:rPr>
              <a:t> your mouse</a:t>
            </a:r>
          </a:p>
          <a:p>
            <a:pPr defTabSz="4388692"/>
            <a:r>
              <a:rPr lang="en-US" sz="3200" baseline="0" dirty="0" smtClean="0">
                <a:latin typeface="Trebuchet MS" pitchFamily="34" charset="0"/>
              </a:rPr>
              <a:t>on the background and </a:t>
            </a:r>
          </a:p>
          <a:p>
            <a:pPr defTabSz="4388692"/>
            <a:r>
              <a:rPr lang="en-US" sz="3200" baseline="0" dirty="0" smtClean="0">
                <a:latin typeface="Trebuchet MS" pitchFamily="34" charset="0"/>
              </a:rPr>
              <a:t>click on “Layout” to see </a:t>
            </a:r>
          </a:p>
          <a:p>
            <a:pPr defTabSz="4388692"/>
            <a:r>
              <a:rPr lang="en-US" sz="32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4388692"/>
            <a:r>
              <a:rPr lang="en-US" sz="3200" b="1" baseline="0" dirty="0" smtClean="0">
                <a:solidFill>
                  <a:srgbClr val="FFFF00"/>
                </a:solidFill>
                <a:latin typeface="Trebuchet MS" pitchFamily="34" charset="0"/>
              </a:rPr>
              <a:t>Importing text and graphics from external sources</a:t>
            </a:r>
          </a:p>
          <a:p>
            <a:pPr defTabSz="4388692"/>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4388692"/>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4388692"/>
            <a:endParaRPr lang="en-US" sz="3200" baseline="0" dirty="0" smtClean="0">
              <a:latin typeface="Trebuchet MS" pitchFamily="34" charset="0"/>
            </a:endParaRPr>
          </a:p>
          <a:p>
            <a:pPr defTabSz="4388692"/>
            <a:r>
              <a:rPr lang="en-US" sz="3400" b="1" baseline="0" dirty="0" smtClean="0">
                <a:solidFill>
                  <a:srgbClr val="FFFF00"/>
                </a:solidFill>
                <a:latin typeface="Trebuchet MS" pitchFamily="34" charset="0"/>
              </a:rPr>
              <a:t>Modifying the color scheme</a:t>
            </a:r>
          </a:p>
          <a:p>
            <a:pPr defTabSz="4388692"/>
            <a:r>
              <a:rPr lang="en-US" sz="3400" baseline="0" dirty="0" smtClean="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smtClean="0">
              <a:latin typeface="Trebuchet MS" pitchFamily="34" charset="0"/>
            </a:endParaRP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1008962" y="6575906"/>
            <a:ext cx="13591277" cy="2923799"/>
          </a:xfrm>
        </p:spPr>
        <p:txBody>
          <a:bodyPr/>
          <a:lstStyle/>
          <a:p>
            <a:r>
              <a:rPr lang="en-US" dirty="0" smtClean="0"/>
              <a:t>	</a:t>
            </a:r>
            <a:r>
              <a:rPr lang="en-US" sz="4000" dirty="0" smtClean="0">
                <a:latin typeface="+mn-lt"/>
              </a:rPr>
              <a:t>The </a:t>
            </a:r>
            <a:r>
              <a:rPr lang="en-US" sz="4000" dirty="0">
                <a:latin typeface="+mn-lt"/>
              </a:rPr>
              <a:t>purpose of this project is to develop an artificial intelligence system that is </a:t>
            </a:r>
            <a:r>
              <a:rPr lang="en-US" sz="4000" dirty="0" smtClean="0">
                <a:latin typeface="+mn-lt"/>
              </a:rPr>
              <a:t>capable predicating </a:t>
            </a:r>
            <a:r>
              <a:rPr lang="en-US" sz="4000" dirty="0">
                <a:latin typeface="+mn-lt"/>
              </a:rPr>
              <a:t>stock prices. The AI implements Technical Indicators input through a Neural Network.</a:t>
            </a:r>
          </a:p>
        </p:txBody>
      </p:sp>
      <p:sp>
        <p:nvSpPr>
          <p:cNvPr id="253" name="Text Placeholder 252"/>
          <p:cNvSpPr>
            <a:spLocks noGrp="1"/>
          </p:cNvSpPr>
          <p:nvPr>
            <p:ph type="body" sz="quarter" idx="11"/>
          </p:nvPr>
        </p:nvSpPr>
        <p:spPr>
          <a:xfrm>
            <a:off x="922338" y="5942851"/>
            <a:ext cx="13573127" cy="861746"/>
          </a:xfrm>
        </p:spPr>
        <p:txBody>
          <a:bodyPr/>
          <a:lstStyle/>
          <a:p>
            <a:pPr algn="l"/>
            <a:r>
              <a:rPr lang="en-US" sz="4400" dirty="0" smtClean="0"/>
              <a:t>Abstract</a:t>
            </a:r>
            <a:endParaRPr lang="en-US" sz="4400" dirty="0"/>
          </a:p>
        </p:txBody>
      </p:sp>
      <p:sp>
        <p:nvSpPr>
          <p:cNvPr id="160" name="Text Placeholder 159"/>
          <p:cNvSpPr>
            <a:spLocks noGrp="1"/>
          </p:cNvSpPr>
          <p:nvPr>
            <p:ph type="body" sz="quarter" idx="19"/>
          </p:nvPr>
        </p:nvSpPr>
        <p:spPr>
          <a:xfrm>
            <a:off x="902601" y="11062464"/>
            <a:ext cx="13592864" cy="4001017"/>
          </a:xfrm>
        </p:spPr>
        <p:txBody>
          <a:bodyPr/>
          <a:lstStyle/>
          <a:p>
            <a:r>
              <a:rPr lang="en-US" sz="3200" dirty="0" smtClean="0"/>
              <a:t>	</a:t>
            </a:r>
            <a:r>
              <a:rPr lang="en-US" sz="4000" dirty="0" smtClean="0">
                <a:latin typeface="+mn-lt"/>
              </a:rPr>
              <a:t>While </a:t>
            </a:r>
            <a:r>
              <a:rPr lang="en-US" sz="4000" dirty="0">
                <a:latin typeface="+mn-lt"/>
              </a:rPr>
              <a:t>stock trading is common, making money through such trading with an AI is not. Such successful trading requires </a:t>
            </a:r>
            <a:r>
              <a:rPr lang="en-US" sz="4000" dirty="0" smtClean="0">
                <a:latin typeface="+mn-lt"/>
              </a:rPr>
              <a:t>critical judgement </a:t>
            </a:r>
            <a:r>
              <a:rPr lang="en-US" sz="4000" dirty="0">
                <a:latin typeface="+mn-lt"/>
              </a:rPr>
              <a:t>and analysis</a:t>
            </a:r>
            <a:r>
              <a:rPr lang="en-US" sz="4000" dirty="0" smtClean="0">
                <a:latin typeface="+mn-lt"/>
              </a:rPr>
              <a:t>. We work to produce results that will predict correct stock prices resulting in a financial gain.</a:t>
            </a:r>
            <a:endParaRPr lang="en-US" sz="4000" dirty="0">
              <a:latin typeface="+mn-lt"/>
            </a:endParaRPr>
          </a:p>
          <a:p>
            <a:endParaRPr lang="en-US" dirty="0"/>
          </a:p>
        </p:txBody>
      </p:sp>
      <p:sp>
        <p:nvSpPr>
          <p:cNvPr id="161" name="Text Placeholder 160"/>
          <p:cNvSpPr>
            <a:spLocks noGrp="1"/>
          </p:cNvSpPr>
          <p:nvPr>
            <p:ph type="body" sz="quarter" idx="20"/>
          </p:nvPr>
        </p:nvSpPr>
        <p:spPr>
          <a:xfrm>
            <a:off x="942080" y="10244613"/>
            <a:ext cx="13573125" cy="861746"/>
          </a:xfrm>
        </p:spPr>
        <p:txBody>
          <a:bodyPr/>
          <a:lstStyle/>
          <a:p>
            <a:pPr algn="l"/>
            <a:r>
              <a:rPr lang="en-US" sz="4400" dirty="0" smtClean="0"/>
              <a:t>Problem Description</a:t>
            </a:r>
            <a:endParaRPr lang="en-US" sz="4400" dirty="0"/>
          </a:p>
        </p:txBody>
      </p:sp>
      <p:sp>
        <p:nvSpPr>
          <p:cNvPr id="162" name="Text Placeholder 161"/>
          <p:cNvSpPr>
            <a:spLocks noGrp="1"/>
          </p:cNvSpPr>
          <p:nvPr>
            <p:ph type="body" sz="quarter" idx="21"/>
          </p:nvPr>
        </p:nvSpPr>
        <p:spPr>
          <a:xfrm>
            <a:off x="15137110" y="6726903"/>
            <a:ext cx="13571535" cy="3539352"/>
          </a:xfrm>
        </p:spPr>
        <p:txBody>
          <a:bodyPr/>
          <a:lstStyle/>
          <a:p>
            <a:r>
              <a:rPr lang="en-US" sz="4000" dirty="0" smtClean="0">
                <a:latin typeface="+mn-lt"/>
              </a:rPr>
              <a:t>	Once trained of a 10 year data set (Open, close, high, low, and volume) and executed with 20 stock technical indicators  over the past 2 months the results found show that the best run with the predictor was able to estimate prices with the standard deviation of $3.70  for Apples stock prices.</a:t>
            </a:r>
            <a:endParaRPr lang="en-US" sz="4000" dirty="0">
              <a:latin typeface="+mn-lt"/>
            </a:endParaRPr>
          </a:p>
        </p:txBody>
      </p:sp>
      <p:sp>
        <p:nvSpPr>
          <p:cNvPr id="163" name="Text Placeholder 162"/>
          <p:cNvSpPr>
            <a:spLocks noGrp="1"/>
          </p:cNvSpPr>
          <p:nvPr>
            <p:ph type="body" sz="quarter" idx="22"/>
          </p:nvPr>
        </p:nvSpPr>
        <p:spPr>
          <a:xfrm>
            <a:off x="1028704" y="14320428"/>
            <a:ext cx="13571535" cy="738635"/>
          </a:xfrm>
        </p:spPr>
        <p:txBody>
          <a:bodyPr/>
          <a:lstStyle/>
          <a:p>
            <a:pPr algn="l"/>
            <a:r>
              <a:rPr lang="en-US" dirty="0" smtClean="0"/>
              <a:t>Methods</a:t>
            </a:r>
            <a:endParaRPr lang="en-US" dirty="0"/>
          </a:p>
        </p:txBody>
      </p:sp>
      <p:sp>
        <p:nvSpPr>
          <p:cNvPr id="164" name="Text Placeholder 163"/>
          <p:cNvSpPr>
            <a:spLocks noGrp="1"/>
          </p:cNvSpPr>
          <p:nvPr>
            <p:ph type="body" sz="quarter" idx="23"/>
          </p:nvPr>
        </p:nvSpPr>
        <p:spPr>
          <a:xfrm>
            <a:off x="1028704" y="21160559"/>
            <a:ext cx="13571535" cy="4959478"/>
          </a:xfrm>
        </p:spPr>
        <p:txBody>
          <a:bodyPr numCol="3"/>
          <a:lstStyle/>
          <a:p>
            <a:pPr marL="342900" indent="-342900">
              <a:buFont typeface="Arial" panose="020B0604020202020204" pitchFamily="34" charset="0"/>
              <a:buChar char="•"/>
            </a:pPr>
            <a:r>
              <a:rPr lang="en-US" sz="2800" dirty="0" smtClean="0">
                <a:latin typeface="+mn-lt"/>
              </a:rPr>
              <a:t>Moving </a:t>
            </a:r>
            <a:r>
              <a:rPr lang="en-US" sz="2800" dirty="0">
                <a:latin typeface="+mn-lt"/>
              </a:rPr>
              <a:t>Average  </a:t>
            </a:r>
          </a:p>
          <a:p>
            <a:pPr marL="342900" indent="-342900">
              <a:buFont typeface="Arial" panose="020B0604020202020204" pitchFamily="34" charset="0"/>
              <a:buChar char="•"/>
            </a:pPr>
            <a:r>
              <a:rPr lang="en-US" sz="2800" dirty="0">
                <a:latin typeface="+mn-lt"/>
              </a:rPr>
              <a:t>Exponential Moving Average  </a:t>
            </a:r>
            <a:r>
              <a:rPr lang="en-US" sz="2800" dirty="0" smtClean="0">
                <a:latin typeface="+mn-lt"/>
              </a:rPr>
              <a:t> </a:t>
            </a:r>
            <a:endParaRPr lang="en-US" sz="2800" dirty="0">
              <a:latin typeface="+mn-lt"/>
            </a:endParaRPr>
          </a:p>
          <a:p>
            <a:pPr marL="342900" indent="-342900">
              <a:buFont typeface="Arial" panose="020B0604020202020204" pitchFamily="34" charset="0"/>
              <a:buChar char="•"/>
            </a:pPr>
            <a:r>
              <a:rPr lang="en-US" sz="2800" dirty="0">
                <a:latin typeface="+mn-lt"/>
              </a:rPr>
              <a:t>Rate of Change  </a:t>
            </a:r>
          </a:p>
          <a:p>
            <a:pPr marL="342900" indent="-342900">
              <a:buFont typeface="Arial" panose="020B0604020202020204" pitchFamily="34" charset="0"/>
              <a:buChar char="•"/>
            </a:pPr>
            <a:r>
              <a:rPr lang="en-US" sz="2800" dirty="0">
                <a:latin typeface="+mn-lt"/>
              </a:rPr>
              <a:t>Average True Range  </a:t>
            </a:r>
          </a:p>
          <a:p>
            <a:pPr marL="342900" indent="-342900">
              <a:buFont typeface="Arial" panose="020B0604020202020204" pitchFamily="34" charset="0"/>
              <a:buChar char="•"/>
            </a:pPr>
            <a:r>
              <a:rPr lang="en-US" sz="2800" dirty="0">
                <a:latin typeface="+mn-lt"/>
              </a:rPr>
              <a:t>Bollinger Bands  </a:t>
            </a:r>
            <a:endParaRPr lang="en-US" sz="2800" dirty="0" smtClean="0">
              <a:latin typeface="+mn-lt"/>
            </a:endParaRPr>
          </a:p>
          <a:p>
            <a:pPr marL="342900" indent="-342900">
              <a:buFont typeface="Arial" panose="020B0604020202020204" pitchFamily="34" charset="0"/>
              <a:buChar char="•"/>
            </a:pPr>
            <a:r>
              <a:rPr lang="en-US" sz="2800" dirty="0" smtClean="0">
                <a:latin typeface="+mn-lt"/>
              </a:rPr>
              <a:t>Pivot Points, Supports and Resistances  </a:t>
            </a:r>
          </a:p>
          <a:p>
            <a:pPr marL="342900" indent="-342900">
              <a:buFont typeface="Arial" panose="020B0604020202020204" pitchFamily="34" charset="0"/>
              <a:buChar char="•"/>
            </a:pPr>
            <a:r>
              <a:rPr lang="en-US" sz="2800" dirty="0" smtClean="0">
                <a:latin typeface="+mn-lt"/>
              </a:rPr>
              <a:t>Stochastic oscillator</a:t>
            </a:r>
          </a:p>
          <a:p>
            <a:pPr marL="342900" indent="-342900">
              <a:buFont typeface="Arial" panose="020B0604020202020204" pitchFamily="34" charset="0"/>
              <a:buChar char="•"/>
            </a:pPr>
            <a:r>
              <a:rPr lang="en-US" sz="2800" dirty="0" smtClean="0">
                <a:latin typeface="+mn-lt"/>
              </a:rPr>
              <a:t>Average Directional</a:t>
            </a:r>
          </a:p>
          <a:p>
            <a:pPr marL="342900" indent="-342900">
              <a:buFont typeface="Arial" panose="020B0604020202020204" pitchFamily="34" charset="0"/>
              <a:buChar char="•"/>
            </a:pPr>
            <a:r>
              <a:rPr lang="en-US" sz="2800" dirty="0" smtClean="0">
                <a:latin typeface="+mn-lt"/>
              </a:rPr>
              <a:t>Movement Index  </a:t>
            </a:r>
          </a:p>
          <a:p>
            <a:pPr marL="342900" indent="-342900">
              <a:buFont typeface="Arial" panose="020B0604020202020204" pitchFamily="34" charset="0"/>
              <a:buChar char="•"/>
            </a:pPr>
            <a:r>
              <a:rPr lang="en-US" sz="2800" dirty="0" smtClean="0">
                <a:latin typeface="+mn-lt"/>
              </a:rPr>
              <a:t>Mass </a:t>
            </a:r>
            <a:r>
              <a:rPr lang="en-US" sz="2800" dirty="0">
                <a:latin typeface="+mn-lt"/>
              </a:rPr>
              <a:t>Index  </a:t>
            </a:r>
          </a:p>
          <a:p>
            <a:pPr marL="342900" indent="-342900">
              <a:buFont typeface="Arial" panose="020B0604020202020204" pitchFamily="34" charset="0"/>
              <a:buChar char="•"/>
            </a:pPr>
            <a:r>
              <a:rPr lang="en-US" sz="2800" dirty="0">
                <a:latin typeface="+mn-lt"/>
              </a:rPr>
              <a:t>Vortex Indicator: </a:t>
            </a:r>
          </a:p>
          <a:p>
            <a:pPr marL="342900" indent="-342900">
              <a:buFont typeface="Arial" panose="020B0604020202020204" pitchFamily="34" charset="0"/>
              <a:buChar char="•"/>
            </a:pPr>
            <a:r>
              <a:rPr lang="en-US" sz="2800" dirty="0">
                <a:latin typeface="+mn-lt"/>
              </a:rPr>
              <a:t>KST Oscillator  </a:t>
            </a:r>
          </a:p>
          <a:p>
            <a:pPr marL="342900" indent="-342900">
              <a:buFont typeface="Arial" panose="020B0604020202020204" pitchFamily="34" charset="0"/>
              <a:buChar char="•"/>
            </a:pPr>
            <a:r>
              <a:rPr lang="en-US" sz="2800" dirty="0">
                <a:latin typeface="+mn-lt"/>
              </a:rPr>
              <a:t>Relative Strength Index  </a:t>
            </a:r>
          </a:p>
          <a:p>
            <a:pPr marL="342900" indent="-342900">
              <a:buFont typeface="Arial" panose="020B0604020202020204" pitchFamily="34" charset="0"/>
              <a:buChar char="•"/>
            </a:pPr>
            <a:r>
              <a:rPr lang="en-US" sz="2800" dirty="0">
                <a:latin typeface="+mn-lt"/>
              </a:rPr>
              <a:t>True Strength Index  </a:t>
            </a:r>
          </a:p>
          <a:p>
            <a:pPr marL="342900" indent="-342900">
              <a:buFont typeface="Arial" panose="020B0604020202020204" pitchFamily="34" charset="0"/>
              <a:buChar char="•"/>
            </a:pPr>
            <a:r>
              <a:rPr lang="en-US" sz="2800" dirty="0">
                <a:latin typeface="+mn-lt"/>
              </a:rPr>
              <a:t>Accumulation/Distribution  </a:t>
            </a:r>
          </a:p>
          <a:p>
            <a:pPr marL="342900" indent="-342900">
              <a:buFont typeface="Arial" panose="020B0604020202020204" pitchFamily="34" charset="0"/>
              <a:buChar char="•"/>
            </a:pPr>
            <a:r>
              <a:rPr lang="en-US" sz="2800" dirty="0" err="1">
                <a:latin typeface="+mn-lt"/>
              </a:rPr>
              <a:t>Chaikin</a:t>
            </a:r>
            <a:r>
              <a:rPr lang="en-US" sz="2800" dirty="0">
                <a:latin typeface="+mn-lt"/>
              </a:rPr>
              <a:t> Oscillator  </a:t>
            </a:r>
          </a:p>
          <a:p>
            <a:pPr marL="342900" indent="-342900">
              <a:buFont typeface="Arial" panose="020B0604020202020204" pitchFamily="34" charset="0"/>
              <a:buChar char="•"/>
            </a:pPr>
            <a:r>
              <a:rPr lang="en-US" sz="2800" dirty="0">
                <a:latin typeface="+mn-lt"/>
              </a:rPr>
              <a:t>Money Flow Index and Ratio  </a:t>
            </a:r>
          </a:p>
          <a:p>
            <a:pPr marL="342900" indent="-342900">
              <a:buFont typeface="Arial" panose="020B0604020202020204" pitchFamily="34" charset="0"/>
              <a:buChar char="•"/>
            </a:pPr>
            <a:r>
              <a:rPr lang="en-US" sz="2800" dirty="0">
                <a:latin typeface="+mn-lt"/>
              </a:rPr>
              <a:t>On-balance Volume  </a:t>
            </a:r>
          </a:p>
          <a:p>
            <a:pPr marL="342900" indent="-342900">
              <a:buFont typeface="Arial" panose="020B0604020202020204" pitchFamily="34" charset="0"/>
              <a:buChar char="•"/>
            </a:pPr>
            <a:r>
              <a:rPr lang="en-US" sz="2800" dirty="0">
                <a:latin typeface="+mn-lt"/>
              </a:rPr>
              <a:t>Force Index  </a:t>
            </a:r>
          </a:p>
          <a:p>
            <a:pPr marL="342900" indent="-342900">
              <a:buFont typeface="Arial" panose="020B0604020202020204" pitchFamily="34" charset="0"/>
              <a:buChar char="•"/>
            </a:pPr>
            <a:r>
              <a:rPr lang="en-US" sz="2800" dirty="0">
                <a:latin typeface="+mn-lt"/>
              </a:rPr>
              <a:t>Ease of Movement  </a:t>
            </a:r>
          </a:p>
          <a:p>
            <a:pPr marL="342900" indent="-342900">
              <a:buFont typeface="Arial" panose="020B0604020202020204" pitchFamily="34" charset="0"/>
              <a:buChar char="•"/>
            </a:pPr>
            <a:r>
              <a:rPr lang="en-US" sz="2800" dirty="0" err="1" smtClean="0">
                <a:latin typeface="+mn-lt"/>
              </a:rPr>
              <a:t>Coppock</a:t>
            </a:r>
            <a:r>
              <a:rPr lang="en-US" sz="2800" dirty="0" smtClean="0">
                <a:latin typeface="+mn-lt"/>
              </a:rPr>
              <a:t> </a:t>
            </a:r>
            <a:r>
              <a:rPr lang="en-US" sz="2800" dirty="0">
                <a:latin typeface="+mn-lt"/>
              </a:rPr>
              <a:t>Curve  </a:t>
            </a:r>
          </a:p>
          <a:p>
            <a:pPr marL="342900" indent="-342900">
              <a:buFont typeface="Arial" panose="020B0604020202020204" pitchFamily="34" charset="0"/>
              <a:buChar char="•"/>
            </a:pPr>
            <a:r>
              <a:rPr lang="en-US" sz="2800" dirty="0" err="1">
                <a:latin typeface="+mn-lt"/>
              </a:rPr>
              <a:t>Keltner</a:t>
            </a:r>
            <a:r>
              <a:rPr lang="en-US" sz="2800" dirty="0">
                <a:latin typeface="+mn-lt"/>
              </a:rPr>
              <a:t> Channel  </a:t>
            </a:r>
          </a:p>
          <a:p>
            <a:pPr marL="342900" indent="-342900">
              <a:buFont typeface="Arial" panose="020B0604020202020204" pitchFamily="34" charset="0"/>
              <a:buChar char="•"/>
            </a:pPr>
            <a:r>
              <a:rPr lang="en-US" sz="2800" dirty="0">
                <a:latin typeface="+mn-lt"/>
              </a:rPr>
              <a:t>Ultimate Oscillator  </a:t>
            </a:r>
          </a:p>
          <a:p>
            <a:pPr marL="342900" indent="-342900">
              <a:buFont typeface="Arial" panose="020B0604020202020204" pitchFamily="34" charset="0"/>
              <a:buChar char="•"/>
            </a:pPr>
            <a:r>
              <a:rPr lang="en-US" sz="2800" dirty="0" err="1">
                <a:latin typeface="+mn-lt"/>
              </a:rPr>
              <a:t>Donchian</a:t>
            </a:r>
            <a:r>
              <a:rPr lang="en-US" sz="2800" dirty="0">
                <a:latin typeface="+mn-lt"/>
              </a:rPr>
              <a:t> Channel  </a:t>
            </a:r>
          </a:p>
          <a:p>
            <a:pPr marL="342900" indent="-342900">
              <a:buFont typeface="Arial" panose="020B0604020202020204" pitchFamily="34" charset="0"/>
              <a:buChar char="•"/>
            </a:pPr>
            <a:r>
              <a:rPr lang="en-US" sz="2800" dirty="0" smtClean="0">
                <a:latin typeface="+mn-lt"/>
              </a:rPr>
              <a:t>Standard </a:t>
            </a:r>
            <a:r>
              <a:rPr lang="en-US" sz="2800" dirty="0">
                <a:latin typeface="+mn-lt"/>
              </a:rPr>
              <a:t>Deviation </a:t>
            </a:r>
          </a:p>
        </p:txBody>
      </p:sp>
      <p:sp>
        <p:nvSpPr>
          <p:cNvPr id="165" name="Text Placeholder 164"/>
          <p:cNvSpPr>
            <a:spLocks noGrp="1"/>
          </p:cNvSpPr>
          <p:nvPr>
            <p:ph type="body" sz="quarter" idx="24"/>
          </p:nvPr>
        </p:nvSpPr>
        <p:spPr>
          <a:xfrm>
            <a:off x="15271105" y="5578878"/>
            <a:ext cx="13579475" cy="861746"/>
          </a:xfrm>
        </p:spPr>
        <p:txBody>
          <a:bodyPr/>
          <a:lstStyle/>
          <a:p>
            <a:r>
              <a:rPr lang="en-US" sz="4400" dirty="0" smtClean="0"/>
              <a:t>Results</a:t>
            </a:r>
            <a:endParaRPr lang="en-US" dirty="0"/>
          </a:p>
        </p:txBody>
      </p:sp>
      <p:sp>
        <p:nvSpPr>
          <p:cNvPr id="166" name="Text Placeholder 165"/>
          <p:cNvSpPr>
            <a:spLocks noGrp="1"/>
          </p:cNvSpPr>
          <p:nvPr>
            <p:ph type="body" sz="quarter" idx="25"/>
          </p:nvPr>
        </p:nvSpPr>
        <p:spPr>
          <a:xfrm>
            <a:off x="29405265" y="22950791"/>
            <a:ext cx="13576029" cy="861746"/>
          </a:xfrm>
        </p:spPr>
        <p:txBody>
          <a:bodyPr/>
          <a:lstStyle/>
          <a:p>
            <a:r>
              <a:rPr lang="en-US" sz="4400" dirty="0" smtClean="0"/>
              <a:t>Conclusion</a:t>
            </a:r>
            <a:endParaRPr lang="en-US" dirty="0"/>
          </a:p>
        </p:txBody>
      </p:sp>
      <p:sp>
        <p:nvSpPr>
          <p:cNvPr id="168" name="Text Placeholder 167"/>
          <p:cNvSpPr>
            <a:spLocks noGrp="1"/>
          </p:cNvSpPr>
          <p:nvPr>
            <p:ph type="body" sz="quarter" idx="27"/>
          </p:nvPr>
        </p:nvSpPr>
        <p:spPr>
          <a:xfrm>
            <a:off x="29386217" y="27973669"/>
            <a:ext cx="13576029" cy="861746"/>
          </a:xfrm>
        </p:spPr>
        <p:txBody>
          <a:bodyPr/>
          <a:lstStyle/>
          <a:p>
            <a:r>
              <a:rPr lang="en-US" sz="4400" dirty="0" smtClean="0"/>
              <a:t>References</a:t>
            </a:r>
            <a:endParaRPr lang="en-US" dirty="0"/>
          </a:p>
        </p:txBody>
      </p:sp>
      <p:sp>
        <p:nvSpPr>
          <p:cNvPr id="169" name="Text Placeholder 168"/>
          <p:cNvSpPr>
            <a:spLocks noGrp="1"/>
          </p:cNvSpPr>
          <p:nvPr>
            <p:ph type="body" sz="quarter" idx="28"/>
          </p:nvPr>
        </p:nvSpPr>
        <p:spPr>
          <a:xfrm>
            <a:off x="29299176" y="28773859"/>
            <a:ext cx="13581061" cy="2954576"/>
          </a:xfrm>
        </p:spPr>
        <p:txBody>
          <a:bodyPr/>
          <a:lstStyle/>
          <a:p>
            <a:pPr marL="457200" indent="-457200">
              <a:buFont typeface="Arial" panose="020B0604020202020204" pitchFamily="34" charset="0"/>
              <a:buChar char="•"/>
            </a:pPr>
            <a:r>
              <a:rPr lang="en-US" sz="3000" u="sng" dirty="0">
                <a:latin typeface="+mn-lt"/>
              </a:rPr>
              <a:t>http://stockcharts.com/school/doku.php?id=chart_school:technical_indicators</a:t>
            </a:r>
            <a:endParaRPr lang="en-US" sz="3000" dirty="0">
              <a:latin typeface="+mn-lt"/>
            </a:endParaRPr>
          </a:p>
          <a:p>
            <a:pPr marL="457200" indent="-457200">
              <a:buFont typeface="Arial" panose="020B0604020202020204" pitchFamily="34" charset="0"/>
              <a:buChar char="•"/>
            </a:pPr>
            <a:r>
              <a:rPr lang="en-US" sz="3000" u="sng" dirty="0">
                <a:latin typeface="+mn-lt"/>
              </a:rPr>
              <a:t>https://www.quora.com/Why-is-Machine-Learning-neural-networks-and-other-AI-approaches-for-instance-not-more-widely-used-in-stock-market-prediction</a:t>
            </a:r>
            <a:endParaRPr lang="en-US" sz="3000" dirty="0">
              <a:latin typeface="+mn-lt"/>
            </a:endParaRPr>
          </a:p>
          <a:p>
            <a:pPr marL="457200" indent="-457200">
              <a:buFont typeface="Arial" panose="020B0604020202020204" pitchFamily="34" charset="0"/>
              <a:buChar char="•"/>
            </a:pPr>
            <a:r>
              <a:rPr lang="en-US" sz="3000" dirty="0">
                <a:latin typeface="+mn-lt"/>
              </a:rPr>
              <a:t>"The Rise of the Artificially Intelligent Hedge Fund." </a:t>
            </a:r>
            <a:r>
              <a:rPr lang="en-US" sz="3000" i="1" dirty="0">
                <a:latin typeface="+mn-lt"/>
              </a:rPr>
              <a:t>Wired</a:t>
            </a:r>
            <a:r>
              <a:rPr lang="en-US" sz="3000" dirty="0">
                <a:latin typeface="+mn-lt"/>
              </a:rPr>
              <a:t>. Conde Nast, </a:t>
            </a:r>
            <a:r>
              <a:rPr lang="en-US" sz="3000" dirty="0" err="1">
                <a:latin typeface="+mn-lt"/>
              </a:rPr>
              <a:t>n.d.</a:t>
            </a:r>
            <a:r>
              <a:rPr lang="en-US" sz="3000" dirty="0">
                <a:latin typeface="+mn-lt"/>
              </a:rPr>
              <a:t> Web.</a:t>
            </a:r>
          </a:p>
          <a:p>
            <a:endParaRPr lang="en-US" dirty="0"/>
          </a:p>
        </p:txBody>
      </p:sp>
      <p:sp>
        <p:nvSpPr>
          <p:cNvPr id="254" name="Picture Placeholder 253"/>
          <p:cNvSpPr>
            <a:spLocks noGrp="1"/>
          </p:cNvSpPr>
          <p:nvPr>
            <p:ph type="pic" sz="quarter" idx="15"/>
          </p:nvPr>
        </p:nvSpPr>
        <p:spPr/>
      </p:sp>
      <p:sp>
        <p:nvSpPr>
          <p:cNvPr id="255" name="Picture Placeholder 254"/>
          <p:cNvSpPr>
            <a:spLocks noGrp="1"/>
          </p:cNvSpPr>
          <p:nvPr>
            <p:ph type="pic" sz="quarter" idx="18"/>
          </p:nvPr>
        </p:nvSpPr>
        <p:spPr/>
      </p:sp>
      <p:sp>
        <p:nvSpPr>
          <p:cNvPr id="295" name="Text Placeholder 294"/>
          <p:cNvSpPr>
            <a:spLocks noGrp="1"/>
          </p:cNvSpPr>
          <p:nvPr>
            <p:ph type="body" sz="quarter" idx="150"/>
          </p:nvPr>
        </p:nvSpPr>
        <p:spPr/>
        <p:txBody>
          <a:bodyPr>
            <a:normAutofit/>
          </a:bodyPr>
          <a:lstStyle/>
          <a:p>
            <a:r>
              <a:rPr lang="en-US" dirty="0" smtClean="0"/>
              <a:t>Jason Nelson</a:t>
            </a:r>
            <a:endParaRPr lang="en-US" dirty="0"/>
          </a:p>
        </p:txBody>
      </p:sp>
      <p:sp>
        <p:nvSpPr>
          <p:cNvPr id="296" name="Text Placeholder 295"/>
          <p:cNvSpPr>
            <a:spLocks noGrp="1"/>
          </p:cNvSpPr>
          <p:nvPr>
            <p:ph type="body" sz="quarter" idx="184"/>
          </p:nvPr>
        </p:nvSpPr>
        <p:spPr/>
        <p:txBody>
          <a:bodyPr>
            <a:normAutofit lnSpcReduction="10000"/>
          </a:bodyPr>
          <a:lstStyle/>
          <a:p>
            <a:r>
              <a:rPr lang="en-US" dirty="0" smtClean="0"/>
              <a:t>CS5600 Fall 2016</a:t>
            </a:r>
            <a:endParaRPr lang="en-US" dirty="0"/>
          </a:p>
        </p:txBody>
      </p:sp>
      <p:sp>
        <p:nvSpPr>
          <p:cNvPr id="297" name="Text Placeholder 296"/>
          <p:cNvSpPr>
            <a:spLocks noGrp="1"/>
          </p:cNvSpPr>
          <p:nvPr>
            <p:ph type="body" sz="quarter" idx="185"/>
          </p:nvPr>
        </p:nvSpPr>
        <p:spPr/>
        <p:txBody>
          <a:bodyPr/>
          <a:lstStyle/>
          <a:p>
            <a:r>
              <a:rPr lang="en-US" dirty="0" smtClean="0"/>
              <a:t>Stock Prediction – A Neural Network Approach</a:t>
            </a:r>
            <a:endParaRPr lang="en-US" dirty="0"/>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a:p>
        </p:txBody>
      </p:sp>
      <p:sp>
        <p:nvSpPr>
          <p:cNvPr id="260" name="Picture Placeholder 259"/>
          <p:cNvSpPr>
            <a:spLocks noGrp="1"/>
          </p:cNvSpPr>
          <p:nvPr>
            <p:ph type="pic" sz="quarter" idx="115"/>
          </p:nvPr>
        </p:nvSpPr>
        <p:spPr/>
      </p:sp>
      <p:sp>
        <p:nvSpPr>
          <p:cNvPr id="271" name="Picture Placeholder 270"/>
          <p:cNvSpPr>
            <a:spLocks noGrp="1"/>
          </p:cNvSpPr>
          <p:nvPr>
            <p:ph type="pic" sz="quarter" idx="126"/>
          </p:nvPr>
        </p:nvSpPr>
        <p:spPr/>
      </p:sp>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sp>
        <p:nvSpPr>
          <p:cNvPr id="275" name="Picture Placeholder 274"/>
          <p:cNvSpPr>
            <a:spLocks noGrp="1"/>
          </p:cNvSpPr>
          <p:nvPr>
            <p:ph type="pic" sz="quarter" idx="130"/>
          </p:nvPr>
        </p:nvSpPr>
        <p:spPr/>
      </p:sp>
      <p:sp>
        <p:nvSpPr>
          <p:cNvPr id="276" name="Picture Placeholder 275"/>
          <p:cNvSpPr>
            <a:spLocks noGrp="1"/>
          </p:cNvSpPr>
          <p:nvPr>
            <p:ph type="pic" sz="quarter" idx="131"/>
          </p:nvPr>
        </p:nvSpPr>
        <p:spPr/>
      </p:sp>
      <p:sp>
        <p:nvSpPr>
          <p:cNvPr id="277" name="Picture Placeholder 276"/>
          <p:cNvSpPr>
            <a:spLocks noGrp="1"/>
          </p:cNvSpPr>
          <p:nvPr>
            <p:ph type="pic" sz="quarter" idx="132"/>
          </p:nvPr>
        </p:nvSpPr>
        <p:spPr/>
      </p:sp>
      <p:sp>
        <p:nvSpPr>
          <p:cNvPr id="278" name="Picture Placeholder 277"/>
          <p:cNvSpPr>
            <a:spLocks noGrp="1"/>
          </p:cNvSpPr>
          <p:nvPr>
            <p:ph type="pic" sz="quarter" idx="133"/>
          </p:nvPr>
        </p:nvSpPr>
        <p:spPr/>
      </p:sp>
      <p:sp>
        <p:nvSpPr>
          <p:cNvPr id="279" name="Picture Placeholder 278"/>
          <p:cNvSpPr>
            <a:spLocks noGrp="1"/>
          </p:cNvSpPr>
          <p:nvPr>
            <p:ph type="pic" sz="quarter" idx="134"/>
          </p:nvPr>
        </p:nvSpPr>
        <p:spPr/>
      </p:sp>
      <p:sp>
        <p:nvSpPr>
          <p:cNvPr id="280" name="Picture Placeholder 279"/>
          <p:cNvSpPr>
            <a:spLocks noGrp="1"/>
          </p:cNvSpPr>
          <p:nvPr>
            <p:ph type="pic" sz="quarter" idx="135"/>
          </p:nvPr>
        </p:nvSpPr>
        <p:spPr/>
      </p:sp>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62" name="Picture 61"/>
          <p:cNvPicPr/>
          <p:nvPr/>
        </p:nvPicPr>
        <p:blipFill rotWithShape="1">
          <a:blip r:embed="rId3"/>
          <a:srcRect l="36345" t="29618" r="36263" b="26433"/>
          <a:stretch/>
        </p:blipFill>
        <p:spPr bwMode="auto">
          <a:xfrm>
            <a:off x="7575197" y="26839373"/>
            <a:ext cx="5539481" cy="4996564"/>
          </a:xfrm>
          <a:prstGeom prst="rect">
            <a:avLst/>
          </a:prstGeom>
          <a:ln>
            <a:noFill/>
          </a:ln>
          <a:extLst>
            <a:ext uri="{53640926-AAD7-44D8-BBD7-CCE9431645EC}">
              <a14:shadowObscured xmlns:a14="http://schemas.microsoft.com/office/drawing/2010/main"/>
            </a:ext>
          </a:extLst>
        </p:spPr>
      </p:pic>
      <p:sp>
        <p:nvSpPr>
          <p:cNvPr id="63" name="Text Placeholder 163"/>
          <p:cNvSpPr txBox="1">
            <a:spLocks/>
          </p:cNvSpPr>
          <p:nvPr/>
        </p:nvSpPr>
        <p:spPr>
          <a:xfrm>
            <a:off x="1223362" y="26215412"/>
            <a:ext cx="5479112" cy="6001564"/>
          </a:xfrm>
          <a:prstGeom prst="rect">
            <a:avLst/>
          </a:prstGeom>
        </p:spPr>
        <p:txBody>
          <a:bodyPr wrap="square" lIns="228561" tIns="228561" rIns="228561" bIns="228561" numCol="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0" indent="0"/>
            <a:r>
              <a:rPr lang="en-US" sz="4000" dirty="0" smtClean="0">
                <a:latin typeface="+mn-lt"/>
              </a:rPr>
              <a:t>Neural Networks work with groups of nodes, with given inputs ( about 20 Technical Indicators) sent through a layer of hidden nodes with the resulting outputs. We are using inputs from each </a:t>
            </a:r>
            <a:endParaRPr lang="en-US" sz="4000" dirty="0">
              <a:latin typeface="+mn-lt"/>
            </a:endParaRPr>
          </a:p>
        </p:txBody>
      </p:sp>
      <p:pic>
        <p:nvPicPr>
          <p:cNvPr id="66" name="Picture 65" descr="https://upload.wikimedia.org/wikipedia/commons/thumb/e/ee/Utah_State_University_Aggies_Logo.svg/256px-Utah_State_University_Aggies_Logo.svg.png"/>
          <p:cNvPicPr/>
          <p:nvPr/>
        </p:nvPicPr>
        <p:blipFill>
          <a:blip r:embed="rId4">
            <a:extLst>
              <a:ext uri="{28A0092B-C50C-407E-A947-70E740481C1C}">
                <a14:useLocalDpi xmlns:a14="http://schemas.microsoft.com/office/drawing/2010/main" val="0"/>
              </a:ext>
            </a:extLst>
          </a:blip>
          <a:srcRect/>
          <a:stretch>
            <a:fillRect/>
          </a:stretch>
        </p:blipFill>
        <p:spPr bwMode="auto">
          <a:xfrm>
            <a:off x="2339119" y="478893"/>
            <a:ext cx="5236078" cy="3931153"/>
          </a:xfrm>
          <a:prstGeom prst="rect">
            <a:avLst/>
          </a:prstGeom>
          <a:noFill/>
          <a:ln>
            <a:noFill/>
          </a:ln>
        </p:spPr>
      </p:pic>
      <p:pic>
        <p:nvPicPr>
          <p:cNvPr id="67" name="Picture 66" descr="http://www.cs.usu.edu/_resources/includes/CS_Eng_Logo.png"/>
          <p:cNvPicPr/>
          <p:nvPr/>
        </p:nvPicPr>
        <p:blipFill>
          <a:blip r:embed="rId5">
            <a:extLst>
              <a:ext uri="{28A0092B-C50C-407E-A947-70E740481C1C}">
                <a14:useLocalDpi xmlns:a14="http://schemas.microsoft.com/office/drawing/2010/main" val="0"/>
              </a:ext>
            </a:extLst>
          </a:blip>
          <a:srcRect/>
          <a:stretch>
            <a:fillRect/>
          </a:stretch>
        </p:blipFill>
        <p:spPr bwMode="auto">
          <a:xfrm>
            <a:off x="34801630" y="579606"/>
            <a:ext cx="14608290" cy="3397676"/>
          </a:xfrm>
          <a:prstGeom prst="rect">
            <a:avLst/>
          </a:prstGeom>
          <a:noFill/>
          <a:ln>
            <a:noFill/>
          </a:ln>
        </p:spPr>
      </p:pic>
      <p:sp>
        <p:nvSpPr>
          <p:cNvPr id="71" name="Text Placeholder 159"/>
          <p:cNvSpPr txBox="1">
            <a:spLocks/>
          </p:cNvSpPr>
          <p:nvPr/>
        </p:nvSpPr>
        <p:spPr>
          <a:xfrm>
            <a:off x="881272" y="14978964"/>
            <a:ext cx="13592864" cy="7331159"/>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000" dirty="0" smtClean="0">
                <a:latin typeface="+mn-lt"/>
              </a:rPr>
              <a:t>	The </a:t>
            </a:r>
            <a:r>
              <a:rPr lang="en-US" sz="4000" dirty="0">
                <a:latin typeface="+mn-lt"/>
              </a:rPr>
              <a:t>system works by pulling </a:t>
            </a:r>
            <a:r>
              <a:rPr lang="en-US" sz="4000" dirty="0" smtClean="0">
                <a:latin typeface="+mn-lt"/>
              </a:rPr>
              <a:t>information (open, close, high, low, volume) from a csv file, puts that information through a puts </a:t>
            </a:r>
            <a:r>
              <a:rPr lang="en-US" sz="4000" dirty="0">
                <a:latin typeface="+mn-lt"/>
              </a:rPr>
              <a:t>it through the neural network. Once it is trained by data set, it will produce a prediction for the following day. The prediction will be output </a:t>
            </a:r>
            <a:r>
              <a:rPr lang="en-US" sz="4000" dirty="0" smtClean="0">
                <a:latin typeface="+mn-lt"/>
              </a:rPr>
              <a:t>the predicted stock price for the following day, with the recommended action in </a:t>
            </a:r>
            <a:r>
              <a:rPr lang="en-US" sz="4000" dirty="0">
                <a:latin typeface="+mn-lt"/>
              </a:rPr>
              <a:t>the form of B (Buy), S (Sell), or H (Hold). The algorithm is ran for each “new” day on the past data, putting in all the technical indicators through the neural network</a:t>
            </a:r>
            <a:r>
              <a:rPr lang="en-US" sz="4000" dirty="0" smtClean="0">
                <a:latin typeface="+mn-lt"/>
              </a:rPr>
              <a:t>.</a:t>
            </a:r>
          </a:p>
          <a:p>
            <a:r>
              <a:rPr lang="en-US" sz="4000" dirty="0" smtClean="0">
                <a:latin typeface="+mn-lt"/>
              </a:rPr>
              <a:t>	                       Some Technical Indicators Used</a:t>
            </a:r>
            <a:endParaRPr lang="en-US" sz="4000" dirty="0">
              <a:latin typeface="+mn-lt"/>
            </a:endParaRPr>
          </a:p>
          <a:p>
            <a:endParaRPr lang="en-US" sz="3200" dirty="0">
              <a:latin typeface="+mn-lt"/>
            </a:endParaRPr>
          </a:p>
        </p:txBody>
      </p:sp>
      <p:sp>
        <p:nvSpPr>
          <p:cNvPr id="73" name="Text Placeholder 161"/>
          <p:cNvSpPr txBox="1">
            <a:spLocks/>
          </p:cNvSpPr>
          <p:nvPr/>
        </p:nvSpPr>
        <p:spPr>
          <a:xfrm>
            <a:off x="29390711" y="5578878"/>
            <a:ext cx="13571535" cy="2923799"/>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000" dirty="0" smtClean="0">
                <a:latin typeface="+mn-lt"/>
              </a:rPr>
              <a:t>	Looking into how the system behaves the Ai is tested (same year time frames) against a stock price that unchanging. The system results was interesting to see that it was unable to see that  the stock was stagnant.  Deviation of about $1.30</a:t>
            </a:r>
            <a:endParaRPr lang="en-US" sz="4000" dirty="0">
              <a:latin typeface="+mn-lt"/>
            </a:endParaRPr>
          </a:p>
        </p:txBody>
      </p:sp>
      <p:sp>
        <p:nvSpPr>
          <p:cNvPr id="74" name="Text Placeholder 161"/>
          <p:cNvSpPr txBox="1">
            <a:spLocks/>
          </p:cNvSpPr>
          <p:nvPr/>
        </p:nvSpPr>
        <p:spPr>
          <a:xfrm>
            <a:off x="29405265" y="23381664"/>
            <a:ext cx="13571535" cy="5386011"/>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000" dirty="0" smtClean="0">
                <a:latin typeface="+mn-lt"/>
              </a:rPr>
              <a:t>	Though the predictions where close to the actual stock movement, the overall conclusion is the current system is unable to successfully trade on the market. It doesn’t lose drastically but slowly over time. It did make a few successful trades but that would not compensate for the other bad trades. Future work will  involve  working with the larger data set, different stocks, machine learning with news feeds, and implementing a trader.</a:t>
            </a:r>
            <a:endParaRPr lang="en-US" sz="4000" dirty="0">
              <a:latin typeface="+mn-lt"/>
            </a:endParaRPr>
          </a:p>
        </p:txBody>
      </p:sp>
      <p:pic>
        <p:nvPicPr>
          <p:cNvPr id="1033" name="Picture 9"/>
          <p:cNvPicPr>
            <a:picLocks noChangeAspect="1" noChangeArrowheads="1"/>
          </p:cNvPicPr>
          <p:nvPr/>
        </p:nvPicPr>
        <p:blipFill rotWithShape="1">
          <a:blip r:embed="rId6">
            <a:extLst>
              <a:ext uri="{28A0092B-C50C-407E-A947-70E740481C1C}">
                <a14:useLocalDpi xmlns:a14="http://schemas.microsoft.com/office/drawing/2010/main" val="0"/>
              </a:ext>
            </a:extLst>
          </a:blip>
          <a:srcRect l="10908" t="24164" r="15080" b="10156"/>
          <a:stretch/>
        </p:blipFill>
        <p:spPr bwMode="auto">
          <a:xfrm>
            <a:off x="29805687" y="16590223"/>
            <a:ext cx="12741581" cy="635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l="11527" t="24306" r="43265" b="21250"/>
          <a:stretch/>
        </p:blipFill>
        <p:spPr bwMode="auto">
          <a:xfrm>
            <a:off x="15370727" y="10266255"/>
            <a:ext cx="13113337" cy="887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84"/>
          <p:cNvPicPr/>
          <p:nvPr/>
        </p:nvPicPr>
        <p:blipFill rotWithShape="1">
          <a:blip r:embed="rId8">
            <a:extLst>
              <a:ext uri="{28A0092B-C50C-407E-A947-70E740481C1C}">
                <a14:useLocalDpi xmlns:a14="http://schemas.microsoft.com/office/drawing/2010/main" val="0"/>
              </a:ext>
            </a:extLst>
          </a:blip>
          <a:srcRect l="40641" t="42675" r="30354" b="20701"/>
          <a:stretch/>
        </p:blipFill>
        <p:spPr bwMode="auto">
          <a:xfrm>
            <a:off x="15584729" y="22310123"/>
            <a:ext cx="12685332" cy="9003677"/>
          </a:xfrm>
          <a:prstGeom prst="rect">
            <a:avLst/>
          </a:prstGeom>
          <a:ln>
            <a:noFill/>
          </a:ln>
          <a:extLst>
            <a:ext uri="{53640926-AAD7-44D8-BBD7-CCE9431645EC}">
              <a14:shadowObscured xmlns:a14="http://schemas.microsoft.com/office/drawing/2010/main"/>
            </a:ext>
          </a:extLst>
        </p:spPr>
      </p:pic>
      <p:pic>
        <p:nvPicPr>
          <p:cNvPr id="86"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l="11527" t="72762" r="43265" b="21250"/>
          <a:stretch/>
        </p:blipFill>
        <p:spPr bwMode="auto">
          <a:xfrm>
            <a:off x="15645434" y="30194449"/>
            <a:ext cx="12605577" cy="938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 Placeholder 161"/>
          <p:cNvSpPr>
            <a:spLocks noGrp="1"/>
          </p:cNvSpPr>
          <p:nvPr>
            <p:ph type="body" sz="quarter" idx="21"/>
          </p:nvPr>
        </p:nvSpPr>
        <p:spPr>
          <a:xfrm>
            <a:off x="15137110" y="19284921"/>
            <a:ext cx="13571535" cy="3662462"/>
          </a:xfrm>
        </p:spPr>
        <p:txBody>
          <a:bodyPr/>
          <a:lstStyle/>
          <a:p>
            <a:r>
              <a:rPr lang="en-US" sz="4000" dirty="0" smtClean="0"/>
              <a:t>	Running the algorithm trained with 10 year data set, with same indicators and 2 month time period. The results show that the deviation of $16.30 </a:t>
            </a:r>
            <a:r>
              <a:rPr lang="en-US" sz="4000" dirty="0"/>
              <a:t>with Googles stock prices</a:t>
            </a:r>
          </a:p>
          <a:p>
            <a:endParaRPr lang="en-US" sz="4000" dirty="0">
              <a:latin typeface="+mn-lt"/>
            </a:endParaRPr>
          </a:p>
        </p:txBody>
      </p:sp>
      <p:sp>
        <p:nvSpPr>
          <p:cNvPr id="90" name="Text Placeholder 161"/>
          <p:cNvSpPr txBox="1">
            <a:spLocks/>
          </p:cNvSpPr>
          <p:nvPr/>
        </p:nvSpPr>
        <p:spPr>
          <a:xfrm>
            <a:off x="29416197" y="15772243"/>
            <a:ext cx="13571535" cy="1077139"/>
          </a:xfrm>
          <a:prstGeom prst="rect">
            <a:avLst/>
          </a:prstGeom>
        </p:spPr>
        <p:txBody>
          <a:bodyPr wrap="square" lIns="228561" tIns="228561" rIns="228561" bIns="22856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000" dirty="0" smtClean="0">
                <a:latin typeface="+mn-lt"/>
              </a:rPr>
              <a:t>	Results of Buy, Sell, Graph outputs, set to actual stock prices. </a:t>
            </a:r>
            <a:endParaRPr lang="en-US" sz="4000" dirty="0">
              <a:latin typeface="+mn-lt"/>
            </a:endParaRPr>
          </a:p>
        </p:txBody>
      </p:sp>
      <p:grpSp>
        <p:nvGrpSpPr>
          <p:cNvPr id="7" name="Group 6"/>
          <p:cNvGrpSpPr/>
          <p:nvPr/>
        </p:nvGrpSpPr>
        <p:grpSpPr>
          <a:xfrm>
            <a:off x="15737129" y="22462523"/>
            <a:ext cx="12685332" cy="9003677"/>
            <a:chOff x="15737129" y="22462523"/>
            <a:chExt cx="12685332" cy="9003677"/>
          </a:xfrm>
        </p:grpSpPr>
        <p:pic>
          <p:nvPicPr>
            <p:cNvPr id="91" name="Picture 90"/>
            <p:cNvPicPr/>
            <p:nvPr/>
          </p:nvPicPr>
          <p:blipFill rotWithShape="1">
            <a:blip r:embed="rId8">
              <a:extLst>
                <a:ext uri="{28A0092B-C50C-407E-A947-70E740481C1C}">
                  <a14:useLocalDpi xmlns:a14="http://schemas.microsoft.com/office/drawing/2010/main" val="0"/>
                </a:ext>
              </a:extLst>
            </a:blip>
            <a:srcRect l="40641" t="42675" r="30354" b="20701"/>
            <a:stretch/>
          </p:blipFill>
          <p:spPr bwMode="auto">
            <a:xfrm>
              <a:off x="15737129" y="22462523"/>
              <a:ext cx="12685332" cy="9003677"/>
            </a:xfrm>
            <a:prstGeom prst="rect">
              <a:avLst/>
            </a:prstGeom>
            <a:ln>
              <a:noFill/>
            </a:ln>
            <a:extLst>
              <a:ext uri="{53640926-AAD7-44D8-BBD7-CCE9431645EC}">
                <a14:shadowObscured xmlns:a14="http://schemas.microsoft.com/office/drawing/2010/main"/>
              </a:ext>
            </a:extLst>
          </p:spPr>
        </p:pic>
        <p:pic>
          <p:nvPicPr>
            <p:cNvPr id="92"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l="11527" t="72762" r="43265" b="21250"/>
            <a:stretch/>
          </p:blipFill>
          <p:spPr bwMode="auto">
            <a:xfrm>
              <a:off x="15797834" y="30346849"/>
              <a:ext cx="12605577" cy="938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30850689" y="8165739"/>
            <a:ext cx="10680685" cy="7606504"/>
            <a:chOff x="30850689" y="8165739"/>
            <a:chExt cx="10680685" cy="7606504"/>
          </a:xfrm>
        </p:grpSpPr>
        <p:pic>
          <p:nvPicPr>
            <p:cNvPr id="89" name="Picture 88"/>
            <p:cNvPicPr/>
            <p:nvPr/>
          </p:nvPicPr>
          <p:blipFill rotWithShape="1">
            <a:blip r:embed="rId9"/>
            <a:srcRect l="40550" t="41405" r="30070" b="21372"/>
            <a:stretch/>
          </p:blipFill>
          <p:spPr bwMode="auto">
            <a:xfrm>
              <a:off x="30850689" y="8165739"/>
              <a:ext cx="10680685" cy="7606504"/>
            </a:xfrm>
            <a:prstGeom prst="rect">
              <a:avLst/>
            </a:prstGeom>
            <a:ln>
              <a:noFill/>
            </a:ln>
            <a:extLst>
              <a:ext uri="{53640926-AAD7-44D8-BBD7-CCE9431645EC}">
                <a14:shadowObscured xmlns:a14="http://schemas.microsoft.com/office/drawing/2010/main"/>
              </a:ext>
            </a:extLst>
          </p:spPr>
        </p:pic>
        <p:pic>
          <p:nvPicPr>
            <p:cNvPr id="93"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l="11527" t="72762" r="43265" b="21250"/>
            <a:stretch/>
          </p:blipFill>
          <p:spPr bwMode="auto">
            <a:xfrm>
              <a:off x="31145243" y="14922646"/>
              <a:ext cx="10386131" cy="77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5" name="Text Placeholder 163"/>
          <p:cNvSpPr txBox="1">
            <a:spLocks/>
          </p:cNvSpPr>
          <p:nvPr/>
        </p:nvSpPr>
        <p:spPr>
          <a:xfrm>
            <a:off x="8073556" y="26215412"/>
            <a:ext cx="5479112" cy="830918"/>
          </a:xfrm>
          <a:prstGeom prst="rect">
            <a:avLst/>
          </a:prstGeom>
        </p:spPr>
        <p:txBody>
          <a:bodyPr wrap="square" lIns="228561" tIns="228561" rIns="228561" bIns="228561" numCol="1">
            <a:spAutoFit/>
          </a:bodyPr>
          <a:lstStyle>
            <a:lvl1pPr marL="342842" indent="-342842" algn="l" defTabSz="4388373"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646"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051" indent="-571403"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593" indent="-628544"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2716" indent="-457122" algn="l" defTabSz="4388373"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0" indent="0"/>
            <a:r>
              <a:rPr lang="en-US" sz="2400" dirty="0" smtClean="0">
                <a:latin typeface="+mn-lt"/>
              </a:rPr>
              <a:t>Example Neural Network*</a:t>
            </a:r>
            <a:endParaRPr lang="en-US" sz="2400" dirty="0">
              <a:latin typeface="+mn-lt"/>
            </a:endParaRPr>
          </a:p>
        </p:txBody>
      </p:sp>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4766</TotalTime>
  <Words>147</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Jason Nelson</cp:lastModifiedBy>
  <cp:revision>46</cp:revision>
  <dcterms:created xsi:type="dcterms:W3CDTF">2012-02-09T21:09:21Z</dcterms:created>
  <dcterms:modified xsi:type="dcterms:W3CDTF">2016-12-12T18:05:05Z</dcterms:modified>
</cp:coreProperties>
</file>